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13"/>
  </p:notesMasterIdLst>
  <p:sldIdLst>
    <p:sldId id="256" r:id="rId2"/>
    <p:sldId id="257" r:id="rId3"/>
    <p:sldId id="258" r:id="rId4"/>
    <p:sldId id="261" r:id="rId5"/>
    <p:sldId id="260" r:id="rId6"/>
    <p:sldId id="259"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71245" autoAdjust="0"/>
  </p:normalViewPr>
  <p:slideViewPr>
    <p:cSldViewPr snapToGrid="0">
      <p:cViewPr varScale="1">
        <p:scale>
          <a:sx n="62" d="100"/>
          <a:sy n="62" d="100"/>
        </p:scale>
        <p:origin x="56" y="2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D5401F2-B42E-40AE-8A28-86B51C9978AD}" type="datetimeFigureOut">
              <a:rPr lang="en-US" smtClean="0"/>
              <a:t>6/14/2019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F9B217D-2622-4B49-8B17-72698504D4F5}" type="slidenum">
              <a:rPr lang="en-US" smtClean="0"/>
              <a:t>‹#›</a:t>
            </a:fld>
            <a:endParaRPr lang="en-US"/>
          </a:p>
        </p:txBody>
      </p:sp>
    </p:spTree>
    <p:extLst>
      <p:ext uri="{BB962C8B-B14F-4D97-AF65-F5344CB8AC3E}">
        <p14:creationId xmlns:p14="http://schemas.microsoft.com/office/powerpoint/2010/main" val="3871746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smtClean="0"/>
              <a:t>Supervised machine learning algorithms can apply what has been learned in the past to new data using labeled examples to predict future events. Starting from the analysis of a known training dataset, the learning algorithm produces an inferred function to make predictions about the output values. The system is able to provide targets for any new input after sufficient training. The learning algorithm can also compare its output with the correct, intended output and find errors in order to modify the model accordingly.</a:t>
            </a:r>
          </a:p>
          <a:p>
            <a:pPr algn="l"/>
            <a:r>
              <a:rPr lang="en-US" dirty="0" smtClean="0"/>
              <a:t>In contrast, unsupervised machine learning algorithms are used when the information used to train is neither classified nor labeled. Unsupervised learning studies how systems can infer a function to describe a hidden structure from unlabeled data. The system doesn’t figure out the right output, but it explores the data and can draw inferences from datasets to describe hidden structures from unlabeled data.</a:t>
            </a:r>
          </a:p>
          <a:p>
            <a:pPr algn="l"/>
            <a:r>
              <a:rPr lang="en-US" dirty="0" smtClean="0"/>
              <a:t>Semi-supervised machine learning algorithms fall somewhere in between supervised and unsupervised learning, since they use both labeled and unlabeled data for training – typically a small amount of labeled data and a large amount of unlabeled data. The systems that use this method are able to considerably improve learning accuracy. Usually, semi-supervised learning is chosen when the acquired labeled data requires skilled and relevant resources in order to train it / learn from it. Otherwise, </a:t>
            </a:r>
            <a:r>
              <a:rPr lang="en-US" dirty="0" err="1" smtClean="0"/>
              <a:t>acquiringunlabeled</a:t>
            </a:r>
            <a:r>
              <a:rPr lang="en-US" dirty="0" smtClean="0"/>
              <a:t> data generally doesn’t require additional resources.</a:t>
            </a:r>
          </a:p>
          <a:p>
            <a:pPr algn="l"/>
            <a:r>
              <a:rPr lang="en-US" dirty="0" smtClean="0"/>
              <a:t>Reinforcement machine learning algorithms is a learning method that interacts with its environment by producing actions and discovers errors or rewards. Trial and error search and delayed reward are the most relevant characteristics of reinforcement learning. This method allows machines and software agents to automatically determine the ideal behavior within a specific context in order to maximize its performance. Simple reward feedback is required for the agent to learn which action is best; this is known as the reinforcement signal.</a:t>
            </a:r>
            <a:endParaRPr lang="en-US" dirty="0"/>
          </a:p>
        </p:txBody>
      </p:sp>
      <p:sp>
        <p:nvSpPr>
          <p:cNvPr id="4" name="Slide Number Placeholder 3"/>
          <p:cNvSpPr>
            <a:spLocks noGrp="1"/>
          </p:cNvSpPr>
          <p:nvPr>
            <p:ph type="sldNum" sz="quarter" idx="10"/>
          </p:nvPr>
        </p:nvSpPr>
        <p:spPr/>
        <p:txBody>
          <a:bodyPr/>
          <a:lstStyle/>
          <a:p>
            <a:fld id="{BF9B217D-2622-4B49-8B17-72698504D4F5}" type="slidenum">
              <a:rPr lang="en-US" smtClean="0"/>
              <a:t>3</a:t>
            </a:fld>
            <a:endParaRPr lang="en-US"/>
          </a:p>
        </p:txBody>
      </p:sp>
    </p:spTree>
    <p:extLst>
      <p:ext uri="{BB962C8B-B14F-4D97-AF65-F5344CB8AC3E}">
        <p14:creationId xmlns:p14="http://schemas.microsoft.com/office/powerpoint/2010/main" val="42613853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smtClean="0"/>
              <a:t>Supervised machine learning algorithms can apply what has been learned in the past to new data using labeled examples to predict future events. Starting from the analysis of a known training dataset, the learning algorithm produces an inferred function to make predictions about the output values. The system is able to provide targets for any new input after sufficient training. The learning algorithm can also compare its output with the correct, intended output and find errors in order to modify the model accordingly.</a:t>
            </a:r>
          </a:p>
          <a:p>
            <a:pPr algn="l"/>
            <a:r>
              <a:rPr lang="en-US" dirty="0" smtClean="0"/>
              <a:t>In contrast, unsupervised machine learning algorithms are used when the information used to train is neither classified nor labeled. Unsupervised learning studies how systems can infer a function to describe a hidden structure from unlabeled data. The system doesn’t figure out the right output, but it explores the data and can draw inferences from datasets to describe hidden structures from unlabeled data.</a:t>
            </a:r>
          </a:p>
          <a:p>
            <a:pPr algn="l"/>
            <a:r>
              <a:rPr lang="en-US" dirty="0" smtClean="0"/>
              <a:t>Semi-supervised machine learning algorithms fall somewhere in between supervised and unsupervised learning, since they use both labeled and unlabeled data for training – typically a small amount of labeled data and a large amount of unlabeled data. The systems that use this method are able to considerably improve learning accuracy. Usually, semi-supervised learning is chosen when the acquired labeled data requires skilled and relevant resources in order to train it / learn from it. Otherwise, </a:t>
            </a:r>
            <a:r>
              <a:rPr lang="en-US" dirty="0" err="1" smtClean="0"/>
              <a:t>acquiringunlabeled</a:t>
            </a:r>
            <a:r>
              <a:rPr lang="en-US" dirty="0" smtClean="0"/>
              <a:t> data generally doesn’t require additional resources.</a:t>
            </a:r>
          </a:p>
          <a:p>
            <a:pPr algn="l"/>
            <a:r>
              <a:rPr lang="en-US" dirty="0" smtClean="0"/>
              <a:t>Reinforcement machine learning algorithms is a learning method that interacts with its environment by producing actions and discovers errors or rewards. Trial and error search and delayed reward are the most relevant characteristics of reinforcement learning. This method allows machines and software agents to automatically determine the ideal behavior within a specific context in order to maximize its performance. Simple reward feedback is required for the agent to learn which action is best; this is known as the reinforcement signal.</a:t>
            </a:r>
            <a:endParaRPr lang="en-US" dirty="0"/>
          </a:p>
        </p:txBody>
      </p:sp>
      <p:sp>
        <p:nvSpPr>
          <p:cNvPr id="4" name="Slide Number Placeholder 3"/>
          <p:cNvSpPr>
            <a:spLocks noGrp="1"/>
          </p:cNvSpPr>
          <p:nvPr>
            <p:ph type="sldNum" sz="quarter" idx="10"/>
          </p:nvPr>
        </p:nvSpPr>
        <p:spPr/>
        <p:txBody>
          <a:bodyPr/>
          <a:lstStyle/>
          <a:p>
            <a:fld id="{BF9B217D-2622-4B49-8B17-72698504D4F5}" type="slidenum">
              <a:rPr lang="en-US" smtClean="0"/>
              <a:t>4</a:t>
            </a:fld>
            <a:endParaRPr lang="en-US"/>
          </a:p>
        </p:txBody>
      </p:sp>
    </p:spTree>
    <p:extLst>
      <p:ext uri="{BB962C8B-B14F-4D97-AF65-F5344CB8AC3E}">
        <p14:creationId xmlns:p14="http://schemas.microsoft.com/office/powerpoint/2010/main" val="31133505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smtClean="0"/>
              <a:t>There are two known options to implementing ML models in production:</a:t>
            </a:r>
          </a:p>
          <a:p>
            <a:pPr marL="342900" indent="-342900" algn="l">
              <a:buFont typeface="Wingdings" panose="05000000000000000000" pitchFamily="2" charset="2"/>
              <a:buChar char="v"/>
            </a:pPr>
            <a:r>
              <a:rPr lang="en-US" dirty="0" smtClean="0"/>
              <a:t>Rewriting the whole code in the language that the software engineering guys work. However, majority of languages like JavaScript, do not have great libraries to perform ML. One would be wise to stay away from it.</a:t>
            </a:r>
          </a:p>
          <a:p>
            <a:pPr marL="342900" indent="-342900" algn="l">
              <a:buFont typeface="Wingdings" panose="05000000000000000000" pitchFamily="2" charset="2"/>
              <a:buChar char="v"/>
            </a:pPr>
            <a:r>
              <a:rPr lang="en-US" dirty="0" smtClean="0"/>
              <a:t>API-first approach – Web APIs have made it easy for cross-language applications to work well. If a frontend developer needs to use your ML Model to create a ML powered web application, they would just need to get the URL Endpoint from where the API is being served.</a:t>
            </a:r>
          </a:p>
          <a:p>
            <a:endParaRPr lang="en-US" dirty="0"/>
          </a:p>
        </p:txBody>
      </p:sp>
      <p:sp>
        <p:nvSpPr>
          <p:cNvPr id="4" name="Slide Number Placeholder 3"/>
          <p:cNvSpPr>
            <a:spLocks noGrp="1"/>
          </p:cNvSpPr>
          <p:nvPr>
            <p:ph type="sldNum" sz="quarter" idx="10"/>
          </p:nvPr>
        </p:nvSpPr>
        <p:spPr/>
        <p:txBody>
          <a:bodyPr/>
          <a:lstStyle/>
          <a:p>
            <a:fld id="{BF9B217D-2622-4B49-8B17-72698504D4F5}" type="slidenum">
              <a:rPr lang="en-US" smtClean="0"/>
              <a:t>5</a:t>
            </a:fld>
            <a:endParaRPr lang="en-US"/>
          </a:p>
        </p:txBody>
      </p:sp>
    </p:spTree>
    <p:extLst>
      <p:ext uri="{BB962C8B-B14F-4D97-AF65-F5344CB8AC3E}">
        <p14:creationId xmlns:p14="http://schemas.microsoft.com/office/powerpoint/2010/main" val="20748423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F9B217D-2622-4B49-8B17-72698504D4F5}" type="slidenum">
              <a:rPr lang="en-US" smtClean="0"/>
              <a:t>6</a:t>
            </a:fld>
            <a:endParaRPr lang="en-US"/>
          </a:p>
        </p:txBody>
      </p:sp>
    </p:spTree>
    <p:extLst>
      <p:ext uri="{BB962C8B-B14F-4D97-AF65-F5344CB8AC3E}">
        <p14:creationId xmlns:p14="http://schemas.microsoft.com/office/powerpoint/2010/main" val="16250379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F9B217D-2622-4B49-8B17-72698504D4F5}" type="slidenum">
              <a:rPr lang="en-US" smtClean="0"/>
              <a:t>7</a:t>
            </a:fld>
            <a:endParaRPr lang="en-US"/>
          </a:p>
        </p:txBody>
      </p:sp>
    </p:spTree>
    <p:extLst>
      <p:ext uri="{BB962C8B-B14F-4D97-AF65-F5344CB8AC3E}">
        <p14:creationId xmlns:p14="http://schemas.microsoft.com/office/powerpoint/2010/main" val="24739208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F9B217D-2622-4B49-8B17-72698504D4F5}" type="slidenum">
              <a:rPr lang="en-US" smtClean="0"/>
              <a:t>8</a:t>
            </a:fld>
            <a:endParaRPr lang="en-US"/>
          </a:p>
        </p:txBody>
      </p:sp>
    </p:spTree>
    <p:extLst>
      <p:ext uri="{BB962C8B-B14F-4D97-AF65-F5344CB8AC3E}">
        <p14:creationId xmlns:p14="http://schemas.microsoft.com/office/powerpoint/2010/main" val="10033737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chemeClr val="accent5">
                    <a:lumMod val="50000"/>
                  </a:schemeClr>
                </a:solidFill>
                <a:latin typeface="Arial" panose="020B0604020202020204" pitchFamily="34" charset="0"/>
                <a:cs typeface="Arial" panose="020B0604020202020204" pitchFamily="34" charset="0"/>
              </a:rPr>
              <a:t>HTTP messages are made of a header and a body. As a standard, majority of the body content sent across are in </a:t>
            </a:r>
            <a:r>
              <a:rPr lang="en-US" sz="1200" dirty="0" err="1" smtClean="0">
                <a:solidFill>
                  <a:schemeClr val="accent5">
                    <a:lumMod val="50000"/>
                  </a:schemeClr>
                </a:solidFill>
                <a:latin typeface="Arial" panose="020B0604020202020204" pitchFamily="34" charset="0"/>
                <a:cs typeface="Arial" panose="020B0604020202020204" pitchFamily="34" charset="0"/>
              </a:rPr>
              <a:t>json</a:t>
            </a:r>
            <a:r>
              <a:rPr lang="en-US" sz="1200" dirty="0" smtClean="0">
                <a:solidFill>
                  <a:schemeClr val="accent5">
                    <a:lumMod val="50000"/>
                  </a:schemeClr>
                </a:solidFill>
                <a:latin typeface="Arial" panose="020B0604020202020204" pitchFamily="34" charset="0"/>
                <a:cs typeface="Arial" panose="020B0604020202020204" pitchFamily="34" charset="0"/>
              </a:rPr>
              <a:t> format. We’ll be sending (POST </a:t>
            </a:r>
            <a:r>
              <a:rPr lang="en-US" sz="1200" dirty="0" err="1" smtClean="0">
                <a:solidFill>
                  <a:schemeClr val="accent5">
                    <a:lumMod val="50000"/>
                  </a:schemeClr>
                </a:solidFill>
                <a:latin typeface="Arial" panose="020B0604020202020204" pitchFamily="34" charset="0"/>
                <a:cs typeface="Arial" panose="020B0604020202020204" pitchFamily="34" charset="0"/>
              </a:rPr>
              <a:t>url</a:t>
            </a:r>
            <a:r>
              <a:rPr lang="en-US" sz="1200" dirty="0" smtClean="0">
                <a:solidFill>
                  <a:schemeClr val="accent5">
                    <a:lumMod val="50000"/>
                  </a:schemeClr>
                </a:solidFill>
                <a:latin typeface="Arial" panose="020B0604020202020204" pitchFamily="34" charset="0"/>
                <a:cs typeface="Arial" panose="020B0604020202020204" pitchFamily="34" charset="0"/>
              </a:rPr>
              <a:t>-endpoint/) the incoming data as batch to get predictions.</a:t>
            </a:r>
          </a:p>
          <a:p>
            <a:endParaRPr lang="en-US" dirty="0"/>
          </a:p>
        </p:txBody>
      </p:sp>
      <p:sp>
        <p:nvSpPr>
          <p:cNvPr id="4" name="Slide Number Placeholder 3"/>
          <p:cNvSpPr>
            <a:spLocks noGrp="1"/>
          </p:cNvSpPr>
          <p:nvPr>
            <p:ph type="sldNum" sz="quarter" idx="10"/>
          </p:nvPr>
        </p:nvSpPr>
        <p:spPr/>
        <p:txBody>
          <a:bodyPr/>
          <a:lstStyle/>
          <a:p>
            <a:fld id="{BF9B217D-2622-4B49-8B17-72698504D4F5}" type="slidenum">
              <a:rPr lang="en-US" smtClean="0"/>
              <a:t>9</a:t>
            </a:fld>
            <a:endParaRPr lang="en-US"/>
          </a:p>
        </p:txBody>
      </p:sp>
    </p:spTree>
    <p:extLst>
      <p:ext uri="{BB962C8B-B14F-4D97-AF65-F5344CB8AC3E}">
        <p14:creationId xmlns:p14="http://schemas.microsoft.com/office/powerpoint/2010/main" val="38258001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chemeClr val="accent5">
                    <a:lumMod val="50000"/>
                  </a:schemeClr>
                </a:solidFill>
                <a:latin typeface="Arial" panose="020B0604020202020204" pitchFamily="34" charset="0"/>
                <a:cs typeface="Arial" panose="020B0604020202020204" pitchFamily="34" charset="0"/>
              </a:rPr>
              <a:t>HTTP messages are made of a header and a body. As a standard, majority of the body content sent across are in </a:t>
            </a:r>
            <a:r>
              <a:rPr lang="en-US" sz="1200" dirty="0" err="1" smtClean="0">
                <a:solidFill>
                  <a:schemeClr val="accent5">
                    <a:lumMod val="50000"/>
                  </a:schemeClr>
                </a:solidFill>
                <a:latin typeface="Arial" panose="020B0604020202020204" pitchFamily="34" charset="0"/>
                <a:cs typeface="Arial" panose="020B0604020202020204" pitchFamily="34" charset="0"/>
              </a:rPr>
              <a:t>json</a:t>
            </a:r>
            <a:r>
              <a:rPr lang="en-US" sz="1200" dirty="0" smtClean="0">
                <a:solidFill>
                  <a:schemeClr val="accent5">
                    <a:lumMod val="50000"/>
                  </a:schemeClr>
                </a:solidFill>
                <a:latin typeface="Arial" panose="020B0604020202020204" pitchFamily="34" charset="0"/>
                <a:cs typeface="Arial" panose="020B0604020202020204" pitchFamily="34" charset="0"/>
              </a:rPr>
              <a:t> format. We’ll be sending (POST </a:t>
            </a:r>
            <a:r>
              <a:rPr lang="en-US" sz="1200" dirty="0" err="1" smtClean="0">
                <a:solidFill>
                  <a:schemeClr val="accent5">
                    <a:lumMod val="50000"/>
                  </a:schemeClr>
                </a:solidFill>
                <a:latin typeface="Arial" panose="020B0604020202020204" pitchFamily="34" charset="0"/>
                <a:cs typeface="Arial" panose="020B0604020202020204" pitchFamily="34" charset="0"/>
              </a:rPr>
              <a:t>url</a:t>
            </a:r>
            <a:r>
              <a:rPr lang="en-US" sz="1200" dirty="0" smtClean="0">
                <a:solidFill>
                  <a:schemeClr val="accent5">
                    <a:lumMod val="50000"/>
                  </a:schemeClr>
                </a:solidFill>
                <a:latin typeface="Arial" panose="020B0604020202020204" pitchFamily="34" charset="0"/>
                <a:cs typeface="Arial" panose="020B0604020202020204" pitchFamily="34" charset="0"/>
              </a:rPr>
              <a:t>-endpoint/) the incoming data as batch to get predictions.</a:t>
            </a:r>
          </a:p>
          <a:p>
            <a:endParaRPr lang="en-US" dirty="0"/>
          </a:p>
        </p:txBody>
      </p:sp>
      <p:sp>
        <p:nvSpPr>
          <p:cNvPr id="4" name="Slide Number Placeholder 3"/>
          <p:cNvSpPr>
            <a:spLocks noGrp="1"/>
          </p:cNvSpPr>
          <p:nvPr>
            <p:ph type="sldNum" sz="quarter" idx="10"/>
          </p:nvPr>
        </p:nvSpPr>
        <p:spPr/>
        <p:txBody>
          <a:bodyPr/>
          <a:lstStyle/>
          <a:p>
            <a:fld id="{BF9B217D-2622-4B49-8B17-72698504D4F5}" type="slidenum">
              <a:rPr lang="en-US" smtClean="0"/>
              <a:t>10</a:t>
            </a:fld>
            <a:endParaRPr lang="en-US"/>
          </a:p>
        </p:txBody>
      </p:sp>
    </p:spTree>
    <p:extLst>
      <p:ext uri="{BB962C8B-B14F-4D97-AF65-F5344CB8AC3E}">
        <p14:creationId xmlns:p14="http://schemas.microsoft.com/office/powerpoint/2010/main" val="9016160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chemeClr val="accent5">
                    <a:lumMod val="50000"/>
                  </a:schemeClr>
                </a:solidFill>
                <a:latin typeface="Arial" panose="020B0604020202020204" pitchFamily="34" charset="0"/>
                <a:cs typeface="Arial" panose="020B0604020202020204" pitchFamily="34" charset="0"/>
              </a:rPr>
              <a:t>HTTP messages are made of a header and a body. As a standard, majority of the body content sent across are in </a:t>
            </a:r>
            <a:r>
              <a:rPr lang="en-US" sz="1200" dirty="0" err="1" smtClean="0">
                <a:solidFill>
                  <a:schemeClr val="accent5">
                    <a:lumMod val="50000"/>
                  </a:schemeClr>
                </a:solidFill>
                <a:latin typeface="Arial" panose="020B0604020202020204" pitchFamily="34" charset="0"/>
                <a:cs typeface="Arial" panose="020B0604020202020204" pitchFamily="34" charset="0"/>
              </a:rPr>
              <a:t>json</a:t>
            </a:r>
            <a:r>
              <a:rPr lang="en-US" sz="1200" dirty="0" smtClean="0">
                <a:solidFill>
                  <a:schemeClr val="accent5">
                    <a:lumMod val="50000"/>
                  </a:schemeClr>
                </a:solidFill>
                <a:latin typeface="Arial" panose="020B0604020202020204" pitchFamily="34" charset="0"/>
                <a:cs typeface="Arial" panose="020B0604020202020204" pitchFamily="34" charset="0"/>
              </a:rPr>
              <a:t> format. We’ll be sending (POST </a:t>
            </a:r>
            <a:r>
              <a:rPr lang="en-US" sz="1200" dirty="0" err="1" smtClean="0">
                <a:solidFill>
                  <a:schemeClr val="accent5">
                    <a:lumMod val="50000"/>
                  </a:schemeClr>
                </a:solidFill>
                <a:latin typeface="Arial" panose="020B0604020202020204" pitchFamily="34" charset="0"/>
                <a:cs typeface="Arial" panose="020B0604020202020204" pitchFamily="34" charset="0"/>
              </a:rPr>
              <a:t>url</a:t>
            </a:r>
            <a:r>
              <a:rPr lang="en-US" sz="1200" dirty="0" smtClean="0">
                <a:solidFill>
                  <a:schemeClr val="accent5">
                    <a:lumMod val="50000"/>
                  </a:schemeClr>
                </a:solidFill>
                <a:latin typeface="Arial" panose="020B0604020202020204" pitchFamily="34" charset="0"/>
                <a:cs typeface="Arial" panose="020B0604020202020204" pitchFamily="34" charset="0"/>
              </a:rPr>
              <a:t>-endpoint/) the incoming data as batch to get predictions.</a:t>
            </a:r>
          </a:p>
          <a:p>
            <a:endParaRPr lang="en-US" dirty="0"/>
          </a:p>
        </p:txBody>
      </p:sp>
      <p:sp>
        <p:nvSpPr>
          <p:cNvPr id="4" name="Slide Number Placeholder 3"/>
          <p:cNvSpPr>
            <a:spLocks noGrp="1"/>
          </p:cNvSpPr>
          <p:nvPr>
            <p:ph type="sldNum" sz="quarter" idx="10"/>
          </p:nvPr>
        </p:nvSpPr>
        <p:spPr/>
        <p:txBody>
          <a:bodyPr/>
          <a:lstStyle/>
          <a:p>
            <a:fld id="{BF9B217D-2622-4B49-8B17-72698504D4F5}" type="slidenum">
              <a:rPr lang="en-US" smtClean="0"/>
              <a:t>11</a:t>
            </a:fld>
            <a:endParaRPr lang="en-US"/>
          </a:p>
        </p:txBody>
      </p:sp>
    </p:spTree>
    <p:extLst>
      <p:ext uri="{BB962C8B-B14F-4D97-AF65-F5344CB8AC3E}">
        <p14:creationId xmlns:p14="http://schemas.microsoft.com/office/powerpoint/2010/main" val="17726312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AEECB5D-D674-49BD-85FA-48EE99AA187E}" type="datetimeFigureOut">
              <a:rPr lang="en-US" smtClean="0"/>
              <a:t>6/14/2019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B64D87-BB99-40FA-9098-7774F578BCDB}" type="slidenum">
              <a:rPr lang="en-US" smtClean="0"/>
              <a:t>‹#›</a:t>
            </a:fld>
            <a:endParaRPr lang="en-US"/>
          </a:p>
        </p:txBody>
      </p:sp>
    </p:spTree>
    <p:extLst>
      <p:ext uri="{BB962C8B-B14F-4D97-AF65-F5344CB8AC3E}">
        <p14:creationId xmlns:p14="http://schemas.microsoft.com/office/powerpoint/2010/main" val="27311178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AEECB5D-D674-49BD-85FA-48EE99AA187E}" type="datetimeFigureOut">
              <a:rPr lang="en-US" smtClean="0"/>
              <a:t>6/14/2019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B64D87-BB99-40FA-9098-7774F578BCDB}" type="slidenum">
              <a:rPr lang="en-US" smtClean="0"/>
              <a:t>‹#›</a:t>
            </a:fld>
            <a:endParaRPr lang="en-US"/>
          </a:p>
        </p:txBody>
      </p:sp>
    </p:spTree>
    <p:extLst>
      <p:ext uri="{BB962C8B-B14F-4D97-AF65-F5344CB8AC3E}">
        <p14:creationId xmlns:p14="http://schemas.microsoft.com/office/powerpoint/2010/main" val="5259413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AEECB5D-D674-49BD-85FA-48EE99AA187E}" type="datetimeFigureOut">
              <a:rPr lang="en-US" smtClean="0"/>
              <a:t>6/14/2019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B64D87-BB99-40FA-9098-7774F578BCDB}" type="slidenum">
              <a:rPr lang="en-US" smtClean="0"/>
              <a:t>‹#›</a:t>
            </a:fld>
            <a:endParaRPr lang="en-US"/>
          </a:p>
        </p:txBody>
      </p:sp>
    </p:spTree>
    <p:extLst>
      <p:ext uri="{BB962C8B-B14F-4D97-AF65-F5344CB8AC3E}">
        <p14:creationId xmlns:p14="http://schemas.microsoft.com/office/powerpoint/2010/main" val="14583974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AEECB5D-D674-49BD-85FA-48EE99AA187E}" type="datetimeFigureOut">
              <a:rPr lang="en-US" smtClean="0"/>
              <a:t>6/14/2019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B64D87-BB99-40FA-9098-7774F578BCDB}" type="slidenum">
              <a:rPr lang="en-US" smtClean="0"/>
              <a:t>‹#›</a:t>
            </a:fld>
            <a:endParaRPr lang="en-US"/>
          </a:p>
        </p:txBody>
      </p:sp>
    </p:spTree>
    <p:extLst>
      <p:ext uri="{BB962C8B-B14F-4D97-AF65-F5344CB8AC3E}">
        <p14:creationId xmlns:p14="http://schemas.microsoft.com/office/powerpoint/2010/main" val="11811223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AEECB5D-D674-49BD-85FA-48EE99AA187E}" type="datetimeFigureOut">
              <a:rPr lang="en-US" smtClean="0"/>
              <a:t>6/14/2019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B64D87-BB99-40FA-9098-7774F578BCDB}" type="slidenum">
              <a:rPr lang="en-US" smtClean="0"/>
              <a:t>‹#›</a:t>
            </a:fld>
            <a:endParaRPr lang="en-US"/>
          </a:p>
        </p:txBody>
      </p:sp>
    </p:spTree>
    <p:extLst>
      <p:ext uri="{BB962C8B-B14F-4D97-AF65-F5344CB8AC3E}">
        <p14:creationId xmlns:p14="http://schemas.microsoft.com/office/powerpoint/2010/main" val="1019415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AEECB5D-D674-49BD-85FA-48EE99AA187E}" type="datetimeFigureOut">
              <a:rPr lang="en-US" smtClean="0"/>
              <a:t>6/14/2019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B64D87-BB99-40FA-9098-7774F578BCDB}" type="slidenum">
              <a:rPr lang="en-US" smtClean="0"/>
              <a:t>‹#›</a:t>
            </a:fld>
            <a:endParaRPr lang="en-US"/>
          </a:p>
        </p:txBody>
      </p:sp>
    </p:spTree>
    <p:extLst>
      <p:ext uri="{BB962C8B-B14F-4D97-AF65-F5344CB8AC3E}">
        <p14:creationId xmlns:p14="http://schemas.microsoft.com/office/powerpoint/2010/main" val="41361712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AEECB5D-D674-49BD-85FA-48EE99AA187E}" type="datetimeFigureOut">
              <a:rPr lang="en-US" smtClean="0"/>
              <a:t>6/14/2019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4B64D87-BB99-40FA-9098-7774F578BCDB}" type="slidenum">
              <a:rPr lang="en-US" smtClean="0"/>
              <a:t>‹#›</a:t>
            </a:fld>
            <a:endParaRPr lang="en-US"/>
          </a:p>
        </p:txBody>
      </p:sp>
    </p:spTree>
    <p:extLst>
      <p:ext uri="{BB962C8B-B14F-4D97-AF65-F5344CB8AC3E}">
        <p14:creationId xmlns:p14="http://schemas.microsoft.com/office/powerpoint/2010/main" val="2649120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AEECB5D-D674-49BD-85FA-48EE99AA187E}" type="datetimeFigureOut">
              <a:rPr lang="en-US" smtClean="0"/>
              <a:t>6/14/2019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4B64D87-BB99-40FA-9098-7774F578BCDB}" type="slidenum">
              <a:rPr lang="en-US" smtClean="0"/>
              <a:t>‹#›</a:t>
            </a:fld>
            <a:endParaRPr lang="en-US"/>
          </a:p>
        </p:txBody>
      </p:sp>
    </p:spTree>
    <p:extLst>
      <p:ext uri="{BB962C8B-B14F-4D97-AF65-F5344CB8AC3E}">
        <p14:creationId xmlns:p14="http://schemas.microsoft.com/office/powerpoint/2010/main" val="5364794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EECB5D-D674-49BD-85FA-48EE99AA187E}" type="datetimeFigureOut">
              <a:rPr lang="en-US" smtClean="0"/>
              <a:t>6/14/2019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4B64D87-BB99-40FA-9098-7774F578BCDB}" type="slidenum">
              <a:rPr lang="en-US" smtClean="0"/>
              <a:t>‹#›</a:t>
            </a:fld>
            <a:endParaRPr lang="en-US"/>
          </a:p>
        </p:txBody>
      </p:sp>
    </p:spTree>
    <p:extLst>
      <p:ext uri="{BB962C8B-B14F-4D97-AF65-F5344CB8AC3E}">
        <p14:creationId xmlns:p14="http://schemas.microsoft.com/office/powerpoint/2010/main" val="3069720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AEECB5D-D674-49BD-85FA-48EE99AA187E}" type="datetimeFigureOut">
              <a:rPr lang="en-US" smtClean="0"/>
              <a:t>6/14/2019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B64D87-BB99-40FA-9098-7774F578BCDB}" type="slidenum">
              <a:rPr lang="en-US" smtClean="0"/>
              <a:t>‹#›</a:t>
            </a:fld>
            <a:endParaRPr lang="en-US"/>
          </a:p>
        </p:txBody>
      </p:sp>
    </p:spTree>
    <p:extLst>
      <p:ext uri="{BB962C8B-B14F-4D97-AF65-F5344CB8AC3E}">
        <p14:creationId xmlns:p14="http://schemas.microsoft.com/office/powerpoint/2010/main" val="33349464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AEECB5D-D674-49BD-85FA-48EE99AA187E}" type="datetimeFigureOut">
              <a:rPr lang="en-US" smtClean="0"/>
              <a:t>6/14/2019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B64D87-BB99-40FA-9098-7774F578BCDB}" type="slidenum">
              <a:rPr lang="en-US" smtClean="0"/>
              <a:t>‹#›</a:t>
            </a:fld>
            <a:endParaRPr lang="en-US"/>
          </a:p>
        </p:txBody>
      </p:sp>
    </p:spTree>
    <p:extLst>
      <p:ext uri="{BB962C8B-B14F-4D97-AF65-F5344CB8AC3E}">
        <p14:creationId xmlns:p14="http://schemas.microsoft.com/office/powerpoint/2010/main" val="868786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AEECB5D-D674-49BD-85FA-48EE99AA187E}" type="datetimeFigureOut">
              <a:rPr lang="en-US" smtClean="0"/>
              <a:t>6/14/2019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B64D87-BB99-40FA-9098-7774F578BCDB}" type="slidenum">
              <a:rPr lang="en-US" smtClean="0"/>
              <a:t>‹#›</a:t>
            </a:fld>
            <a:endParaRPr lang="en-US"/>
          </a:p>
        </p:txBody>
      </p:sp>
    </p:spTree>
    <p:extLst>
      <p:ext uri="{BB962C8B-B14F-4D97-AF65-F5344CB8AC3E}">
        <p14:creationId xmlns:p14="http://schemas.microsoft.com/office/powerpoint/2010/main" val="812928181"/>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9.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6.jp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7.jpe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sp>
        <p:nvSpPr>
          <p:cNvPr id="5" name="Title 1"/>
          <p:cNvSpPr>
            <a:spLocks noGrp="1"/>
          </p:cNvSpPr>
          <p:nvPr>
            <p:ph type="ctrTitle"/>
          </p:nvPr>
        </p:nvSpPr>
        <p:spPr>
          <a:xfrm>
            <a:off x="420624" y="1737188"/>
            <a:ext cx="5328862" cy="2469052"/>
          </a:xfrm>
        </p:spPr>
        <p:txBody>
          <a:bodyPr>
            <a:normAutofit fontScale="90000"/>
          </a:bodyPr>
          <a:lstStyle/>
          <a:p>
            <a:pPr algn="l"/>
            <a:r>
              <a:rPr lang="en-US" sz="4800" dirty="0" smtClean="0">
                <a:solidFill>
                  <a:schemeClr val="bg1"/>
                </a:solidFill>
                <a:latin typeface="Berlin Sans FB" panose="020E0602020502020306" pitchFamily="34" charset="0"/>
              </a:rPr>
              <a:t>Machine Learning approach to solving real world problems</a:t>
            </a:r>
            <a:br>
              <a:rPr lang="en-US" sz="4800" dirty="0" smtClean="0">
                <a:solidFill>
                  <a:schemeClr val="bg1"/>
                </a:solidFill>
                <a:latin typeface="Berlin Sans FB" panose="020E0602020502020306" pitchFamily="34" charset="0"/>
              </a:rPr>
            </a:br>
            <a:endParaRPr lang="en-US" sz="4800" dirty="0">
              <a:solidFill>
                <a:schemeClr val="bg1"/>
              </a:solidFill>
              <a:latin typeface="Berlin Sans FB" panose="020E0602020502020306" pitchFamily="34" charset="0"/>
            </a:endParaRPr>
          </a:p>
        </p:txBody>
      </p:sp>
      <p:sp>
        <p:nvSpPr>
          <p:cNvPr id="6" name="Title 1"/>
          <p:cNvSpPr txBox="1">
            <a:spLocks/>
          </p:cNvSpPr>
          <p:nvPr/>
        </p:nvSpPr>
        <p:spPr>
          <a:xfrm>
            <a:off x="0" y="3694244"/>
            <a:ext cx="5328862" cy="511996"/>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400" dirty="0" smtClean="0">
                <a:solidFill>
                  <a:schemeClr val="bg1"/>
                </a:solidFill>
                <a:latin typeface="Berlin Sans FB" panose="020E0602020502020306" pitchFamily="34" charset="0"/>
              </a:rPr>
              <a:t>How to deploy your solution to use.</a:t>
            </a:r>
            <a:endParaRPr lang="en-US" sz="2400" dirty="0">
              <a:solidFill>
                <a:schemeClr val="bg1"/>
              </a:solidFill>
              <a:latin typeface="Berlin Sans FB" panose="020E0602020502020306" pitchFamily="34" charset="0"/>
            </a:endParaRPr>
          </a:p>
        </p:txBody>
      </p:sp>
      <p:cxnSp>
        <p:nvCxnSpPr>
          <p:cNvPr id="10" name="Straight Connector 9"/>
          <p:cNvCxnSpPr/>
          <p:nvPr/>
        </p:nvCxnSpPr>
        <p:spPr>
          <a:xfrm>
            <a:off x="1440017" y="3675956"/>
            <a:ext cx="2624654" cy="0"/>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62697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12274" y="148029"/>
            <a:ext cx="10032858" cy="716711"/>
          </a:xfrm>
        </p:spPr>
        <p:txBody>
          <a:bodyPr>
            <a:noAutofit/>
          </a:bodyPr>
          <a:lstStyle/>
          <a:p>
            <a:pPr algn="l"/>
            <a:r>
              <a:rPr lang="en-US" sz="4000" dirty="0" smtClean="0">
                <a:solidFill>
                  <a:schemeClr val="accent5">
                    <a:lumMod val="50000"/>
                  </a:schemeClr>
                </a:solidFill>
                <a:latin typeface="Berlin Sans FB" panose="020E0602020502020306" pitchFamily="34" charset="0"/>
              </a:rPr>
              <a:t>Testing that the API works</a:t>
            </a:r>
            <a:endParaRPr lang="en-US" sz="4000" dirty="0" smtClean="0">
              <a:solidFill>
                <a:schemeClr val="accent5">
                  <a:lumMod val="50000"/>
                </a:schemeClr>
              </a:solidFill>
              <a:latin typeface="Berlin Sans FB" panose="020E0602020502020306" pitchFamily="34" charset="0"/>
            </a:endParaRPr>
          </a:p>
        </p:txBody>
      </p:sp>
      <p:sp>
        <p:nvSpPr>
          <p:cNvPr id="4" name="Rectangle 3"/>
          <p:cNvSpPr/>
          <p:nvPr/>
        </p:nvSpPr>
        <p:spPr>
          <a:xfrm>
            <a:off x="0" y="0"/>
            <a:ext cx="760288" cy="685800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69569" y="5308165"/>
            <a:ext cx="1522431" cy="1549835"/>
          </a:xfrm>
          <a:prstGeom prst="rect">
            <a:avLst/>
          </a:prstGeom>
        </p:spPr>
      </p:pic>
      <p:sp>
        <p:nvSpPr>
          <p:cNvPr id="5" name="Rectangle 4"/>
          <p:cNvSpPr/>
          <p:nvPr/>
        </p:nvSpPr>
        <p:spPr>
          <a:xfrm>
            <a:off x="1212274" y="864740"/>
            <a:ext cx="9087426" cy="584775"/>
          </a:xfrm>
          <a:prstGeom prst="rect">
            <a:avLst/>
          </a:prstGeom>
        </p:spPr>
        <p:txBody>
          <a:bodyPr wrap="square">
            <a:spAutoFit/>
          </a:bodyPr>
          <a:lstStyle/>
          <a:p>
            <a:r>
              <a:rPr lang="en-US" sz="3200" dirty="0" smtClean="0">
                <a:solidFill>
                  <a:schemeClr val="accent5">
                    <a:lumMod val="50000"/>
                  </a:schemeClr>
                </a:solidFill>
                <a:latin typeface="Arial" panose="020B0604020202020204" pitchFamily="34" charset="0"/>
                <a:ea typeface="+mj-ea"/>
                <a:cs typeface="Arial" panose="020B0604020202020204" pitchFamily="34" charset="0"/>
              </a:rPr>
              <a:t>We will test our RestAPI using Postman.</a:t>
            </a:r>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73453" y="3027973"/>
            <a:ext cx="8013447" cy="3305546"/>
          </a:xfrm>
          <a:prstGeom prst="rect">
            <a:avLst/>
          </a:prstGeom>
        </p:spPr>
      </p:pic>
    </p:spTree>
    <p:extLst>
      <p:ext uri="{BB962C8B-B14F-4D97-AF65-F5344CB8AC3E}">
        <p14:creationId xmlns:p14="http://schemas.microsoft.com/office/powerpoint/2010/main" val="32947171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760288" cy="685800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69569" y="5308165"/>
            <a:ext cx="1522431" cy="1549835"/>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3030" y="0"/>
            <a:ext cx="7767638" cy="6786080"/>
          </a:xfrm>
          <a:prstGeom prst="rect">
            <a:avLst/>
          </a:prstGeom>
          <a:ln>
            <a:noFill/>
          </a:ln>
          <a:effectLst>
            <a:softEdge rad="112500"/>
          </a:effectLst>
        </p:spPr>
      </p:pic>
    </p:spTree>
    <p:extLst>
      <p:ext uri="{BB962C8B-B14F-4D97-AF65-F5344CB8AC3E}">
        <p14:creationId xmlns:p14="http://schemas.microsoft.com/office/powerpoint/2010/main" val="69866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48648" y="207963"/>
            <a:ext cx="2770598" cy="983839"/>
          </a:xfrm>
        </p:spPr>
        <p:txBody>
          <a:bodyPr/>
          <a:lstStyle/>
          <a:p>
            <a:r>
              <a:rPr lang="en-US" dirty="0" smtClean="0">
                <a:solidFill>
                  <a:schemeClr val="accent5">
                    <a:lumMod val="50000"/>
                  </a:schemeClr>
                </a:solidFill>
              </a:rPr>
              <a:t>Agenda</a:t>
            </a:r>
            <a:endParaRPr lang="en-US" dirty="0">
              <a:solidFill>
                <a:schemeClr val="accent5">
                  <a:lumMod val="50000"/>
                </a:schemeClr>
              </a:solidFill>
            </a:endParaRPr>
          </a:p>
        </p:txBody>
      </p:sp>
      <p:sp>
        <p:nvSpPr>
          <p:cNvPr id="3" name="Subtitle 2"/>
          <p:cNvSpPr>
            <a:spLocks noGrp="1"/>
          </p:cNvSpPr>
          <p:nvPr>
            <p:ph type="subTitle" idx="1"/>
          </p:nvPr>
        </p:nvSpPr>
        <p:spPr>
          <a:xfrm>
            <a:off x="1240748" y="1400282"/>
            <a:ext cx="10951252" cy="4952143"/>
          </a:xfrm>
        </p:spPr>
        <p:txBody>
          <a:bodyPr>
            <a:noAutofit/>
          </a:bodyPr>
          <a:lstStyle/>
          <a:p>
            <a:pPr marL="342900" indent="-342900" algn="l">
              <a:buFont typeface="Wingdings" panose="05000000000000000000" pitchFamily="2" charset="2"/>
              <a:buChar char="q"/>
            </a:pPr>
            <a:r>
              <a:rPr lang="en-US" sz="3200" dirty="0" smtClean="0">
                <a:solidFill>
                  <a:schemeClr val="accent5">
                    <a:lumMod val="50000"/>
                  </a:schemeClr>
                </a:solidFill>
                <a:latin typeface="Berlin Sans FB" panose="020E0602020502020306" pitchFamily="34" charset="0"/>
              </a:rPr>
              <a:t>Introduction</a:t>
            </a:r>
          </a:p>
          <a:p>
            <a:pPr marL="342900" indent="-342900" algn="l">
              <a:buFont typeface="Wingdings" panose="05000000000000000000" pitchFamily="2" charset="2"/>
              <a:buChar char="q"/>
            </a:pPr>
            <a:r>
              <a:rPr lang="en-US" sz="3200" dirty="0" smtClean="0">
                <a:solidFill>
                  <a:schemeClr val="accent5">
                    <a:lumMod val="50000"/>
                  </a:schemeClr>
                </a:solidFill>
                <a:latin typeface="Berlin Sans FB" panose="020E0602020502020306" pitchFamily="34" charset="0"/>
              </a:rPr>
              <a:t>What are Application Programming Interfaces (API)?</a:t>
            </a:r>
          </a:p>
          <a:p>
            <a:pPr marL="342900" indent="-342900" algn="l">
              <a:buFont typeface="Wingdings" panose="05000000000000000000" pitchFamily="2" charset="2"/>
              <a:buChar char="q"/>
            </a:pPr>
            <a:r>
              <a:rPr lang="en-US" sz="3200" dirty="0" smtClean="0">
                <a:solidFill>
                  <a:schemeClr val="accent5">
                    <a:lumMod val="50000"/>
                  </a:schemeClr>
                </a:solidFill>
                <a:latin typeface="Berlin Sans FB" panose="020E0602020502020306" pitchFamily="34" charset="0"/>
              </a:rPr>
              <a:t>Crafting a Machine Learning Model</a:t>
            </a:r>
          </a:p>
          <a:p>
            <a:pPr marL="342900" indent="-342900" algn="l">
              <a:buFont typeface="Wingdings" panose="05000000000000000000" pitchFamily="2" charset="2"/>
              <a:buChar char="q"/>
            </a:pPr>
            <a:r>
              <a:rPr lang="en-US" sz="3200" dirty="0" smtClean="0">
                <a:solidFill>
                  <a:schemeClr val="accent5">
                    <a:lumMod val="50000"/>
                  </a:schemeClr>
                </a:solidFill>
                <a:latin typeface="Berlin Sans FB" panose="020E0602020502020306" pitchFamily="34" charset="0"/>
              </a:rPr>
              <a:t>Serialization &amp; Deserialization of an ML model</a:t>
            </a:r>
          </a:p>
          <a:p>
            <a:pPr marL="342900" indent="-342900" algn="l">
              <a:buFont typeface="Wingdings" panose="05000000000000000000" pitchFamily="2" charset="2"/>
              <a:buChar char="q"/>
            </a:pPr>
            <a:r>
              <a:rPr lang="en-US" sz="3200" dirty="0" smtClean="0">
                <a:solidFill>
                  <a:schemeClr val="accent5">
                    <a:lumMod val="50000"/>
                  </a:schemeClr>
                </a:solidFill>
                <a:latin typeface="Berlin Sans FB" panose="020E0602020502020306" pitchFamily="34" charset="0"/>
              </a:rPr>
              <a:t>Turning models to API with Flask</a:t>
            </a:r>
          </a:p>
          <a:p>
            <a:pPr marL="342900" indent="-342900" algn="l">
              <a:buFont typeface="Wingdings" panose="05000000000000000000" pitchFamily="2" charset="2"/>
              <a:buChar char="q"/>
            </a:pPr>
            <a:r>
              <a:rPr lang="en-US" sz="3200" dirty="0" smtClean="0">
                <a:solidFill>
                  <a:schemeClr val="accent5">
                    <a:lumMod val="50000"/>
                  </a:schemeClr>
                </a:solidFill>
                <a:latin typeface="Berlin Sans FB" panose="020E0602020502020306" pitchFamily="34" charset="0"/>
              </a:rPr>
              <a:t>Testing that the API works</a:t>
            </a:r>
          </a:p>
          <a:p>
            <a:pPr marL="342900" indent="-342900" algn="l">
              <a:buFont typeface="Wingdings" panose="05000000000000000000" pitchFamily="2" charset="2"/>
              <a:buChar char="q"/>
            </a:pPr>
            <a:r>
              <a:rPr lang="en-US" sz="3200" dirty="0" smtClean="0">
                <a:solidFill>
                  <a:schemeClr val="accent5">
                    <a:lumMod val="50000"/>
                  </a:schemeClr>
                </a:solidFill>
                <a:latin typeface="Berlin Sans FB" panose="020E0602020502020306" pitchFamily="34" charset="0"/>
              </a:rPr>
              <a:t>Questions and Answer</a:t>
            </a:r>
            <a:endParaRPr lang="en-US" sz="3200" dirty="0">
              <a:solidFill>
                <a:schemeClr val="accent5">
                  <a:lumMod val="50000"/>
                </a:schemeClr>
              </a:solidFill>
              <a:latin typeface="Berlin Sans FB" panose="020E0602020502020306" pitchFamily="34" charset="0"/>
            </a:endParaRPr>
          </a:p>
        </p:txBody>
      </p:sp>
      <p:sp>
        <p:nvSpPr>
          <p:cNvPr id="4" name="Rectangle 3"/>
          <p:cNvSpPr/>
          <p:nvPr/>
        </p:nvSpPr>
        <p:spPr>
          <a:xfrm>
            <a:off x="0" y="0"/>
            <a:ext cx="760288" cy="685800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975213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17742" y="110643"/>
            <a:ext cx="4404189" cy="716711"/>
          </a:xfrm>
        </p:spPr>
        <p:txBody>
          <a:bodyPr>
            <a:normAutofit fontScale="90000"/>
          </a:bodyPr>
          <a:lstStyle/>
          <a:p>
            <a:r>
              <a:rPr lang="en-US" dirty="0" smtClean="0"/>
              <a:t>Introduction</a:t>
            </a:r>
            <a:endParaRPr lang="en-US" dirty="0"/>
          </a:p>
        </p:txBody>
      </p:sp>
      <p:sp>
        <p:nvSpPr>
          <p:cNvPr id="3" name="Subtitle 2"/>
          <p:cNvSpPr>
            <a:spLocks noGrp="1"/>
          </p:cNvSpPr>
          <p:nvPr>
            <p:ph type="subTitle" idx="1"/>
          </p:nvPr>
        </p:nvSpPr>
        <p:spPr>
          <a:xfrm>
            <a:off x="1403278" y="990600"/>
            <a:ext cx="7016822" cy="4914900"/>
          </a:xfrm>
        </p:spPr>
        <p:txBody>
          <a:bodyPr>
            <a:noAutofit/>
          </a:bodyPr>
          <a:lstStyle/>
          <a:p>
            <a:pPr algn="l"/>
            <a:endParaRPr lang="en-US" sz="3200" dirty="0" smtClean="0">
              <a:solidFill>
                <a:srgbClr val="002060"/>
              </a:solidFill>
            </a:endParaRPr>
          </a:p>
          <a:p>
            <a:pPr algn="l"/>
            <a:r>
              <a:rPr lang="en-US" sz="4400" b="1" dirty="0" smtClean="0">
                <a:solidFill>
                  <a:srgbClr val="002060"/>
                </a:solidFill>
              </a:rPr>
              <a:t>What is machine learning?</a:t>
            </a:r>
          </a:p>
          <a:p>
            <a:pPr algn="l"/>
            <a:r>
              <a:rPr lang="en-US" sz="3200" dirty="0" smtClean="0">
                <a:solidFill>
                  <a:srgbClr val="002060"/>
                </a:solidFill>
              </a:rPr>
              <a:t>A branch of AI that gives computer systems the ability to automatically learn and improve from experience, rather than being explicitly programmed. </a:t>
            </a:r>
          </a:p>
          <a:p>
            <a:pPr algn="l"/>
            <a:r>
              <a:rPr lang="en-US" sz="3200" dirty="0" smtClean="0">
                <a:solidFill>
                  <a:srgbClr val="002060"/>
                </a:solidFill>
              </a:rPr>
              <a:t>In machine learning, computers use massive sets of data and apply algorithms to train on and make predictions.</a:t>
            </a:r>
          </a:p>
          <a:p>
            <a:pPr algn="l"/>
            <a:endParaRPr lang="en-US" sz="3200" dirty="0" smtClean="0">
              <a:solidFill>
                <a:srgbClr val="002060"/>
              </a:solidFill>
            </a:endParaRPr>
          </a:p>
        </p:txBody>
      </p:sp>
      <p:sp>
        <p:nvSpPr>
          <p:cNvPr id="4" name="Rectangle 3"/>
          <p:cNvSpPr/>
          <p:nvPr/>
        </p:nvSpPr>
        <p:spPr>
          <a:xfrm>
            <a:off x="0" y="0"/>
            <a:ext cx="760288" cy="685800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846682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17742" y="110643"/>
            <a:ext cx="4404189" cy="716711"/>
          </a:xfrm>
        </p:spPr>
        <p:txBody>
          <a:bodyPr>
            <a:normAutofit fontScale="90000"/>
          </a:bodyPr>
          <a:lstStyle/>
          <a:p>
            <a:r>
              <a:rPr lang="en-US" dirty="0" smtClean="0"/>
              <a:t>Introduction</a:t>
            </a:r>
            <a:endParaRPr lang="en-US" dirty="0"/>
          </a:p>
        </p:txBody>
      </p:sp>
      <p:sp>
        <p:nvSpPr>
          <p:cNvPr id="4" name="Rectangle 3"/>
          <p:cNvSpPr/>
          <p:nvPr/>
        </p:nvSpPr>
        <p:spPr>
          <a:xfrm>
            <a:off x="0" y="0"/>
            <a:ext cx="760288" cy="685800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7" name="Subtitle 2"/>
          <p:cNvSpPr txBox="1">
            <a:spLocks/>
          </p:cNvSpPr>
          <p:nvPr/>
        </p:nvSpPr>
        <p:spPr>
          <a:xfrm>
            <a:off x="1117742" y="736600"/>
            <a:ext cx="7340458" cy="591820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2800" dirty="0" smtClean="0">
              <a:solidFill>
                <a:srgbClr val="002060"/>
              </a:solidFill>
            </a:endParaRPr>
          </a:p>
          <a:p>
            <a:pPr algn="l"/>
            <a:r>
              <a:rPr lang="en-US" sz="4000" b="1" dirty="0" smtClean="0">
                <a:solidFill>
                  <a:schemeClr val="accent6">
                    <a:lumMod val="50000"/>
                  </a:schemeClr>
                </a:solidFill>
              </a:rPr>
              <a:t>Categories of ML Models</a:t>
            </a:r>
          </a:p>
          <a:p>
            <a:pPr algn="l"/>
            <a:r>
              <a:rPr lang="en-US" sz="2800" u="sng" dirty="0" smtClean="0">
                <a:solidFill>
                  <a:schemeClr val="accent6">
                    <a:lumMod val="50000"/>
                  </a:schemeClr>
                </a:solidFill>
              </a:rPr>
              <a:t>Supervised machine learning </a:t>
            </a:r>
            <a:r>
              <a:rPr lang="en-US" sz="2800" dirty="0" smtClean="0">
                <a:solidFill>
                  <a:schemeClr val="accent6">
                    <a:lumMod val="50000"/>
                  </a:schemeClr>
                </a:solidFill>
              </a:rPr>
              <a:t>algorithms can apply what has been learned in the past to new data using labeled examples to predict future events.</a:t>
            </a:r>
          </a:p>
          <a:p>
            <a:pPr algn="l"/>
            <a:r>
              <a:rPr lang="en-US" sz="2800" u="sng" dirty="0" smtClean="0">
                <a:solidFill>
                  <a:schemeClr val="accent6">
                    <a:lumMod val="50000"/>
                  </a:schemeClr>
                </a:solidFill>
              </a:rPr>
              <a:t>Unsupervised learning </a:t>
            </a:r>
            <a:r>
              <a:rPr lang="en-US" sz="2800" dirty="0" smtClean="0">
                <a:solidFill>
                  <a:schemeClr val="accent6">
                    <a:lumMod val="50000"/>
                  </a:schemeClr>
                </a:solidFill>
              </a:rPr>
              <a:t>studies how systems can infer a function to describe a hidden structure from unlabeled data.</a:t>
            </a:r>
          </a:p>
          <a:p>
            <a:pPr algn="l"/>
            <a:r>
              <a:rPr lang="en-US" sz="2800" u="sng" dirty="0" smtClean="0">
                <a:solidFill>
                  <a:schemeClr val="accent6">
                    <a:lumMod val="50000"/>
                  </a:schemeClr>
                </a:solidFill>
              </a:rPr>
              <a:t>Reinforcement machine learning </a:t>
            </a:r>
            <a:r>
              <a:rPr lang="en-US" sz="2800" dirty="0" smtClean="0">
                <a:solidFill>
                  <a:schemeClr val="accent6">
                    <a:lumMod val="50000"/>
                  </a:schemeClr>
                </a:solidFill>
              </a:rPr>
              <a:t>algorithms is a learning method that interacts with its environment by producing actions and discovers errors or rewards.</a:t>
            </a:r>
            <a:endParaRPr lang="en-US" sz="2800" dirty="0">
              <a:solidFill>
                <a:schemeClr val="accent6">
                  <a:lumMod val="50000"/>
                </a:schemeClr>
              </a:solidFill>
            </a:endParaRPr>
          </a:p>
        </p:txBody>
      </p:sp>
    </p:spTree>
    <p:extLst>
      <p:ext uri="{BB962C8B-B14F-4D97-AF65-F5344CB8AC3E}">
        <p14:creationId xmlns:p14="http://schemas.microsoft.com/office/powerpoint/2010/main" val="21217637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03442" y="136043"/>
            <a:ext cx="4404189" cy="716711"/>
          </a:xfrm>
        </p:spPr>
        <p:txBody>
          <a:bodyPr>
            <a:normAutofit fontScale="90000"/>
          </a:bodyPr>
          <a:lstStyle/>
          <a:p>
            <a:r>
              <a:rPr lang="en-US" dirty="0" smtClean="0"/>
              <a:t>Introduction</a:t>
            </a:r>
            <a:endParaRPr lang="en-US" dirty="0"/>
          </a:p>
        </p:txBody>
      </p:sp>
      <p:sp>
        <p:nvSpPr>
          <p:cNvPr id="3" name="Subtitle 2"/>
          <p:cNvSpPr>
            <a:spLocks noGrp="1"/>
          </p:cNvSpPr>
          <p:nvPr>
            <p:ph type="subTitle" idx="1"/>
          </p:nvPr>
        </p:nvSpPr>
        <p:spPr>
          <a:xfrm>
            <a:off x="1479478" y="1017142"/>
            <a:ext cx="10077521" cy="1573568"/>
          </a:xfrm>
        </p:spPr>
        <p:txBody>
          <a:bodyPr>
            <a:normAutofit lnSpcReduction="10000"/>
          </a:bodyPr>
          <a:lstStyle/>
          <a:p>
            <a:pPr algn="l"/>
            <a:r>
              <a:rPr lang="en-US" sz="4000" b="1" dirty="0" smtClean="0">
                <a:solidFill>
                  <a:srgbClr val="002060"/>
                </a:solidFill>
              </a:rPr>
              <a:t>What next after building your ML Model?</a:t>
            </a:r>
          </a:p>
          <a:p>
            <a:pPr algn="l"/>
            <a:r>
              <a:rPr lang="en-US" sz="3200" dirty="0" smtClean="0">
                <a:solidFill>
                  <a:srgbClr val="002060"/>
                </a:solidFill>
              </a:rPr>
              <a:t>Most of the times, the real use of our Machine Learning model lies at the heart of a product.</a:t>
            </a:r>
            <a:endParaRPr lang="en-US" sz="3200" dirty="0">
              <a:solidFill>
                <a:srgbClr val="002060"/>
              </a:solidFill>
            </a:endParaRPr>
          </a:p>
        </p:txBody>
      </p:sp>
      <p:sp>
        <p:nvSpPr>
          <p:cNvPr id="4" name="Rectangle 3"/>
          <p:cNvSpPr/>
          <p:nvPr/>
        </p:nvSpPr>
        <p:spPr>
          <a:xfrm>
            <a:off x="0" y="0"/>
            <a:ext cx="760288" cy="685800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5" name="Subtitle 2"/>
          <p:cNvSpPr txBox="1">
            <a:spLocks/>
          </p:cNvSpPr>
          <p:nvPr/>
        </p:nvSpPr>
        <p:spPr>
          <a:xfrm>
            <a:off x="1382159" y="2728896"/>
            <a:ext cx="10479640" cy="3912832"/>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4000" dirty="0" smtClean="0"/>
              <a:t>There are two known options to implementing ML models in production:</a:t>
            </a:r>
          </a:p>
          <a:p>
            <a:pPr marL="342900" indent="-342900" algn="l">
              <a:buFont typeface="Wingdings" panose="05000000000000000000" pitchFamily="2" charset="2"/>
              <a:buChar char="v"/>
            </a:pPr>
            <a:r>
              <a:rPr lang="en-US" sz="4000" dirty="0" smtClean="0"/>
              <a:t>Rewriting the whole code in the language that the software engineering guys work. </a:t>
            </a:r>
          </a:p>
          <a:p>
            <a:pPr marL="342900" indent="-342900" algn="l">
              <a:buFont typeface="Wingdings" panose="05000000000000000000" pitchFamily="2" charset="2"/>
              <a:buChar char="v"/>
            </a:pPr>
            <a:r>
              <a:rPr lang="en-US" sz="4000" dirty="0" smtClean="0"/>
              <a:t>API- Web APIs have made it easy for cross-language applications to work well. </a:t>
            </a:r>
          </a:p>
          <a:p>
            <a:pPr algn="l"/>
            <a:endParaRPr lang="en-US" sz="4000" dirty="0"/>
          </a:p>
        </p:txBody>
      </p:sp>
    </p:spTree>
    <p:extLst>
      <p:ext uri="{BB962C8B-B14F-4D97-AF65-F5344CB8AC3E}">
        <p14:creationId xmlns:p14="http://schemas.microsoft.com/office/powerpoint/2010/main" val="32241452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19883" y="0"/>
            <a:ext cx="10032858" cy="716711"/>
          </a:xfrm>
        </p:spPr>
        <p:txBody>
          <a:bodyPr>
            <a:noAutofit/>
          </a:bodyPr>
          <a:lstStyle/>
          <a:p>
            <a:pPr lvl="0" algn="l">
              <a:spcBef>
                <a:spcPts val="1000"/>
              </a:spcBef>
            </a:pPr>
            <a:r>
              <a:rPr lang="en-US" sz="3200" dirty="0">
                <a:solidFill>
                  <a:srgbClr val="4472C4">
                    <a:lumMod val="50000"/>
                  </a:srgbClr>
                </a:solidFill>
                <a:latin typeface="Berlin Sans FB" panose="020E0602020502020306" pitchFamily="34" charset="0"/>
                <a:ea typeface="+mn-ea"/>
                <a:cs typeface="+mn-cs"/>
              </a:rPr>
              <a:t>What are </a:t>
            </a:r>
            <a:r>
              <a:rPr lang="en-US" sz="3200" dirty="0" smtClean="0">
                <a:solidFill>
                  <a:srgbClr val="4472C4">
                    <a:lumMod val="50000"/>
                  </a:srgbClr>
                </a:solidFill>
                <a:latin typeface="Berlin Sans FB" panose="020E0602020502020306" pitchFamily="34" charset="0"/>
                <a:ea typeface="+mn-ea"/>
                <a:cs typeface="+mn-cs"/>
              </a:rPr>
              <a:t>Application </a:t>
            </a:r>
            <a:r>
              <a:rPr lang="en-US" sz="3200" dirty="0">
                <a:solidFill>
                  <a:srgbClr val="4472C4">
                    <a:lumMod val="50000"/>
                  </a:srgbClr>
                </a:solidFill>
                <a:latin typeface="Berlin Sans FB" panose="020E0602020502020306" pitchFamily="34" charset="0"/>
                <a:ea typeface="+mn-ea"/>
                <a:cs typeface="+mn-cs"/>
              </a:rPr>
              <a:t>Programming Interfaces (API)?</a:t>
            </a:r>
          </a:p>
        </p:txBody>
      </p:sp>
      <p:sp>
        <p:nvSpPr>
          <p:cNvPr id="3" name="Subtitle 2"/>
          <p:cNvSpPr>
            <a:spLocks noGrp="1"/>
          </p:cNvSpPr>
          <p:nvPr>
            <p:ph type="subTitle" idx="1"/>
          </p:nvPr>
        </p:nvSpPr>
        <p:spPr>
          <a:xfrm>
            <a:off x="1119883" y="5003799"/>
            <a:ext cx="8265418" cy="1706172"/>
          </a:xfrm>
        </p:spPr>
        <p:txBody>
          <a:bodyPr>
            <a:noAutofit/>
          </a:bodyPr>
          <a:lstStyle/>
          <a:p>
            <a:pPr algn="l"/>
            <a:r>
              <a:rPr lang="en-US" sz="3600" dirty="0" smtClean="0">
                <a:solidFill>
                  <a:schemeClr val="tx2">
                    <a:lumMod val="50000"/>
                  </a:schemeClr>
                </a:solidFill>
              </a:rPr>
              <a:t>In this talk, we’ll understand how to create our own Machine Learning API using Flask, a web framework in Python.</a:t>
            </a:r>
            <a:endParaRPr lang="en-US" sz="3600" dirty="0">
              <a:solidFill>
                <a:schemeClr val="tx2">
                  <a:lumMod val="50000"/>
                </a:schemeClr>
              </a:solidFill>
            </a:endParaRPr>
          </a:p>
        </p:txBody>
      </p:sp>
      <p:sp>
        <p:nvSpPr>
          <p:cNvPr id="4" name="Rectangle 3"/>
          <p:cNvSpPr/>
          <p:nvPr/>
        </p:nvSpPr>
        <p:spPr>
          <a:xfrm>
            <a:off x="0" y="0"/>
            <a:ext cx="760288" cy="685800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70793" y="1753169"/>
            <a:ext cx="3821207" cy="2362201"/>
          </a:xfrm>
          <a:prstGeom prst="rect">
            <a:avLst/>
          </a:prstGeom>
        </p:spPr>
      </p:pic>
      <p:sp>
        <p:nvSpPr>
          <p:cNvPr id="8" name="Subtitle 2"/>
          <p:cNvSpPr txBox="1">
            <a:spLocks/>
          </p:cNvSpPr>
          <p:nvPr/>
        </p:nvSpPr>
        <p:spPr>
          <a:xfrm>
            <a:off x="1212274" y="1169541"/>
            <a:ext cx="6978722" cy="3834258"/>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3600" dirty="0" smtClean="0">
                <a:solidFill>
                  <a:schemeClr val="tx2">
                    <a:lumMod val="50000"/>
                  </a:schemeClr>
                </a:solidFill>
              </a:rPr>
              <a:t>In simple words, an API is a (hypothetical) contract between 2  softwares saying if the user software provides input in a pre-defined format, the later with extend its functionality and provide the outcome to the user software.</a:t>
            </a:r>
            <a:endParaRPr lang="en-US" sz="3600" dirty="0">
              <a:solidFill>
                <a:schemeClr val="tx2">
                  <a:lumMod val="50000"/>
                </a:schemeClr>
              </a:solidFill>
            </a:endParaRPr>
          </a:p>
        </p:txBody>
      </p:sp>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500251" y="5390935"/>
            <a:ext cx="2352023" cy="1323405"/>
          </a:xfrm>
          <a:prstGeom prst="rect">
            <a:avLst/>
          </a:prstGeom>
        </p:spPr>
      </p:pic>
    </p:spTree>
    <p:extLst>
      <p:ext uri="{BB962C8B-B14F-4D97-AF65-F5344CB8AC3E}">
        <p14:creationId xmlns:p14="http://schemas.microsoft.com/office/powerpoint/2010/main" val="17183768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12274" y="148029"/>
            <a:ext cx="10032858" cy="716711"/>
          </a:xfrm>
        </p:spPr>
        <p:txBody>
          <a:bodyPr>
            <a:noAutofit/>
          </a:bodyPr>
          <a:lstStyle/>
          <a:p>
            <a:pPr algn="l"/>
            <a:r>
              <a:rPr lang="en-US" sz="4400" dirty="0" smtClean="0">
                <a:solidFill>
                  <a:schemeClr val="accent5">
                    <a:lumMod val="50000"/>
                  </a:schemeClr>
                </a:solidFill>
                <a:latin typeface="Berlin Sans FB" panose="020E0602020502020306" pitchFamily="34" charset="0"/>
              </a:rPr>
              <a:t>Crafting a Machine Learning Model</a:t>
            </a:r>
            <a:endParaRPr lang="en-US" sz="4400" dirty="0" smtClean="0">
              <a:solidFill>
                <a:schemeClr val="accent5">
                  <a:lumMod val="50000"/>
                </a:schemeClr>
              </a:solidFill>
              <a:latin typeface="Berlin Sans FB" panose="020E0602020502020306" pitchFamily="34" charset="0"/>
            </a:endParaRPr>
          </a:p>
        </p:txBody>
      </p:sp>
      <p:sp>
        <p:nvSpPr>
          <p:cNvPr id="4" name="Rectangle 3"/>
          <p:cNvSpPr/>
          <p:nvPr/>
        </p:nvSpPr>
        <p:spPr>
          <a:xfrm>
            <a:off x="0" y="0"/>
            <a:ext cx="760288" cy="685800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2274" y="1176542"/>
            <a:ext cx="9140837" cy="5681458"/>
          </a:xfrm>
          <a:prstGeom prst="rect">
            <a:avLst/>
          </a:prstGeom>
        </p:spPr>
      </p:pic>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669569" y="5308165"/>
            <a:ext cx="1522431" cy="1549835"/>
          </a:xfrm>
          <a:prstGeom prst="rect">
            <a:avLst/>
          </a:prstGeom>
        </p:spPr>
      </p:pic>
    </p:spTree>
    <p:extLst>
      <p:ext uri="{BB962C8B-B14F-4D97-AF65-F5344CB8AC3E}">
        <p14:creationId xmlns:p14="http://schemas.microsoft.com/office/powerpoint/2010/main" val="31718155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12274" y="148029"/>
            <a:ext cx="10032858" cy="716711"/>
          </a:xfrm>
        </p:spPr>
        <p:txBody>
          <a:bodyPr>
            <a:noAutofit/>
          </a:bodyPr>
          <a:lstStyle/>
          <a:p>
            <a:pPr algn="l"/>
            <a:r>
              <a:rPr lang="en-US" sz="4000" dirty="0" smtClean="0">
                <a:solidFill>
                  <a:schemeClr val="accent5">
                    <a:lumMod val="50000"/>
                  </a:schemeClr>
                </a:solidFill>
                <a:latin typeface="Berlin Sans FB" panose="020E0602020502020306" pitchFamily="34" charset="0"/>
              </a:rPr>
              <a:t>Serialization &amp; Deserialization of an ML model</a:t>
            </a:r>
            <a:endParaRPr lang="en-US" sz="4000" dirty="0" smtClean="0">
              <a:solidFill>
                <a:schemeClr val="accent5">
                  <a:lumMod val="50000"/>
                </a:schemeClr>
              </a:solidFill>
              <a:latin typeface="Berlin Sans FB" panose="020E0602020502020306" pitchFamily="34" charset="0"/>
            </a:endParaRPr>
          </a:p>
        </p:txBody>
      </p:sp>
      <p:sp>
        <p:nvSpPr>
          <p:cNvPr id="4" name="Rectangle 3"/>
          <p:cNvSpPr/>
          <p:nvPr/>
        </p:nvSpPr>
        <p:spPr>
          <a:xfrm>
            <a:off x="0" y="0"/>
            <a:ext cx="760288" cy="685800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69569" y="5308165"/>
            <a:ext cx="1522431" cy="1549835"/>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12274" y="2384011"/>
            <a:ext cx="7931726" cy="4473989"/>
          </a:xfrm>
          <a:prstGeom prst="rect">
            <a:avLst/>
          </a:prstGeom>
          <a:ln>
            <a:noFill/>
          </a:ln>
          <a:effectLst>
            <a:softEdge rad="112500"/>
          </a:effectLst>
        </p:spPr>
      </p:pic>
      <p:sp>
        <p:nvSpPr>
          <p:cNvPr id="5" name="Rectangle 4"/>
          <p:cNvSpPr/>
          <p:nvPr/>
        </p:nvSpPr>
        <p:spPr>
          <a:xfrm>
            <a:off x="1212274" y="1150035"/>
            <a:ext cx="8604826" cy="1072465"/>
          </a:xfrm>
          <a:prstGeom prst="rect">
            <a:avLst/>
          </a:prstGeom>
        </p:spPr>
        <p:txBody>
          <a:bodyPr wrap="square">
            <a:spAutoFit/>
          </a:bodyPr>
          <a:lstStyle/>
          <a:p>
            <a:r>
              <a:rPr lang="en-US" sz="3200" dirty="0">
                <a:solidFill>
                  <a:schemeClr val="accent5">
                    <a:lumMod val="50000"/>
                  </a:schemeClr>
                </a:solidFill>
                <a:ea typeface="+mj-ea"/>
                <a:cs typeface="+mj-cs"/>
              </a:rPr>
              <a:t>In Python, pickling is a standard way to store objects and retrieve them as their original state. </a:t>
            </a:r>
          </a:p>
        </p:txBody>
      </p:sp>
    </p:spTree>
    <p:extLst>
      <p:ext uri="{BB962C8B-B14F-4D97-AF65-F5344CB8AC3E}">
        <p14:creationId xmlns:p14="http://schemas.microsoft.com/office/powerpoint/2010/main" val="31072884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12274" y="148029"/>
            <a:ext cx="10032858" cy="716711"/>
          </a:xfrm>
        </p:spPr>
        <p:txBody>
          <a:bodyPr>
            <a:noAutofit/>
          </a:bodyPr>
          <a:lstStyle/>
          <a:p>
            <a:pPr algn="l"/>
            <a:r>
              <a:rPr lang="en-US" sz="4000" dirty="0" smtClean="0">
                <a:solidFill>
                  <a:schemeClr val="accent5">
                    <a:lumMod val="50000"/>
                  </a:schemeClr>
                </a:solidFill>
                <a:latin typeface="Berlin Sans FB" panose="020E0602020502020306" pitchFamily="34" charset="0"/>
              </a:rPr>
              <a:t>Turning models to API with Flask</a:t>
            </a:r>
            <a:endParaRPr lang="en-US" sz="4000" dirty="0" smtClean="0">
              <a:solidFill>
                <a:schemeClr val="accent5">
                  <a:lumMod val="50000"/>
                </a:schemeClr>
              </a:solidFill>
              <a:latin typeface="Berlin Sans FB" panose="020E0602020502020306" pitchFamily="34" charset="0"/>
            </a:endParaRPr>
          </a:p>
        </p:txBody>
      </p:sp>
      <p:sp>
        <p:nvSpPr>
          <p:cNvPr id="4" name="Rectangle 3"/>
          <p:cNvSpPr/>
          <p:nvPr/>
        </p:nvSpPr>
        <p:spPr>
          <a:xfrm>
            <a:off x="0" y="0"/>
            <a:ext cx="760288" cy="685800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69569" y="5308165"/>
            <a:ext cx="1522431" cy="1549835"/>
          </a:xfrm>
          <a:prstGeom prst="rect">
            <a:avLst/>
          </a:prstGeom>
        </p:spPr>
      </p:pic>
      <p:sp>
        <p:nvSpPr>
          <p:cNvPr id="5" name="Rectangle 4"/>
          <p:cNvSpPr/>
          <p:nvPr/>
        </p:nvSpPr>
        <p:spPr>
          <a:xfrm>
            <a:off x="1212274" y="864740"/>
            <a:ext cx="9087426" cy="1569660"/>
          </a:xfrm>
          <a:prstGeom prst="rect">
            <a:avLst/>
          </a:prstGeom>
        </p:spPr>
        <p:txBody>
          <a:bodyPr wrap="square">
            <a:spAutoFit/>
          </a:bodyPr>
          <a:lstStyle/>
          <a:p>
            <a:r>
              <a:rPr lang="en-US" sz="3200" dirty="0" smtClean="0">
                <a:solidFill>
                  <a:schemeClr val="accent5">
                    <a:lumMod val="50000"/>
                  </a:schemeClr>
                </a:solidFill>
                <a:latin typeface="Arial" panose="020B0604020202020204" pitchFamily="34" charset="0"/>
                <a:ea typeface="+mj-ea"/>
                <a:cs typeface="Arial" panose="020B0604020202020204" pitchFamily="34" charset="0"/>
              </a:rPr>
              <a:t>There are three important parts in constructing our wrapper function, api():</a:t>
            </a:r>
          </a:p>
          <a:p>
            <a:endParaRPr lang="en-US" sz="3200" dirty="0" smtClean="0">
              <a:solidFill>
                <a:schemeClr val="accent5">
                  <a:lumMod val="50000"/>
                </a:schemeClr>
              </a:solidFill>
              <a:latin typeface="Arial" panose="020B0604020202020204" pitchFamily="34" charset="0"/>
              <a:ea typeface="+mj-ea"/>
              <a:cs typeface="Arial" panose="020B0604020202020204" pitchFamily="34" charset="0"/>
            </a:endParaRPr>
          </a:p>
        </p:txBody>
      </p:sp>
      <p:sp>
        <p:nvSpPr>
          <p:cNvPr id="7" name="Rectangle 6"/>
          <p:cNvSpPr/>
          <p:nvPr/>
        </p:nvSpPr>
        <p:spPr>
          <a:xfrm>
            <a:off x="1212274" y="2123470"/>
            <a:ext cx="9457295" cy="4154984"/>
          </a:xfrm>
          <a:prstGeom prst="rect">
            <a:avLst/>
          </a:prstGeom>
        </p:spPr>
        <p:txBody>
          <a:bodyPr wrap="square">
            <a:spAutoFit/>
          </a:bodyPr>
          <a:lstStyle/>
          <a:p>
            <a:pPr marL="514350" indent="-514350">
              <a:buFont typeface="+mj-lt"/>
              <a:buAutoNum type="arabicPeriod"/>
            </a:pPr>
            <a:r>
              <a:rPr lang="en-US" sz="4400" dirty="0">
                <a:solidFill>
                  <a:schemeClr val="accent5">
                    <a:lumMod val="50000"/>
                  </a:schemeClr>
                </a:solidFill>
                <a:latin typeface="Arial" panose="020B0604020202020204" pitchFamily="34" charset="0"/>
                <a:cs typeface="Arial" panose="020B0604020202020204" pitchFamily="34" charset="0"/>
              </a:rPr>
              <a:t>Getting the request data (for which predictions are to be made)</a:t>
            </a:r>
          </a:p>
          <a:p>
            <a:pPr marL="514350" indent="-514350">
              <a:buFont typeface="+mj-lt"/>
              <a:buAutoNum type="arabicPeriod"/>
            </a:pPr>
            <a:r>
              <a:rPr lang="en-US" sz="4400" dirty="0">
                <a:solidFill>
                  <a:schemeClr val="accent5">
                    <a:lumMod val="50000"/>
                  </a:schemeClr>
                </a:solidFill>
                <a:latin typeface="Arial" panose="020B0604020202020204" pitchFamily="34" charset="0"/>
                <a:cs typeface="Arial" panose="020B0604020202020204" pitchFamily="34" charset="0"/>
              </a:rPr>
              <a:t>Loading our pickled estimator</a:t>
            </a:r>
          </a:p>
          <a:p>
            <a:pPr marL="514350" indent="-514350">
              <a:buFont typeface="+mj-lt"/>
              <a:buAutoNum type="arabicPeriod"/>
            </a:pPr>
            <a:r>
              <a:rPr lang="en-US" sz="4400" i="1" dirty="0" err="1">
                <a:solidFill>
                  <a:schemeClr val="accent5">
                    <a:lumMod val="50000"/>
                  </a:schemeClr>
                </a:solidFill>
                <a:latin typeface="Arial" panose="020B0604020202020204" pitchFamily="34" charset="0"/>
                <a:cs typeface="Arial" panose="020B0604020202020204" pitchFamily="34" charset="0"/>
              </a:rPr>
              <a:t>jsonify</a:t>
            </a:r>
            <a:r>
              <a:rPr lang="en-US" sz="4400" dirty="0">
                <a:solidFill>
                  <a:schemeClr val="accent5">
                    <a:lumMod val="50000"/>
                  </a:schemeClr>
                </a:solidFill>
                <a:latin typeface="Arial" panose="020B0604020202020204" pitchFamily="34" charset="0"/>
                <a:cs typeface="Arial" panose="020B0604020202020204" pitchFamily="34" charset="0"/>
              </a:rPr>
              <a:t> our predictions and send the response back with status code: </a:t>
            </a:r>
            <a:r>
              <a:rPr lang="en-US" sz="4400" dirty="0" smtClean="0">
                <a:solidFill>
                  <a:schemeClr val="accent5">
                    <a:lumMod val="50000"/>
                  </a:schemeClr>
                </a:solidFill>
                <a:latin typeface="Arial" panose="020B0604020202020204" pitchFamily="34" charset="0"/>
                <a:cs typeface="Arial" panose="020B0604020202020204" pitchFamily="34" charset="0"/>
              </a:rPr>
              <a:t>200</a:t>
            </a:r>
            <a:endParaRPr lang="en-US" sz="4400" dirty="0">
              <a:solidFill>
                <a:schemeClr val="accent5">
                  <a:lumMod val="50000"/>
                </a:schemeClr>
              </a:solidFill>
              <a:latin typeface="Arial" panose="020B0604020202020204" pitchFamily="34" charset="0"/>
              <a:cs typeface="Arial" panose="020B0604020202020204" pitchFamily="34" charset="0"/>
            </a:endParaRPr>
          </a:p>
        </p:txBody>
      </p:sp>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166100" y="5569557"/>
            <a:ext cx="2088673" cy="1175227"/>
          </a:xfrm>
          <a:prstGeom prst="rect">
            <a:avLst/>
          </a:prstGeom>
        </p:spPr>
      </p:pic>
    </p:spTree>
    <p:extLst>
      <p:ext uri="{BB962C8B-B14F-4D97-AF65-F5344CB8AC3E}">
        <p14:creationId xmlns:p14="http://schemas.microsoft.com/office/powerpoint/2010/main" val="8050747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95</TotalTime>
  <Words>1293</Words>
  <Application>Microsoft Office PowerPoint</Application>
  <PresentationFormat>Widescreen</PresentationFormat>
  <Paragraphs>63</Paragraphs>
  <Slides>11</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Berlin Sans FB</vt:lpstr>
      <vt:lpstr>Calibri</vt:lpstr>
      <vt:lpstr>Calibri Light</vt:lpstr>
      <vt:lpstr>Wingdings</vt:lpstr>
      <vt:lpstr>Office Theme</vt:lpstr>
      <vt:lpstr>Machine Learning approach to solving real world problems </vt:lpstr>
      <vt:lpstr>Agenda</vt:lpstr>
      <vt:lpstr>Introduction</vt:lpstr>
      <vt:lpstr>Introduction</vt:lpstr>
      <vt:lpstr>Introduction</vt:lpstr>
      <vt:lpstr>What are Application Programming Interfaces (API)?</vt:lpstr>
      <vt:lpstr>Crafting a Machine Learning Model</vt:lpstr>
      <vt:lpstr>Serialization &amp; Deserialization of an ML model</vt:lpstr>
      <vt:lpstr>Turning models to API with Flask</vt:lpstr>
      <vt:lpstr>Testing that the API works</vt:lpstr>
      <vt:lpstr>PowerPoint Presentation</vt:lpstr>
    </vt:vector>
  </TitlesOfParts>
  <Company>KPMG</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Akinsande, Olalekan</dc:creator>
  <cp:lastModifiedBy>Akinsande, Olalekan</cp:lastModifiedBy>
  <cp:revision>13</cp:revision>
  <dcterms:created xsi:type="dcterms:W3CDTF">2019-06-14T14:32:39Z</dcterms:created>
  <dcterms:modified xsi:type="dcterms:W3CDTF">2019-06-14T16:08:28Z</dcterms:modified>
</cp:coreProperties>
</file>