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80" r:id="rId5"/>
    <p:sldId id="284" r:id="rId6"/>
    <p:sldId id="285" r:id="rId7"/>
    <p:sldId id="281" r:id="rId8"/>
    <p:sldId id="258" r:id="rId9"/>
    <p:sldId id="277" r:id="rId10"/>
    <p:sldId id="270" r:id="rId11"/>
    <p:sldId id="278" r:id="rId12"/>
    <p:sldId id="286" r:id="rId13"/>
    <p:sldId id="262" r:id="rId14"/>
    <p:sldId id="282" r:id="rId15"/>
    <p:sldId id="294" r:id="rId16"/>
    <p:sldId id="283" r:id="rId17"/>
    <p:sldId id="287" r:id="rId18"/>
    <p:sldId id="288" r:id="rId19"/>
    <p:sldId id="289" r:id="rId20"/>
    <p:sldId id="290" r:id="rId21"/>
    <p:sldId id="295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852" autoAdjust="0"/>
  </p:normalViewPr>
  <p:slideViewPr>
    <p:cSldViewPr snapToGrid="0">
      <p:cViewPr varScale="1">
        <p:scale>
          <a:sx n="143" d="100"/>
          <a:sy n="143" d="100"/>
        </p:scale>
        <p:origin x="103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F1A8E-4A5F-4663-9A9D-575B4F765E2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94F5-8E7D-4586-8670-6B1F0AFF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794F5-8E7D-4586-8670-6B1F0AFF1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A80E-A5B0-482C-80AD-31DFCBF9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C6C-6CAD-42F2-AAAB-AAC4BE657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A054-22FB-4255-B08A-FE711BC5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7D8B-3E1B-4A85-8768-388BB594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F954-F3A0-4446-94D6-72B7B31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B999-6380-4156-BCCF-BEE8D16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31CA-E192-46E3-9655-A16DBE67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A5F3-8160-4632-A321-6AD6780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4043-B6DA-445E-9670-148FB7ED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3357-9889-4729-8D04-8763862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0CD8E-6314-4306-AC7D-7E2BA77BB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B970-5889-4B66-8CAB-84A8E934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5E4B-E58B-44B0-8328-A3977F2B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ACB7-8A61-42E1-8D77-37D4B05B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10D1-2035-4CAF-9C59-2B24885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ACF8-4EA1-43C8-BAD4-4A57232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265F-0DD8-4F2C-992C-919015CF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4705-3395-4BC9-8C5D-FC82104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715A-C00B-4CAB-AD95-86A11B8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89C9-F5FC-423E-B563-881948E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8775-6E92-4BDA-9F85-7B1E58A1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0C4F-7269-4405-9A8C-FCEE8C85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B9E4-C4CE-46BE-B316-F6A67781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72E4-F400-407F-8D06-5EE25EA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81CA-BB79-46E5-9C46-86844E35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4AEC-D0AD-406B-8F49-987E4424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8E5D-7D22-40FF-A24E-C6350834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1736-B043-4AA0-980D-D189ECF2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8E3E7-735B-4B7D-9AFA-39C01A26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C82F-CB13-4862-AD88-C6C06C84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8966-4BDE-415F-9E89-F37E2D5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6B0C-AD63-4701-B445-4C8BDAFD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BDF6-C718-48B3-BF06-B6B7E8E4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ECAD3-9342-4E69-A6D5-6539E425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32D64-1C23-45AF-B5B4-4E922BC08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476D-0348-4B97-9FEA-CB8212F3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3F9A4-2C40-419D-9534-0BC5144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22F3-2421-4DC1-9273-E317344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19FA3-5818-4075-96CA-0946E94C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8BAD-FA6E-407A-8632-7A46D75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65EF5-6BBA-44B1-ACAC-8E34FF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2184-3E9A-4093-9B02-ADB130B1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0C517-23C7-4F38-8A12-7790184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799C0-728F-4DB6-BA87-0CBB582A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DE31C-BE65-44E8-8E91-7803491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F325-6763-4902-8460-30B7CA5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5D0-83EE-41BB-803D-F379021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678B-4060-4FA1-AC15-1C94867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8C43-54E4-4D0D-AAA9-E076FE77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C677-8D94-4CF7-AC08-AD091134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0652-6007-4161-965C-D8A9EC8F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FCE5-B7B4-4EC2-94BB-C0C8460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25-232C-4F3C-902F-F454AE65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8733E-C94C-42DE-9289-6ECE7AE71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2350-2AA6-42FC-822D-B6A6E64C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1D1E6-DE19-46E9-B39C-32D273D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83D3-76A4-4842-9EBE-D233E882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79A0-B8B2-44ED-B4DF-4D484EE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1ADB9-33AE-4031-AA3F-0F4AB237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514F-1E70-400E-9B07-6C872728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8E34-16DA-4C13-B02B-ED70F80B4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A07C-31C7-481E-87B3-166905CEFC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5D18-079C-4465-AC26-18F3742C3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4712-E94F-49E1-99CE-7FFD0287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E88A-13F5-432D-878D-6D4165F3FAC2}"/>
              </a:ext>
            </a:extLst>
          </p:cNvPr>
          <p:cNvSpPr/>
          <p:nvPr/>
        </p:nvSpPr>
        <p:spPr>
          <a:xfrm>
            <a:off x="341841" y="1786732"/>
            <a:ext cx="11508317" cy="14465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Deep  </a:t>
            </a:r>
            <a:r>
              <a:rPr lang="en-US" sz="8800" b="1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Learning </a:t>
            </a:r>
            <a:endParaRPr lang="en-US" sz="8800" b="1" dirty="0">
              <a:ln w="9525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6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EF8F7-BACE-4AF8-A38C-44FF33A8BA88}"/>
              </a:ext>
            </a:extLst>
          </p:cNvPr>
          <p:cNvSpPr/>
          <p:nvPr/>
        </p:nvSpPr>
        <p:spPr>
          <a:xfrm>
            <a:off x="4154577" y="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Gradient Descent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EE0F1-D51D-4976-950F-29D2B2AE4B3F}"/>
              </a:ext>
            </a:extLst>
          </p:cNvPr>
          <p:cNvSpPr/>
          <p:nvPr/>
        </p:nvSpPr>
        <p:spPr>
          <a:xfrm>
            <a:off x="503854" y="646331"/>
            <a:ext cx="11010121" cy="95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 is an optimization algorithm used to minimize some function by iteratively moving in the direction of steepest descent as defined by the negative of the gradient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4100" name="Picture 4" descr="Best explanation of Gradient Descent for beginners">
            <a:extLst>
              <a:ext uri="{FF2B5EF4-FFF2-40B4-BE49-F238E27FC236}">
                <a16:creationId xmlns:a16="http://schemas.microsoft.com/office/drawing/2014/main" id="{01F33E32-2C19-407C-8A99-DF15599B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57" y="2011719"/>
            <a:ext cx="7912359" cy="48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9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E7124-2574-41C2-9CDA-AA09DCEC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06" y="521563"/>
            <a:ext cx="69342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85D54-45C3-4AE5-A86C-4098752B1FFC}"/>
              </a:ext>
            </a:extLst>
          </p:cNvPr>
          <p:cNvSpPr txBox="1"/>
          <p:nvPr/>
        </p:nvSpPr>
        <p:spPr>
          <a:xfrm>
            <a:off x="3664999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Backward Propagation</a:t>
            </a:r>
            <a:r>
              <a:rPr lang="en-US" sz="18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8696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3A4F0-8F7C-48DA-BB59-F1AC13671C72}"/>
              </a:ext>
            </a:extLst>
          </p:cNvPr>
          <p:cNvSpPr/>
          <p:nvPr/>
        </p:nvSpPr>
        <p:spPr>
          <a:xfrm>
            <a:off x="2429419" y="131811"/>
            <a:ext cx="6764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Forward and Backward Propagation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B225D9-E183-41EA-BE80-CD2415FFD0E6}"/>
              </a:ext>
            </a:extLst>
          </p:cNvPr>
          <p:cNvSpPr/>
          <p:nvPr/>
        </p:nvSpPr>
        <p:spPr>
          <a:xfrm>
            <a:off x="1312253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6D4C6-86C1-4704-BDF9-D79089BAB00E}"/>
              </a:ext>
            </a:extLst>
          </p:cNvPr>
          <p:cNvSpPr/>
          <p:nvPr/>
        </p:nvSpPr>
        <p:spPr>
          <a:xfrm>
            <a:off x="4429796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B9CAF6-1522-47E9-B262-FD74E69254A5}"/>
              </a:ext>
            </a:extLst>
          </p:cNvPr>
          <p:cNvSpPr/>
          <p:nvPr/>
        </p:nvSpPr>
        <p:spPr>
          <a:xfrm>
            <a:off x="7547339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56824-A669-4D7B-BB07-6983F608E318}"/>
              </a:ext>
            </a:extLst>
          </p:cNvPr>
          <p:cNvSpPr/>
          <p:nvPr/>
        </p:nvSpPr>
        <p:spPr>
          <a:xfrm>
            <a:off x="10163289" y="3293615"/>
            <a:ext cx="1908699" cy="685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Cost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673261-3FA8-4060-972D-3CF6CB542D1B}"/>
              </a:ext>
            </a:extLst>
          </p:cNvPr>
          <p:cNvSpPr/>
          <p:nvPr/>
        </p:nvSpPr>
        <p:spPr>
          <a:xfrm>
            <a:off x="7541146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0A5916-57AC-46D7-A36D-81CCF3A19FC3}"/>
              </a:ext>
            </a:extLst>
          </p:cNvPr>
          <p:cNvSpPr/>
          <p:nvPr/>
        </p:nvSpPr>
        <p:spPr>
          <a:xfrm>
            <a:off x="4429795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46451F-AD66-4C66-9B4D-E42AFD3CFEF4}"/>
              </a:ext>
            </a:extLst>
          </p:cNvPr>
          <p:cNvSpPr/>
          <p:nvPr/>
        </p:nvSpPr>
        <p:spPr>
          <a:xfrm>
            <a:off x="1312253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DF58D4-933D-4083-9436-44157C72E14D}"/>
              </a:ext>
            </a:extLst>
          </p:cNvPr>
          <p:cNvSpPr/>
          <p:nvPr/>
        </p:nvSpPr>
        <p:spPr>
          <a:xfrm>
            <a:off x="3766568" y="2135072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D90F547-19F4-4733-B089-E792B4F2D066}"/>
              </a:ext>
            </a:extLst>
          </p:cNvPr>
          <p:cNvSpPr/>
          <p:nvPr/>
        </p:nvSpPr>
        <p:spPr>
          <a:xfrm>
            <a:off x="6884111" y="2151098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7C7712-266B-4006-BAAA-8A3402F7C93A}"/>
              </a:ext>
            </a:extLst>
          </p:cNvPr>
          <p:cNvSpPr/>
          <p:nvPr/>
        </p:nvSpPr>
        <p:spPr>
          <a:xfrm rot="10800000">
            <a:off x="6811691" y="4982100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7AB3C7-2B60-4723-8662-B803675E37A3}"/>
              </a:ext>
            </a:extLst>
          </p:cNvPr>
          <p:cNvSpPr/>
          <p:nvPr/>
        </p:nvSpPr>
        <p:spPr>
          <a:xfrm rot="10800000">
            <a:off x="3672978" y="4982101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7B6047-3BF1-4389-9EBE-08A1594F9531}"/>
              </a:ext>
            </a:extLst>
          </p:cNvPr>
          <p:cNvSpPr/>
          <p:nvPr/>
        </p:nvSpPr>
        <p:spPr>
          <a:xfrm>
            <a:off x="10042696" y="2156882"/>
            <a:ext cx="798244" cy="84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F249336-47D7-44CE-B633-E8EB6447506E}"/>
              </a:ext>
            </a:extLst>
          </p:cNvPr>
          <p:cNvSpPr/>
          <p:nvPr/>
        </p:nvSpPr>
        <p:spPr>
          <a:xfrm rot="5400000">
            <a:off x="10569991" y="2640915"/>
            <a:ext cx="861515" cy="1065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7C61A5F-184F-4A48-9B6C-71D6011B5BE1}"/>
              </a:ext>
            </a:extLst>
          </p:cNvPr>
          <p:cNvSpPr/>
          <p:nvPr/>
        </p:nvSpPr>
        <p:spPr>
          <a:xfrm rot="5400000">
            <a:off x="10574810" y="4449622"/>
            <a:ext cx="851879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1785597-700D-43EF-B608-BAD44278E3EE}"/>
              </a:ext>
            </a:extLst>
          </p:cNvPr>
          <p:cNvSpPr/>
          <p:nvPr/>
        </p:nvSpPr>
        <p:spPr>
          <a:xfrm rot="10800000">
            <a:off x="10042696" y="4928830"/>
            <a:ext cx="798243" cy="86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886C9B0-EC7E-4433-888D-5AF4DBE63FBF}"/>
              </a:ext>
            </a:extLst>
          </p:cNvPr>
          <p:cNvSpPr/>
          <p:nvPr/>
        </p:nvSpPr>
        <p:spPr>
          <a:xfrm>
            <a:off x="138927" y="2151098"/>
            <a:ext cx="1057916" cy="90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1D788C7-37A5-4F21-AA85-62017BF064BA}"/>
              </a:ext>
            </a:extLst>
          </p:cNvPr>
          <p:cNvSpPr/>
          <p:nvPr/>
        </p:nvSpPr>
        <p:spPr>
          <a:xfrm rot="10800000">
            <a:off x="744081" y="4982100"/>
            <a:ext cx="470515" cy="905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7735E4-37F6-44DD-9317-788A5567EA8E}"/>
              </a:ext>
            </a:extLst>
          </p:cNvPr>
          <p:cNvSpPr/>
          <p:nvPr/>
        </p:nvSpPr>
        <p:spPr>
          <a:xfrm rot="16200000">
            <a:off x="-560751" y="3528874"/>
            <a:ext cx="2476873" cy="106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A722AF-725F-472B-A269-905DFC39D739}"/>
              </a:ext>
            </a:extLst>
          </p:cNvPr>
          <p:cNvSpPr/>
          <p:nvPr/>
        </p:nvSpPr>
        <p:spPr>
          <a:xfrm>
            <a:off x="138927" y="1787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Inputs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8A8D8A-B3C9-4885-AC35-378A7EB5B633}"/>
              </a:ext>
            </a:extLst>
          </p:cNvPr>
          <p:cNvSpPr/>
          <p:nvPr/>
        </p:nvSpPr>
        <p:spPr>
          <a:xfrm>
            <a:off x="494581" y="1184694"/>
            <a:ext cx="10662249" cy="20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B64D16-E743-432C-8621-A40964626EC9}"/>
              </a:ext>
            </a:extLst>
          </p:cNvPr>
          <p:cNvSpPr/>
          <p:nvPr/>
        </p:nvSpPr>
        <p:spPr>
          <a:xfrm rot="10800000">
            <a:off x="397752" y="5965183"/>
            <a:ext cx="10662249" cy="20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AE397-BD52-482C-85BB-69591F858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3" y="161039"/>
            <a:ext cx="10396719" cy="6696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41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w To Build Your Own Neural Net From The Scratch | Zitao's Web">
            <a:extLst>
              <a:ext uri="{FF2B5EF4-FFF2-40B4-BE49-F238E27FC236}">
                <a16:creationId xmlns:a16="http://schemas.microsoft.com/office/drawing/2014/main" id="{0B77635D-83E0-4F70-A54D-4AA33E12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829733"/>
            <a:ext cx="9764368" cy="53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8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866076" y="21496"/>
            <a:ext cx="6123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Gradient Descent  &amp; Optimizers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385234" y="566784"/>
            <a:ext cx="11421532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Effect of Initialization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Problem of vanishing and exploding gradients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Gradient Descent 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Batch Gradient Descent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Stochastic Gradient Descent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Mini – Batch gradient Descent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Optimizers 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Momentum Optimization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Nesterov Accelerated gradient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RMSProp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ADAM Optimozation</a:t>
            </a:r>
          </a:p>
        </p:txBody>
      </p:sp>
    </p:spTree>
    <p:extLst>
      <p:ext uri="{BB962C8B-B14F-4D97-AF65-F5344CB8AC3E}">
        <p14:creationId xmlns:p14="http://schemas.microsoft.com/office/powerpoint/2010/main" val="60820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933001" y="76201"/>
            <a:ext cx="6021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Convolutional 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385234" y="781801"/>
            <a:ext cx="11421532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Convolutional Neural Networks are very similar to ordinary Neural Networks which consist of neurons that have learnable weights and biases.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CNN architecture introduces two new building blocks: convolutional layers and pooling layers along with the fully connected layers.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Using deep neural networks is not feasible for tasks or applications where high resolution images are involved.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architecture of convolutional neural networks is barely affected by the resolution of images.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Convolutional neural networks are able to pick up spatial dependencies / localities between pixels better than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160594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B183355-49CD-43BB-BD34-9BEC219F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1" y="272520"/>
            <a:ext cx="11532637" cy="61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learning - Overview of Convolution Neural Network - 作业部落 Cmd Markdown  编辑阅读器">
            <a:extLst>
              <a:ext uri="{FF2B5EF4-FFF2-40B4-BE49-F238E27FC236}">
                <a16:creationId xmlns:a16="http://schemas.microsoft.com/office/drawing/2014/main" id="{7B61CE1A-F3F3-4C97-8E1F-BC9CCB34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6" y="1014274"/>
            <a:ext cx="10345939" cy="48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rvard CS109B | Lab 5: CNNs-1">
            <a:extLst>
              <a:ext uri="{FF2B5EF4-FFF2-40B4-BE49-F238E27FC236}">
                <a16:creationId xmlns:a16="http://schemas.microsoft.com/office/drawing/2014/main" id="{A0193490-C395-44FB-A5F9-7BE3F4A9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1" y="883466"/>
            <a:ext cx="10627194" cy="50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E747E-D9D2-46CA-816E-4CBD73279215}"/>
              </a:ext>
            </a:extLst>
          </p:cNvPr>
          <p:cNvSpPr/>
          <p:nvPr/>
        </p:nvSpPr>
        <p:spPr>
          <a:xfrm>
            <a:off x="479394" y="739718"/>
            <a:ext cx="1146573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a typeface="Times New Roman" panose="02020603050405020304" pitchFamily="18" charset="0"/>
              </a:rPr>
              <a:t>ANNs  are densely interconnected network of a large number of processing nodes.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nodes are organized into layers which process data in a feed forward manner.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ED49B-DCAB-4D92-BE01-D187D549409F}"/>
              </a:ext>
            </a:extLst>
          </p:cNvPr>
          <p:cNvSpPr/>
          <p:nvPr/>
        </p:nvSpPr>
        <p:spPr>
          <a:xfrm>
            <a:off x="3594353" y="13170"/>
            <a:ext cx="500329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u="sng" dirty="0">
                <a:latin typeface="Baskerville Old Face" pitchFamily="18" charset="0"/>
              </a:rPr>
              <a:t>Artificial Neural Networks</a:t>
            </a:r>
          </a:p>
        </p:txBody>
      </p:sp>
      <p:pic>
        <p:nvPicPr>
          <p:cNvPr id="1026" name="Picture 2" descr="How Things Work: Artificial Neural Networks | by Alper Cakir | Towards Data  Science">
            <a:extLst>
              <a:ext uri="{FF2B5EF4-FFF2-40B4-BE49-F238E27FC236}">
                <a16:creationId xmlns:a16="http://schemas.microsoft.com/office/drawing/2014/main" id="{CF6EB8EC-D6F9-845E-FEF9-860E01EF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885950"/>
            <a:ext cx="10168890" cy="435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NN | Introduction to Pooling Layer - GeeksforGeeks">
            <a:extLst>
              <a:ext uri="{FF2B5EF4-FFF2-40B4-BE49-F238E27FC236}">
                <a16:creationId xmlns:a16="http://schemas.microsoft.com/office/drawing/2014/main" id="{962B74DF-3233-4BB0-BC2D-8C80FE7F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6" y="236740"/>
            <a:ext cx="8947648" cy="31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NN | Introduction to Pooling Layer - GeeksforGeeks">
            <a:extLst>
              <a:ext uri="{FF2B5EF4-FFF2-40B4-BE49-F238E27FC236}">
                <a16:creationId xmlns:a16="http://schemas.microsoft.com/office/drawing/2014/main" id="{DEA24DC4-A930-4F59-805C-835E423A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6" y="3517640"/>
            <a:ext cx="9020072" cy="31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8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182135" y="21496"/>
            <a:ext cx="7460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Pretrained Models &amp; Transfer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454977" y="745013"/>
            <a:ext cx="11421532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AlexNet</a:t>
            </a:r>
            <a:endParaRPr lang="en-US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VGG16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VGG19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Inception V3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ResNet50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C3F455-E0FA-47AA-A884-121DC7C34674}"/>
              </a:ext>
            </a:extLst>
          </p:cNvPr>
          <p:cNvSpPr/>
          <p:nvPr/>
        </p:nvSpPr>
        <p:spPr>
          <a:xfrm>
            <a:off x="2484627" y="50802"/>
            <a:ext cx="7222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/>
              <a:t>Image Classification And Localization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FB55D-DF44-47A8-96C5-A1E53504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425363"/>
            <a:ext cx="7662333" cy="47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1CFD6-90CD-4FCB-89C2-D9C647385547}"/>
              </a:ext>
            </a:extLst>
          </p:cNvPr>
          <p:cNvSpPr/>
          <p:nvPr/>
        </p:nvSpPr>
        <p:spPr>
          <a:xfrm>
            <a:off x="3891233" y="101604"/>
            <a:ext cx="3428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Object Detection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93229-6FB5-4779-BAA1-A86637C4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15017" r="412" b="137"/>
          <a:stretch/>
        </p:blipFill>
        <p:spPr>
          <a:xfrm>
            <a:off x="348192" y="1689575"/>
            <a:ext cx="4668340" cy="4962695"/>
          </a:xfrm>
          <a:prstGeom prst="rect">
            <a:avLst/>
          </a:prstGeom>
        </p:spPr>
      </p:pic>
      <p:pic>
        <p:nvPicPr>
          <p:cNvPr id="1026" name="Picture 2" descr="OmniVision Expands Image Sensor Family for Automotive Viewing Cameras With  Higher 3MP Resolution and Added Cybersecurity">
            <a:extLst>
              <a:ext uri="{FF2B5EF4-FFF2-40B4-BE49-F238E27FC236}">
                <a16:creationId xmlns:a16="http://schemas.microsoft.com/office/drawing/2014/main" id="{22D75926-9C6B-4FAA-80B5-EB1F1DC7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7" y="2163423"/>
            <a:ext cx="5972671" cy="401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42A884-F3F7-440E-8417-70AB1B85FEDE}"/>
              </a:ext>
            </a:extLst>
          </p:cNvPr>
          <p:cNvSpPr/>
          <p:nvPr/>
        </p:nvSpPr>
        <p:spPr>
          <a:xfrm>
            <a:off x="685800" y="967855"/>
            <a:ext cx="10705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Object detection is a task in computer vision that involves identifying the presence, location, and type of one or more objects in a given photograph.</a:t>
            </a:r>
          </a:p>
        </p:txBody>
      </p:sp>
    </p:spTree>
    <p:extLst>
      <p:ext uri="{BB962C8B-B14F-4D97-AF65-F5344CB8AC3E}">
        <p14:creationId xmlns:p14="http://schemas.microsoft.com/office/powerpoint/2010/main" val="266964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738DE-1C72-435B-95E3-452D9993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6" y="1096434"/>
            <a:ext cx="10244667" cy="49262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FB48F-01EB-473B-A3E6-B06413EC20E1}"/>
              </a:ext>
            </a:extLst>
          </p:cNvPr>
          <p:cNvSpPr/>
          <p:nvPr/>
        </p:nvSpPr>
        <p:spPr>
          <a:xfrm>
            <a:off x="2840652" y="67736"/>
            <a:ext cx="6510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Generative Adversarial Networks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78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C5B3EA-B368-4B60-BE5D-C80C35FD8F8E}"/>
              </a:ext>
            </a:extLst>
          </p:cNvPr>
          <p:cNvSpPr/>
          <p:nvPr/>
        </p:nvSpPr>
        <p:spPr>
          <a:xfrm>
            <a:off x="603380" y="784539"/>
            <a:ext cx="1098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In a neural network a neuron represents an atomic processing unit. It receives data from several nodes in the layer below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It multiplies the data with its weights and ads biases. The node calculates a weighted sum of all the data it receives from the layer below it</a:t>
            </a:r>
            <a:r>
              <a:rPr lang="en-US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89C2-00C7-46EB-A89E-D441ABDF1D5A}"/>
              </a:ext>
            </a:extLst>
          </p:cNvPr>
          <p:cNvSpPr/>
          <p:nvPr/>
        </p:nvSpPr>
        <p:spPr>
          <a:xfrm>
            <a:off x="4136834" y="69702"/>
            <a:ext cx="3302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Artificial Neuron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B2988C72-D5E5-4F29-BFD9-6B4A10F1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95" y="2396073"/>
            <a:ext cx="6754183" cy="42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5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y 2: Fundamentals of Deep Learning II | Deep Learning with R">
            <a:extLst>
              <a:ext uri="{FF2B5EF4-FFF2-40B4-BE49-F238E27FC236}">
                <a16:creationId xmlns:a16="http://schemas.microsoft.com/office/drawing/2014/main" id="{9CF07A08-A268-4BBD-B904-DBBC9EB8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85850"/>
            <a:ext cx="11353800" cy="50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7E19A-40B5-465C-8ED6-1988A0C7DFD8}"/>
              </a:ext>
            </a:extLst>
          </p:cNvPr>
          <p:cNvSpPr txBox="1"/>
          <p:nvPr/>
        </p:nvSpPr>
        <p:spPr>
          <a:xfrm>
            <a:off x="2621132" y="281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Baskerville Old Face" pitchFamily="18" charset="0"/>
              </a:rPr>
              <a:t>A</a:t>
            </a:r>
            <a:r>
              <a:rPr lang="en-US" sz="3600" b="1" u="sng" dirty="0">
                <a:latin typeface="Baskerville Old Face" pitchFamily="18" charset="0"/>
              </a:rPr>
              <a:t>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5373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9BF2F4B-2E10-4C92-B862-C570823E842C}"/>
              </a:ext>
            </a:extLst>
          </p:cNvPr>
          <p:cNvSpPr/>
          <p:nvPr/>
        </p:nvSpPr>
        <p:spPr>
          <a:xfrm>
            <a:off x="2358219" y="1669739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3AEA2F-F61A-49CB-99A6-FFEC1EF0CBB5}"/>
              </a:ext>
            </a:extLst>
          </p:cNvPr>
          <p:cNvSpPr/>
          <p:nvPr/>
        </p:nvSpPr>
        <p:spPr>
          <a:xfrm>
            <a:off x="2238786" y="3025522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E4A6F-AEB5-4B97-82E3-41B4F3FC5FAC}"/>
              </a:ext>
            </a:extLst>
          </p:cNvPr>
          <p:cNvSpPr/>
          <p:nvPr/>
        </p:nvSpPr>
        <p:spPr>
          <a:xfrm>
            <a:off x="2304264" y="4282818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E36981-E189-4715-A32C-5350273A6427}"/>
              </a:ext>
            </a:extLst>
          </p:cNvPr>
          <p:cNvSpPr/>
          <p:nvPr/>
        </p:nvSpPr>
        <p:spPr>
          <a:xfrm>
            <a:off x="9473078" y="2895671"/>
            <a:ext cx="727990" cy="5652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6C3EA8-2EE6-4356-A7C1-C8CB3268592C}"/>
              </a:ext>
            </a:extLst>
          </p:cNvPr>
          <p:cNvCxnSpPr>
            <a:cxnSpLocks/>
          </p:cNvCxnSpPr>
          <p:nvPr/>
        </p:nvCxnSpPr>
        <p:spPr>
          <a:xfrm>
            <a:off x="2845799" y="1990162"/>
            <a:ext cx="1533224" cy="8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CB7B3-2556-448D-A047-3D6456235675}"/>
              </a:ext>
            </a:extLst>
          </p:cNvPr>
          <p:cNvCxnSpPr>
            <a:cxnSpLocks/>
          </p:cNvCxnSpPr>
          <p:nvPr/>
        </p:nvCxnSpPr>
        <p:spPr>
          <a:xfrm flipV="1">
            <a:off x="2727060" y="3208621"/>
            <a:ext cx="1570516" cy="3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AFE53-6383-44BD-92EA-B85A298DFE96}"/>
              </a:ext>
            </a:extLst>
          </p:cNvPr>
          <p:cNvCxnSpPr>
            <a:cxnSpLocks/>
          </p:cNvCxnSpPr>
          <p:nvPr/>
        </p:nvCxnSpPr>
        <p:spPr>
          <a:xfrm>
            <a:off x="8403223" y="3203719"/>
            <a:ext cx="105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8A83EF-3ADE-426D-B275-9068FE97560E}"/>
              </a:ext>
            </a:extLst>
          </p:cNvPr>
          <p:cNvSpPr txBox="1"/>
          <p:nvPr/>
        </p:nvSpPr>
        <p:spPr>
          <a:xfrm>
            <a:off x="483375" y="312265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Inputs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EE35B4-62A7-4EF4-864D-6D0E34D26068}"/>
              </a:ext>
            </a:extLst>
          </p:cNvPr>
          <p:cNvSpPr txBox="1"/>
          <p:nvPr/>
        </p:nvSpPr>
        <p:spPr>
          <a:xfrm>
            <a:off x="10363176" y="286090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Output</a:t>
            </a:r>
            <a:endParaRPr lang="en-US" sz="2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960AFC-B2BF-4AD6-A557-84B969737695}"/>
              </a:ext>
            </a:extLst>
          </p:cNvPr>
          <p:cNvSpPr/>
          <p:nvPr/>
        </p:nvSpPr>
        <p:spPr>
          <a:xfrm>
            <a:off x="2457960" y="765874"/>
            <a:ext cx="7572652" cy="370645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DE97BBC-3EFB-4160-A0B5-94E3C8041406}"/>
              </a:ext>
            </a:extLst>
          </p:cNvPr>
          <p:cNvSpPr/>
          <p:nvPr/>
        </p:nvSpPr>
        <p:spPr>
          <a:xfrm rot="10800000">
            <a:off x="2457960" y="5351638"/>
            <a:ext cx="7572652" cy="370645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781E6-834E-437C-8CD0-7FB6B247994A}"/>
              </a:ext>
            </a:extLst>
          </p:cNvPr>
          <p:cNvCxnSpPr>
            <a:cxnSpLocks/>
          </p:cNvCxnSpPr>
          <p:nvPr/>
        </p:nvCxnSpPr>
        <p:spPr>
          <a:xfrm flipV="1">
            <a:off x="2748671" y="3510380"/>
            <a:ext cx="1577091" cy="8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6BFCAB9-E58B-4D5D-A010-6ABE5E4014AA}"/>
              </a:ext>
            </a:extLst>
          </p:cNvPr>
          <p:cNvSpPr/>
          <p:nvPr/>
        </p:nvSpPr>
        <p:spPr>
          <a:xfrm>
            <a:off x="4260284" y="2320855"/>
            <a:ext cx="4130761" cy="18431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Inputs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02FBF-05C3-4A32-BF07-F22753AAC2B7}"/>
              </a:ext>
            </a:extLst>
          </p:cNvPr>
          <p:cNvSpPr/>
          <p:nvPr/>
        </p:nvSpPr>
        <p:spPr>
          <a:xfrm>
            <a:off x="2062244" y="162083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100" dirty="0"/>
              <a:t>1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DC6D3F-EC04-4658-81A3-D3EB735C9722}"/>
              </a:ext>
            </a:extLst>
          </p:cNvPr>
          <p:cNvSpPr/>
          <p:nvPr/>
        </p:nvSpPr>
        <p:spPr>
          <a:xfrm>
            <a:off x="1867319" y="30532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200" dirty="0"/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0FE47-6603-4FC9-893A-B30B0EE81F34}"/>
              </a:ext>
            </a:extLst>
          </p:cNvPr>
          <p:cNvSpPr/>
          <p:nvPr/>
        </p:nvSpPr>
        <p:spPr>
          <a:xfrm>
            <a:off x="1882354" y="433979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200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7CE81-7CA3-48CD-B7D7-E6EF84244936}"/>
              </a:ext>
            </a:extLst>
          </p:cNvPr>
          <p:cNvSpPr txBox="1"/>
          <p:nvPr/>
        </p:nvSpPr>
        <p:spPr>
          <a:xfrm>
            <a:off x="4369757" y="3055417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sz="1600" dirty="0"/>
              <a:t>’ = b</a:t>
            </a:r>
            <a:r>
              <a:rPr lang="en-US" sz="1400" dirty="0"/>
              <a:t>0</a:t>
            </a:r>
            <a:r>
              <a:rPr lang="en-US" sz="1600" dirty="0"/>
              <a:t>+ b1X</a:t>
            </a:r>
            <a:r>
              <a:rPr lang="en-US" sz="1400" dirty="0"/>
              <a:t>1</a:t>
            </a:r>
            <a:r>
              <a:rPr lang="en-US" sz="1600" dirty="0"/>
              <a:t> + b</a:t>
            </a:r>
            <a:r>
              <a:rPr lang="en-US" sz="1400" dirty="0"/>
              <a:t>2</a:t>
            </a:r>
            <a:r>
              <a:rPr lang="en-US" sz="1600" dirty="0"/>
              <a:t>X</a:t>
            </a:r>
            <a:r>
              <a:rPr lang="en-US" sz="1400" dirty="0"/>
              <a:t>2</a:t>
            </a:r>
            <a:r>
              <a:rPr lang="en-US" sz="1600" dirty="0"/>
              <a:t> + b</a:t>
            </a:r>
            <a:r>
              <a:rPr lang="en-US" sz="1400" dirty="0"/>
              <a:t>3</a:t>
            </a:r>
            <a:r>
              <a:rPr lang="en-US" sz="1600" dirty="0"/>
              <a:t>X</a:t>
            </a:r>
            <a:r>
              <a:rPr lang="en-US" sz="1400" dirty="0"/>
              <a:t>3</a:t>
            </a:r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4B0BD4-558E-47A9-A78D-BBBA30E0F368}"/>
              </a:ext>
            </a:extLst>
          </p:cNvPr>
          <p:cNvCxnSpPr>
            <a:cxnSpLocks/>
          </p:cNvCxnSpPr>
          <p:nvPr/>
        </p:nvCxnSpPr>
        <p:spPr>
          <a:xfrm>
            <a:off x="6893205" y="2860905"/>
            <a:ext cx="0" cy="853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7A16DD-A178-4875-A71D-01E02F54CCFE}"/>
              </a:ext>
            </a:extLst>
          </p:cNvPr>
          <p:cNvSpPr txBox="1"/>
          <p:nvPr/>
        </p:nvSpPr>
        <p:spPr>
          <a:xfrm>
            <a:off x="7002678" y="3053224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Sigmoid(Y’)</a:t>
            </a:r>
          </a:p>
        </p:txBody>
      </p:sp>
    </p:spTree>
    <p:extLst>
      <p:ext uri="{BB962C8B-B14F-4D97-AF65-F5344CB8AC3E}">
        <p14:creationId xmlns:p14="http://schemas.microsoft.com/office/powerpoint/2010/main" val="34408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75CB16-AC7F-414C-A791-77E1DCAEF07F}"/>
              </a:ext>
            </a:extLst>
          </p:cNvPr>
          <p:cNvSpPr/>
          <p:nvPr/>
        </p:nvSpPr>
        <p:spPr>
          <a:xfrm>
            <a:off x="532661" y="1855433"/>
            <a:ext cx="4172504" cy="2610035"/>
          </a:xfrm>
          <a:prstGeom prst="rect">
            <a:avLst/>
          </a:prstGeom>
          <a:solidFill>
            <a:schemeClr val="bg1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E64EF-7592-4392-AC18-BB0B265093B2}"/>
              </a:ext>
            </a:extLst>
          </p:cNvPr>
          <p:cNvSpPr/>
          <p:nvPr/>
        </p:nvSpPr>
        <p:spPr>
          <a:xfrm>
            <a:off x="5805996" y="1562471"/>
            <a:ext cx="5924365" cy="33424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FB556-4F96-4B3E-97C0-02B9C4D1D02E}"/>
              </a:ext>
            </a:extLst>
          </p:cNvPr>
          <p:cNvSpPr/>
          <p:nvPr/>
        </p:nvSpPr>
        <p:spPr>
          <a:xfrm>
            <a:off x="544177" y="4482021"/>
            <a:ext cx="4172504" cy="559294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63BB8-9198-4725-BDA2-D5B75F987EFB}"/>
              </a:ext>
            </a:extLst>
          </p:cNvPr>
          <p:cNvSpPr/>
          <p:nvPr/>
        </p:nvSpPr>
        <p:spPr>
          <a:xfrm>
            <a:off x="5805996" y="4924561"/>
            <a:ext cx="5924365" cy="359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A7725-275F-4E01-93B9-8F36DF6A6853}"/>
              </a:ext>
            </a:extLst>
          </p:cNvPr>
          <p:cNvSpPr/>
          <p:nvPr/>
        </p:nvSpPr>
        <p:spPr>
          <a:xfrm>
            <a:off x="2410704" y="4581895"/>
            <a:ext cx="451930" cy="35954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EA53E-A246-4F16-8B40-60FAB2775C8A}"/>
              </a:ext>
            </a:extLst>
          </p:cNvPr>
          <p:cNvCxnSpPr>
            <a:cxnSpLocks/>
          </p:cNvCxnSpPr>
          <p:nvPr/>
        </p:nvCxnSpPr>
        <p:spPr>
          <a:xfrm flipV="1">
            <a:off x="2636669" y="4625266"/>
            <a:ext cx="0" cy="195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2DE535-F21F-4931-98D2-54369E8D83CE}"/>
              </a:ext>
            </a:extLst>
          </p:cNvPr>
          <p:cNvSpPr/>
          <p:nvPr/>
        </p:nvSpPr>
        <p:spPr>
          <a:xfrm>
            <a:off x="7011878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BF963A-EAEF-454D-9800-D16997ECA2CF}"/>
              </a:ext>
            </a:extLst>
          </p:cNvPr>
          <p:cNvSpPr/>
          <p:nvPr/>
        </p:nvSpPr>
        <p:spPr>
          <a:xfrm>
            <a:off x="7398058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B36212-66A9-48BC-8AF4-D87EA8DC29D4}"/>
              </a:ext>
            </a:extLst>
          </p:cNvPr>
          <p:cNvSpPr/>
          <p:nvPr/>
        </p:nvSpPr>
        <p:spPr>
          <a:xfrm>
            <a:off x="7758343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E9306-2553-4026-826B-F5D91CFC23FD}"/>
              </a:ext>
            </a:extLst>
          </p:cNvPr>
          <p:cNvSpPr/>
          <p:nvPr/>
        </p:nvSpPr>
        <p:spPr>
          <a:xfrm>
            <a:off x="8118628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5B142-45CA-4BF5-9FA4-D4B2E2BD1841}"/>
              </a:ext>
            </a:extLst>
          </p:cNvPr>
          <p:cNvSpPr/>
          <p:nvPr/>
        </p:nvSpPr>
        <p:spPr>
          <a:xfrm>
            <a:off x="8478913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7756A2-E26F-4E71-8B85-A8B065775787}"/>
              </a:ext>
            </a:extLst>
          </p:cNvPr>
          <p:cNvSpPr/>
          <p:nvPr/>
        </p:nvSpPr>
        <p:spPr>
          <a:xfrm>
            <a:off x="8839198" y="5009226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4AAC53-7D9F-4D8A-AECC-07081B07102D}"/>
              </a:ext>
            </a:extLst>
          </p:cNvPr>
          <p:cNvSpPr/>
          <p:nvPr/>
        </p:nvSpPr>
        <p:spPr>
          <a:xfrm>
            <a:off x="9189126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CA301E-4525-49C7-A803-307D1C5D2CC0}"/>
              </a:ext>
            </a:extLst>
          </p:cNvPr>
          <p:cNvSpPr/>
          <p:nvPr/>
        </p:nvSpPr>
        <p:spPr>
          <a:xfrm>
            <a:off x="9539054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C190FF-9E0E-44ED-9D3D-0349B4DCCAE6}"/>
              </a:ext>
            </a:extLst>
          </p:cNvPr>
          <p:cNvSpPr/>
          <p:nvPr/>
        </p:nvSpPr>
        <p:spPr>
          <a:xfrm>
            <a:off x="9874186" y="5009226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1610E7-26FF-4F3F-81BC-A3E68C96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5" y="1904352"/>
            <a:ext cx="4103658" cy="25205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3B0D60-6D6D-4A57-B622-987D8D97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48" y="1571349"/>
            <a:ext cx="5888855" cy="3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 Implementation in Hardware (fixed point) - Diglab">
            <a:extLst>
              <a:ext uri="{FF2B5EF4-FFF2-40B4-BE49-F238E27FC236}">
                <a16:creationId xmlns:a16="http://schemas.microsoft.com/office/drawing/2014/main" id="{EF900470-E266-4505-B677-BDEAA163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9" y="1060555"/>
            <a:ext cx="9724381" cy="54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4095D-EF6F-4C1B-A671-B9D8897B0AEF}"/>
              </a:ext>
            </a:extLst>
          </p:cNvPr>
          <p:cNvSpPr/>
          <p:nvPr/>
        </p:nvSpPr>
        <p:spPr>
          <a:xfrm>
            <a:off x="3826909" y="0"/>
            <a:ext cx="3911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u="sng" dirty="0">
                <a:latin typeface="Baskerville Old Face" pitchFamily="18" charset="0"/>
              </a:rPr>
              <a:t>Computation Graph</a:t>
            </a:r>
            <a:endParaRPr lang="en-US" sz="3600" b="1" u="sng" dirty="0">
              <a:latin typeface="Baskerville Old Face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BAE7C-4326-4962-A72C-FDB47D4730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" t="10975" r="486"/>
          <a:stretch/>
        </p:blipFill>
        <p:spPr bwMode="auto">
          <a:xfrm>
            <a:off x="2322230" y="917265"/>
            <a:ext cx="7296289" cy="5940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5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918A2-497A-4636-A9A0-DE0E94C1C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46" y="523876"/>
            <a:ext cx="7652552" cy="6334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FA530-BFB6-4DE1-B553-6D6A1BF45AFF}"/>
              </a:ext>
            </a:extLst>
          </p:cNvPr>
          <p:cNvSpPr txBox="1"/>
          <p:nvPr/>
        </p:nvSpPr>
        <p:spPr>
          <a:xfrm>
            <a:off x="3497617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Forward Propagation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1498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371</Words>
  <Application>Microsoft Office PowerPoint</Application>
  <PresentationFormat>Widescreen</PresentationFormat>
  <Paragraphs>65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</vt:lpstr>
      <vt:lpstr>Baskerville Old Face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utksharma4u@gmail.com</dc:creator>
  <cp:lastModifiedBy>Utkarsh Sharma</cp:lastModifiedBy>
  <cp:revision>30</cp:revision>
  <dcterms:created xsi:type="dcterms:W3CDTF">2021-06-06T01:54:52Z</dcterms:created>
  <dcterms:modified xsi:type="dcterms:W3CDTF">2024-02-24T07:20:22Z</dcterms:modified>
</cp:coreProperties>
</file>