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75" r:id="rId3"/>
    <p:sldId id="277" r:id="rId4"/>
    <p:sldId id="257" r:id="rId5"/>
    <p:sldId id="258" r:id="rId6"/>
    <p:sldId id="259" r:id="rId7"/>
    <p:sldId id="260" r:id="rId8"/>
    <p:sldId id="278" r:id="rId9"/>
    <p:sldId id="279" r:id="rId10"/>
    <p:sldId id="261" r:id="rId11"/>
    <p:sldId id="267" r:id="rId12"/>
    <p:sldId id="280" r:id="rId13"/>
    <p:sldId id="268" r:id="rId14"/>
    <p:sldId id="269" r:id="rId15"/>
    <p:sldId id="270" r:id="rId16"/>
    <p:sldId id="263" r:id="rId17"/>
    <p:sldId id="276" r:id="rId18"/>
    <p:sldId id="271" r:id="rId19"/>
    <p:sldId id="272" r:id="rId20"/>
    <p:sldId id="262" r:id="rId21"/>
    <p:sldId id="264" r:id="rId22"/>
    <p:sldId id="265" r:id="rId23"/>
    <p:sldId id="266" r:id="rId24"/>
    <p:sldId id="273" r:id="rId25"/>
    <p:sldId id="274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MONTACIR" initials="AM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2" autoAdjust="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8BA0-871F-4AC4-81A9-DDD98E05CC98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058E-2D9F-4B20-8BE6-5A18A58548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act.ctti-clinicaltrial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tti-clinicaltrials/aac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act.ctti-clinicaltrials.org/static/documentation/aact_schema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CERTIFICAT DATA SCIENTIST (BD11</a:t>
            </a:r>
            <a:r>
              <a:rPr lang="fr-FR" sz="3600" b="1" dirty="0" smtClean="0"/>
              <a:t>)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Ensae-Ensai</a:t>
            </a:r>
            <a:r>
              <a:rPr lang="fr-FR" sz="2400" dirty="0"/>
              <a:t> Formation continue (</a:t>
            </a:r>
            <a:r>
              <a:rPr lang="fr-FR" sz="2400" dirty="0" err="1"/>
              <a:t>Cepe</a:t>
            </a:r>
            <a:r>
              <a:rPr lang="fr-FR" sz="2400" dirty="0"/>
              <a:t>)</a:t>
            </a:r>
          </a:p>
          <a:p>
            <a:r>
              <a:rPr lang="fr-FR" sz="2400" dirty="0" smtClean="0"/>
              <a:t>03 Juillet 2018</a:t>
            </a:r>
            <a:endParaRPr lang="fr-FR" sz="2400" dirty="0"/>
          </a:p>
        </p:txBody>
      </p:sp>
      <p:pic>
        <p:nvPicPr>
          <p:cNvPr id="1026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21288"/>
            <a:ext cx="2047639" cy="8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 lié au déséquilibre de la variable à expliquer </a:t>
            </a:r>
            <a:r>
              <a:rPr lang="fr-FR" dirty="0" err="1" smtClean="0"/>
              <a:t>outcome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Distribution de la variable </a:t>
            </a:r>
            <a:r>
              <a:rPr lang="fr-FR" dirty="0" err="1" smtClean="0"/>
              <a:t>outcome</a:t>
            </a:r>
            <a:r>
              <a:rPr lang="fr-FR" dirty="0" smtClean="0"/>
              <a:t> avant traitement, déséquilibre entre les 0 et 1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142088</a:t>
            </a:r>
          </a:p>
          <a:p>
            <a:pPr marL="0" indent="0">
              <a:buNone/>
            </a:pPr>
            <a:r>
              <a:rPr lang="fr-FR" dirty="0" smtClean="0"/>
              <a:t>=&gt; les modèles statistiques lancés à ce moment prédisaient toujours 1</a:t>
            </a:r>
            <a:endParaRPr lang="fr-FR" dirty="0"/>
          </a:p>
        </p:txBody>
      </p:sp>
      <p:pic>
        <p:nvPicPr>
          <p:cNvPr id="1027" name="Picture 3" descr="F:\Formation data scientist\20180314_pipe-delimited-export\enregistrement\statout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39680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Résolution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Traitement pour limiter le nombre de 1 à maximum 4 fois le nombre de 0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21453 * 4 = 85812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5562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000" dirty="0"/>
              <a:t>MODÉLISATIONS </a:t>
            </a:r>
            <a:r>
              <a:rPr lang="fr-FR" sz="4000" dirty="0" smtClean="0"/>
              <a:t>STATISTIQUES</a:t>
            </a:r>
            <a:endParaRPr lang="fr-FR" sz="4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86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statistiques testés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GLM</a:t>
            </a:r>
          </a:p>
          <a:p>
            <a:r>
              <a:rPr lang="fr-FR" dirty="0" smtClean="0"/>
              <a:t>Modèle CART</a:t>
            </a:r>
          </a:p>
          <a:p>
            <a:r>
              <a:rPr lang="fr-FR" dirty="0" smtClean="0"/>
              <a:t>Modèle RANDOM FOREST</a:t>
            </a:r>
          </a:p>
          <a:p>
            <a:r>
              <a:rPr lang="fr-FR" dirty="0" smtClean="0"/>
              <a:t>Modèle GLMNET</a:t>
            </a:r>
          </a:p>
          <a:p>
            <a:r>
              <a:rPr lang="fr-FR" dirty="0" smtClean="0"/>
              <a:t>Modèle XGBOOST</a:t>
            </a:r>
          </a:p>
          <a:p>
            <a:r>
              <a:rPr lang="fr-FR" dirty="0" smtClean="0"/>
              <a:t>Modèle RESEAUX NEURONES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7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Performances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61949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AIRE</a:t>
                      </a:r>
                      <a:r>
                        <a:rPr lang="fr-FR" baseline="0" dirty="0" smtClean="0"/>
                        <a:t> SOUS LA COURBE ROC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ERREUR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GLM/GLM</a:t>
                      </a:r>
                      <a:r>
                        <a:rPr lang="fr-FR" baseline="0" dirty="0" smtClean="0"/>
                        <a:t> STEP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0.706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0.141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0.119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0.702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XGBOOST</a:t>
                      </a:r>
                    </a:p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0.117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0.851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0.125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Performances, courbes ROC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4" y="1600200"/>
            <a:ext cx="8036912" cy="4525963"/>
          </a:xfrm>
        </p:spPr>
      </p:pic>
    </p:spTree>
    <p:extLst>
      <p:ext uri="{BB962C8B-B14F-4D97-AF65-F5344CB8AC3E}">
        <p14:creationId xmlns:p14="http://schemas.microsoft.com/office/powerpoint/2010/main" val="4401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6600" dirty="0" smtClean="0"/>
              <a:t>BACK UP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000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la base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06" y="1700808"/>
            <a:ext cx="3158502" cy="4938924"/>
          </a:xfrm>
        </p:spPr>
      </p:pic>
    </p:spTree>
    <p:extLst>
      <p:ext uri="{BB962C8B-B14F-4D97-AF65-F5344CB8AC3E}">
        <p14:creationId xmlns:p14="http://schemas.microsoft.com/office/powerpoint/2010/main" val="78805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Prédiction 0,1 selon modèle (taille test 21452,ytest [0:4290, 1:17162])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711368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 GLM STEP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18005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2671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18781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18694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19129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Compléments calculs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5527"/>
              </p:ext>
            </p:extLst>
          </p:nvPr>
        </p:nvGraphicFramePr>
        <p:xfrm>
          <a:off x="457200" y="16002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positifs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négatifs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0.451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0.967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 smtClean="0"/>
              <a:t>INTRODUCTION </a:t>
            </a:r>
            <a:r>
              <a:rPr lang="fr-FR" sz="3600" dirty="0" smtClean="0"/>
              <a:t>– PROBL</a:t>
            </a:r>
            <a:r>
              <a:rPr lang="fr-FR" sz="3600" dirty="0" smtClean="0"/>
              <a:t>É</a:t>
            </a:r>
            <a:r>
              <a:rPr lang="fr-FR" sz="3600" dirty="0" smtClean="0"/>
              <a:t>MATIQUE</a:t>
            </a:r>
            <a:endParaRPr lang="fr-FR" sz="3600" dirty="0" smtClean="0"/>
          </a:p>
          <a:p>
            <a:pPr marL="0" indent="0">
              <a:buNone/>
            </a:pPr>
            <a:endParaRPr lang="fr-FR" sz="4000" dirty="0" smtClean="0"/>
          </a:p>
          <a:p>
            <a:pPr marL="857250" indent="-857250">
              <a:buFont typeface="+mj-lt"/>
              <a:buAutoNum type="romanUcPeriod" startAt="2"/>
            </a:pPr>
            <a:r>
              <a:rPr lang="fr-FR" sz="3600" dirty="0" smtClean="0"/>
              <a:t>VISUALISATION DES </a:t>
            </a:r>
            <a:r>
              <a:rPr lang="fr-FR" sz="3600" dirty="0" smtClean="0"/>
              <a:t>DONN</a:t>
            </a:r>
            <a:r>
              <a:rPr lang="fr-FR" sz="3600" dirty="0"/>
              <a:t>É</a:t>
            </a:r>
            <a:r>
              <a:rPr lang="fr-FR" sz="3600" dirty="0" smtClean="0"/>
              <a:t>ES </a:t>
            </a:r>
            <a:r>
              <a:rPr lang="fr-FR" sz="3600" dirty="0" smtClean="0"/>
              <a:t>ET </a:t>
            </a:r>
            <a:r>
              <a:rPr lang="fr-FR" sz="3600" dirty="0" smtClean="0"/>
              <a:t>PROBL</a:t>
            </a:r>
            <a:r>
              <a:rPr lang="fr-FR" sz="3600" dirty="0"/>
              <a:t>ÈME RENCONTRÉES</a:t>
            </a:r>
            <a:endParaRPr lang="fr-FR" sz="3600" dirty="0" smtClean="0"/>
          </a:p>
          <a:p>
            <a:endParaRPr lang="fr-FR" sz="3600" dirty="0" smtClean="0"/>
          </a:p>
          <a:p>
            <a:pPr marL="857250" indent="-857250">
              <a:buFont typeface="+mj-lt"/>
              <a:buAutoNum type="romanUcPeriod" startAt="3"/>
            </a:pPr>
            <a:r>
              <a:rPr lang="fr-FR" sz="3600" dirty="0"/>
              <a:t>MODÉLISATIONS </a:t>
            </a:r>
            <a:r>
              <a:rPr lang="fr-FR" sz="3600" dirty="0" smtClean="0"/>
              <a:t>STATISTIQUES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8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statistiques descriptives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6" y="1600200"/>
            <a:ext cx="7680868" cy="4525963"/>
          </a:xfrm>
        </p:spPr>
      </p:pic>
    </p:spTree>
    <p:extLst>
      <p:ext uri="{BB962C8B-B14F-4D97-AF65-F5344CB8AC3E}">
        <p14:creationId xmlns:p14="http://schemas.microsoft.com/office/powerpoint/2010/main" val="1811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0" y="1600200"/>
            <a:ext cx="7994600" cy="4525963"/>
          </a:xfrm>
        </p:spPr>
      </p:pic>
    </p:spTree>
    <p:extLst>
      <p:ext uri="{BB962C8B-B14F-4D97-AF65-F5344CB8AC3E}">
        <p14:creationId xmlns:p14="http://schemas.microsoft.com/office/powerpoint/2010/main" val="3507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1600200"/>
            <a:ext cx="7808205" cy="4525963"/>
          </a:xfrm>
        </p:spPr>
      </p:pic>
    </p:spTree>
    <p:extLst>
      <p:ext uri="{BB962C8B-B14F-4D97-AF65-F5344CB8AC3E}">
        <p14:creationId xmlns:p14="http://schemas.microsoft.com/office/powerpoint/2010/main" val="29846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2811794"/>
            <a:ext cx="7808205" cy="2102774"/>
          </a:xfrm>
        </p:spPr>
      </p:pic>
    </p:spTree>
    <p:extLst>
      <p:ext uri="{BB962C8B-B14F-4D97-AF65-F5344CB8AC3E}">
        <p14:creationId xmlns:p14="http://schemas.microsoft.com/office/powerpoint/2010/main" val="458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corrélation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5524"/>
            <a:ext cx="8229600" cy="3875314"/>
          </a:xfrm>
        </p:spPr>
      </p:pic>
    </p:spTree>
    <p:extLst>
      <p:ext uri="{BB962C8B-B14F-4D97-AF65-F5344CB8AC3E}">
        <p14:creationId xmlns:p14="http://schemas.microsoft.com/office/powerpoint/2010/main" val="86624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corrélation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6484"/>
            <a:ext cx="8229600" cy="2813394"/>
          </a:xfrm>
        </p:spPr>
      </p:pic>
    </p:spTree>
    <p:extLst>
      <p:ext uri="{BB962C8B-B14F-4D97-AF65-F5344CB8AC3E}">
        <p14:creationId xmlns:p14="http://schemas.microsoft.com/office/powerpoint/2010/main" val="155283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000" dirty="0" smtClean="0"/>
              <a:t>INTRODUCTION </a:t>
            </a:r>
            <a:r>
              <a:rPr lang="fr-FR" sz="4000" dirty="0"/>
              <a:t>– </a:t>
            </a:r>
            <a:r>
              <a:rPr lang="fr-FR" sz="4000" dirty="0"/>
              <a:t>PROBLÉMATIQUE</a:t>
            </a:r>
            <a:endParaRPr lang="fr-FR" sz="4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6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28800"/>
            <a:ext cx="40386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Les données:</a:t>
            </a:r>
          </a:p>
          <a:p>
            <a:r>
              <a:rPr lang="fr-FR" sz="1600" dirty="0">
                <a:hlinkClick r:id="rId3"/>
              </a:rPr>
              <a:t>https://aact.ctti-clinicaltrials.org</a:t>
            </a:r>
            <a:r>
              <a:rPr lang="fr-FR" sz="1600" dirty="0" smtClean="0">
                <a:hlinkClick r:id="rId3"/>
              </a:rPr>
              <a:t>/</a:t>
            </a:r>
            <a:endParaRPr lang="fr-FR" sz="1600" dirty="0" smtClean="0"/>
          </a:p>
          <a:p>
            <a:r>
              <a:rPr lang="fr-FR" sz="1600" dirty="0" smtClean="0"/>
              <a:t>Base de données relationnelle</a:t>
            </a:r>
          </a:p>
          <a:p>
            <a:r>
              <a:rPr lang="fr-FR" sz="1600" dirty="0" smtClean="0"/>
              <a:t>Information sur </a:t>
            </a:r>
            <a:r>
              <a:rPr lang="fr-FR" sz="1600" dirty="0"/>
              <a:t>les études </a:t>
            </a:r>
            <a:r>
              <a:rPr lang="fr-FR" sz="1600" dirty="0" smtClean="0"/>
              <a:t>cliniques enregistrées </a:t>
            </a:r>
            <a:r>
              <a:rPr lang="fr-FR" sz="1600" dirty="0"/>
              <a:t>sur le site c</a:t>
            </a:r>
            <a:r>
              <a:rPr lang="fr-FR" sz="1600" dirty="0" smtClean="0"/>
              <a:t>linicalTrials.gov</a:t>
            </a:r>
          </a:p>
          <a:p>
            <a:r>
              <a:rPr lang="fr-FR" sz="1600" dirty="0" smtClean="0"/>
              <a:t>Access direct à la base ou des copies statiques</a:t>
            </a:r>
          </a:p>
          <a:p>
            <a:r>
              <a:rPr lang="fr-FR" sz="1600" dirty="0" smtClean="0"/>
              <a:t>Code source disponible sur le </a:t>
            </a:r>
            <a:r>
              <a:rPr lang="fr-FR" sz="1600" dirty="0" err="1" smtClean="0"/>
              <a:t>github</a:t>
            </a:r>
            <a:r>
              <a:rPr lang="fr-FR" sz="1600" dirty="0"/>
              <a:t> </a:t>
            </a:r>
            <a:r>
              <a:rPr lang="fr-FR" sz="1600" dirty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github.com/ctti-clinicaltrials/aact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La problématique:</a:t>
            </a:r>
          </a:p>
          <a:p>
            <a:r>
              <a:rPr lang="fr-FR" sz="1600" dirty="0" smtClean="0"/>
              <a:t>Prédire l’issue d’une étude clinique (finie -1- ou stoppée -0-) en fonction du design de l’étude (nombre de pays, la phase etc…)</a:t>
            </a:r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568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Construction du data frame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Sélections </a:t>
            </a:r>
            <a:r>
              <a:rPr lang="fr-FR" sz="2400" u="sng" dirty="0"/>
              <a:t>des </a:t>
            </a:r>
            <a:r>
              <a:rPr lang="fr-FR" sz="2400" u="sng" dirty="0" smtClean="0"/>
              <a:t>variables:</a:t>
            </a:r>
            <a:r>
              <a:rPr lang="fr-FR" sz="2400" dirty="0" smtClean="0"/>
              <a:t> choix dans la base de données après étude de chaque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puis transformation de certaines variables afin de les inclure dans le modèle.</a:t>
            </a:r>
          </a:p>
          <a:p>
            <a:pPr marL="0" indent="0">
              <a:buNone/>
            </a:pPr>
            <a:r>
              <a:rPr lang="fr-FR" sz="1600" dirty="0" smtClean="0">
                <a:hlinkClick r:id="rId2"/>
              </a:rPr>
              <a:t>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aact.ctti-clinicaltrials.org/static/documentation/aact_schema.png</a:t>
            </a:r>
            <a:endParaRPr lang="fr-FR" sz="1600" dirty="0" smtClean="0"/>
          </a:p>
          <a:p>
            <a:pPr marL="0" indent="0">
              <a:buNone/>
            </a:pPr>
            <a:endParaRPr lang="fr-FR" sz="2400" u="sng" dirty="0"/>
          </a:p>
          <a:p>
            <a:r>
              <a:rPr lang="fr-FR" sz="2400" dirty="0" err="1" smtClean="0"/>
              <a:t>Dataset</a:t>
            </a:r>
            <a:r>
              <a:rPr lang="fr-FR" sz="2400" dirty="0" smtClean="0"/>
              <a:t> </a:t>
            </a:r>
            <a:r>
              <a:rPr lang="fr-FR" sz="2400" dirty="0"/>
              <a:t>finale trials créé pour analyse de 107265 </a:t>
            </a:r>
            <a:r>
              <a:rPr lang="fr-FR" sz="2400" dirty="0" smtClean="0"/>
              <a:t>lignes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Variable à expliquer/prédire : </a:t>
            </a:r>
            <a:r>
              <a:rPr lang="fr-FR" sz="2400" b="1" dirty="0" err="1" smtClean="0"/>
              <a:t>outcome</a:t>
            </a:r>
            <a:r>
              <a:rPr lang="fr-FR" sz="2400" dirty="0" smtClean="0"/>
              <a:t> qui a 2 modalités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- 0 : étude non terminée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- 1:  étude terminée </a:t>
            </a:r>
          </a:p>
          <a:p>
            <a:pPr marL="0" indent="0">
              <a:buNone/>
            </a:pPr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80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 explicatives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400" dirty="0" smtClean="0"/>
              <a:t>15 variables explicatives sélectionnées ou transformées :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bras dans l’ étude 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patients dans l’étude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sites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indésirables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</a:t>
            </a:r>
            <a:r>
              <a:rPr lang="fr-FR" sz="2400" dirty="0"/>
              <a:t>indésirables non </a:t>
            </a:r>
            <a:r>
              <a:rPr lang="fr-FR" sz="2400" dirty="0" smtClean="0"/>
              <a:t>sérieux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 - </a:t>
            </a:r>
            <a:r>
              <a:rPr lang="fr-FR" sz="2400" dirty="0" smtClean="0"/>
              <a:t>nombre d’événements </a:t>
            </a:r>
            <a:r>
              <a:rPr lang="fr-FR" sz="2400" dirty="0"/>
              <a:t>indésirables </a:t>
            </a:r>
            <a:r>
              <a:rPr lang="fr-FR" sz="2400" dirty="0" smtClean="0"/>
              <a:t> sérieux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durée de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- </a:t>
            </a:r>
            <a:r>
              <a:rPr lang="fr-FR" sz="2400" dirty="0" smtClean="0"/>
              <a:t>nombre de région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critères d’inclusions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 nombre de critères d’exclusions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ayant un DMC : vrai, faux (qualitative)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- études </a:t>
            </a:r>
            <a:r>
              <a:rPr lang="fr-FR" sz="2400" dirty="0" smtClean="0"/>
              <a:t>se développant sur une nouvelle maladie : </a:t>
            </a:r>
            <a:r>
              <a:rPr lang="fr-FR" sz="2400" dirty="0"/>
              <a:t>vrai </a:t>
            </a:r>
            <a:r>
              <a:rPr lang="fr-FR" sz="2400" dirty="0" smtClean="0"/>
              <a:t>, </a:t>
            </a:r>
            <a:r>
              <a:rPr lang="fr-FR" sz="2400" dirty="0"/>
              <a:t>faux 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avec résultats reportés :  vrai, faux </a:t>
            </a:r>
            <a:r>
              <a:rPr lang="fr-FR" sz="2400" dirty="0"/>
              <a:t>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type de l’étude: 3 modalités (observationnelles ..)  (qualitative)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phase de l’étude:  5 modalités ( no phase, phase I, phase II…)</a:t>
            </a:r>
            <a:r>
              <a:rPr lang="fr-FR" sz="2400" dirty="0"/>
              <a:t> </a:t>
            </a:r>
            <a:r>
              <a:rPr lang="fr-FR" sz="2400" dirty="0" smtClean="0"/>
              <a:t> (qualitative)</a:t>
            </a:r>
            <a:endParaRPr lang="fr-FR" sz="2400" dirty="0"/>
          </a:p>
          <a:p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2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données manquantes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Imputation des données manquantes variables quantitatives avec </a:t>
            </a:r>
            <a:r>
              <a:rPr lang="fr-FR" dirty="0" err="1" smtClean="0"/>
              <a:t>library</a:t>
            </a:r>
            <a:r>
              <a:rPr lang="fr-FR" dirty="0" smtClean="0"/>
              <a:t> (</a:t>
            </a:r>
            <a:r>
              <a:rPr lang="fr-FR" dirty="0" err="1" smtClean="0"/>
              <a:t>mice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Imputation des données manquantes dans les variables qualitatives -&gt; géré à la main 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-&gt; très long !!!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000" dirty="0" smtClean="0"/>
              <a:t>VISUALISATION </a:t>
            </a:r>
            <a:r>
              <a:rPr lang="fr-FR" sz="4000" dirty="0"/>
              <a:t>DES </a:t>
            </a:r>
            <a:r>
              <a:rPr lang="fr-FR" sz="4000" dirty="0"/>
              <a:t>DONNÉES </a:t>
            </a:r>
            <a:r>
              <a:rPr lang="fr-FR" sz="4000" dirty="0"/>
              <a:t>ET </a:t>
            </a:r>
            <a:r>
              <a:rPr lang="fr-FR" sz="4000" dirty="0"/>
              <a:t>PROBLÈME RENCONTRÉES</a:t>
            </a:r>
            <a:endParaRPr lang="fr-FR" sz="4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21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 des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=&gt; Cela se passe sur </a:t>
            </a:r>
            <a:r>
              <a:rPr lang="fr-FR" dirty="0" err="1" smtClean="0"/>
              <a:t>Shiny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057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435</Words>
  <Application>Microsoft Office PowerPoint</Application>
  <PresentationFormat>Affichage à l'écran (4:3)</PresentationFormat>
  <Paragraphs>166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CERTIFICAT DATA SCIENTIST (BD11)</vt:lpstr>
      <vt:lpstr>PLAN</vt:lpstr>
      <vt:lpstr>Présentation PowerPoint</vt:lpstr>
      <vt:lpstr>Introduction</vt:lpstr>
      <vt:lpstr>Construction du data frame de travail</vt:lpstr>
      <vt:lpstr>Variables explicatives </vt:lpstr>
      <vt:lpstr>Gestion des données manquantes </vt:lpstr>
      <vt:lpstr>Présentation PowerPoint</vt:lpstr>
      <vt:lpstr>Visualisation des données </vt:lpstr>
      <vt:lpstr>Problème lié au déséquilibre de la variable à expliquer outcome</vt:lpstr>
      <vt:lpstr>Résolution du problème</vt:lpstr>
      <vt:lpstr>Présentation PowerPoint</vt:lpstr>
      <vt:lpstr>Modèles statistiques testés</vt:lpstr>
      <vt:lpstr>Comparaison des Performances</vt:lpstr>
      <vt:lpstr>Comparaison des Performances, courbes ROC</vt:lpstr>
      <vt:lpstr>Présentation PowerPoint</vt:lpstr>
      <vt:lpstr>Schéma de la base de données</vt:lpstr>
      <vt:lpstr>Prédiction 0,1 selon modèle (taille test 21452,ytest [0:4290, 1:17162])</vt:lpstr>
      <vt:lpstr>Compléments calculs erreurs</vt:lpstr>
      <vt:lpstr>Quelques statistiques descriptives</vt:lpstr>
      <vt:lpstr>Quelques statistiques descriptives</vt:lpstr>
      <vt:lpstr>Quelques statistiques descriptives</vt:lpstr>
      <vt:lpstr>Quelques statistiques descriptives</vt:lpstr>
      <vt:lpstr>Matrice de corrélation</vt:lpstr>
      <vt:lpstr>Matrice de corrélation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 DATA SCIENTIST (BD11)</dc:title>
  <dc:creator>Ali MONTACIR</dc:creator>
  <cp:lastModifiedBy>Aswen</cp:lastModifiedBy>
  <cp:revision>54</cp:revision>
  <dcterms:created xsi:type="dcterms:W3CDTF">2018-06-17T18:58:28Z</dcterms:created>
  <dcterms:modified xsi:type="dcterms:W3CDTF">2018-06-27T21:21:14Z</dcterms:modified>
</cp:coreProperties>
</file>