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8" r:id="rId9"/>
    <p:sldId id="269" r:id="rId10"/>
    <p:sldId id="270" r:id="rId11"/>
    <p:sldId id="263" r:id="rId12"/>
    <p:sldId id="271" r:id="rId13"/>
    <p:sldId id="272" r:id="rId14"/>
    <p:sldId id="262" r:id="rId15"/>
    <p:sldId id="264" r:id="rId16"/>
    <p:sldId id="265" r:id="rId17"/>
    <p:sldId id="266" r:id="rId18"/>
    <p:sldId id="273" r:id="rId19"/>
    <p:sldId id="274" r:id="rId2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3" autoAdjust="0"/>
    <p:restoredTop sz="94660"/>
  </p:normalViewPr>
  <p:slideViewPr>
    <p:cSldViewPr>
      <p:cViewPr>
        <p:scale>
          <a:sx n="76" d="100"/>
          <a:sy n="76" d="100"/>
        </p:scale>
        <p:origin x="-1182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28BA0-871F-4AC4-81A9-DDD98E05CC98}" type="datetimeFigureOut">
              <a:rPr lang="fr-FR" smtClean="0"/>
              <a:t>24/06/2018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D058E-2D9F-4B20-8BE6-5A18A58548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5058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ésultat de recherche d'images pour &quot;logo ensai ensae&quot;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198" y="6128376"/>
            <a:ext cx="2111802" cy="729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24/06/2018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24/06/2018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24/06/2018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24/06/2018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24/06/2018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24/06/2018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24/06/2018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24/06/2018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24/06/2018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24/06/2018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24/06/2018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24/06/2018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pic>
        <p:nvPicPr>
          <p:cNvPr id="7" name="Picture 2" descr="Résultat de recherche d'images pour &quot;logo ensai ensae&quot;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198" y="6128376"/>
            <a:ext cx="2111802" cy="729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act.ctti-clinicaltrials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ctti-clinicaltrials/aac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act.ctti-clinicaltrials.org/static/documentation/aact_schema.p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3600" b="1" dirty="0"/>
              <a:t>CERTIFICAT DATA SCIENTIST (BD11</a:t>
            </a:r>
            <a:r>
              <a:rPr lang="fr-FR" sz="3600" b="1" dirty="0" smtClean="0"/>
              <a:t>)</a:t>
            </a:r>
            <a:endParaRPr lang="fr-FR" sz="36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2400" dirty="0" err="1"/>
              <a:t>Ensae-Ensai</a:t>
            </a:r>
            <a:r>
              <a:rPr lang="fr-FR" sz="2400" dirty="0"/>
              <a:t> Formation continue (</a:t>
            </a:r>
            <a:r>
              <a:rPr lang="fr-FR" sz="2400" dirty="0" err="1"/>
              <a:t>Cepe</a:t>
            </a:r>
            <a:r>
              <a:rPr lang="fr-FR" sz="2400" dirty="0"/>
              <a:t>)</a:t>
            </a:r>
          </a:p>
          <a:p>
            <a:r>
              <a:rPr lang="fr-FR" sz="2400" dirty="0" smtClean="0"/>
              <a:t>03 Juillet 2018</a:t>
            </a:r>
            <a:endParaRPr lang="fr-FR" sz="2400" dirty="0"/>
          </a:p>
        </p:txBody>
      </p:sp>
      <p:pic>
        <p:nvPicPr>
          <p:cNvPr id="1026" name="Picture 2" descr="Résultat de recherche d'images pour &quot;logo ensai ensae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6021288"/>
            <a:ext cx="2047639" cy="842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12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Comparaison des Performances, courbes ROC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09" y="1600200"/>
            <a:ext cx="8151781" cy="4525963"/>
          </a:xfrm>
        </p:spPr>
      </p:pic>
    </p:spTree>
    <p:extLst>
      <p:ext uri="{BB962C8B-B14F-4D97-AF65-F5344CB8AC3E}">
        <p14:creationId xmlns:p14="http://schemas.microsoft.com/office/powerpoint/2010/main" val="44016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fr-FR" dirty="0" smtClean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sz="6600" dirty="0" smtClean="0"/>
              <a:t>BACK UP</a:t>
            </a:r>
            <a:endParaRPr lang="fr-FR" sz="6600" dirty="0"/>
          </a:p>
        </p:txBody>
      </p:sp>
    </p:spTree>
    <p:extLst>
      <p:ext uri="{BB962C8B-B14F-4D97-AF65-F5344CB8AC3E}">
        <p14:creationId xmlns:p14="http://schemas.microsoft.com/office/powerpoint/2010/main" val="270005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Prédiction 0,1 selon modèle (taille test 21452,ytest [0:4290, 1:17162])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5711368"/>
              </p:ext>
            </p:extLst>
          </p:nvPr>
        </p:nvGraphicFramePr>
        <p:xfrm>
          <a:off x="457200" y="1600200"/>
          <a:ext cx="8229600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Nombre</a:t>
                      </a:r>
                      <a:r>
                        <a:rPr lang="fr-FR" baseline="0" dirty="0" smtClean="0"/>
                        <a:t> de 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Nombre de 1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GLM/ GLM STEP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278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21174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CART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3447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18005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RANDOM FOREST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2671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18781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GLMNET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266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21186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XGBOOST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2758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18694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RESEAUX</a:t>
                      </a:r>
                      <a:r>
                        <a:rPr lang="fr-FR" baseline="0" dirty="0" smtClean="0"/>
                        <a:t> NEURONES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2323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19129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38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Compléments calculs erreurs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9388259"/>
              </p:ext>
            </p:extLst>
          </p:nvPr>
        </p:nvGraphicFramePr>
        <p:xfrm>
          <a:off x="457200" y="1600200"/>
          <a:ext cx="8229600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Taux de faux positifs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Taux de faux négatifs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GLM/ GLM STEP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CART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0.06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0.451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RANDOM FOREST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0.03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0.486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GLMNET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0.007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0.967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XGBOOST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0.03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0.472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RESEAUX</a:t>
                      </a:r>
                      <a:r>
                        <a:rPr lang="fr-FR" baseline="0" dirty="0" smtClean="0"/>
                        <a:t> NEURONES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0.03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0.472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177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Quelques statistiques descriptives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66" y="1600200"/>
            <a:ext cx="7680868" cy="4525963"/>
          </a:xfrm>
        </p:spPr>
      </p:pic>
    </p:spTree>
    <p:extLst>
      <p:ext uri="{BB962C8B-B14F-4D97-AF65-F5344CB8AC3E}">
        <p14:creationId xmlns:p14="http://schemas.microsoft.com/office/powerpoint/2010/main" val="18118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statistiques descriptives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00" y="1600200"/>
            <a:ext cx="7994600" cy="4525963"/>
          </a:xfrm>
        </p:spPr>
      </p:pic>
    </p:spTree>
    <p:extLst>
      <p:ext uri="{BB962C8B-B14F-4D97-AF65-F5344CB8AC3E}">
        <p14:creationId xmlns:p14="http://schemas.microsoft.com/office/powerpoint/2010/main" val="350779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statistiques descriptives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97" y="1600200"/>
            <a:ext cx="7808205" cy="4525963"/>
          </a:xfrm>
        </p:spPr>
      </p:pic>
    </p:spTree>
    <p:extLst>
      <p:ext uri="{BB962C8B-B14F-4D97-AF65-F5344CB8AC3E}">
        <p14:creationId xmlns:p14="http://schemas.microsoft.com/office/powerpoint/2010/main" val="298463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statistiques descriptives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97" y="2811794"/>
            <a:ext cx="7808205" cy="2102774"/>
          </a:xfrm>
        </p:spPr>
      </p:pic>
    </p:spTree>
    <p:extLst>
      <p:ext uri="{BB962C8B-B14F-4D97-AF65-F5344CB8AC3E}">
        <p14:creationId xmlns:p14="http://schemas.microsoft.com/office/powerpoint/2010/main" val="4580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Matrice de corrélation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25524"/>
            <a:ext cx="8229600" cy="3875314"/>
          </a:xfrm>
        </p:spPr>
      </p:pic>
    </p:spTree>
    <p:extLst>
      <p:ext uri="{BB962C8B-B14F-4D97-AF65-F5344CB8AC3E}">
        <p14:creationId xmlns:p14="http://schemas.microsoft.com/office/powerpoint/2010/main" val="866249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Matrice de corrélation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56484"/>
            <a:ext cx="8229600" cy="2813394"/>
          </a:xfrm>
        </p:spPr>
      </p:pic>
    </p:spTree>
    <p:extLst>
      <p:ext uri="{BB962C8B-B14F-4D97-AF65-F5344CB8AC3E}">
        <p14:creationId xmlns:p14="http://schemas.microsoft.com/office/powerpoint/2010/main" val="1552832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544" y="1628800"/>
            <a:ext cx="4038600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1600" dirty="0" smtClean="0"/>
              <a:t>Les données:</a:t>
            </a:r>
          </a:p>
          <a:p>
            <a:r>
              <a:rPr lang="fr-FR" sz="1600" dirty="0">
                <a:hlinkClick r:id="rId3"/>
              </a:rPr>
              <a:t>https://aact.ctti-clinicaltrials.org</a:t>
            </a:r>
            <a:r>
              <a:rPr lang="fr-FR" sz="1600" dirty="0" smtClean="0">
                <a:hlinkClick r:id="rId3"/>
              </a:rPr>
              <a:t>/</a:t>
            </a:r>
            <a:endParaRPr lang="fr-FR" sz="1600" dirty="0" smtClean="0"/>
          </a:p>
          <a:p>
            <a:r>
              <a:rPr lang="fr-FR" sz="1600" dirty="0" smtClean="0"/>
              <a:t>Base de données relationnelle</a:t>
            </a:r>
          </a:p>
          <a:p>
            <a:r>
              <a:rPr lang="fr-FR" sz="1600" dirty="0" smtClean="0"/>
              <a:t>Information sur </a:t>
            </a:r>
            <a:r>
              <a:rPr lang="fr-FR" sz="1600" dirty="0"/>
              <a:t>les études </a:t>
            </a:r>
            <a:r>
              <a:rPr lang="fr-FR" sz="1600" dirty="0" smtClean="0"/>
              <a:t>cliniques enregistrées </a:t>
            </a:r>
            <a:r>
              <a:rPr lang="fr-FR" sz="1600" dirty="0"/>
              <a:t>sur le site c</a:t>
            </a:r>
            <a:r>
              <a:rPr lang="fr-FR" sz="1600" dirty="0" smtClean="0"/>
              <a:t>linicalTrials.gov</a:t>
            </a:r>
          </a:p>
          <a:p>
            <a:r>
              <a:rPr lang="fr-FR" sz="1600" dirty="0" smtClean="0"/>
              <a:t>Access direct à la base ou des copies statiques</a:t>
            </a:r>
          </a:p>
          <a:p>
            <a:r>
              <a:rPr lang="fr-FR" sz="1600" dirty="0" smtClean="0"/>
              <a:t>Code source disponible sur le </a:t>
            </a:r>
            <a:r>
              <a:rPr lang="fr-FR" sz="1600" dirty="0" err="1" smtClean="0"/>
              <a:t>github</a:t>
            </a:r>
            <a:r>
              <a:rPr lang="fr-FR" sz="1600" dirty="0"/>
              <a:t> </a:t>
            </a:r>
            <a:r>
              <a:rPr lang="fr-FR" sz="1600" dirty="0">
                <a:hlinkClick r:id="rId4"/>
              </a:rPr>
              <a:t>https://</a:t>
            </a:r>
            <a:r>
              <a:rPr lang="fr-FR" sz="1600" dirty="0" smtClean="0">
                <a:hlinkClick r:id="rId4"/>
              </a:rPr>
              <a:t>github.com/ctti-clinicaltrials/aact</a:t>
            </a:r>
            <a:endParaRPr lang="fr-FR" sz="1600" dirty="0" smtClean="0"/>
          </a:p>
          <a:p>
            <a:pPr marL="0" indent="0">
              <a:buNone/>
            </a:pPr>
            <a:r>
              <a:rPr lang="fr-FR" sz="1600" dirty="0" smtClean="0"/>
              <a:t>La problématique:</a:t>
            </a:r>
          </a:p>
          <a:p>
            <a:r>
              <a:rPr lang="fr-FR" sz="1600" dirty="0" smtClean="0"/>
              <a:t>Prédire l’issue d’une étude clinique (finie -1- ou stoppée -0-) en fonction du design de l’étude (nombre de pays, la phase etc…)</a:t>
            </a:r>
          </a:p>
          <a:p>
            <a:pPr marL="0" indent="0">
              <a:buNone/>
            </a:pPr>
            <a:endParaRPr lang="fr-FR" sz="1600" dirty="0" smtClean="0"/>
          </a:p>
          <a:p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75682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Contruction</a:t>
            </a:r>
            <a:r>
              <a:rPr lang="fr-FR" dirty="0" smtClean="0"/>
              <a:t> du data frame de travail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u="sng" dirty="0" smtClean="0"/>
              <a:t>Choix:</a:t>
            </a:r>
            <a:r>
              <a:rPr lang="fr-FR" sz="2400" dirty="0" smtClean="0"/>
              <a:t> utilisation d’une copie statique pour pouvoir valider l’approche et éviter les problèmes d’accès à la base. </a:t>
            </a:r>
            <a:r>
              <a:rPr lang="fr-FR" sz="2400" i="1" dirty="0" smtClean="0">
                <a:solidFill>
                  <a:schemeClr val="accent3"/>
                </a:solidFill>
              </a:rPr>
              <a:t>(pas  besoin de le savoir )</a:t>
            </a:r>
            <a:endParaRPr lang="fr-FR" sz="2400" i="1" dirty="0" smtClean="0"/>
          </a:p>
          <a:p>
            <a:r>
              <a:rPr lang="fr-FR" sz="2400" u="sng" dirty="0" smtClean="0"/>
              <a:t>Sélections </a:t>
            </a:r>
            <a:r>
              <a:rPr lang="fr-FR" sz="2400" u="sng" dirty="0"/>
              <a:t>des </a:t>
            </a:r>
            <a:r>
              <a:rPr lang="fr-FR" sz="2400" u="sng" dirty="0" smtClean="0"/>
              <a:t>variables:</a:t>
            </a:r>
            <a:r>
              <a:rPr lang="fr-FR" sz="2400" dirty="0" smtClean="0"/>
              <a:t> choix dans la base de données après étude de chaque </a:t>
            </a:r>
            <a:r>
              <a:rPr lang="fr-FR" sz="2400" dirty="0" err="1" smtClean="0"/>
              <a:t>dataset</a:t>
            </a:r>
            <a:r>
              <a:rPr lang="fr-FR" sz="2400" dirty="0" smtClean="0"/>
              <a:t> puis transformation de certaines variables afin de les inclure dans le modèle.</a:t>
            </a:r>
          </a:p>
          <a:p>
            <a:pPr marL="0" indent="0">
              <a:buNone/>
            </a:pPr>
            <a:r>
              <a:rPr lang="fr-FR" sz="1600" dirty="0" smtClean="0">
                <a:hlinkClick r:id="rId2"/>
              </a:rPr>
              <a:t> </a:t>
            </a:r>
            <a:r>
              <a:rPr lang="fr-FR" sz="1600" dirty="0">
                <a:hlinkClick r:id="rId2"/>
              </a:rPr>
              <a:t>https://</a:t>
            </a:r>
            <a:r>
              <a:rPr lang="fr-FR" sz="1600" dirty="0" smtClean="0">
                <a:hlinkClick r:id="rId2"/>
              </a:rPr>
              <a:t>aact.ctti-clinicaltrials.org/static/documentation/aact_schema.png</a:t>
            </a:r>
            <a:endParaRPr lang="fr-FR" sz="1600" dirty="0" smtClean="0"/>
          </a:p>
          <a:p>
            <a:pPr marL="0" indent="0">
              <a:buNone/>
            </a:pPr>
            <a:r>
              <a:rPr lang="fr-FR" sz="1600" dirty="0" smtClean="0"/>
              <a:t>        </a:t>
            </a:r>
            <a:r>
              <a:rPr lang="fr-FR" sz="2400" dirty="0" err="1" smtClean="0"/>
              <a:t>Dataset</a:t>
            </a:r>
            <a:r>
              <a:rPr lang="fr-FR" sz="2400" dirty="0" smtClean="0"/>
              <a:t> finale </a:t>
            </a:r>
            <a:r>
              <a:rPr lang="fr-FR" sz="2400" dirty="0"/>
              <a:t>trials créé </a:t>
            </a:r>
            <a:r>
              <a:rPr lang="fr-FR" sz="2400" dirty="0" smtClean="0"/>
              <a:t>pour analyse de 107265 </a:t>
            </a:r>
            <a:r>
              <a:rPr lang="fr-FR" sz="2400" dirty="0"/>
              <a:t>lignes</a:t>
            </a:r>
          </a:p>
          <a:p>
            <a:r>
              <a:rPr lang="fr-FR" sz="2400" dirty="0" smtClean="0"/>
              <a:t>Variable à expliquer/prédire : </a:t>
            </a:r>
            <a:r>
              <a:rPr lang="fr-FR" sz="2400" b="1" dirty="0" err="1" smtClean="0"/>
              <a:t>outcome</a:t>
            </a:r>
            <a:r>
              <a:rPr lang="fr-FR" sz="2400" dirty="0" smtClean="0"/>
              <a:t> qui a 2 modalités </a:t>
            </a:r>
          </a:p>
          <a:p>
            <a:pPr marL="0" indent="0">
              <a:buNone/>
            </a:pPr>
            <a:r>
              <a:rPr lang="fr-FR" sz="2400" dirty="0"/>
              <a:t>	</a:t>
            </a:r>
            <a:r>
              <a:rPr lang="fr-FR" sz="2400" dirty="0" smtClean="0"/>
              <a:t>- 0 : étude non terminée</a:t>
            </a:r>
          </a:p>
          <a:p>
            <a:pPr marL="0" indent="0">
              <a:buNone/>
            </a:pPr>
            <a:r>
              <a:rPr lang="fr-FR" sz="2400" dirty="0"/>
              <a:t>	</a:t>
            </a:r>
            <a:r>
              <a:rPr lang="fr-FR" sz="2400" dirty="0" smtClean="0"/>
              <a:t>- 1:  étude terminée </a:t>
            </a:r>
          </a:p>
          <a:p>
            <a:pPr marL="0" indent="0">
              <a:buNone/>
            </a:pPr>
            <a:endParaRPr lang="fr-FR" sz="2400" i="1" dirty="0" smtClean="0">
              <a:solidFill>
                <a:schemeClr val="accent3"/>
              </a:solidFill>
            </a:endParaRP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54807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Variables explicatives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sz="2400" dirty="0" smtClean="0"/>
              <a:t>15 variables explicatives sélectionnées ou transformées :</a:t>
            </a:r>
          </a:p>
          <a:p>
            <a:pPr marL="0" indent="0">
              <a:buNone/>
            </a:pPr>
            <a:r>
              <a:rPr lang="fr-FR" sz="2400" dirty="0"/>
              <a:t>	</a:t>
            </a:r>
            <a:r>
              <a:rPr lang="fr-FR" sz="2400" dirty="0" smtClean="0"/>
              <a:t>- nombre de bras dans l’ étude (quantitative)</a:t>
            </a:r>
          </a:p>
          <a:p>
            <a:pPr marL="0" indent="0">
              <a:buNone/>
            </a:pPr>
            <a:r>
              <a:rPr lang="fr-FR" sz="2400" dirty="0"/>
              <a:t>	</a:t>
            </a:r>
            <a:r>
              <a:rPr lang="fr-FR" sz="2400" dirty="0" smtClean="0"/>
              <a:t>- nombre de patients dans l’étude </a:t>
            </a:r>
            <a:r>
              <a:rPr lang="fr-FR" sz="2400" dirty="0"/>
              <a:t>(quantitative</a:t>
            </a:r>
            <a:r>
              <a:rPr lang="fr-FR" sz="2400" dirty="0" smtClean="0"/>
              <a:t>)</a:t>
            </a:r>
          </a:p>
          <a:p>
            <a:pPr marL="0" indent="0">
              <a:buNone/>
            </a:pPr>
            <a:r>
              <a:rPr lang="fr-FR" sz="2400" dirty="0"/>
              <a:t>	</a:t>
            </a:r>
            <a:r>
              <a:rPr lang="fr-FR" sz="2400" dirty="0" smtClean="0"/>
              <a:t>- nombre de sites participant à l’étude </a:t>
            </a:r>
            <a:r>
              <a:rPr lang="fr-FR" sz="2400" dirty="0"/>
              <a:t>(quantitative)</a:t>
            </a:r>
          </a:p>
          <a:p>
            <a:pPr marL="0" indent="0">
              <a:buNone/>
            </a:pPr>
            <a:r>
              <a:rPr lang="fr-FR" sz="2400" dirty="0" smtClean="0"/>
              <a:t>	- nombre d’événements indésirables </a:t>
            </a:r>
            <a:r>
              <a:rPr lang="fr-FR" sz="2400" dirty="0"/>
              <a:t>(quantitative)</a:t>
            </a:r>
          </a:p>
          <a:p>
            <a:pPr marL="0" indent="0">
              <a:buNone/>
            </a:pPr>
            <a:r>
              <a:rPr lang="fr-FR" sz="2400" dirty="0" smtClean="0"/>
              <a:t>	- nombre d’événements </a:t>
            </a:r>
            <a:r>
              <a:rPr lang="fr-FR" sz="2400" dirty="0"/>
              <a:t>indésirables non </a:t>
            </a:r>
            <a:r>
              <a:rPr lang="fr-FR" sz="2400" dirty="0" smtClean="0"/>
              <a:t>sérieux </a:t>
            </a:r>
            <a:r>
              <a:rPr lang="fr-FR" sz="2400" dirty="0"/>
              <a:t>(quantitative</a:t>
            </a:r>
            <a:r>
              <a:rPr lang="fr-FR" sz="2400" dirty="0" smtClean="0"/>
              <a:t>)</a:t>
            </a:r>
          </a:p>
          <a:p>
            <a:pPr marL="0" indent="0">
              <a:buNone/>
            </a:pPr>
            <a:r>
              <a:rPr lang="fr-FR" sz="2400" dirty="0"/>
              <a:t>	 - </a:t>
            </a:r>
            <a:r>
              <a:rPr lang="fr-FR" sz="2400" dirty="0" smtClean="0"/>
              <a:t>nombre d’événements </a:t>
            </a:r>
            <a:r>
              <a:rPr lang="fr-FR" sz="2400" dirty="0"/>
              <a:t>indésirables </a:t>
            </a:r>
            <a:r>
              <a:rPr lang="fr-FR" sz="2400" dirty="0" smtClean="0"/>
              <a:t> sérieux </a:t>
            </a:r>
            <a:r>
              <a:rPr lang="fr-FR" sz="2400" dirty="0"/>
              <a:t>(quantitative)</a:t>
            </a:r>
          </a:p>
          <a:p>
            <a:pPr marL="0" indent="0">
              <a:buNone/>
            </a:pPr>
            <a:r>
              <a:rPr lang="fr-FR" sz="2400" dirty="0" smtClean="0"/>
              <a:t>	- durée de l’étude </a:t>
            </a:r>
            <a:r>
              <a:rPr lang="fr-FR" sz="2400" dirty="0"/>
              <a:t>(quantitative)</a:t>
            </a:r>
          </a:p>
          <a:p>
            <a:pPr marL="0" indent="0">
              <a:buNone/>
            </a:pPr>
            <a:r>
              <a:rPr lang="fr-FR" sz="2400" dirty="0"/>
              <a:t>	- </a:t>
            </a:r>
            <a:r>
              <a:rPr lang="fr-FR" sz="2400" dirty="0" smtClean="0"/>
              <a:t>nombre de région participant à l’étude </a:t>
            </a:r>
            <a:r>
              <a:rPr lang="fr-FR" sz="2400" dirty="0"/>
              <a:t>(quantitative)</a:t>
            </a:r>
          </a:p>
          <a:p>
            <a:pPr marL="0" indent="0">
              <a:buNone/>
            </a:pPr>
            <a:r>
              <a:rPr lang="fr-FR" sz="2400" dirty="0"/>
              <a:t>	</a:t>
            </a:r>
            <a:r>
              <a:rPr lang="fr-FR" sz="2400" dirty="0" smtClean="0"/>
              <a:t>- nombre de critères d’inclusions </a:t>
            </a:r>
            <a:r>
              <a:rPr lang="fr-FR" sz="2400" dirty="0"/>
              <a:t>(quantitative</a:t>
            </a:r>
            <a:r>
              <a:rPr lang="fr-FR" sz="2400" dirty="0" smtClean="0"/>
              <a:t>)</a:t>
            </a:r>
          </a:p>
          <a:p>
            <a:pPr marL="0" indent="0">
              <a:buNone/>
            </a:pPr>
            <a:r>
              <a:rPr lang="fr-FR" sz="2400" dirty="0"/>
              <a:t>	</a:t>
            </a:r>
            <a:r>
              <a:rPr lang="fr-FR" sz="2400" dirty="0" smtClean="0"/>
              <a:t>-  nombre de critères d’exclusions </a:t>
            </a:r>
            <a:r>
              <a:rPr lang="fr-FR" sz="2400" dirty="0"/>
              <a:t>(quantitative</a:t>
            </a:r>
            <a:r>
              <a:rPr lang="fr-FR" sz="2400" dirty="0" smtClean="0"/>
              <a:t>)</a:t>
            </a:r>
          </a:p>
          <a:p>
            <a:pPr marL="0" indent="0">
              <a:buNone/>
            </a:pPr>
            <a:r>
              <a:rPr lang="fr-FR" sz="2400" dirty="0"/>
              <a:t>	</a:t>
            </a:r>
            <a:r>
              <a:rPr lang="fr-FR" sz="2400" dirty="0" smtClean="0"/>
              <a:t>- études ayant un DMC : vrai, faux (qualitative)</a:t>
            </a:r>
          </a:p>
          <a:p>
            <a:pPr marL="0" indent="0">
              <a:buNone/>
            </a:pPr>
            <a:r>
              <a:rPr lang="fr-FR" sz="2400" dirty="0" smtClean="0"/>
              <a:t>	</a:t>
            </a:r>
            <a:r>
              <a:rPr lang="fr-FR" sz="2400" dirty="0"/>
              <a:t>- études </a:t>
            </a:r>
            <a:r>
              <a:rPr lang="fr-FR" sz="2400" dirty="0" smtClean="0"/>
              <a:t>se développant sur une nouvelle maladie : </a:t>
            </a:r>
            <a:r>
              <a:rPr lang="fr-FR" sz="2400" dirty="0"/>
              <a:t>vrai </a:t>
            </a:r>
            <a:r>
              <a:rPr lang="fr-FR" sz="2400" dirty="0" smtClean="0"/>
              <a:t>, </a:t>
            </a:r>
            <a:r>
              <a:rPr lang="fr-FR" sz="2400" dirty="0"/>
              <a:t>faux (qualitative</a:t>
            </a:r>
            <a:r>
              <a:rPr lang="fr-FR" sz="2400" dirty="0" smtClean="0"/>
              <a:t>)</a:t>
            </a:r>
          </a:p>
          <a:p>
            <a:pPr marL="0" indent="0">
              <a:buNone/>
            </a:pPr>
            <a:r>
              <a:rPr lang="fr-FR" sz="2400" dirty="0"/>
              <a:t>	</a:t>
            </a:r>
            <a:r>
              <a:rPr lang="fr-FR" sz="2400" dirty="0" smtClean="0"/>
              <a:t>- études avec résultats reportés :  vrai, faux </a:t>
            </a:r>
            <a:r>
              <a:rPr lang="fr-FR" sz="2400" dirty="0"/>
              <a:t>(qualitative</a:t>
            </a:r>
            <a:r>
              <a:rPr lang="fr-FR" sz="2400" dirty="0" smtClean="0"/>
              <a:t>)</a:t>
            </a:r>
          </a:p>
          <a:p>
            <a:pPr marL="0" indent="0">
              <a:buNone/>
            </a:pPr>
            <a:r>
              <a:rPr lang="fr-FR" sz="2400" dirty="0"/>
              <a:t>	</a:t>
            </a:r>
            <a:r>
              <a:rPr lang="fr-FR" sz="2400" dirty="0" smtClean="0"/>
              <a:t>- type de l’étude: 3 modalités (observationnelles ..)  (qualitative)</a:t>
            </a:r>
          </a:p>
          <a:p>
            <a:pPr marL="0" indent="0">
              <a:buNone/>
            </a:pPr>
            <a:r>
              <a:rPr lang="fr-FR" sz="2400" dirty="0"/>
              <a:t>	</a:t>
            </a:r>
            <a:r>
              <a:rPr lang="fr-FR" sz="2400" dirty="0" smtClean="0"/>
              <a:t>- phase de l’étude:  5 modalités ( no phase, phase I, phase II…)</a:t>
            </a:r>
            <a:r>
              <a:rPr lang="fr-FR" sz="2400" dirty="0"/>
              <a:t> </a:t>
            </a:r>
            <a:r>
              <a:rPr lang="fr-FR" sz="2400" dirty="0" smtClean="0"/>
              <a:t> (qualitative)</a:t>
            </a:r>
            <a:endParaRPr lang="fr-FR" sz="2400" dirty="0"/>
          </a:p>
          <a:p>
            <a:endParaRPr lang="fr-FR" sz="2400" i="1" dirty="0" smtClean="0">
              <a:solidFill>
                <a:schemeClr val="accent3"/>
              </a:solidFill>
            </a:endParaRP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14293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Problèmes rencontrés lors de la </a:t>
            </a:r>
            <a:r>
              <a:rPr lang="fr-FR" dirty="0" err="1" smtClean="0"/>
              <a:t>contruction</a:t>
            </a:r>
            <a:r>
              <a:rPr lang="fr-FR" dirty="0" smtClean="0"/>
              <a:t> </a:t>
            </a:r>
            <a:r>
              <a:rPr lang="fr-FR" dirty="0"/>
              <a:t>du data frame de travail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Gestion des données manquantes variables quantitatives avec </a:t>
            </a:r>
            <a:r>
              <a:rPr lang="fr-FR" dirty="0" err="1" smtClean="0"/>
              <a:t>library</a:t>
            </a:r>
            <a:r>
              <a:rPr lang="fr-FR" dirty="0" smtClean="0"/>
              <a:t> (</a:t>
            </a:r>
            <a:r>
              <a:rPr lang="fr-FR" dirty="0" err="1" smtClean="0"/>
              <a:t>mice</a:t>
            </a:r>
            <a:r>
              <a:rPr lang="fr-FR" dirty="0" smtClean="0"/>
              <a:t>) </a:t>
            </a:r>
          </a:p>
          <a:p>
            <a:r>
              <a:rPr lang="fr-FR" dirty="0" smtClean="0"/>
              <a:t>Données manquantes dans les variables qualitatives -&gt; géré à la main  </a:t>
            </a:r>
          </a:p>
          <a:p>
            <a:pPr marL="0" indent="0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dirty="0"/>
              <a:t>-&gt; très long !!! 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538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Problème lié au déséquilibre de la variable à expliquer </a:t>
            </a:r>
            <a:r>
              <a:rPr lang="fr-FR" dirty="0" err="1" smtClean="0"/>
              <a:t>outcome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 smtClean="0"/>
              <a:t>Distribution de la variable </a:t>
            </a:r>
            <a:r>
              <a:rPr lang="fr-FR" dirty="0" err="1" smtClean="0"/>
              <a:t>outcome</a:t>
            </a:r>
            <a:r>
              <a:rPr lang="fr-FR" dirty="0" smtClean="0"/>
              <a:t> avant traitement, déséquilibre entre les 0 et 1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0 : 21453</a:t>
            </a:r>
          </a:p>
          <a:p>
            <a:r>
              <a:rPr lang="fr-FR" dirty="0" smtClean="0"/>
              <a:t>1 : 142088</a:t>
            </a:r>
          </a:p>
          <a:p>
            <a:pPr marL="0" indent="0">
              <a:buNone/>
            </a:pPr>
            <a:r>
              <a:rPr lang="fr-FR" dirty="0" smtClean="0"/>
              <a:t>=&gt; les modèles statistiques lancés à ce moment prédisaient toujours 1</a:t>
            </a:r>
            <a:endParaRPr lang="fr-FR" dirty="0"/>
          </a:p>
        </p:txBody>
      </p:sp>
      <p:pic>
        <p:nvPicPr>
          <p:cNvPr id="1027" name="Picture 3" descr="F:\Formation data scientist\20180314_pipe-delimited-export\enregistrement\statoutco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132856"/>
            <a:ext cx="3968032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112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Résolution du problème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 smtClean="0"/>
              <a:t>Traitement pour limiter le nombre de 1 à maximum 4 fois le nombre de 0 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  <a:p>
            <a:r>
              <a:rPr lang="fr-FR" dirty="0" smtClean="0"/>
              <a:t>0 : 21453</a:t>
            </a:r>
          </a:p>
          <a:p>
            <a:r>
              <a:rPr lang="fr-FR" dirty="0" smtClean="0"/>
              <a:t>1 : 21453 * 4 = 85812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276872"/>
            <a:ext cx="55626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831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Modèles statistiques testés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Modèle GLM</a:t>
            </a:r>
          </a:p>
          <a:p>
            <a:r>
              <a:rPr lang="fr-FR" dirty="0" smtClean="0"/>
              <a:t>Modèle CART</a:t>
            </a:r>
          </a:p>
          <a:p>
            <a:r>
              <a:rPr lang="fr-FR" dirty="0" smtClean="0"/>
              <a:t>Modèle RANDOM FOREST</a:t>
            </a:r>
          </a:p>
          <a:p>
            <a:r>
              <a:rPr lang="fr-FR" dirty="0" smtClean="0"/>
              <a:t>Modèle GLMNET</a:t>
            </a:r>
          </a:p>
          <a:p>
            <a:r>
              <a:rPr lang="fr-FR" dirty="0" smtClean="0"/>
              <a:t>Modèle XGBOOST</a:t>
            </a:r>
          </a:p>
          <a:p>
            <a:r>
              <a:rPr lang="fr-FR" dirty="0" smtClean="0"/>
              <a:t>Modèle RESEAUX NEURONES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573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Comparaison des Performances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8425496"/>
              </p:ext>
            </p:extLst>
          </p:nvPr>
        </p:nvGraphicFramePr>
        <p:xfrm>
          <a:off x="457200" y="1600200"/>
          <a:ext cx="82296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AIRE</a:t>
                      </a:r>
                      <a:r>
                        <a:rPr lang="fr-FR" baseline="0" dirty="0" smtClean="0"/>
                        <a:t> SOUS LA COURBE ROC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 ERREUR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GLM/GLM</a:t>
                      </a:r>
                      <a:r>
                        <a:rPr lang="fr-FR" baseline="0" dirty="0" smtClean="0"/>
                        <a:t> STEP</a:t>
                      </a:r>
                      <a:endParaRPr lang="fr-FR" dirty="0" smtClean="0"/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0.199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CART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0.834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0.141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RANDOM FOREST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0.864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0.119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GLMNET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0.702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0.199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rgbClr val="FF0000"/>
                          </a:solidFill>
                        </a:rPr>
                        <a:t>XGBOOST</a:t>
                      </a:r>
                    </a:p>
                    <a:p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FF0000"/>
                          </a:solidFill>
                        </a:rPr>
                        <a:t>0.876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FF0000"/>
                          </a:solidFill>
                        </a:rPr>
                        <a:t>0.117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RESEAUX</a:t>
                      </a:r>
                      <a:r>
                        <a:rPr lang="fr-FR" baseline="0" dirty="0" smtClean="0"/>
                        <a:t> NEURONES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0.851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0.125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259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2287</TotalTime>
  <Words>432</Words>
  <Application>Microsoft Office PowerPoint</Application>
  <PresentationFormat>Affichage à l'écran (4:3)</PresentationFormat>
  <Paragraphs>146</Paragraphs>
  <Slides>19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Thème Office</vt:lpstr>
      <vt:lpstr>CERTIFICAT DATA SCIENTIST (BD11)</vt:lpstr>
      <vt:lpstr>Introduction</vt:lpstr>
      <vt:lpstr>Contruction du data frame de travail</vt:lpstr>
      <vt:lpstr>Variables explicatives </vt:lpstr>
      <vt:lpstr>Problèmes rencontrés lors de la contruction du data frame de travail</vt:lpstr>
      <vt:lpstr>Problème lié au déséquilibre de la variable à expliquer outcome</vt:lpstr>
      <vt:lpstr>Résolution du problème</vt:lpstr>
      <vt:lpstr>Modèles statistiques testés</vt:lpstr>
      <vt:lpstr>Comparaison des Performances</vt:lpstr>
      <vt:lpstr>Comparaison des Performances, courbes ROC</vt:lpstr>
      <vt:lpstr>Présentation PowerPoint</vt:lpstr>
      <vt:lpstr>Prédiction 0,1 selon modèle (taille test 21452,ytest [0:4290, 1:17162])</vt:lpstr>
      <vt:lpstr>Compléments calculs erreurs</vt:lpstr>
      <vt:lpstr>Quelques statistiques descriptives</vt:lpstr>
      <vt:lpstr>Quelques statistiques descriptives</vt:lpstr>
      <vt:lpstr>Quelques statistiques descriptives</vt:lpstr>
      <vt:lpstr>Quelques statistiques descriptives</vt:lpstr>
      <vt:lpstr>Matrice de corrélation</vt:lpstr>
      <vt:lpstr>Matrice de corrélation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CERTIFICAT DATA SCIENTIST (BD11)</dc:title>
  <dc:creator>Ali MONTACIR</dc:creator>
  <cp:lastModifiedBy>Aswen</cp:lastModifiedBy>
  <cp:revision>45</cp:revision>
  <dcterms:created xsi:type="dcterms:W3CDTF">2018-06-17T18:58:28Z</dcterms:created>
  <dcterms:modified xsi:type="dcterms:W3CDTF">2018-06-24T08:16:50Z</dcterms:modified>
</cp:coreProperties>
</file>