
<file path=[Content_Types].xml><?xml version="1.0" encoding="utf-8"?>
<Types xmlns="http://schemas.openxmlformats.org/package/2006/content-types">
  <Default Extension="png" ContentType="image/png"/>
  <Default Extension="m4a" ContentType="audio/mp4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78A80E-330A-453B-9E0E-A7243F9C3366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0B96A0D-324D-4B38-91C3-42722BDC8759}">
      <dgm:prSet phldrT="[Text]"/>
      <dgm:spPr/>
      <dgm:t>
        <a:bodyPr/>
        <a:lstStyle/>
        <a:p>
          <a:r>
            <a:rPr lang="en-US" dirty="0" smtClean="0"/>
            <a:t>DATA PROCESSING AND SPLITTING</a:t>
          </a:r>
          <a:endParaRPr lang="en-US" dirty="0"/>
        </a:p>
      </dgm:t>
    </dgm:pt>
    <dgm:pt modelId="{92E61D3B-6968-48F8-B997-609D7F849702}" type="parTrans" cxnId="{A120F833-58B5-4378-8865-70D347F1F6C3}">
      <dgm:prSet/>
      <dgm:spPr/>
      <dgm:t>
        <a:bodyPr/>
        <a:lstStyle/>
        <a:p>
          <a:endParaRPr lang="en-US"/>
        </a:p>
      </dgm:t>
    </dgm:pt>
    <dgm:pt modelId="{EE9BFE75-9965-477C-9D29-0D27A391557B}" type="sibTrans" cxnId="{A120F833-58B5-4378-8865-70D347F1F6C3}">
      <dgm:prSet/>
      <dgm:spPr/>
      <dgm:t>
        <a:bodyPr/>
        <a:lstStyle/>
        <a:p>
          <a:endParaRPr lang="en-US"/>
        </a:p>
      </dgm:t>
    </dgm:pt>
    <dgm:pt modelId="{BAC50BD2-19FD-413A-82D2-E19F9536901B}">
      <dgm:prSet phldrT="[Text]"/>
      <dgm:spPr/>
      <dgm:t>
        <a:bodyPr/>
        <a:lstStyle/>
        <a:p>
          <a:r>
            <a:rPr lang="en-US" smtClean="0"/>
            <a:t>Data collection </a:t>
          </a:r>
          <a:endParaRPr lang="en-US" dirty="0"/>
        </a:p>
      </dgm:t>
    </dgm:pt>
    <dgm:pt modelId="{A6FC9A2D-FBEB-4600-9D83-400963792F55}" type="parTrans" cxnId="{F6D49A04-430F-4ACB-A4E3-A4ECCB8E7B8F}">
      <dgm:prSet/>
      <dgm:spPr/>
      <dgm:t>
        <a:bodyPr/>
        <a:lstStyle/>
        <a:p>
          <a:endParaRPr lang="en-US"/>
        </a:p>
      </dgm:t>
    </dgm:pt>
    <dgm:pt modelId="{4DB9C0D7-45C0-4B3B-BD9F-5D6D8045CE54}" type="sibTrans" cxnId="{F6D49A04-430F-4ACB-A4E3-A4ECCB8E7B8F}">
      <dgm:prSet/>
      <dgm:spPr/>
      <dgm:t>
        <a:bodyPr/>
        <a:lstStyle/>
        <a:p>
          <a:endParaRPr lang="en-US"/>
        </a:p>
      </dgm:t>
    </dgm:pt>
    <dgm:pt modelId="{9C8C3607-D8FF-47C7-9C5C-F38A8FEF6324}">
      <dgm:prSet phldrT="[Text]"/>
      <dgm:spPr/>
      <dgm:t>
        <a:bodyPr/>
        <a:lstStyle/>
        <a:p>
          <a:r>
            <a:rPr lang="en-US" dirty="0" smtClean="0"/>
            <a:t>MODEL BUILDING</a:t>
          </a:r>
          <a:endParaRPr lang="en-US" dirty="0"/>
        </a:p>
      </dgm:t>
    </dgm:pt>
    <dgm:pt modelId="{D92DC05E-CD33-4B3F-B140-685177B5AB48}" type="parTrans" cxnId="{B8E8210B-4309-41E2-AD30-BE4492E0ED1F}">
      <dgm:prSet/>
      <dgm:spPr/>
      <dgm:t>
        <a:bodyPr/>
        <a:lstStyle/>
        <a:p>
          <a:endParaRPr lang="en-US"/>
        </a:p>
      </dgm:t>
    </dgm:pt>
    <dgm:pt modelId="{AB1B2146-ED7A-4B51-BB0F-085C7FD712F0}" type="sibTrans" cxnId="{B8E8210B-4309-41E2-AD30-BE4492E0ED1F}">
      <dgm:prSet/>
      <dgm:spPr/>
      <dgm:t>
        <a:bodyPr/>
        <a:lstStyle/>
        <a:p>
          <a:endParaRPr lang="en-US"/>
        </a:p>
      </dgm:t>
    </dgm:pt>
    <dgm:pt modelId="{B872BCD8-B500-42CC-918F-B1FA547584DF}">
      <dgm:prSet phldrT="[Text]" phldr="1"/>
      <dgm:spPr>
        <a:solidFill>
          <a:schemeClr val="accent1">
            <a:lumMod val="25000"/>
            <a:lumOff val="75000"/>
            <a:alpha val="90000"/>
          </a:schemeClr>
        </a:solidFill>
      </dgm:spPr>
      <dgm:t>
        <a:bodyPr/>
        <a:lstStyle/>
        <a:p>
          <a:endParaRPr lang="en-US" dirty="0"/>
        </a:p>
      </dgm:t>
    </dgm:pt>
    <dgm:pt modelId="{3AD3620B-ED3E-4EB3-8D46-36C8F7C6BD7C}" type="parTrans" cxnId="{CE6D78A3-611D-41FB-8E26-D17B4780124D}">
      <dgm:prSet/>
      <dgm:spPr/>
      <dgm:t>
        <a:bodyPr/>
        <a:lstStyle/>
        <a:p>
          <a:endParaRPr lang="en-US"/>
        </a:p>
      </dgm:t>
    </dgm:pt>
    <dgm:pt modelId="{34826A31-3C1D-4EB1-94B0-4BE3FA305AAF}" type="sibTrans" cxnId="{CE6D78A3-611D-41FB-8E26-D17B4780124D}">
      <dgm:prSet/>
      <dgm:spPr/>
      <dgm:t>
        <a:bodyPr/>
        <a:lstStyle/>
        <a:p>
          <a:endParaRPr lang="en-US"/>
        </a:p>
      </dgm:t>
    </dgm:pt>
    <dgm:pt modelId="{E55B91F5-C5B5-4D46-8A6F-79732F5A217E}">
      <dgm:prSet phldrT="[Text]" phldr="1"/>
      <dgm:spPr>
        <a:solidFill>
          <a:schemeClr val="accent1">
            <a:lumMod val="25000"/>
            <a:lumOff val="75000"/>
            <a:alpha val="90000"/>
          </a:schemeClr>
        </a:solidFill>
      </dgm:spPr>
      <dgm:t>
        <a:bodyPr/>
        <a:lstStyle/>
        <a:p>
          <a:endParaRPr lang="en-US"/>
        </a:p>
      </dgm:t>
    </dgm:pt>
    <dgm:pt modelId="{580552A8-2BE6-4F6A-B6F8-629BC41850BB}" type="parTrans" cxnId="{CE348133-ADFC-40FA-8F39-A65A472095B8}">
      <dgm:prSet/>
      <dgm:spPr/>
      <dgm:t>
        <a:bodyPr/>
        <a:lstStyle/>
        <a:p>
          <a:endParaRPr lang="en-US"/>
        </a:p>
      </dgm:t>
    </dgm:pt>
    <dgm:pt modelId="{061AA6F7-6263-4E6F-BA6F-37CC922BAFC1}" type="sibTrans" cxnId="{CE348133-ADFC-40FA-8F39-A65A472095B8}">
      <dgm:prSet/>
      <dgm:spPr/>
      <dgm:t>
        <a:bodyPr/>
        <a:lstStyle/>
        <a:p>
          <a:endParaRPr lang="en-US"/>
        </a:p>
      </dgm:t>
    </dgm:pt>
    <dgm:pt modelId="{53214C39-B712-416D-987B-8BCDB9201D26}">
      <dgm:prSet phldrT="[Text]"/>
      <dgm:spPr/>
      <dgm:t>
        <a:bodyPr/>
        <a:lstStyle/>
        <a:p>
          <a:r>
            <a:rPr lang="en-US" dirty="0" smtClean="0"/>
            <a:t>TESTING AND EVALUATION</a:t>
          </a:r>
          <a:endParaRPr lang="en-US" dirty="0"/>
        </a:p>
      </dgm:t>
    </dgm:pt>
    <dgm:pt modelId="{8045B662-F153-4E3B-8F12-56AB9E69305B}" type="parTrans" cxnId="{3032878E-0F52-45C3-AE00-1AF46B5D816D}">
      <dgm:prSet/>
      <dgm:spPr/>
      <dgm:t>
        <a:bodyPr/>
        <a:lstStyle/>
        <a:p>
          <a:endParaRPr lang="en-US"/>
        </a:p>
      </dgm:t>
    </dgm:pt>
    <dgm:pt modelId="{E1280413-CE75-42E0-9FE3-2ABE9F4B819E}" type="sibTrans" cxnId="{3032878E-0F52-45C3-AE00-1AF46B5D816D}">
      <dgm:prSet/>
      <dgm:spPr/>
      <dgm:t>
        <a:bodyPr/>
        <a:lstStyle/>
        <a:p>
          <a:endParaRPr lang="en-US"/>
        </a:p>
      </dgm:t>
    </dgm:pt>
    <dgm:pt modelId="{3D5ABB12-06F2-48DE-9685-C4D7ED446209}">
      <dgm:prSet phldrT="[Text]" phldr="1"/>
      <dgm:spPr>
        <a:solidFill>
          <a:schemeClr val="accent1">
            <a:lumMod val="90000"/>
            <a:lumOff val="10000"/>
            <a:alpha val="90000"/>
          </a:schemeClr>
        </a:solidFill>
      </dgm:spPr>
      <dgm:t>
        <a:bodyPr/>
        <a:lstStyle/>
        <a:p>
          <a:endParaRPr lang="en-US"/>
        </a:p>
      </dgm:t>
    </dgm:pt>
    <dgm:pt modelId="{5A1902FB-4F41-47EE-8C46-296B82B5CC04}" type="parTrans" cxnId="{8169289D-182C-474E-98E2-B0C3514FC238}">
      <dgm:prSet/>
      <dgm:spPr/>
      <dgm:t>
        <a:bodyPr/>
        <a:lstStyle/>
        <a:p>
          <a:endParaRPr lang="en-US"/>
        </a:p>
      </dgm:t>
    </dgm:pt>
    <dgm:pt modelId="{D35F93AB-FB58-4C1B-820A-CB31EB562431}" type="sibTrans" cxnId="{8169289D-182C-474E-98E2-B0C3514FC238}">
      <dgm:prSet/>
      <dgm:spPr/>
      <dgm:t>
        <a:bodyPr/>
        <a:lstStyle/>
        <a:p>
          <a:endParaRPr lang="en-US"/>
        </a:p>
      </dgm:t>
    </dgm:pt>
    <dgm:pt modelId="{00473CA2-7F88-44D0-9788-E6E3BAE87DE4}">
      <dgm:prSet phldrT="[Text]" phldr="1"/>
      <dgm:spPr>
        <a:solidFill>
          <a:schemeClr val="accent1">
            <a:lumMod val="90000"/>
            <a:lumOff val="10000"/>
            <a:alpha val="90000"/>
          </a:schemeClr>
        </a:solidFill>
      </dgm:spPr>
      <dgm:t>
        <a:bodyPr/>
        <a:lstStyle/>
        <a:p>
          <a:endParaRPr lang="en-US"/>
        </a:p>
      </dgm:t>
    </dgm:pt>
    <dgm:pt modelId="{4FD57D37-1DB4-4351-BFAF-26957E03CDE2}" type="parTrans" cxnId="{37E01A43-0D42-4A46-9945-8EBFAA747202}">
      <dgm:prSet/>
      <dgm:spPr/>
      <dgm:t>
        <a:bodyPr/>
        <a:lstStyle/>
        <a:p>
          <a:endParaRPr lang="en-US"/>
        </a:p>
      </dgm:t>
    </dgm:pt>
    <dgm:pt modelId="{B248B048-7CCF-49A8-BDB3-6357F069AA92}" type="sibTrans" cxnId="{37E01A43-0D42-4A46-9945-8EBFAA747202}">
      <dgm:prSet/>
      <dgm:spPr/>
      <dgm:t>
        <a:bodyPr/>
        <a:lstStyle/>
        <a:p>
          <a:endParaRPr lang="en-US"/>
        </a:p>
      </dgm:t>
    </dgm:pt>
    <dgm:pt modelId="{E677064A-E98D-4ADC-ADB6-26706EA00D9D}">
      <dgm:prSet phldrT="[Text]"/>
      <dgm:spPr/>
      <dgm:t>
        <a:bodyPr/>
        <a:lstStyle/>
        <a:p>
          <a:r>
            <a:rPr lang="en-US" dirty="0" smtClean="0"/>
            <a:t>Data preprocessing</a:t>
          </a:r>
          <a:endParaRPr lang="en-US" dirty="0"/>
        </a:p>
      </dgm:t>
    </dgm:pt>
    <dgm:pt modelId="{3AF1CA58-A646-4843-A2AA-80D148EE178D}" type="sibTrans" cxnId="{FB037856-7EF4-43AF-B4A8-758259C33834}">
      <dgm:prSet/>
      <dgm:spPr/>
      <dgm:t>
        <a:bodyPr/>
        <a:lstStyle/>
        <a:p>
          <a:endParaRPr lang="en-US"/>
        </a:p>
      </dgm:t>
    </dgm:pt>
    <dgm:pt modelId="{69F4B409-A719-4F03-B614-513A5F5B0B2E}" type="parTrans" cxnId="{FB037856-7EF4-43AF-B4A8-758259C33834}">
      <dgm:prSet/>
      <dgm:spPr/>
      <dgm:t>
        <a:bodyPr/>
        <a:lstStyle/>
        <a:p>
          <a:endParaRPr lang="en-US"/>
        </a:p>
      </dgm:t>
    </dgm:pt>
    <dgm:pt modelId="{EA348FDE-0D5A-4BC5-A1DA-0E2DE86A2F9E}">
      <dgm:prSet phldrT="[Text]"/>
      <dgm:spPr/>
      <dgm:t>
        <a:bodyPr/>
        <a:lstStyle/>
        <a:p>
          <a:r>
            <a:rPr lang="en-US" dirty="0" smtClean="0"/>
            <a:t>Analysis</a:t>
          </a:r>
          <a:endParaRPr lang="en-US" dirty="0"/>
        </a:p>
      </dgm:t>
    </dgm:pt>
    <dgm:pt modelId="{60F7A6C6-8680-4440-9ED9-BCB0D358A277}" type="sibTrans" cxnId="{84B48FDA-6650-43F5-81D8-D47FF00C1311}">
      <dgm:prSet/>
      <dgm:spPr/>
      <dgm:t>
        <a:bodyPr/>
        <a:lstStyle/>
        <a:p>
          <a:endParaRPr lang="en-US"/>
        </a:p>
      </dgm:t>
    </dgm:pt>
    <dgm:pt modelId="{D5C2FC82-0277-48DA-8D1F-EDA70FC9CE88}" type="parTrans" cxnId="{84B48FDA-6650-43F5-81D8-D47FF00C1311}">
      <dgm:prSet/>
      <dgm:spPr/>
      <dgm:t>
        <a:bodyPr/>
        <a:lstStyle/>
        <a:p>
          <a:endParaRPr lang="en-US"/>
        </a:p>
      </dgm:t>
    </dgm:pt>
    <dgm:pt modelId="{5474652C-3308-46FB-A791-3D6F7E54D261}" type="pres">
      <dgm:prSet presAssocID="{7978A80E-330A-453B-9E0E-A7243F9C3366}" presName="linearFlow" presStyleCnt="0">
        <dgm:presLayoutVars>
          <dgm:dir/>
          <dgm:animLvl val="lvl"/>
          <dgm:resizeHandles val="exact"/>
        </dgm:presLayoutVars>
      </dgm:prSet>
      <dgm:spPr/>
    </dgm:pt>
    <dgm:pt modelId="{5217799C-A1B2-4341-9A07-B92AF4559DBC}" type="pres">
      <dgm:prSet presAssocID="{D0B96A0D-324D-4B38-91C3-42722BDC8759}" presName="composite" presStyleCnt="0"/>
      <dgm:spPr/>
    </dgm:pt>
    <dgm:pt modelId="{0B6DC799-381B-4D20-999A-38584A28BF06}" type="pres">
      <dgm:prSet presAssocID="{D0B96A0D-324D-4B38-91C3-42722BDC8759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1A5A32CB-B988-43B8-94A6-3CC660C34E38}" type="pres">
      <dgm:prSet presAssocID="{D0B96A0D-324D-4B38-91C3-42722BDC8759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00B0E6-4258-4263-8512-17CF93019479}" type="pres">
      <dgm:prSet presAssocID="{EE9BFE75-9965-477C-9D29-0D27A391557B}" presName="sp" presStyleCnt="0"/>
      <dgm:spPr/>
    </dgm:pt>
    <dgm:pt modelId="{0DA7875D-9EEC-4D5E-A889-9862A43CC0CB}" type="pres">
      <dgm:prSet presAssocID="{9C8C3607-D8FF-47C7-9C5C-F38A8FEF6324}" presName="composite" presStyleCnt="0"/>
      <dgm:spPr/>
    </dgm:pt>
    <dgm:pt modelId="{3E26CBC5-A466-452A-8823-2375840BF2C5}" type="pres">
      <dgm:prSet presAssocID="{9C8C3607-D8FF-47C7-9C5C-F38A8FEF6324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807F604E-85A7-49D5-BDE0-F09C6DFCD1E5}" type="pres">
      <dgm:prSet presAssocID="{9C8C3607-D8FF-47C7-9C5C-F38A8FEF6324}" presName="descendantText" presStyleLbl="alignAcc1" presStyleIdx="1" presStyleCnt="3" custLinFactNeighborX="892">
        <dgm:presLayoutVars>
          <dgm:bulletEnabled val="1"/>
        </dgm:presLayoutVars>
      </dgm:prSet>
      <dgm:spPr/>
    </dgm:pt>
    <dgm:pt modelId="{FBB2D755-F644-4C76-9039-95EA02EB44CE}" type="pres">
      <dgm:prSet presAssocID="{AB1B2146-ED7A-4B51-BB0F-085C7FD712F0}" presName="sp" presStyleCnt="0"/>
      <dgm:spPr/>
    </dgm:pt>
    <dgm:pt modelId="{0F724EEE-6B3B-477F-8B18-66313BE0E101}" type="pres">
      <dgm:prSet presAssocID="{53214C39-B712-416D-987B-8BCDB9201D26}" presName="composite" presStyleCnt="0"/>
      <dgm:spPr/>
    </dgm:pt>
    <dgm:pt modelId="{4A1DD9BC-35D4-49AA-9A81-149EA206969E}" type="pres">
      <dgm:prSet presAssocID="{53214C39-B712-416D-987B-8BCDB9201D26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E4FCF955-8D3C-4FED-B9A7-CAA579DD0884}" type="pres">
      <dgm:prSet presAssocID="{53214C39-B712-416D-987B-8BCDB9201D26}" presName="descendantText" presStyleLbl="alignAcc1" presStyleIdx="2" presStyleCnt="3" custLinFactNeighborX="-2" custLinFactNeighborY="1817">
        <dgm:presLayoutVars>
          <dgm:bulletEnabled val="1"/>
        </dgm:presLayoutVars>
      </dgm:prSet>
      <dgm:spPr/>
    </dgm:pt>
  </dgm:ptLst>
  <dgm:cxnLst>
    <dgm:cxn modelId="{FB037856-7EF4-43AF-B4A8-758259C33834}" srcId="{D0B96A0D-324D-4B38-91C3-42722BDC8759}" destId="{E677064A-E98D-4ADC-ADB6-26706EA00D9D}" srcOrd="1" destOrd="0" parTransId="{69F4B409-A719-4F03-B614-513A5F5B0B2E}" sibTransId="{3AF1CA58-A646-4843-A2AA-80D148EE178D}"/>
    <dgm:cxn modelId="{CE6D78A3-611D-41FB-8E26-D17B4780124D}" srcId="{9C8C3607-D8FF-47C7-9C5C-F38A8FEF6324}" destId="{B872BCD8-B500-42CC-918F-B1FA547584DF}" srcOrd="0" destOrd="0" parTransId="{3AD3620B-ED3E-4EB3-8D46-36C8F7C6BD7C}" sibTransId="{34826A31-3C1D-4EB1-94B0-4BE3FA305AAF}"/>
    <dgm:cxn modelId="{B8E8210B-4309-41E2-AD30-BE4492E0ED1F}" srcId="{7978A80E-330A-453B-9E0E-A7243F9C3366}" destId="{9C8C3607-D8FF-47C7-9C5C-F38A8FEF6324}" srcOrd="1" destOrd="0" parTransId="{D92DC05E-CD33-4B3F-B140-685177B5AB48}" sibTransId="{AB1B2146-ED7A-4B51-BB0F-085C7FD712F0}"/>
    <dgm:cxn modelId="{849621B8-F81D-4DAA-8AE4-FA59FEF905F7}" type="presOf" srcId="{E677064A-E98D-4ADC-ADB6-26706EA00D9D}" destId="{1A5A32CB-B988-43B8-94A6-3CC660C34E38}" srcOrd="0" destOrd="1" presId="urn:microsoft.com/office/officeart/2005/8/layout/chevron2"/>
    <dgm:cxn modelId="{2EA9F568-883C-4D8D-A0FF-5E31A1D36DFB}" type="presOf" srcId="{BAC50BD2-19FD-413A-82D2-E19F9536901B}" destId="{1A5A32CB-B988-43B8-94A6-3CC660C34E38}" srcOrd="0" destOrd="0" presId="urn:microsoft.com/office/officeart/2005/8/layout/chevron2"/>
    <dgm:cxn modelId="{023BA018-3CA8-4C57-8889-710E82181FCA}" type="presOf" srcId="{7978A80E-330A-453B-9E0E-A7243F9C3366}" destId="{5474652C-3308-46FB-A791-3D6F7E54D261}" srcOrd="0" destOrd="0" presId="urn:microsoft.com/office/officeart/2005/8/layout/chevron2"/>
    <dgm:cxn modelId="{8404EDF1-863D-450E-B081-9ECD5124B4BD}" type="presOf" srcId="{3D5ABB12-06F2-48DE-9685-C4D7ED446209}" destId="{E4FCF955-8D3C-4FED-B9A7-CAA579DD0884}" srcOrd="0" destOrd="0" presId="urn:microsoft.com/office/officeart/2005/8/layout/chevron2"/>
    <dgm:cxn modelId="{B681AB8B-F756-4472-919E-1AB0A8261AFD}" type="presOf" srcId="{53214C39-B712-416D-987B-8BCDB9201D26}" destId="{4A1DD9BC-35D4-49AA-9A81-149EA206969E}" srcOrd="0" destOrd="0" presId="urn:microsoft.com/office/officeart/2005/8/layout/chevron2"/>
    <dgm:cxn modelId="{8169289D-182C-474E-98E2-B0C3514FC238}" srcId="{53214C39-B712-416D-987B-8BCDB9201D26}" destId="{3D5ABB12-06F2-48DE-9685-C4D7ED446209}" srcOrd="0" destOrd="0" parTransId="{5A1902FB-4F41-47EE-8C46-296B82B5CC04}" sibTransId="{D35F93AB-FB58-4C1B-820A-CB31EB562431}"/>
    <dgm:cxn modelId="{CF49EE65-9E2B-479D-AB16-F560C4B9245A}" type="presOf" srcId="{9C8C3607-D8FF-47C7-9C5C-F38A8FEF6324}" destId="{3E26CBC5-A466-452A-8823-2375840BF2C5}" srcOrd="0" destOrd="0" presId="urn:microsoft.com/office/officeart/2005/8/layout/chevron2"/>
    <dgm:cxn modelId="{212D752B-8200-4C98-BA72-5909590AE882}" type="presOf" srcId="{E55B91F5-C5B5-4D46-8A6F-79732F5A217E}" destId="{807F604E-85A7-49D5-BDE0-F09C6DFCD1E5}" srcOrd="0" destOrd="1" presId="urn:microsoft.com/office/officeart/2005/8/layout/chevron2"/>
    <dgm:cxn modelId="{84B48FDA-6650-43F5-81D8-D47FF00C1311}" srcId="{D0B96A0D-324D-4B38-91C3-42722BDC8759}" destId="{EA348FDE-0D5A-4BC5-A1DA-0E2DE86A2F9E}" srcOrd="2" destOrd="0" parTransId="{D5C2FC82-0277-48DA-8D1F-EDA70FC9CE88}" sibTransId="{60F7A6C6-8680-4440-9ED9-BCB0D358A277}"/>
    <dgm:cxn modelId="{A120F833-58B5-4378-8865-70D347F1F6C3}" srcId="{7978A80E-330A-453B-9E0E-A7243F9C3366}" destId="{D0B96A0D-324D-4B38-91C3-42722BDC8759}" srcOrd="0" destOrd="0" parTransId="{92E61D3B-6968-48F8-B997-609D7F849702}" sibTransId="{EE9BFE75-9965-477C-9D29-0D27A391557B}"/>
    <dgm:cxn modelId="{C80F087B-FAB6-45EF-9BE7-CB95FA3059CE}" type="presOf" srcId="{B872BCD8-B500-42CC-918F-B1FA547584DF}" destId="{807F604E-85A7-49D5-BDE0-F09C6DFCD1E5}" srcOrd="0" destOrd="0" presId="urn:microsoft.com/office/officeart/2005/8/layout/chevron2"/>
    <dgm:cxn modelId="{CE348133-ADFC-40FA-8F39-A65A472095B8}" srcId="{9C8C3607-D8FF-47C7-9C5C-F38A8FEF6324}" destId="{E55B91F5-C5B5-4D46-8A6F-79732F5A217E}" srcOrd="1" destOrd="0" parTransId="{580552A8-2BE6-4F6A-B6F8-629BC41850BB}" sibTransId="{061AA6F7-6263-4E6F-BA6F-37CC922BAFC1}"/>
    <dgm:cxn modelId="{3032878E-0F52-45C3-AE00-1AF46B5D816D}" srcId="{7978A80E-330A-453B-9E0E-A7243F9C3366}" destId="{53214C39-B712-416D-987B-8BCDB9201D26}" srcOrd="2" destOrd="0" parTransId="{8045B662-F153-4E3B-8F12-56AB9E69305B}" sibTransId="{E1280413-CE75-42E0-9FE3-2ABE9F4B819E}"/>
    <dgm:cxn modelId="{F6D49A04-430F-4ACB-A4E3-A4ECCB8E7B8F}" srcId="{D0B96A0D-324D-4B38-91C3-42722BDC8759}" destId="{BAC50BD2-19FD-413A-82D2-E19F9536901B}" srcOrd="0" destOrd="0" parTransId="{A6FC9A2D-FBEB-4600-9D83-400963792F55}" sibTransId="{4DB9C0D7-45C0-4B3B-BD9F-5D6D8045CE54}"/>
    <dgm:cxn modelId="{9BF83DEC-0872-46B0-AA33-66C17C4FCC89}" type="presOf" srcId="{D0B96A0D-324D-4B38-91C3-42722BDC8759}" destId="{0B6DC799-381B-4D20-999A-38584A28BF06}" srcOrd="0" destOrd="0" presId="urn:microsoft.com/office/officeart/2005/8/layout/chevron2"/>
    <dgm:cxn modelId="{9E795DE8-572F-46EA-96C2-C7D30A6B15AD}" type="presOf" srcId="{00473CA2-7F88-44D0-9788-E6E3BAE87DE4}" destId="{E4FCF955-8D3C-4FED-B9A7-CAA579DD0884}" srcOrd="0" destOrd="1" presId="urn:microsoft.com/office/officeart/2005/8/layout/chevron2"/>
    <dgm:cxn modelId="{37E01A43-0D42-4A46-9945-8EBFAA747202}" srcId="{53214C39-B712-416D-987B-8BCDB9201D26}" destId="{00473CA2-7F88-44D0-9788-E6E3BAE87DE4}" srcOrd="1" destOrd="0" parTransId="{4FD57D37-1DB4-4351-BFAF-26957E03CDE2}" sibTransId="{B248B048-7CCF-49A8-BDB3-6357F069AA92}"/>
    <dgm:cxn modelId="{9EAA3251-8EDC-4A60-A41A-D22C701367CC}" type="presOf" srcId="{EA348FDE-0D5A-4BC5-A1DA-0E2DE86A2F9E}" destId="{1A5A32CB-B988-43B8-94A6-3CC660C34E38}" srcOrd="0" destOrd="2" presId="urn:microsoft.com/office/officeart/2005/8/layout/chevron2"/>
    <dgm:cxn modelId="{0F69A6C1-5CE5-4313-BFE5-B41B35D05053}" type="presParOf" srcId="{5474652C-3308-46FB-A791-3D6F7E54D261}" destId="{5217799C-A1B2-4341-9A07-B92AF4559DBC}" srcOrd="0" destOrd="0" presId="urn:microsoft.com/office/officeart/2005/8/layout/chevron2"/>
    <dgm:cxn modelId="{B05B6D71-6DD6-49C0-AACE-CA5C8892B447}" type="presParOf" srcId="{5217799C-A1B2-4341-9A07-B92AF4559DBC}" destId="{0B6DC799-381B-4D20-999A-38584A28BF06}" srcOrd="0" destOrd="0" presId="urn:microsoft.com/office/officeart/2005/8/layout/chevron2"/>
    <dgm:cxn modelId="{350A21E6-BA51-44F8-A713-19BF618C894A}" type="presParOf" srcId="{5217799C-A1B2-4341-9A07-B92AF4559DBC}" destId="{1A5A32CB-B988-43B8-94A6-3CC660C34E38}" srcOrd="1" destOrd="0" presId="urn:microsoft.com/office/officeart/2005/8/layout/chevron2"/>
    <dgm:cxn modelId="{C000420C-DBD9-43E1-AB84-C6D51F1878DA}" type="presParOf" srcId="{5474652C-3308-46FB-A791-3D6F7E54D261}" destId="{D800B0E6-4258-4263-8512-17CF93019479}" srcOrd="1" destOrd="0" presId="urn:microsoft.com/office/officeart/2005/8/layout/chevron2"/>
    <dgm:cxn modelId="{F7E4D293-82B2-48C9-AA72-C4147BE6E68F}" type="presParOf" srcId="{5474652C-3308-46FB-A791-3D6F7E54D261}" destId="{0DA7875D-9EEC-4D5E-A889-9862A43CC0CB}" srcOrd="2" destOrd="0" presId="urn:microsoft.com/office/officeart/2005/8/layout/chevron2"/>
    <dgm:cxn modelId="{EF305D27-81B3-4DD2-AB85-B4DB2F555889}" type="presParOf" srcId="{0DA7875D-9EEC-4D5E-A889-9862A43CC0CB}" destId="{3E26CBC5-A466-452A-8823-2375840BF2C5}" srcOrd="0" destOrd="0" presId="urn:microsoft.com/office/officeart/2005/8/layout/chevron2"/>
    <dgm:cxn modelId="{7B42AE20-EFB9-4318-B957-9C51FF038FD2}" type="presParOf" srcId="{0DA7875D-9EEC-4D5E-A889-9862A43CC0CB}" destId="{807F604E-85A7-49D5-BDE0-F09C6DFCD1E5}" srcOrd="1" destOrd="0" presId="urn:microsoft.com/office/officeart/2005/8/layout/chevron2"/>
    <dgm:cxn modelId="{21A66E7A-1845-4816-B0EA-4945F8147DF1}" type="presParOf" srcId="{5474652C-3308-46FB-A791-3D6F7E54D261}" destId="{FBB2D755-F644-4C76-9039-95EA02EB44CE}" srcOrd="3" destOrd="0" presId="urn:microsoft.com/office/officeart/2005/8/layout/chevron2"/>
    <dgm:cxn modelId="{F01439CA-E6B6-4117-859F-8874A4839610}" type="presParOf" srcId="{5474652C-3308-46FB-A791-3D6F7E54D261}" destId="{0F724EEE-6B3B-477F-8B18-66313BE0E101}" srcOrd="4" destOrd="0" presId="urn:microsoft.com/office/officeart/2005/8/layout/chevron2"/>
    <dgm:cxn modelId="{E0D0F8E5-2DFF-4FF6-8C6D-1EE468102817}" type="presParOf" srcId="{0F724EEE-6B3B-477F-8B18-66313BE0E101}" destId="{4A1DD9BC-35D4-49AA-9A81-149EA206969E}" srcOrd="0" destOrd="0" presId="urn:microsoft.com/office/officeart/2005/8/layout/chevron2"/>
    <dgm:cxn modelId="{3D58027E-E531-4F46-9E65-5DFB55E8AA0D}" type="presParOf" srcId="{0F724EEE-6B3B-477F-8B18-66313BE0E101}" destId="{E4FCF955-8D3C-4FED-B9A7-CAA579DD088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6DC799-381B-4D20-999A-38584A28BF06}">
      <dsp:nvSpPr>
        <dsp:cNvPr id="0" name=""/>
        <dsp:cNvSpPr/>
      </dsp:nvSpPr>
      <dsp:spPr>
        <a:xfrm rot="5400000">
          <a:off x="-203668" y="203847"/>
          <a:ext cx="1357787" cy="95045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DATA PROCESSING AND SPLITTING</a:t>
          </a:r>
          <a:endParaRPr lang="en-US" sz="900" kern="1200" dirty="0"/>
        </a:p>
      </dsp:txBody>
      <dsp:txXfrm rot="-5400000">
        <a:off x="1" y="475403"/>
        <a:ext cx="950450" cy="407337"/>
      </dsp:txXfrm>
    </dsp:sp>
    <dsp:sp modelId="{1A5A32CB-B988-43B8-94A6-3CC660C34E38}">
      <dsp:nvSpPr>
        <dsp:cNvPr id="0" name=""/>
        <dsp:cNvSpPr/>
      </dsp:nvSpPr>
      <dsp:spPr>
        <a:xfrm rot="5400000">
          <a:off x="5548919" y="-4598289"/>
          <a:ext cx="882561" cy="1007949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smtClean="0"/>
            <a:t>Data collection 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Data preprocessing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Analysis</a:t>
          </a:r>
          <a:endParaRPr lang="en-US" sz="1700" kern="1200" dirty="0"/>
        </a:p>
      </dsp:txBody>
      <dsp:txXfrm rot="-5400000">
        <a:off x="950451" y="43262"/>
        <a:ext cx="10036416" cy="796395"/>
      </dsp:txXfrm>
    </dsp:sp>
    <dsp:sp modelId="{3E26CBC5-A466-452A-8823-2375840BF2C5}">
      <dsp:nvSpPr>
        <dsp:cNvPr id="0" name=""/>
        <dsp:cNvSpPr/>
      </dsp:nvSpPr>
      <dsp:spPr>
        <a:xfrm rot="5400000">
          <a:off x="-203668" y="1363893"/>
          <a:ext cx="1357787" cy="95045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MODEL BUILDING</a:t>
          </a:r>
          <a:endParaRPr lang="en-US" sz="900" kern="1200" dirty="0"/>
        </a:p>
      </dsp:txBody>
      <dsp:txXfrm rot="-5400000">
        <a:off x="1" y="1635449"/>
        <a:ext cx="950450" cy="407337"/>
      </dsp:txXfrm>
    </dsp:sp>
    <dsp:sp modelId="{807F604E-85A7-49D5-BDE0-F09C6DFCD1E5}">
      <dsp:nvSpPr>
        <dsp:cNvPr id="0" name=""/>
        <dsp:cNvSpPr/>
      </dsp:nvSpPr>
      <dsp:spPr>
        <a:xfrm rot="5400000">
          <a:off x="5548919" y="-3438243"/>
          <a:ext cx="882561" cy="10079499"/>
        </a:xfrm>
        <a:prstGeom prst="round2SameRect">
          <a:avLst/>
        </a:prstGeom>
        <a:solidFill>
          <a:schemeClr val="accent1">
            <a:lumMod val="25000"/>
            <a:lumOff val="75000"/>
            <a:alpha val="9000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700" kern="1200"/>
        </a:p>
      </dsp:txBody>
      <dsp:txXfrm rot="-5400000">
        <a:off x="950451" y="1203308"/>
        <a:ext cx="10036416" cy="796395"/>
      </dsp:txXfrm>
    </dsp:sp>
    <dsp:sp modelId="{4A1DD9BC-35D4-49AA-9A81-149EA206969E}">
      <dsp:nvSpPr>
        <dsp:cNvPr id="0" name=""/>
        <dsp:cNvSpPr/>
      </dsp:nvSpPr>
      <dsp:spPr>
        <a:xfrm rot="5400000">
          <a:off x="-203668" y="2523939"/>
          <a:ext cx="1357787" cy="95045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TESTING AND EVALUATION</a:t>
          </a:r>
          <a:endParaRPr lang="en-US" sz="900" kern="1200" dirty="0"/>
        </a:p>
      </dsp:txBody>
      <dsp:txXfrm rot="-5400000">
        <a:off x="1" y="2795495"/>
        <a:ext cx="950450" cy="407337"/>
      </dsp:txXfrm>
    </dsp:sp>
    <dsp:sp modelId="{E4FCF955-8D3C-4FED-B9A7-CAA579DD0884}">
      <dsp:nvSpPr>
        <dsp:cNvPr id="0" name=""/>
        <dsp:cNvSpPr/>
      </dsp:nvSpPr>
      <dsp:spPr>
        <a:xfrm rot="5400000">
          <a:off x="5548718" y="-2262161"/>
          <a:ext cx="882561" cy="10079499"/>
        </a:xfrm>
        <a:prstGeom prst="round2SameRect">
          <a:avLst/>
        </a:prstGeom>
        <a:solidFill>
          <a:schemeClr val="accent1">
            <a:lumMod val="90000"/>
            <a:lumOff val="10000"/>
            <a:alpha val="9000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700" kern="1200"/>
        </a:p>
      </dsp:txBody>
      <dsp:txXfrm rot="-5400000">
        <a:off x="950250" y="2379390"/>
        <a:ext cx="10036416" cy="7963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973C920-FFB4-452F-8BB8-C24FE1B149E7}" type="datetimeFigureOut">
              <a:rPr lang="en-MY" smtClean="0"/>
              <a:t>18/3/2023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C23091C-85F3-473D-802C-57062BE53A7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997980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3C920-FFB4-452F-8BB8-C24FE1B149E7}" type="datetimeFigureOut">
              <a:rPr lang="en-MY" smtClean="0"/>
              <a:t>18/3/2023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3091C-85F3-473D-802C-57062BE53A7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658794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973C920-FFB4-452F-8BB8-C24FE1B149E7}" type="datetimeFigureOut">
              <a:rPr lang="en-MY" smtClean="0"/>
              <a:t>18/3/2023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C23091C-85F3-473D-802C-57062BE53A7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6551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3C920-FFB4-452F-8BB8-C24FE1B149E7}" type="datetimeFigureOut">
              <a:rPr lang="en-MY" smtClean="0"/>
              <a:t>18/3/2023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C23091C-85F3-473D-802C-57062BE53A7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03584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973C920-FFB4-452F-8BB8-C24FE1B149E7}" type="datetimeFigureOut">
              <a:rPr lang="en-MY" smtClean="0"/>
              <a:t>18/3/2023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C23091C-85F3-473D-802C-57062BE53A7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718562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3C920-FFB4-452F-8BB8-C24FE1B149E7}" type="datetimeFigureOut">
              <a:rPr lang="en-MY" smtClean="0"/>
              <a:t>18/3/2023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3091C-85F3-473D-802C-57062BE53A7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48750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3C920-FFB4-452F-8BB8-C24FE1B149E7}" type="datetimeFigureOut">
              <a:rPr lang="en-MY" smtClean="0"/>
              <a:t>18/3/2023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3091C-85F3-473D-802C-57062BE53A7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578692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3C920-FFB4-452F-8BB8-C24FE1B149E7}" type="datetimeFigureOut">
              <a:rPr lang="en-MY" smtClean="0"/>
              <a:t>18/3/2023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3091C-85F3-473D-802C-57062BE53A7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60410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3C920-FFB4-452F-8BB8-C24FE1B149E7}" type="datetimeFigureOut">
              <a:rPr lang="en-MY" smtClean="0"/>
              <a:t>18/3/2023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3091C-85F3-473D-802C-57062BE53A7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48921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973C920-FFB4-452F-8BB8-C24FE1B149E7}" type="datetimeFigureOut">
              <a:rPr lang="en-MY" smtClean="0"/>
              <a:t>18/3/2023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C23091C-85F3-473D-802C-57062BE53A7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647025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3C920-FFB4-452F-8BB8-C24FE1B149E7}" type="datetimeFigureOut">
              <a:rPr lang="en-MY" smtClean="0"/>
              <a:t>18/3/2023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3091C-85F3-473D-802C-57062BE53A7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6337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973C920-FFB4-452F-8BB8-C24FE1B149E7}" type="datetimeFigureOut">
              <a:rPr lang="en-MY" smtClean="0"/>
              <a:t>18/3/2023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C23091C-85F3-473D-802C-57062BE53A7B}" type="slidenum">
              <a:rPr lang="en-MY" smtClean="0"/>
              <a:t>‹#›</a:t>
            </a:fld>
            <a:endParaRPr lang="en-MY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63993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6" Type="http://schemas.openxmlformats.org/officeDocument/2006/relationships/image" Target="../media/image2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slideLayout" Target="../slideLayouts/slideLayout2.xml"/><Relationship Id="rId7" Type="http://schemas.openxmlformats.org/officeDocument/2006/relationships/diagramColors" Target="../diagrams/colors1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6.m4a"/><Relationship Id="rId1" Type="http://schemas.microsoft.com/office/2007/relationships/media" Target="../media/media6.m4a"/><Relationship Id="rId6" Type="http://schemas.openxmlformats.org/officeDocument/2006/relationships/image" Target="../media/image2.png"/><Relationship Id="rId5" Type="http://schemas.microsoft.com/office/2007/relationships/hdphoto" Target="../media/hdphoto2.wdp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Stock market forecast using time-series Analysis</a:t>
            </a:r>
            <a:endParaRPr lang="en-MY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65307" y="3359045"/>
            <a:ext cx="4209433" cy="1124055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Project submitted by: </a:t>
            </a:r>
            <a:r>
              <a:rPr lang="en-US" dirty="0" err="1" smtClean="0">
                <a:solidFill>
                  <a:schemeClr val="bg1"/>
                </a:solidFill>
              </a:rPr>
              <a:t>nidhi</a:t>
            </a:r>
            <a:r>
              <a:rPr lang="en-US" dirty="0" smtClean="0">
                <a:solidFill>
                  <a:schemeClr val="bg1"/>
                </a:solidFill>
              </a:rPr>
              <a:t> Shukla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Student no: 21071541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Submitted to: ben </a:t>
            </a:r>
            <a:r>
              <a:rPr lang="en-US" dirty="0" err="1" smtClean="0">
                <a:solidFill>
                  <a:schemeClr val="bg1"/>
                </a:solidFill>
              </a:rPr>
              <a:t>derric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MY" dirty="0"/>
          </a:p>
        </p:txBody>
      </p:sp>
      <p:pic>
        <p:nvPicPr>
          <p:cNvPr id="1026" name="Picture 2" descr="Stock Market Today: Dow Hits New Record, Nasdaq Takes a Spill | Kiplinge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3085766"/>
            <a:ext cx="6819207" cy="3289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Audio 15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2715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599"/>
    </mc:Choice>
    <mc:Fallback>
      <p:transition spd="slow" advTm="1059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6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 and Deliverables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6276807" cy="3678303"/>
          </a:xfrm>
        </p:spPr>
        <p:txBody>
          <a:bodyPr/>
          <a:lstStyle/>
          <a:p>
            <a:pPr algn="just"/>
            <a:r>
              <a:rPr lang="en-US" dirty="0" smtClean="0"/>
              <a:t>The main aim of project is to study and predict European Stock Index specifically FTSE 50 using different time-series models. </a:t>
            </a:r>
          </a:p>
          <a:p>
            <a:pPr marL="0" indent="0" algn="just">
              <a:buNone/>
            </a:pPr>
            <a:endParaRPr lang="en-US" dirty="0" smtClean="0"/>
          </a:p>
          <a:p>
            <a:pPr algn="just"/>
            <a:r>
              <a:rPr lang="en-US" dirty="0" smtClean="0"/>
              <a:t>Models </a:t>
            </a:r>
            <a:r>
              <a:rPr lang="en-US" dirty="0"/>
              <a:t>have been developed using R programming Language. Compiled and executed in </a:t>
            </a:r>
            <a:r>
              <a:rPr lang="en-US" dirty="0" err="1"/>
              <a:t>Rstudio</a:t>
            </a:r>
            <a:r>
              <a:rPr lang="en-US" dirty="0"/>
              <a:t> generating and executable </a:t>
            </a:r>
            <a:r>
              <a:rPr lang="en-US" dirty="0" err="1"/>
              <a:t>rmd</a:t>
            </a:r>
            <a:r>
              <a:rPr lang="en-US" dirty="0"/>
              <a:t> file. An Executable </a:t>
            </a:r>
            <a:r>
              <a:rPr lang="en-US" dirty="0" err="1"/>
              <a:t>Jupyter</a:t>
            </a:r>
            <a:r>
              <a:rPr lang="en-US" dirty="0"/>
              <a:t> Notebook(r-kernel) with proper documentation has also been created. </a:t>
            </a:r>
            <a:r>
              <a:rPr lang="en-US" dirty="0" smtClean="0"/>
              <a:t> All </a:t>
            </a:r>
            <a:r>
              <a:rPr lang="en-US" dirty="0"/>
              <a:t>of these files are available on </a:t>
            </a:r>
            <a:r>
              <a:rPr lang="en-US" dirty="0" err="1" smtClean="0"/>
              <a:t>GitLab</a:t>
            </a:r>
            <a:endParaRPr lang="en-MY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94408" y="2473177"/>
            <a:ext cx="3974322" cy="3279923"/>
          </a:xfrm>
          <a:prstGeom prst="rect">
            <a:avLst/>
          </a:prstGeom>
        </p:spPr>
      </p:pic>
      <p:pic>
        <p:nvPicPr>
          <p:cNvPr id="16" name="Audio 15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9094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6433"/>
    </mc:Choice>
    <mc:Fallback>
      <p:transition spd="slow" advTm="1643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6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</a:t>
            </a:r>
            <a:endParaRPr lang="en-MY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4939592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975100" y="2451100"/>
            <a:ext cx="2616200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90000"/>
                <a:lumOff val="1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TRAIN DATA 70%</a:t>
            </a:r>
            <a:endParaRPr lang="en-MY" b="1" dirty="0">
              <a:solidFill>
                <a:srgbClr val="00B05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153400" y="2451100"/>
            <a:ext cx="2616200" cy="369332"/>
          </a:xfrm>
          <a:prstGeom prst="rect">
            <a:avLst/>
          </a:prstGeom>
          <a:noFill/>
          <a:ln w="19050">
            <a:solidFill>
              <a:schemeClr val="accent1">
                <a:lumMod val="90000"/>
                <a:lumOff val="1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C000"/>
                </a:solidFill>
              </a:rPr>
              <a:t>TEST DATA 30%</a:t>
            </a:r>
            <a:endParaRPr lang="en-MY" b="1" dirty="0">
              <a:solidFill>
                <a:srgbClr val="FFC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03701" y="3688834"/>
            <a:ext cx="916646" cy="36933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>
            <a:solidFill>
              <a:schemeClr val="accent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NAÏVE </a:t>
            </a:r>
            <a:endParaRPr lang="en-MY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19401" y="3688834"/>
            <a:ext cx="1026529" cy="36933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>
            <a:solidFill>
              <a:schemeClr val="accent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ARIMA</a:t>
            </a:r>
            <a:endParaRPr lang="en-MY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445501" y="3688834"/>
            <a:ext cx="1197135" cy="36933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>
            <a:solidFill>
              <a:schemeClr val="accent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KNN</a:t>
            </a:r>
            <a:endParaRPr lang="en-MY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017125" y="3688834"/>
            <a:ext cx="1425575" cy="36933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>
            <a:solidFill>
              <a:schemeClr val="accent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PROPHET</a:t>
            </a:r>
            <a:endParaRPr lang="en-MY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956425" y="3688834"/>
            <a:ext cx="1121954" cy="36933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>
            <a:solidFill>
              <a:schemeClr val="accent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NN</a:t>
            </a:r>
            <a:endParaRPr lang="en-MY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467349" y="3688834"/>
            <a:ext cx="1121954" cy="36933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>
            <a:solidFill>
              <a:schemeClr val="accent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HW</a:t>
            </a:r>
            <a:endParaRPr lang="en-MY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897769" y="4648968"/>
            <a:ext cx="2260599" cy="369332"/>
          </a:xfrm>
          <a:prstGeom prst="rect">
            <a:avLst/>
          </a:prstGeom>
          <a:solidFill>
            <a:srgbClr val="92D050"/>
          </a:solidFill>
          <a:ln>
            <a:solidFill>
              <a:schemeClr val="accent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TRAINED MODEL </a:t>
            </a:r>
            <a:endParaRPr lang="en-MY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606878" y="4648968"/>
            <a:ext cx="1432930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accent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TEST DATA</a:t>
            </a:r>
            <a:endParaRPr lang="en-MY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619877" y="4648968"/>
            <a:ext cx="1425575" cy="369332"/>
          </a:xfrm>
          <a:prstGeom prst="rect">
            <a:avLst/>
          </a:prstGeom>
          <a:solidFill>
            <a:schemeClr val="accent1">
              <a:lumMod val="25000"/>
              <a:lumOff val="75000"/>
            </a:schemeClr>
          </a:solidFill>
          <a:ln>
            <a:solidFill>
              <a:schemeClr val="accent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ACCURACY</a:t>
            </a:r>
            <a:endParaRPr lang="en-MY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441823" y="4648968"/>
            <a:ext cx="2051051" cy="369332"/>
          </a:xfrm>
          <a:prstGeom prst="rect">
            <a:avLst/>
          </a:prstGeom>
          <a:solidFill>
            <a:schemeClr val="accent1">
              <a:lumMod val="50000"/>
              <a:lumOff val="50000"/>
            </a:schemeClr>
          </a:solidFill>
          <a:ln>
            <a:solidFill>
              <a:schemeClr val="accent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OUTPUT MATRIX</a:t>
            </a:r>
            <a:endParaRPr lang="en-MY" dirty="0">
              <a:solidFill>
                <a:schemeClr val="bg1"/>
              </a:solidFill>
            </a:endParaRPr>
          </a:p>
        </p:txBody>
      </p:sp>
      <p:cxnSp>
        <p:nvCxnSpPr>
          <p:cNvPr id="22" name="Straight Arrow Connector 21"/>
          <p:cNvCxnSpPr>
            <a:stCxn id="7" idx="2"/>
          </p:cNvCxnSpPr>
          <p:nvPr/>
        </p:nvCxnSpPr>
        <p:spPr>
          <a:xfrm>
            <a:off x="5283200" y="2820432"/>
            <a:ext cx="0" cy="506968"/>
          </a:xfrm>
          <a:prstGeom prst="straightConnector1">
            <a:avLst/>
          </a:prstGeom>
          <a:ln w="38100">
            <a:solidFill>
              <a:schemeClr val="accent1">
                <a:lumMod val="90000"/>
                <a:lumOff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7734300" y="4229100"/>
            <a:ext cx="12700" cy="419868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9766300" y="2833648"/>
            <a:ext cx="12700" cy="181532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ight Arrow 28"/>
          <p:cNvSpPr/>
          <p:nvPr/>
        </p:nvSpPr>
        <p:spPr>
          <a:xfrm rot="10800000">
            <a:off x="3263900" y="5118100"/>
            <a:ext cx="6753225" cy="165100"/>
          </a:xfrm>
          <a:prstGeom prst="rightArrow">
            <a:avLst/>
          </a:prstGeom>
          <a:solidFill>
            <a:schemeClr val="accent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pic>
        <p:nvPicPr>
          <p:cNvPr id="39" name="Audio 38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3888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5208"/>
    </mc:Choice>
    <mc:Fallback>
      <p:transition spd="slow" advTm="2520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9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</a:t>
            </a:r>
            <a:r>
              <a:rPr lang="en-US" dirty="0" err="1" smtClean="0"/>
              <a:t>Comparision</a:t>
            </a:r>
            <a:endParaRPr lang="en-MY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3614391" y="2286552"/>
            <a:ext cx="4963218" cy="3467584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5"/>
          <a:stretch>
            <a:fillRect/>
          </a:stretch>
        </p:blipFill>
        <p:spPr>
          <a:xfrm>
            <a:off x="8577609" y="2286552"/>
            <a:ext cx="904875" cy="3467100"/>
          </a:xfrm>
          <a:prstGeom prst="rect">
            <a:avLst/>
          </a:prstGeom>
        </p:spPr>
      </p:pic>
      <p:pic>
        <p:nvPicPr>
          <p:cNvPr id="24" name="Audio 2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6481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973"/>
    </mc:Choice>
    <mc:Fallback>
      <p:transition spd="slow" advTm="1897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4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 and learning outcome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ith </a:t>
            </a:r>
            <a:r>
              <a:rPr lang="en-US" dirty="0"/>
              <a:t>the advancement of technology and digital media we can fetch </a:t>
            </a:r>
            <a:r>
              <a:rPr lang="en-US" dirty="0" smtClean="0"/>
              <a:t>sentiment </a:t>
            </a:r>
            <a:r>
              <a:rPr lang="en-US" dirty="0"/>
              <a:t>data from </a:t>
            </a:r>
            <a:r>
              <a:rPr lang="en-US" dirty="0" smtClean="0"/>
              <a:t>Twitter, </a:t>
            </a:r>
            <a:r>
              <a:rPr lang="en-US" dirty="0"/>
              <a:t>by incorporating such data in our prediction model we can make our model do fundamental as well as technical analysis, which would generate more accurate results</a:t>
            </a:r>
            <a:r>
              <a:rPr lang="en-US" dirty="0" smtClean="0"/>
              <a:t>.</a:t>
            </a:r>
          </a:p>
          <a:p>
            <a:r>
              <a:rPr lang="en-US" dirty="0"/>
              <a:t>Learning is a continuous process that either is acquired by gaining knowledge or by gaining experience. </a:t>
            </a:r>
            <a:endParaRPr lang="en-MY" dirty="0"/>
          </a:p>
          <a:p>
            <a:r>
              <a:rPr lang="en-US" dirty="0" smtClean="0"/>
              <a:t>One can acquire knowledge by reading or by experience. The literature helped me to gain domain insights but while creating the project, </a:t>
            </a:r>
            <a:r>
              <a:rPr lang="en-US" dirty="0"/>
              <a:t>Each day during </a:t>
            </a:r>
            <a:r>
              <a:rPr lang="en-US" dirty="0" smtClean="0"/>
              <a:t>the project </a:t>
            </a:r>
            <a:r>
              <a:rPr lang="en-US" dirty="0"/>
              <a:t>development phase was a learning experience. Practically I learned about seasonality, stationarity, ACF, PACF, different parameters used for developing a </a:t>
            </a:r>
            <a:r>
              <a:rPr lang="en-US" dirty="0" err="1"/>
              <a:t>ts</a:t>
            </a:r>
            <a:r>
              <a:rPr lang="en-US" dirty="0"/>
              <a:t> model, creating interactive candle stick </a:t>
            </a:r>
            <a:r>
              <a:rPr lang="en-US" dirty="0" smtClean="0"/>
              <a:t>charts, </a:t>
            </a:r>
            <a:r>
              <a:rPr lang="en-US" dirty="0"/>
              <a:t>zoo charts, </a:t>
            </a:r>
            <a:r>
              <a:rPr lang="en-US" dirty="0" err="1"/>
              <a:t>ggplots</a:t>
            </a:r>
            <a:r>
              <a:rPr lang="en-US" dirty="0"/>
              <a:t>, different accuracy </a:t>
            </a:r>
            <a:r>
              <a:rPr lang="en-US" dirty="0" smtClean="0"/>
              <a:t>measures, </a:t>
            </a:r>
            <a:r>
              <a:rPr lang="en-US" dirty="0"/>
              <a:t>and how they are calculated. Whereas </a:t>
            </a:r>
            <a:r>
              <a:rPr lang="en-US" dirty="0" smtClean="0"/>
              <a:t>theoretically, </a:t>
            </a:r>
            <a:r>
              <a:rPr lang="en-US" dirty="0"/>
              <a:t>I learned about </a:t>
            </a:r>
            <a:r>
              <a:rPr lang="en-US" dirty="0" smtClean="0"/>
              <a:t>the benefits </a:t>
            </a:r>
            <a:r>
              <a:rPr lang="en-US" dirty="0"/>
              <a:t>and limitations of different time series model</a:t>
            </a:r>
            <a:endParaRPr lang="en-MY" dirty="0"/>
          </a:p>
        </p:txBody>
      </p:sp>
      <p:pic>
        <p:nvPicPr>
          <p:cNvPr id="12" name="Audio 11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5154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607"/>
    </mc:Choice>
    <mc:Fallback>
      <p:transition spd="slow" advTm="3060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Thanks</a:t>
            </a:r>
            <a:endParaRPr lang="en-MY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MY"/>
          </a:p>
        </p:txBody>
      </p:sp>
      <p:pic>
        <p:nvPicPr>
          <p:cNvPr id="2050" name="Picture 2" descr="Slides of Agnibho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344" y="444499"/>
            <a:ext cx="11285456" cy="596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Audio 10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1889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234"/>
    </mc:Choice>
    <mc:Fallback>
      <p:transition spd="slow" advTm="223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1332</TotalTime>
  <Words>284</Words>
  <Application>Microsoft Office PowerPoint</Application>
  <PresentationFormat>Widescreen</PresentationFormat>
  <Paragraphs>33</Paragraphs>
  <Slides>6</Slides>
  <Notes>0</Notes>
  <HiddenSlides>0</HiddenSlides>
  <MMClips>6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Gill Sans MT</vt:lpstr>
      <vt:lpstr>Wingdings 2</vt:lpstr>
      <vt:lpstr>Dividend</vt:lpstr>
      <vt:lpstr>Stock market forecast using time-series Analysis</vt:lpstr>
      <vt:lpstr>Objective and Deliverables</vt:lpstr>
      <vt:lpstr>Modeling</vt:lpstr>
      <vt:lpstr>Performance Comparision</vt:lpstr>
      <vt:lpstr>Future work and learning outcome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market forecast using time-series Analysis</dc:title>
  <dc:creator>L460</dc:creator>
  <cp:lastModifiedBy>L460</cp:lastModifiedBy>
  <cp:revision>16</cp:revision>
  <dcterms:created xsi:type="dcterms:W3CDTF">2023-03-18T22:33:21Z</dcterms:created>
  <dcterms:modified xsi:type="dcterms:W3CDTF">2023-03-19T20:46:15Z</dcterms:modified>
</cp:coreProperties>
</file>