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7adcb48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7adcb4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7adcb48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7adcb48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37adcb48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37adcb48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37adcb48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37adcb48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37adcb48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37adcb4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7adcb48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7adcb48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37adcb48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37adcb48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37adcb4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37adcb4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CWB- Module1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0">
                <a:solidFill>
                  <a:srgbClr val="1F2328"/>
                </a:solidFill>
                <a:highlight>
                  <a:srgbClr val="FFFFFF"/>
                </a:highlight>
              </a:rPr>
              <a:t>Introduction to GenAI Basics and Retrieval-Augmented Generation (RAG).</a:t>
            </a:r>
            <a:endParaRPr sz="172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3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GenAI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22675"/>
            <a:ext cx="8520600" cy="27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rgbClr val="202124"/>
                </a:solidFill>
              </a:rPr>
              <a:t>Generative AI refers to the </a:t>
            </a:r>
            <a:r>
              <a:rPr b="1" lang="en" sz="1400">
                <a:solidFill>
                  <a:srgbClr val="202124"/>
                </a:solidFill>
              </a:rPr>
              <a:t>use of AI to create new content,</a:t>
            </a:r>
            <a:r>
              <a:rPr lang="en" sz="1400">
                <a:solidFill>
                  <a:srgbClr val="202124"/>
                </a:solidFill>
              </a:rPr>
              <a:t> like text, images, music, audio, and videos.</a:t>
            </a:r>
            <a:endParaRPr sz="1400">
              <a:solidFill>
                <a:srgbClr val="202124"/>
              </a:solidFill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rgbClr val="202124"/>
                </a:solidFill>
              </a:rPr>
              <a:t>Generative AI is</a:t>
            </a:r>
            <a:r>
              <a:rPr b="1" lang="en" sz="1400">
                <a:solidFill>
                  <a:srgbClr val="202124"/>
                </a:solidFill>
              </a:rPr>
              <a:t> powered by foundation models</a:t>
            </a:r>
            <a:r>
              <a:rPr lang="en" sz="1400">
                <a:solidFill>
                  <a:srgbClr val="202124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that can multi-task and perform out-of-the-box tasks, including summarization, Q&amp;A, classification, and more</a:t>
            </a:r>
            <a:r>
              <a:rPr lang="en" sz="1400">
                <a:solidFill>
                  <a:srgbClr val="202124"/>
                </a:solidFill>
              </a:rPr>
              <a:t>.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350" y="0"/>
            <a:ext cx="3459650" cy="14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rgbClr val="121619"/>
                </a:solidFill>
              </a:rPr>
              <a:t>Models that are trained on a broad set of unlabeled data that can be used for different tasks, with minimal fine-tuning.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rgbClr val="121619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rgbClr val="121619"/>
                </a:solidFill>
              </a:rPr>
              <a:t>Foundation Models like OpenAI GPT-3, BERT, or DALL-E 2, etc.</a:t>
            </a:r>
            <a:endParaRPr sz="1400">
              <a:solidFill>
                <a:schemeClr val="dk1"/>
              </a:solidFill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121619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rgbClr val="121619"/>
                </a:solidFill>
              </a:rPr>
              <a:t>They are called </a:t>
            </a:r>
            <a:r>
              <a:rPr b="1" lang="en" sz="1400">
                <a:solidFill>
                  <a:srgbClr val="121619"/>
                </a:solidFill>
              </a:rPr>
              <a:t>Foundation Models because they serve as the foundation for many applications of AI model.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73000" y="1807700"/>
            <a:ext cx="5448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21619"/>
                </a:solidFill>
              </a:rPr>
              <a:t>The </a:t>
            </a:r>
            <a:r>
              <a:rPr lang="en" sz="2000">
                <a:solidFill>
                  <a:srgbClr val="0000FF"/>
                </a:solidFill>
              </a:rPr>
              <a:t>domain-specific foundation model</a:t>
            </a:r>
            <a:r>
              <a:rPr lang="en" sz="2000">
                <a:solidFill>
                  <a:srgbClr val="121619"/>
                </a:solidFill>
              </a:rPr>
              <a:t> can be used for many tasks as opposed to the previous technologies that required building models from scratch in each use case.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50" y="1019175"/>
            <a:ext cx="71561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Large Language Models?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D37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LLM,</a:t>
            </a:r>
            <a:r>
              <a:rPr b="1" lang="en" sz="1300">
                <a:solidFill>
                  <a:srgbClr val="2D37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such as ChatGPT</a:t>
            </a:r>
            <a:r>
              <a:rPr lang="en" sz="1300">
                <a:solidFill>
                  <a:srgbClr val="2D37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is an instance or a specific use case of a foundational model. It is a large language model based on a foundational architecture but is fine-tuned and specialized for generating human-like text in conversational interactions.</a:t>
            </a:r>
            <a:endParaRPr sz="1300">
              <a:solidFill>
                <a:srgbClr val="2D37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D37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D374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LLMs like ChatGPT are designed for chatbots, virtual assistants, or text-based dialog systems. They have undergone additional training to make them more coherent, context-aware, and suitable for natural language conversations.</a:t>
            </a:r>
            <a:endParaRPr sz="1300">
              <a:solidFill>
                <a:srgbClr val="2D37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RAG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5192D"/>
                </a:solidFill>
                <a:highlight>
                  <a:srgbClr val="FFFFFF"/>
                </a:highlight>
              </a:rPr>
              <a:t>RAG, or Retrieval Augmented Generation, is a technique that combines the capabilities of a pre-trained large language model with an external data source.</a:t>
            </a:r>
            <a:endParaRPr sz="12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Retrieval-Augmented Generation (RAG) is the process of optimizing the output of a large language model, so it references an authoritative knowledge base outside of its training data sources before generating a response. Large Language Models (LLMs) are trained on vast volumes of data and use billions of parameters to generate original output for tasks like answering questions, translating languages, and completing sentences</a:t>
            </a:r>
            <a:endParaRPr sz="1200">
              <a:solidFill>
                <a:srgbClr val="0519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575"/>
            <a:ext cx="8520600" cy="3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RAG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5192D"/>
                </a:solidFill>
                <a:highlight>
                  <a:srgbClr val="FFFFFF"/>
                </a:highlight>
              </a:rPr>
              <a:t>Text summarization</a:t>
            </a:r>
            <a:endParaRPr sz="13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5192D"/>
                </a:solidFill>
                <a:highlight>
                  <a:srgbClr val="FFFFFF"/>
                </a:highlight>
              </a:rPr>
              <a:t>Personalized recommendations</a:t>
            </a:r>
            <a:endParaRPr sz="13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5192D"/>
                </a:solidFill>
                <a:highlight>
                  <a:srgbClr val="FFFFFF"/>
                </a:highlight>
              </a:rPr>
              <a:t>Business intelligence</a:t>
            </a:r>
            <a:endParaRPr sz="1300">
              <a:solidFill>
                <a:srgbClr val="0519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