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2" r:id="rId3"/>
    <p:sldId id="502" r:id="rId4"/>
    <p:sldId id="498" r:id="rId5"/>
    <p:sldId id="419" r:id="rId6"/>
    <p:sldId id="491" r:id="rId7"/>
    <p:sldId id="499" r:id="rId8"/>
    <p:sldId id="492" r:id="rId9"/>
    <p:sldId id="493" r:id="rId10"/>
    <p:sldId id="503" r:id="rId11"/>
    <p:sldId id="494" r:id="rId12"/>
    <p:sldId id="495" r:id="rId13"/>
    <p:sldId id="496" r:id="rId14"/>
    <p:sldId id="497" r:id="rId15"/>
    <p:sldId id="500" r:id="rId16"/>
    <p:sldId id="501" r:id="rId17"/>
  </p:sldIdLst>
  <p:sldSz cx="9144000" cy="6858000" type="screen4x3"/>
  <p:notesSz cx="7077075" cy="9385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5" autoAdjust="0"/>
    <p:restoredTop sz="95839" autoAdjust="0"/>
  </p:normalViewPr>
  <p:slideViewPr>
    <p:cSldViewPr>
      <p:cViewPr varScale="1">
        <p:scale>
          <a:sx n="124" d="100"/>
          <a:sy n="124" d="100"/>
        </p:scale>
        <p:origin x="17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eenashish/Box/proposals/InferLink/CodeFault/Reports/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eenashish/Box/proposals/InferLink/CodeFault/Reports/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Sheet1!$E$24</c:f>
              <c:strCache>
                <c:ptCount val="1"/>
                <c:pt idx="0">
                  <c:v>nginx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Sheet1!$D$25:$D$35</c:f>
              <c:numCache>
                <c:formatCode>General</c:formatCode>
                <c:ptCount val="11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</c:numCache>
            </c:numRef>
          </c:xVal>
          <c:yVal>
            <c:numRef>
              <c:f>Sheet1!$E$25:$E$35</c:f>
              <c:numCache>
                <c:formatCode>General</c:formatCode>
                <c:ptCount val="11"/>
                <c:pt idx="0">
                  <c:v>1</c:v>
                </c:pt>
                <c:pt idx="1">
                  <c:v>0.1</c:v>
                </c:pt>
                <c:pt idx="2">
                  <c:v>0.06</c:v>
                </c:pt>
                <c:pt idx="3">
                  <c:v>0.04</c:v>
                </c:pt>
                <c:pt idx="4">
                  <c:v>0.03</c:v>
                </c:pt>
                <c:pt idx="5">
                  <c:v>0.03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1.4999999999999999E-2</c:v>
                </c:pt>
                <c:pt idx="10">
                  <c:v>0.01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A0-914E-BF84-9EC1547C626C}"/>
            </c:ext>
          </c:extLst>
        </c:ser>
        <c:ser>
          <c:idx val="1"/>
          <c:order val="1"/>
          <c:tx>
            <c:strRef>
              <c:f>Sheet1!$F$24</c:f>
              <c:strCache>
                <c:ptCount val="1"/>
                <c:pt idx="0">
                  <c:v>apache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Sheet1!$D$25:$D$35</c:f>
              <c:numCache>
                <c:formatCode>General</c:formatCode>
                <c:ptCount val="11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</c:numCache>
            </c:numRef>
          </c:xVal>
          <c:yVal>
            <c:numRef>
              <c:f>Sheet1!$F$25:$F$35</c:f>
              <c:numCache>
                <c:formatCode>General</c:formatCode>
                <c:ptCount val="11"/>
                <c:pt idx="0">
                  <c:v>1</c:v>
                </c:pt>
                <c:pt idx="1">
                  <c:v>0.2</c:v>
                </c:pt>
                <c:pt idx="2">
                  <c:v>0.06</c:v>
                </c:pt>
                <c:pt idx="3">
                  <c:v>0.06</c:v>
                </c:pt>
                <c:pt idx="4">
                  <c:v>0.05</c:v>
                </c:pt>
                <c:pt idx="5">
                  <c:v>0.04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1.2999999999999999E-2</c:v>
                </c:pt>
                <c:pt idx="10">
                  <c:v>1.2999999999999999E-2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A0-914E-BF84-9EC1547C626C}"/>
            </c:ext>
          </c:extLst>
        </c:ser>
        <c:ser>
          <c:idx val="2"/>
          <c:order val="2"/>
          <c:tx>
            <c:strRef>
              <c:f>Sheet1!$G$24</c:f>
              <c:strCache>
                <c:ptCount val="1"/>
                <c:pt idx="0">
                  <c:v>wget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Sheet1!$D$25:$D$35</c:f>
              <c:numCache>
                <c:formatCode>General</c:formatCode>
                <c:ptCount val="11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</c:numCache>
            </c:numRef>
          </c:xVal>
          <c:yVal>
            <c:numRef>
              <c:f>Sheet1!$G$25:$G$35</c:f>
              <c:numCache>
                <c:formatCode>General</c:formatCode>
                <c:ptCount val="11"/>
                <c:pt idx="0">
                  <c:v>1</c:v>
                </c:pt>
                <c:pt idx="1">
                  <c:v>0.18</c:v>
                </c:pt>
                <c:pt idx="2">
                  <c:v>0.05</c:v>
                </c:pt>
                <c:pt idx="3">
                  <c:v>0.03</c:v>
                </c:pt>
                <c:pt idx="4">
                  <c:v>0.03</c:v>
                </c:pt>
                <c:pt idx="5">
                  <c:v>0.02</c:v>
                </c:pt>
                <c:pt idx="6">
                  <c:v>0.02</c:v>
                </c:pt>
                <c:pt idx="7">
                  <c:v>0.01</c:v>
                </c:pt>
                <c:pt idx="8">
                  <c:v>0.01</c:v>
                </c:pt>
                <c:pt idx="9">
                  <c:v>8.9999999999999993E-3</c:v>
                </c:pt>
                <c:pt idx="10">
                  <c:v>8.9999999999999993E-3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8A0-914E-BF84-9EC1547C6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76336"/>
        <c:axId val="92904848"/>
      </c:scatterChart>
      <c:valAx>
        <c:axId val="97776336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Training</a:t>
                </a:r>
                <a:r>
                  <a:rPr lang="en-US" baseline="0" dirty="0"/>
                  <a:t> set size (number of commits)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1426414694718846"/>
              <c:y val="0.8082081293892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04848"/>
        <c:crosses val="autoZero"/>
        <c:crossBetween val="midCat"/>
      </c:valAx>
      <c:valAx>
        <c:axId val="929048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  <a:r>
                  <a:rPr lang="en-US" baseline="0" dirty="0"/>
                  <a:t> (MSE)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76336"/>
        <c:crossesAt val="0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nginx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Sheet1!$D$6:$D$16</c:f>
              <c:numCache>
                <c:formatCode>General</c:formatCode>
                <c:ptCount val="11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</c:numCache>
            </c:numRef>
          </c:xVal>
          <c:yVal>
            <c:numRef>
              <c:f>Sheet1!$E$6:$E$16</c:f>
              <c:numCache>
                <c:formatCode>General</c:formatCode>
                <c:ptCount val="11"/>
                <c:pt idx="0">
                  <c:v>0</c:v>
                </c:pt>
                <c:pt idx="1">
                  <c:v>0.05</c:v>
                </c:pt>
                <c:pt idx="2">
                  <c:v>0.06</c:v>
                </c:pt>
                <c:pt idx="3">
                  <c:v>0.1</c:v>
                </c:pt>
                <c:pt idx="4">
                  <c:v>0.2</c:v>
                </c:pt>
                <c:pt idx="5">
                  <c:v>0.22</c:v>
                </c:pt>
                <c:pt idx="6">
                  <c:v>0.24</c:v>
                </c:pt>
                <c:pt idx="7">
                  <c:v>0.41</c:v>
                </c:pt>
                <c:pt idx="8">
                  <c:v>0.55000000000000004</c:v>
                </c:pt>
                <c:pt idx="9">
                  <c:v>0.56000000000000005</c:v>
                </c:pt>
                <c:pt idx="10">
                  <c:v>0.56999999999999995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BE-6048-81BE-DC5FAB5D626F}"/>
            </c:ext>
          </c:extLst>
        </c:ser>
        <c:ser>
          <c:idx val="1"/>
          <c:order val="1"/>
          <c:tx>
            <c:strRef>
              <c:f>Sheet1!$F$5</c:f>
              <c:strCache>
                <c:ptCount val="1"/>
                <c:pt idx="0">
                  <c:v>apache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Sheet1!$D$6:$D$16</c:f>
              <c:numCache>
                <c:formatCode>General</c:formatCode>
                <c:ptCount val="11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</c:numCache>
            </c:numRef>
          </c:xVal>
          <c:yVal>
            <c:numRef>
              <c:f>Sheet1!$F$6:$F$16</c:f>
              <c:numCache>
                <c:formatCode>General</c:formatCode>
                <c:ptCount val="11"/>
                <c:pt idx="0">
                  <c:v>0</c:v>
                </c:pt>
                <c:pt idx="1">
                  <c:v>0.05</c:v>
                </c:pt>
                <c:pt idx="2">
                  <c:v>0.06</c:v>
                </c:pt>
                <c:pt idx="3">
                  <c:v>0.13</c:v>
                </c:pt>
                <c:pt idx="4">
                  <c:v>0.2</c:v>
                </c:pt>
                <c:pt idx="5">
                  <c:v>0.22</c:v>
                </c:pt>
                <c:pt idx="6">
                  <c:v>0.26</c:v>
                </c:pt>
                <c:pt idx="7">
                  <c:v>0.28000000000000003</c:v>
                </c:pt>
                <c:pt idx="8">
                  <c:v>0.28000000000000003</c:v>
                </c:pt>
                <c:pt idx="9">
                  <c:v>0.28000000000000003</c:v>
                </c:pt>
                <c:pt idx="10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FBE-6048-81BE-DC5FAB5D626F}"/>
            </c:ext>
          </c:extLst>
        </c:ser>
        <c:ser>
          <c:idx val="2"/>
          <c:order val="2"/>
          <c:tx>
            <c:strRef>
              <c:f>Sheet1!$G$5</c:f>
              <c:strCache>
                <c:ptCount val="1"/>
                <c:pt idx="0">
                  <c:v>wget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Sheet1!$D$6:$D$16</c:f>
              <c:numCache>
                <c:formatCode>General</c:formatCode>
                <c:ptCount val="11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</c:numCache>
            </c:numRef>
          </c:xVal>
          <c:yVal>
            <c:numRef>
              <c:f>Sheet1!$G$6:$G$16</c:f>
              <c:numCache>
                <c:formatCode>General</c:formatCode>
                <c:ptCount val="11"/>
                <c:pt idx="0">
                  <c:v>0</c:v>
                </c:pt>
                <c:pt idx="1">
                  <c:v>0.01</c:v>
                </c:pt>
                <c:pt idx="2">
                  <c:v>0.05</c:v>
                </c:pt>
                <c:pt idx="3">
                  <c:v>0.08</c:v>
                </c:pt>
                <c:pt idx="4">
                  <c:v>0.1</c:v>
                </c:pt>
                <c:pt idx="5">
                  <c:v>0.23</c:v>
                </c:pt>
                <c:pt idx="6">
                  <c:v>0.24</c:v>
                </c:pt>
                <c:pt idx="7">
                  <c:v>0.25</c:v>
                </c:pt>
                <c:pt idx="8">
                  <c:v>0.26</c:v>
                </c:pt>
                <c:pt idx="9">
                  <c:v>0.3</c:v>
                </c:pt>
                <c:pt idx="10">
                  <c:v>0.35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FBE-6048-81BE-DC5FAB5D6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673008"/>
        <c:axId val="85674688"/>
      </c:scatterChart>
      <c:valAx>
        <c:axId val="85673008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Training</a:t>
                </a:r>
                <a:r>
                  <a:rPr lang="en-US" baseline="0" dirty="0"/>
                  <a:t> set size (number of commits)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2094824581528116"/>
              <c:y val="0.81922269331718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74688"/>
        <c:crosses val="autoZero"/>
        <c:crossBetween val="midCat"/>
      </c:valAx>
      <c:valAx>
        <c:axId val="8567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Precision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73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981330903828677"/>
          <c:y val="0.91058348475671314"/>
          <c:w val="0.64138925054193308"/>
          <c:h val="7.0459783341278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F165AF-265E-46C4-97EA-5BDAA63D96F0}" type="datetimeFigureOut">
              <a:rPr lang="en-US"/>
              <a:pPr>
                <a:defRPr/>
              </a:pPr>
              <a:t>11/7/22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58018"/>
            <a:ext cx="5661660" cy="422338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7700EF-9360-47BA-9BF8-75BC204B1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6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81488-BA86-439C-B3B4-BE2D56356E9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3507E0-1C87-448F-AD2C-369483F74E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Straight Connector 6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Footer Placeholder 13"/>
          <p:cNvSpPr>
            <a:spLocks noGrp="1"/>
          </p:cNvSpPr>
          <p:nvPr userDrawn="1"/>
        </p:nvSpPr>
        <p:spPr>
          <a:xfrm>
            <a:off x="3124200" y="6340475"/>
            <a:ext cx="2895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9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 descr="C:\Users\minton\Downloads\INFERLINK_C.jpg"/>
          <p:cNvPicPr/>
          <p:nvPr userDrawn="1"/>
        </p:nvPicPr>
        <p:blipFill>
          <a:blip r:embed="rId2" cstate="print">
            <a:lum/>
          </a:blip>
          <a:srcRect l="4734" t="1911"/>
          <a:stretch>
            <a:fillRect/>
          </a:stretch>
        </p:blipFill>
        <p:spPr bwMode="auto">
          <a:xfrm>
            <a:off x="7391400" y="228600"/>
            <a:ext cx="1533525" cy="9906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524000"/>
            <a:ext cx="8534400" cy="4598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46050" y="6172200"/>
            <a:ext cx="8832850" cy="5492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Oval 9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842" y="2161309"/>
            <a:ext cx="538316" cy="50569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3"/>
          <p:cNvSpPr>
            <a:spLocks noGrp="1"/>
          </p:cNvSpPr>
          <p:nvPr userDrawn="1"/>
        </p:nvSpPr>
        <p:spPr>
          <a:xfrm>
            <a:off x="3124200" y="6340475"/>
            <a:ext cx="2895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9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Fetch Technologies Confidential and Proprietary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 Pane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Panels with Hea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Rectangle 5"/>
          <p:cNvSpPr/>
          <p:nvPr userDrawn="1"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bg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4038600" cy="3691128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2362200"/>
            <a:ext cx="4038600" cy="3691128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46050" y="6172200"/>
            <a:ext cx="8832850" cy="5492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TextBox 14"/>
          <p:cNvSpPr txBox="1"/>
          <p:nvPr userDrawn="1"/>
        </p:nvSpPr>
        <p:spPr>
          <a:xfrm>
            <a:off x="3048000" y="2362200"/>
            <a:ext cx="2819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Blank slide</a:t>
            </a:r>
          </a:p>
        </p:txBody>
      </p:sp>
      <p:pic>
        <p:nvPicPr>
          <p:cNvPr id="9" name="Picture 10" descr="fetch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48400"/>
            <a:ext cx="11001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13"/>
          <p:cNvSpPr>
            <a:spLocks noGrp="1"/>
          </p:cNvSpPr>
          <p:nvPr userDrawn="1"/>
        </p:nvSpPr>
        <p:spPr>
          <a:xfrm>
            <a:off x="3124200" y="6340475"/>
            <a:ext cx="2895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9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Fetch Technologies Confidential and Proprietary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6235700" y="609600"/>
            <a:ext cx="2743200" cy="5867400"/>
          </a:xfrm>
          <a:prstGeom prst="rect">
            <a:avLst/>
          </a:prstGeom>
          <a:solidFill>
            <a:schemeClr val="bg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49225" y="6156325"/>
            <a:ext cx="8832850" cy="5492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13" name="Picture 21" descr="fetch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48400"/>
            <a:ext cx="11001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 userDrawn="1"/>
        </p:nvSpPr>
        <p:spPr>
          <a:xfrm>
            <a:off x="3124200" y="6340475"/>
            <a:ext cx="2895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9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Fetch Technologies Confidential and Proprietary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464808" y="1371601"/>
            <a:ext cx="2362200" cy="4724400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5715000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1752" y="460248"/>
            <a:ext cx="5718048" cy="7589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Graphic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6235700" y="609600"/>
            <a:ext cx="2743200" cy="5867400"/>
          </a:xfrm>
          <a:prstGeom prst="rect">
            <a:avLst/>
          </a:prstGeom>
          <a:solidFill>
            <a:schemeClr val="bg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149225" y="6156325"/>
            <a:ext cx="8832850" cy="5492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13" name="Picture 23" descr="fetch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48400"/>
            <a:ext cx="11001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 userDrawn="1"/>
        </p:nvSpPr>
        <p:spPr>
          <a:xfrm>
            <a:off x="3124200" y="6340475"/>
            <a:ext cx="2895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9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Fetch Technologies Confidential and Proprietary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47800"/>
            <a:ext cx="5867400" cy="4648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7000" y="990600"/>
            <a:ext cx="2438400" cy="5248656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01752" y="460248"/>
            <a:ext cx="5718048" cy="7589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685800"/>
            <a:ext cx="7772400" cy="5638800"/>
          </a:xfrm>
        </p:spPr>
        <p:txBody>
          <a:bodyPr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33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13"/>
          <p:cNvSpPr>
            <a:spLocks noGrp="1"/>
          </p:cNvSpPr>
          <p:nvPr userDrawn="1"/>
        </p:nvSpPr>
        <p:spPr>
          <a:xfrm>
            <a:off x="3124200" y="6340475"/>
            <a:ext cx="2895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9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Fetch Technologies Confidential and Proprietary</a:t>
            </a:r>
          </a:p>
        </p:txBody>
      </p:sp>
      <p:pic>
        <p:nvPicPr>
          <p:cNvPr id="13" name="Picture 12" descr="C:\Users\minton\Downloads\INFERLINK_C.jpg"/>
          <p:cNvPicPr>
            <a:picLocks noChangeAspect="1"/>
          </p:cNvPicPr>
          <p:nvPr userDrawn="1"/>
        </p:nvPicPr>
        <p:blipFill>
          <a:blip r:embed="rId14" cstate="print"/>
          <a:srcRect l="8972" t="13889"/>
          <a:stretch>
            <a:fillRect/>
          </a:stretch>
        </p:blipFill>
        <p:spPr bwMode="auto">
          <a:xfrm>
            <a:off x="8077200" y="304800"/>
            <a:ext cx="773138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0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75D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75D75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75D75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75D75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75D75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75D75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75D75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75D75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75D75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646B86"/>
        </a:buClr>
        <a:buSzPct val="75000"/>
        <a:buFont typeface="Wingdings 2" pitchFamily="18" charset="2"/>
        <a:buChar char="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153400" cy="2819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2400" cap="none" dirty="0"/>
              <a:t>Naveen Ashish, Greg Barish and Steven Minton</a:t>
            </a:r>
          </a:p>
          <a:p>
            <a:pPr eaLnBrk="1" hangingPunct="1">
              <a:defRPr/>
            </a:pPr>
            <a:r>
              <a:rPr lang="en-US" sz="2400" i="1" cap="none" dirty="0"/>
              <a:t>InferLink Corp</a:t>
            </a:r>
          </a:p>
          <a:p>
            <a:pPr eaLnBrk="1" hangingPunct="1">
              <a:defRPr/>
            </a:pPr>
            <a:endParaRPr lang="en-US" cap="none" dirty="0"/>
          </a:p>
          <a:p>
            <a:pPr eaLnBrk="1" hangingPunct="1">
              <a:defRPr/>
            </a:pPr>
            <a:endParaRPr lang="en-US" cap="none" dirty="0"/>
          </a:p>
          <a:p>
            <a:pPr eaLnBrk="1" hangingPunct="1">
              <a:defRPr/>
            </a:pPr>
            <a:r>
              <a:rPr lang="en-US" cap="none" dirty="0"/>
              <a:t>May 25</a:t>
            </a:r>
            <a:r>
              <a:rPr lang="en-US" cap="none" baseline="30000" dirty="0"/>
              <a:t>th</a:t>
            </a:r>
            <a:r>
              <a:rPr lang="en-US" cap="none" dirty="0"/>
              <a:t> 2022</a:t>
            </a:r>
          </a:p>
          <a:p>
            <a:pPr eaLnBrk="1" hangingPunct="1">
              <a:defRPr/>
            </a:pPr>
            <a:endParaRPr lang="en-US" cap="none" dirty="0"/>
          </a:p>
          <a:p>
            <a:pPr eaLnBrk="1" hangingPunct="1">
              <a:defRPr/>
            </a:pPr>
            <a:endParaRPr lang="en-US" cap="none" dirty="0"/>
          </a:p>
          <a:p>
            <a:pPr eaLnBrk="1" hangingPunct="1">
              <a:defRPr/>
            </a:pPr>
            <a:endParaRPr lang="en-US" cap="none" dirty="0"/>
          </a:p>
          <a:p>
            <a:pPr eaLnBrk="1" hangingPunct="1">
              <a:defRPr/>
            </a:pPr>
            <a:endParaRPr lang="en-US" cap="none" dirty="0"/>
          </a:p>
          <a:p>
            <a:pPr eaLnBrk="1" hangingPunct="1">
              <a:defRPr/>
            </a:pPr>
            <a:r>
              <a:rPr lang="en-US" i="1" cap="none" dirty="0"/>
              <a:t>20th IEEE/ACIS International Conference on Software Engineering, Management and Applications (SERA 2022)</a:t>
            </a:r>
          </a:p>
          <a:p>
            <a:pPr eaLnBrk="1" hangingPunct="1">
              <a:defRPr/>
            </a:pPr>
            <a:r>
              <a:rPr lang="en-US" cap="none"/>
              <a:t>May 25, </a:t>
            </a:r>
            <a:r>
              <a:rPr lang="en-US" cap="none" dirty="0"/>
              <a:t>2022, Las Vegas, USA</a:t>
            </a:r>
          </a:p>
          <a:p>
            <a:pPr eaLnBrk="1" hangingPunct="1">
              <a:defRPr/>
            </a:pPr>
            <a:endParaRPr lang="en-US" cap="none" dirty="0"/>
          </a:p>
          <a:p>
            <a:pPr eaLnBrk="1" hangingPunct="1">
              <a:defRPr/>
            </a:pPr>
            <a:endParaRPr lang="en-US" cap="none" dirty="0"/>
          </a:p>
        </p:txBody>
      </p:sp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647700" y="554804"/>
            <a:ext cx="7772400" cy="1752600"/>
          </a:xfrm>
        </p:spPr>
        <p:txBody>
          <a:bodyPr/>
          <a:lstStyle/>
          <a:p>
            <a:pPr algn="ctr" eaLnBrk="1" hangingPunct="1"/>
            <a:r>
              <a:rPr lang="en-US" dirty="0"/>
              <a:t>Assessing Software Fault Risk With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833B-1AFF-4F49-9748-00C4F084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Deep learning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E159D5-39E4-4649-B2AC-094EF4B9C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17546"/>
              </p:ext>
            </p:extLst>
          </p:nvPr>
        </p:nvGraphicFramePr>
        <p:xfrm>
          <a:off x="2362200" y="1828800"/>
          <a:ext cx="3733798" cy="19050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923266">
                  <a:extLst>
                    <a:ext uri="{9D8B030D-6E8A-4147-A177-3AD203B41FA5}">
                      <a16:colId xmlns:a16="http://schemas.microsoft.com/office/drawing/2014/main" val="381295345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66658825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644139135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1847451525"/>
                    </a:ext>
                  </a:extLst>
                </a:gridCol>
                <a:gridCol w="489637">
                  <a:extLst>
                    <a:ext uri="{9D8B030D-6E8A-4147-A177-3AD203B41FA5}">
                      <a16:colId xmlns:a16="http://schemas.microsoft.com/office/drawing/2014/main" val="3477843826"/>
                    </a:ext>
                  </a:extLst>
                </a:gridCol>
                <a:gridCol w="489637">
                  <a:extLst>
                    <a:ext uri="{9D8B030D-6E8A-4147-A177-3AD203B41FA5}">
                      <a16:colId xmlns:a16="http://schemas.microsoft.com/office/drawing/2014/main" val="4091339638"/>
                    </a:ext>
                  </a:extLst>
                </a:gridCol>
                <a:gridCol w="489637">
                  <a:extLst>
                    <a:ext uri="{9D8B030D-6E8A-4147-A177-3AD203B41FA5}">
                      <a16:colId xmlns:a16="http://schemas.microsoft.com/office/drawing/2014/main" val="179476803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Dataset</a:t>
                      </a:r>
                      <a:endParaRPr lang="en-US" sz="1200" b="1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gridSpan="3"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Best In-house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          F         R</a:t>
                      </a:r>
                      <a:endParaRPr lang="en-US" sz="1200" b="1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AutoML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          F           R</a:t>
                      </a:r>
                      <a:endParaRPr lang="en-US" sz="1200" b="1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6569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nginx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apache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curl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wget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videolan 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podofo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0.21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0.22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0.22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0.62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0.22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0.32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0.38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0.52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0.25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0.08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0.31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0.38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extLst>
                  <a:ext uri="{0D108BD9-81ED-4DB2-BD59-A6C34878D82A}">
                    <a16:rowId xmlns:a16="http://schemas.microsoft.com/office/drawing/2014/main" val="25919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03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0078-3FAA-8B43-9C48-2692F73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Explainability: Feature importance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BB773E-3223-D945-AF44-BF4B467E4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78386"/>
              </p:ext>
            </p:extLst>
          </p:nvPr>
        </p:nvGraphicFramePr>
        <p:xfrm>
          <a:off x="1752600" y="1371600"/>
          <a:ext cx="5334000" cy="49884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65950351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079885193"/>
                    </a:ext>
                  </a:extLst>
                </a:gridCol>
              </a:tblGrid>
              <a:tr h="207281"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 importance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 importance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893271"/>
                  </a:ext>
                </a:extLst>
              </a:tr>
              <a:tr h="1726120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author_name                              0.93816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additions_count_commit           0.04141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modifications_count_commit    0.01663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deletions_count_commit           0.00041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author_name                             0.87569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additions_count_commit           0.06819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modifications_count_commit    0.02683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deletions_count_commit           0.01080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431196"/>
                  </a:ext>
                </a:extLst>
              </a:tr>
              <a:tr h="3027981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committer_date_weekday         0.75268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author_name                             0.07270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additions_count_commit           0.05066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committer_date_hour                0.05057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committer_name                       0.04726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deletions_count_commit           0.00996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modifications_count_commit    0.00590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committer_date_hour               0.61274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modifications_count_commit   0.16359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committer_name                      0.07454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author_name                            0.05906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additions_count_commit          0.05896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committer_email_type             0.01382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last_month_faulty_commits     0.00893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5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77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76EB-0376-F849-9132-17C6DAD6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228601"/>
            <a:ext cx="8534400" cy="533400"/>
          </a:xfrm>
        </p:spPr>
        <p:txBody>
          <a:bodyPr/>
          <a:lstStyle/>
          <a:p>
            <a:r>
              <a:rPr lang="en-US" dirty="0"/>
              <a:t>Real-world development risk analysis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36AE61-6B9E-A245-BAB3-A74CB95F0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68110"/>
              </p:ext>
            </p:extLst>
          </p:nvPr>
        </p:nvGraphicFramePr>
        <p:xfrm>
          <a:off x="1600200" y="1143000"/>
          <a:ext cx="5638800" cy="542196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170866">
                  <a:extLst>
                    <a:ext uri="{9D8B030D-6E8A-4147-A177-3AD203B41FA5}">
                      <a16:colId xmlns:a16="http://schemas.microsoft.com/office/drawing/2014/main" val="3565819198"/>
                    </a:ext>
                  </a:extLst>
                </a:gridCol>
                <a:gridCol w="1089740">
                  <a:extLst>
                    <a:ext uri="{9D8B030D-6E8A-4147-A177-3AD203B41FA5}">
                      <a16:colId xmlns:a16="http://schemas.microsoft.com/office/drawing/2014/main" val="2862914096"/>
                    </a:ext>
                  </a:extLst>
                </a:gridCol>
                <a:gridCol w="980766">
                  <a:extLst>
                    <a:ext uri="{9D8B030D-6E8A-4147-A177-3AD203B41FA5}">
                      <a16:colId xmlns:a16="http://schemas.microsoft.com/office/drawing/2014/main" val="4265331422"/>
                    </a:ext>
                  </a:extLst>
                </a:gridCol>
                <a:gridCol w="1089740">
                  <a:extLst>
                    <a:ext uri="{9D8B030D-6E8A-4147-A177-3AD203B41FA5}">
                      <a16:colId xmlns:a16="http://schemas.microsoft.com/office/drawing/2014/main" val="3089411536"/>
                    </a:ext>
                  </a:extLst>
                </a:gridCol>
                <a:gridCol w="1307688">
                  <a:extLst>
                    <a:ext uri="{9D8B030D-6E8A-4147-A177-3AD203B41FA5}">
                      <a16:colId xmlns:a16="http://schemas.microsoft.com/office/drawing/2014/main" val="2540136249"/>
                    </a:ext>
                  </a:extLst>
                </a:gridCol>
              </a:tblGrid>
              <a:tr h="1003466"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Dataset</a:t>
                      </a:r>
                      <a:endParaRPr lang="en-US" sz="1200" b="1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Statistical Analysis: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Odds ratio</a:t>
                      </a:r>
                      <a:endParaRPr lang="en-US" sz="1200" b="1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Classifier with 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</a:rPr>
                        <a:t>no history</a:t>
                      </a:r>
                      <a:endParaRPr lang="en-US" sz="1200" b="1" u="sng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Classifier with </a:t>
                      </a:r>
                      <a:r>
                        <a:rPr lang="en-US" sz="1200" b="1" u="sng" dirty="0">
                          <a:effectLst/>
                        </a:rPr>
                        <a:t>previous month history</a:t>
                      </a:r>
                      <a:endParaRPr lang="en-US" sz="1200" b="1" u="sng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Classifier with </a:t>
                      </a:r>
                      <a:r>
                        <a:rPr lang="en-US" sz="1200" b="1" u="sng" dirty="0">
                          <a:effectLst/>
                        </a:rPr>
                        <a:t>activity history  but no fault knowledge</a:t>
                      </a:r>
                      <a:endParaRPr lang="en-US" sz="1200" b="1" u="sng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602603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apache 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487040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apache 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910215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apache 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9309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i-magick 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9438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curl 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133638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curl  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062711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curl  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645057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wget 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073524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wget 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363743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wget 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214604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openssl 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137006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openssl 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136066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openssl 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772219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nginx 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62138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libraw 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205815"/>
                  </a:ext>
                </a:extLst>
              </a:tr>
              <a:tr h="224720"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libraw 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55575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21" marR="37621" marT="37621" marB="376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28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58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DE26-0015-D541-BD2F-5BF65FC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Explainability: History based features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25C0F9-1678-E44E-A392-2F3A6CE699C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88019474"/>
              </p:ext>
            </p:extLst>
          </p:nvPr>
        </p:nvGraphicFramePr>
        <p:xfrm>
          <a:off x="1371600" y="1676400"/>
          <a:ext cx="6248400" cy="35138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07431415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692923295"/>
                    </a:ext>
                  </a:extLst>
                </a:gridCol>
              </a:tblGrid>
              <a:tr h="377973"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 importance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772" marR="18772" marT="0" marB="0"/>
                </a:tc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 importance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772" marR="18772" marT="0" marB="0"/>
                </a:tc>
                <a:extLst>
                  <a:ext uri="{0D108BD9-81ED-4DB2-BD59-A6C34878D82A}">
                    <a16:rowId xmlns:a16="http://schemas.microsoft.com/office/drawing/2014/main" val="3577737806"/>
                  </a:ext>
                </a:extLst>
              </a:tr>
              <a:tr h="916993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author_name                              0.93816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additions_count_commit            0.04141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modifications_count_commit     0.01663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last_month_commits                  0.00324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deletions_count_commit            0.00041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last_month_faulty_commits       0.00014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772" marR="18772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author_name                             0.87569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additions_count_commit           0.06819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modifications_count_commit    0.02683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last_month_commits                 0.01550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deletions_count_commit           0.01080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last_month_faulty_commits      0.00295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772" marR="18772" marT="0" marB="0"/>
                </a:tc>
                <a:extLst>
                  <a:ext uri="{0D108BD9-81ED-4DB2-BD59-A6C34878D82A}">
                    <a16:rowId xmlns:a16="http://schemas.microsoft.com/office/drawing/2014/main" val="3344893846"/>
                  </a:ext>
                </a:extLst>
              </a:tr>
              <a:tr h="137203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committer_date_weekday         0.75268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author_name                             0.07270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additions_count_commit           0.05066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committer_date_hour                0.05057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committer_name                       0.04726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deletions_count_commit           0.00996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last_month_faulty_commits       0.00675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modifications_count_commit    0.00590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last_month_commits                 0.00325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772" marR="18772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committer_date_hour               0.61274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modifications_count_commit   0.16359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committer_name                      0.07454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author_name                            0.05906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additions_count_commit          0.05896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committer_email_type             0.01382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last_month_faulty_commits     0.00893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deletions_count_commit          0.00447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last_month_commits                0.00390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772" marR="18772" marT="0" marB="0"/>
                </a:tc>
                <a:extLst>
                  <a:ext uri="{0D108BD9-81ED-4DB2-BD59-A6C34878D82A}">
                    <a16:rowId xmlns:a16="http://schemas.microsoft.com/office/drawing/2014/main" val="163587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47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92E3-F388-2240-9D87-DCF0AF37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B98B-F870-744A-B899-9296C3F03E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4953000"/>
            <a:ext cx="8503920" cy="1146048"/>
          </a:xfrm>
        </p:spPr>
        <p:txBody>
          <a:bodyPr/>
          <a:lstStyle/>
          <a:p>
            <a:r>
              <a:rPr lang="en-US" dirty="0"/>
              <a:t>~ 4000 commits in training, for a stable model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7F33F9-6714-FB4D-BD00-798081AF4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239999"/>
              </p:ext>
            </p:extLst>
          </p:nvPr>
        </p:nvGraphicFramePr>
        <p:xfrm>
          <a:off x="4495800" y="1447800"/>
          <a:ext cx="3871595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B90572-6D70-624A-9DCE-6FAA43E87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125252"/>
              </p:ext>
            </p:extLst>
          </p:nvPr>
        </p:nvGraphicFramePr>
        <p:xfrm>
          <a:off x="335872" y="1447800"/>
          <a:ext cx="3626528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706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C512-6DC6-5F4D-BADB-5607265F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24F94-5135-A34D-8469-69EB5AE36D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Recent work in</a:t>
            </a:r>
          </a:p>
          <a:p>
            <a:pPr lvl="1"/>
            <a:r>
              <a:rPr lang="en-US" dirty="0"/>
              <a:t>Periodic capture of development behavior</a:t>
            </a:r>
          </a:p>
          <a:p>
            <a:pPr lvl="1"/>
            <a:r>
              <a:rPr lang="en-US" dirty="0"/>
              <a:t>Personalized (to developer) defect models</a:t>
            </a:r>
          </a:p>
          <a:p>
            <a:pPr lvl="1"/>
            <a:r>
              <a:rPr lang="en-US" dirty="0"/>
              <a:t>Patent incorporating some history based features </a:t>
            </a:r>
          </a:p>
          <a:p>
            <a:r>
              <a:rPr lang="en-US" dirty="0"/>
              <a:t>Distinguishing aspects</a:t>
            </a:r>
          </a:p>
          <a:p>
            <a:pPr lvl="1"/>
            <a:r>
              <a:rPr lang="en-US" dirty="0"/>
              <a:t>10-fold precision increase, over sparse fault density</a:t>
            </a:r>
          </a:p>
          <a:p>
            <a:pPr lvl="2"/>
            <a:r>
              <a:rPr lang="en-US" dirty="0"/>
              <a:t>Feature engineering</a:t>
            </a:r>
          </a:p>
          <a:p>
            <a:pPr lvl="2"/>
            <a:r>
              <a:rPr lang="en-US" dirty="0"/>
              <a:t>Comprehensive machine learning investigation </a:t>
            </a:r>
          </a:p>
          <a:p>
            <a:pPr lvl="1"/>
            <a:r>
              <a:rPr lang="en-US" dirty="0"/>
              <a:t>More comprehensive history based features</a:t>
            </a:r>
          </a:p>
          <a:p>
            <a:pPr lvl="1"/>
            <a:r>
              <a:rPr lang="en-US" dirty="0"/>
              <a:t>Real-world data, forward-in-time risk prediction</a:t>
            </a:r>
          </a:p>
        </p:txBody>
      </p:sp>
    </p:spTree>
    <p:extLst>
      <p:ext uri="{BB962C8B-B14F-4D97-AF65-F5344CB8AC3E}">
        <p14:creationId xmlns:p14="http://schemas.microsoft.com/office/powerpoint/2010/main" val="409274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ED41-A929-CD49-A652-ED68216A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Conclusions, 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E36D-892B-C540-828F-146A35461F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  <a:p>
            <a:pPr lvl="1"/>
            <a:r>
              <a:rPr lang="en-US" dirty="0"/>
              <a:t>Decision Tree</a:t>
            </a:r>
          </a:p>
          <a:p>
            <a:r>
              <a:rPr lang="en-US" dirty="0"/>
              <a:t>Limited space of relevant features </a:t>
            </a:r>
          </a:p>
          <a:p>
            <a:r>
              <a:rPr lang="en-US" dirty="0"/>
              <a:t>Recent history </a:t>
            </a:r>
          </a:p>
          <a:p>
            <a:r>
              <a:rPr lang="en-US" dirty="0"/>
              <a:t>Real-world implications </a:t>
            </a:r>
          </a:p>
        </p:txBody>
      </p:sp>
    </p:spTree>
    <p:extLst>
      <p:ext uri="{BB962C8B-B14F-4D97-AF65-F5344CB8AC3E}">
        <p14:creationId xmlns:p14="http://schemas.microsoft.com/office/powerpoint/2010/main" val="386242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296275" cy="4572000"/>
          </a:xfrm>
        </p:spPr>
        <p:txBody>
          <a:bodyPr/>
          <a:lstStyle/>
          <a:p>
            <a:pPr eaLnBrk="1" hangingPunct="1"/>
            <a:r>
              <a:rPr lang="en-US" dirty="0"/>
              <a:t>A data-driven solution for assessing fault (defect) risk in software code </a:t>
            </a:r>
          </a:p>
          <a:p>
            <a:pPr eaLnBrk="1" hangingPunct="1"/>
            <a:r>
              <a:rPr lang="en-US" dirty="0"/>
              <a:t>Curated database</a:t>
            </a:r>
          </a:p>
          <a:p>
            <a:pPr eaLnBrk="1" hangingPunct="1"/>
            <a:r>
              <a:rPr lang="en-US" dirty="0"/>
              <a:t>Commit level problem formulation</a:t>
            </a:r>
          </a:p>
          <a:p>
            <a:pPr eaLnBrk="1" hangingPunct="1"/>
            <a:r>
              <a:rPr lang="en-US" dirty="0"/>
              <a:t>10-fold increase in fault identification precision </a:t>
            </a:r>
          </a:p>
          <a:p>
            <a:pPr lvl="1" eaLnBrk="1" hangingPunct="1"/>
            <a:r>
              <a:rPr lang="en-US" dirty="0"/>
              <a:t>And with very sparse fault density (1-2%) </a:t>
            </a:r>
          </a:p>
          <a:p>
            <a:pPr eaLnBrk="1" hangingPunct="1"/>
            <a:r>
              <a:rPr lang="en-US" dirty="0"/>
              <a:t>Software vulnerability identification</a:t>
            </a:r>
          </a:p>
          <a:p>
            <a:pPr lvl="1" eaLnBrk="1" hangingPunct="1"/>
            <a:r>
              <a:rPr lang="en-US" sz="2000" dirty="0"/>
              <a:t>Multiple levels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1C1D-3A26-B14D-909B-1E5BFF16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vulnerability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57E2-462E-B24A-8D96-EECA0FD7DE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Investigated at various levels 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Other metadata</a:t>
            </a:r>
          </a:p>
          <a:p>
            <a:pPr lvl="1"/>
            <a:r>
              <a:rPr lang="en-US" dirty="0"/>
              <a:t>(Development) behavior </a:t>
            </a:r>
          </a:p>
        </p:txBody>
      </p:sp>
    </p:spTree>
    <p:extLst>
      <p:ext uri="{BB962C8B-B14F-4D97-AF65-F5344CB8AC3E}">
        <p14:creationId xmlns:p14="http://schemas.microsoft.com/office/powerpoint/2010/main" val="238894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2520-1D29-C148-9A2E-8AA958F3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344D-1928-B54D-B745-36805C3E63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types of features</a:t>
            </a:r>
          </a:p>
          <a:p>
            <a:pPr lvl="1"/>
            <a:r>
              <a:rPr lang="en-US" dirty="0"/>
              <a:t>Commit oriented</a:t>
            </a:r>
          </a:p>
          <a:p>
            <a:pPr lvl="1"/>
            <a:r>
              <a:rPr lang="en-US" dirty="0"/>
              <a:t>Developer oriented</a:t>
            </a:r>
          </a:p>
          <a:p>
            <a:pPr lvl="1"/>
            <a:r>
              <a:rPr lang="en-US" dirty="0"/>
              <a:t>Code oriented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5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34400" cy="758825"/>
          </a:xfrm>
        </p:spPr>
        <p:txBody>
          <a:bodyPr>
            <a:noAutofit/>
          </a:bodyPr>
          <a:lstStyle/>
          <a:p>
            <a:r>
              <a:rPr lang="en-US" sz="3200" dirty="0"/>
              <a:t>Commit oriented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232788-866D-CB4B-8A23-68B41EA5D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56332"/>
              </p:ext>
            </p:extLst>
          </p:nvPr>
        </p:nvGraphicFramePr>
        <p:xfrm>
          <a:off x="533400" y="1600200"/>
          <a:ext cx="7979231" cy="455743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496903">
                  <a:extLst>
                    <a:ext uri="{9D8B030D-6E8A-4147-A177-3AD203B41FA5}">
                      <a16:colId xmlns:a16="http://schemas.microsoft.com/office/drawing/2014/main" val="4211868201"/>
                    </a:ext>
                  </a:extLst>
                </a:gridCol>
                <a:gridCol w="2708246">
                  <a:extLst>
                    <a:ext uri="{9D8B030D-6E8A-4147-A177-3AD203B41FA5}">
                      <a16:colId xmlns:a16="http://schemas.microsoft.com/office/drawing/2014/main" val="391252729"/>
                    </a:ext>
                  </a:extLst>
                </a:gridCol>
                <a:gridCol w="2774082">
                  <a:extLst>
                    <a:ext uri="{9D8B030D-6E8A-4147-A177-3AD203B41FA5}">
                      <a16:colId xmlns:a16="http://schemas.microsoft.com/office/drawing/2014/main" val="217326973"/>
                    </a:ext>
                  </a:extLst>
                </a:gridCol>
              </a:tblGrid>
              <a:tr h="24754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Feature</a:t>
                      </a:r>
                      <a:endParaRPr lang="en-US" sz="16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</a:t>
                      </a:r>
                      <a:endParaRPr lang="en-US" sz="16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880742"/>
                  </a:ext>
                </a:extLst>
              </a:tr>
              <a:tr h="24754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Commit identifier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12345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085985"/>
                  </a:ext>
                </a:extLst>
              </a:tr>
              <a:tr h="24754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Commit SHA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Commit hash identifier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2acee567eed8889f7ae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412075"/>
                  </a:ext>
                </a:extLst>
              </a:tr>
              <a:tr h="50669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Commit message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text description included as commit documentation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'Updated PCRE used for win32 builds.'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885688"/>
                  </a:ext>
                </a:extLst>
              </a:tr>
              <a:tr h="24754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Modifications count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Modifications in a commit 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345029"/>
                  </a:ext>
                </a:extLst>
              </a:tr>
              <a:tr h="24754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Additions count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Additions in a commit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278777"/>
                  </a:ext>
                </a:extLst>
              </a:tr>
              <a:tr h="24754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Deletions count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Deletions in a commit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39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3517605"/>
                  </a:ext>
                </a:extLst>
              </a:tr>
              <a:tr h="50669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Author name, login, ID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Code author name, login, and identifier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 Smith, Jsmith123, 4563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9885512"/>
                  </a:ext>
                </a:extLst>
              </a:tr>
              <a:tr h="24754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Author email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Code author email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jsmith@microsoft.com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406800"/>
                  </a:ext>
                </a:extLst>
              </a:tr>
              <a:tr h="50669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Committer name, login, ID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Code committer name, login, and identifier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Mike Foster, mfoster, 3322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2906305"/>
                  </a:ext>
                </a:extLst>
              </a:tr>
              <a:tr h="128414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Commit date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Hour of day*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Day of week*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  stamp of the commit. Note that (the commit) ‘hour of day’ and ‘day of week’ are derived from the commit date stamp 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'2019-04-24 13:38:51'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Friday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5762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34400" cy="758825"/>
          </a:xfrm>
        </p:spPr>
        <p:txBody>
          <a:bodyPr>
            <a:noAutofit/>
          </a:bodyPr>
          <a:lstStyle/>
          <a:p>
            <a:r>
              <a:rPr lang="en-US" sz="3200" dirty="0"/>
              <a:t>Developer, Code oriented features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7551B7-B652-8B43-9D47-1B295E9C6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07300"/>
              </p:ext>
            </p:extLst>
          </p:nvPr>
        </p:nvGraphicFramePr>
        <p:xfrm>
          <a:off x="228600" y="1428106"/>
          <a:ext cx="3810001" cy="499498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47578">
                  <a:extLst>
                    <a:ext uri="{9D8B030D-6E8A-4147-A177-3AD203B41FA5}">
                      <a16:colId xmlns:a16="http://schemas.microsoft.com/office/drawing/2014/main" val="1222579187"/>
                    </a:ext>
                  </a:extLst>
                </a:gridCol>
                <a:gridCol w="1772236">
                  <a:extLst>
                    <a:ext uri="{9D8B030D-6E8A-4147-A177-3AD203B41FA5}">
                      <a16:colId xmlns:a16="http://schemas.microsoft.com/office/drawing/2014/main" val="2091509901"/>
                    </a:ext>
                  </a:extLst>
                </a:gridCol>
                <a:gridCol w="990187">
                  <a:extLst>
                    <a:ext uri="{9D8B030D-6E8A-4147-A177-3AD203B41FA5}">
                      <a16:colId xmlns:a16="http://schemas.microsoft.com/office/drawing/2014/main" val="3361493491"/>
                    </a:ext>
                  </a:extLst>
                </a:gridCol>
              </a:tblGrid>
              <a:tr h="21232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14628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(Unique) developer identifier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1222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592013"/>
                  </a:ext>
                </a:extLst>
              </a:tr>
              <a:tr h="21232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login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Developer login name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JSmith123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739684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avatar_url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Profile URL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Github.com/JSmith123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701857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Company 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Organization affiliated with 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Microsoft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6742187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Blog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Developer has a blog (Y/N)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403069"/>
                  </a:ext>
                </a:extLst>
              </a:tr>
              <a:tr h="21232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Location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Geolocation if given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Seattle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533984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Email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Email address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jsmith@microsoft.com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31067"/>
                  </a:ext>
                </a:extLst>
              </a:tr>
              <a:tr h="21232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Hireable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Hireable (Y/N) 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23459"/>
                  </a:ext>
                </a:extLst>
              </a:tr>
              <a:tr h="21232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Bio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Developer bio (if any)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028333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Public repos count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Count of developer’s repositories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1455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Public gists count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Count of developer’s gists 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390148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Followers count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Count of followers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009580"/>
                  </a:ext>
                </a:extLst>
              </a:tr>
              <a:tr h="434588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Following count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Count of people followed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153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F7CB8-C062-834C-B896-16A93F45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41776"/>
              </p:ext>
            </p:extLst>
          </p:nvPr>
        </p:nvGraphicFramePr>
        <p:xfrm>
          <a:off x="4267200" y="1428107"/>
          <a:ext cx="4572001" cy="500639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60337">
                  <a:extLst>
                    <a:ext uri="{9D8B030D-6E8A-4147-A177-3AD203B41FA5}">
                      <a16:colId xmlns:a16="http://schemas.microsoft.com/office/drawing/2014/main" val="2650289650"/>
                    </a:ext>
                  </a:extLst>
                </a:gridCol>
                <a:gridCol w="1497804">
                  <a:extLst>
                    <a:ext uri="{9D8B030D-6E8A-4147-A177-3AD203B41FA5}">
                      <a16:colId xmlns:a16="http://schemas.microsoft.com/office/drawing/2014/main" val="3831878932"/>
                    </a:ext>
                  </a:extLst>
                </a:gridCol>
                <a:gridCol w="1913860">
                  <a:extLst>
                    <a:ext uri="{9D8B030D-6E8A-4147-A177-3AD203B41FA5}">
                      <a16:colId xmlns:a16="http://schemas.microsoft.com/office/drawing/2014/main" val="677614957"/>
                    </a:ext>
                  </a:extLst>
                </a:gridCol>
              </a:tblGrid>
              <a:tr h="183420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30407"/>
                  </a:ext>
                </a:extLst>
              </a:tr>
              <a:tr h="183420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File identifier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726574"/>
                  </a:ext>
                </a:extLst>
              </a:tr>
              <a:tr h="375419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 meta ID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Associated commit identifier 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195748"/>
                  </a:ext>
                </a:extLst>
              </a:tr>
              <a:tr h="375419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File path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Directory path to the file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src/main/scripts/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/proxy_module.java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736149"/>
                  </a:ext>
                </a:extLst>
              </a:tr>
              <a:tr h="759417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Status 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Whether the file has been modified is this commit 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modified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593739"/>
                  </a:ext>
                </a:extLst>
              </a:tr>
              <a:tr h="759417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Modification, additions,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deletions counts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Activity counts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23, 17, 4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298137"/>
                  </a:ext>
                </a:extLst>
              </a:tr>
              <a:tr h="183420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Path 1 *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Root folder name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src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783638"/>
                  </a:ext>
                </a:extLst>
              </a:tr>
              <a:tr h="183420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Path 2*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File name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proxy_module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6387345"/>
                  </a:ext>
                </a:extLst>
              </a:tr>
              <a:tr h="183420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Ext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File extension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“java”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3916528"/>
                  </a:ext>
                </a:extLst>
              </a:tr>
              <a:tr h="375419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Path as text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Path folder </a:t>
                      </a:r>
                      <a:r>
                        <a:rPr lang="en-US" sz="1200" dirty="0" err="1">
                          <a:effectLst/>
                        </a:rPr>
                        <a:t>xname</a:t>
                      </a:r>
                      <a:r>
                        <a:rPr lang="en-US" sz="1200" dirty="0">
                          <a:effectLst/>
                        </a:rPr>
                        <a:t> tokens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“src main scripts proxy_module”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750958"/>
                  </a:ext>
                </a:extLst>
              </a:tr>
              <a:tr h="1143416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Deleted code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urier" pitchFamily="2" charset="0"/>
                        </a:rPr>
                        <a:t>return X+","+wordLength(str)+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urier" pitchFamily="2" charset="0"/>
                        </a:rPr>
                        <a:t>","+endsNumber(str)+","+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urier" pitchFamily="2" charset="0"/>
                        </a:rPr>
                        <a:t>hasYesNo(str)+","+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urier" pitchFamily="2" charset="0"/>
                        </a:rPr>
                        <a:t>charFractions(str);</a:t>
                      </a:r>
                      <a:endParaRPr lang="en-US" sz="1000" dirty="0">
                        <a:effectLst/>
                        <a:latin typeface="Courier" pitchFamily="2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36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2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D492-020A-9444-8903-AC823353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C72D-3D08-024E-ABFA-4EBAF4CF20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paradigms</a:t>
            </a:r>
          </a:p>
          <a:p>
            <a:pPr lvl="1"/>
            <a:r>
              <a:rPr lang="en-US" dirty="0"/>
              <a:t>Feature driven classifier</a:t>
            </a:r>
          </a:p>
          <a:p>
            <a:pPr lvl="1"/>
            <a:r>
              <a:rPr lang="en-US" dirty="0"/>
              <a:t>Ensemble</a:t>
            </a:r>
          </a:p>
          <a:p>
            <a:pPr lvl="1"/>
            <a:r>
              <a:rPr lang="en-US" dirty="0"/>
              <a:t>Deep learning </a:t>
            </a:r>
          </a:p>
        </p:txBody>
      </p:sp>
    </p:spTree>
    <p:extLst>
      <p:ext uri="{BB962C8B-B14F-4D97-AF65-F5344CB8AC3E}">
        <p14:creationId xmlns:p14="http://schemas.microsoft.com/office/powerpoint/2010/main" val="346892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D56D-4C3F-9742-A78B-278CFB2D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685800"/>
          </a:xfrm>
        </p:spPr>
        <p:txBody>
          <a:bodyPr/>
          <a:lstStyle/>
          <a:p>
            <a:r>
              <a:rPr lang="en-US" dirty="0"/>
              <a:t>Evaluation: Feature driven classification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561109-3F40-6D43-8C3B-B8C9CB61F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4821"/>
              </p:ext>
            </p:extLst>
          </p:nvPr>
        </p:nvGraphicFramePr>
        <p:xfrm>
          <a:off x="609600" y="1855943"/>
          <a:ext cx="7162799" cy="293108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521878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31710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303408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02444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03765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978015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918383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40520612"/>
                    </a:ext>
                  </a:extLst>
                </a:gridCol>
                <a:gridCol w="533506">
                  <a:extLst>
                    <a:ext uri="{9D8B030D-6E8A-4147-A177-3AD203B41FA5}">
                      <a16:colId xmlns:a16="http://schemas.microsoft.com/office/drawing/2014/main" val="1109817926"/>
                    </a:ext>
                  </a:extLst>
                </a:gridCol>
                <a:gridCol w="685693">
                  <a:extLst>
                    <a:ext uri="{9D8B030D-6E8A-4147-A177-3AD203B41FA5}">
                      <a16:colId xmlns:a16="http://schemas.microsoft.com/office/drawing/2014/main" val="3034069292"/>
                    </a:ext>
                  </a:extLst>
                </a:gridCol>
              </a:tblGrid>
              <a:tr h="592378"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Classifier </a:t>
                      </a:r>
                      <a:endParaRPr lang="en-US" sz="1400" b="1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gridSpan="3"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Nginx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(Baseline: 0.02)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         R          F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Apache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(Baseline: 0.01)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           R          F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Wget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(Baseline: 0.02)</a:t>
                      </a:r>
                    </a:p>
                    <a:p>
                      <a:pPr marL="0" marR="0" indent="15113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         R          F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19416"/>
                  </a:ext>
                </a:extLst>
              </a:tr>
              <a:tr h="2276080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Random  Forest                         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Decision Trees                           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ABV                        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Gaussian Naïve Bayes                        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SVM           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QDA            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K-Nearest Neighbor                          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 message text                          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File tokens text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Code snippets text</a:t>
                      </a:r>
                      <a:endParaRPr lang="en-US" sz="1200" i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0.11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0.59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0.20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0.12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0.05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0.08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0.79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0.71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0.37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0.20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0.40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0.84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0.14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0.66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0.26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0.25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0.18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0.01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0.07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0.02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0.02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0.46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0.56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0.07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0.74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0.02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0.31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0.12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0.29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0.81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0.27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0.08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0.11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0.43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0.29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0.04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0.11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0.06</a:t>
                      </a:r>
                    </a:p>
                    <a:p>
                      <a:pPr marL="0" marR="0" indent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0.09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extLst>
                  <a:ext uri="{0D108BD9-81ED-4DB2-BD59-A6C34878D82A}">
                    <a16:rowId xmlns:a16="http://schemas.microsoft.com/office/drawing/2014/main" val="143849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28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F8E4-9693-C04A-8A9F-28FA6F57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Ensembles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2A84D2-4506-5945-8284-1AC839683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83385"/>
              </p:ext>
            </p:extLst>
          </p:nvPr>
        </p:nvGraphicFramePr>
        <p:xfrm>
          <a:off x="1600200" y="1371600"/>
          <a:ext cx="5791201" cy="1905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23066">
                  <a:extLst>
                    <a:ext uri="{9D8B030D-6E8A-4147-A177-3AD203B41FA5}">
                      <a16:colId xmlns:a16="http://schemas.microsoft.com/office/drawing/2014/main" val="750341706"/>
                    </a:ext>
                  </a:extLst>
                </a:gridCol>
                <a:gridCol w="549098">
                  <a:extLst>
                    <a:ext uri="{9D8B030D-6E8A-4147-A177-3AD203B41FA5}">
                      <a16:colId xmlns:a16="http://schemas.microsoft.com/office/drawing/2014/main" val="1135662982"/>
                    </a:ext>
                  </a:extLst>
                </a:gridCol>
                <a:gridCol w="549098">
                  <a:extLst>
                    <a:ext uri="{9D8B030D-6E8A-4147-A177-3AD203B41FA5}">
                      <a16:colId xmlns:a16="http://schemas.microsoft.com/office/drawing/2014/main" val="3272414388"/>
                    </a:ext>
                  </a:extLst>
                </a:gridCol>
                <a:gridCol w="471650">
                  <a:extLst>
                    <a:ext uri="{9D8B030D-6E8A-4147-A177-3AD203B41FA5}">
                      <a16:colId xmlns:a16="http://schemas.microsoft.com/office/drawing/2014/main" val="1069564415"/>
                    </a:ext>
                  </a:extLst>
                </a:gridCol>
                <a:gridCol w="705735">
                  <a:extLst>
                    <a:ext uri="{9D8B030D-6E8A-4147-A177-3AD203B41FA5}">
                      <a16:colId xmlns:a16="http://schemas.microsoft.com/office/drawing/2014/main" val="3063511110"/>
                    </a:ext>
                  </a:extLst>
                </a:gridCol>
                <a:gridCol w="549098">
                  <a:extLst>
                    <a:ext uri="{9D8B030D-6E8A-4147-A177-3AD203B41FA5}">
                      <a16:colId xmlns:a16="http://schemas.microsoft.com/office/drawing/2014/main" val="1805151965"/>
                    </a:ext>
                  </a:extLst>
                </a:gridCol>
                <a:gridCol w="549968">
                  <a:extLst>
                    <a:ext uri="{9D8B030D-6E8A-4147-A177-3AD203B41FA5}">
                      <a16:colId xmlns:a16="http://schemas.microsoft.com/office/drawing/2014/main" val="757747729"/>
                    </a:ext>
                  </a:extLst>
                </a:gridCol>
                <a:gridCol w="549098">
                  <a:extLst>
                    <a:ext uri="{9D8B030D-6E8A-4147-A177-3AD203B41FA5}">
                      <a16:colId xmlns:a16="http://schemas.microsoft.com/office/drawing/2014/main" val="1648424750"/>
                    </a:ext>
                  </a:extLst>
                </a:gridCol>
                <a:gridCol w="549098">
                  <a:extLst>
                    <a:ext uri="{9D8B030D-6E8A-4147-A177-3AD203B41FA5}">
                      <a16:colId xmlns:a16="http://schemas.microsoft.com/office/drawing/2014/main" val="110985410"/>
                    </a:ext>
                  </a:extLst>
                </a:gridCol>
                <a:gridCol w="695292">
                  <a:extLst>
                    <a:ext uri="{9D8B030D-6E8A-4147-A177-3AD203B41FA5}">
                      <a16:colId xmlns:a16="http://schemas.microsoft.com/office/drawing/2014/main" val="1559741758"/>
                    </a:ext>
                  </a:extLst>
                </a:gridCol>
              </a:tblGrid>
              <a:tr h="683991"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Votes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gridSpan="3"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Nginx 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(Baseline: 0.02)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            R           F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Apache 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(Baseline: 0.01)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               R          F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Wget 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(Baseline: 0.02)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             R            F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2039"/>
                  </a:ext>
                </a:extLst>
              </a:tr>
              <a:tr h="1221009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 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0.09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0.20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0.31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0.75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1.00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0.81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0.71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0.37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0.09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0.01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0.16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0.31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0.34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0.16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0.02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0.02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0.15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0.29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0.80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0.38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0.03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0.04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0.22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0.05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0.09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0.31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0.81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0.27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0.16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0.29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NA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/>
                </a:tc>
                <a:extLst>
                  <a:ext uri="{0D108BD9-81ED-4DB2-BD59-A6C34878D82A}">
                    <a16:rowId xmlns:a16="http://schemas.microsoft.com/office/drawing/2014/main" val="5225549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9EECD1-AF13-C040-81A8-FDDAD7A26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42753"/>
              </p:ext>
            </p:extLst>
          </p:nvPr>
        </p:nvGraphicFramePr>
        <p:xfrm>
          <a:off x="1600200" y="3810000"/>
          <a:ext cx="5791203" cy="152381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08114">
                  <a:extLst>
                    <a:ext uri="{9D8B030D-6E8A-4147-A177-3AD203B41FA5}">
                      <a16:colId xmlns:a16="http://schemas.microsoft.com/office/drawing/2014/main" val="4215721974"/>
                    </a:ext>
                  </a:extLst>
                </a:gridCol>
                <a:gridCol w="497538">
                  <a:extLst>
                    <a:ext uri="{9D8B030D-6E8A-4147-A177-3AD203B41FA5}">
                      <a16:colId xmlns:a16="http://schemas.microsoft.com/office/drawing/2014/main" val="2075590010"/>
                    </a:ext>
                  </a:extLst>
                </a:gridCol>
                <a:gridCol w="472180">
                  <a:extLst>
                    <a:ext uri="{9D8B030D-6E8A-4147-A177-3AD203B41FA5}">
                      <a16:colId xmlns:a16="http://schemas.microsoft.com/office/drawing/2014/main" val="3072099883"/>
                    </a:ext>
                  </a:extLst>
                </a:gridCol>
                <a:gridCol w="567490">
                  <a:extLst>
                    <a:ext uri="{9D8B030D-6E8A-4147-A177-3AD203B41FA5}">
                      <a16:colId xmlns:a16="http://schemas.microsoft.com/office/drawing/2014/main" val="1818731715"/>
                    </a:ext>
                  </a:extLst>
                </a:gridCol>
                <a:gridCol w="501036">
                  <a:extLst>
                    <a:ext uri="{9D8B030D-6E8A-4147-A177-3AD203B41FA5}">
                      <a16:colId xmlns:a16="http://schemas.microsoft.com/office/drawing/2014/main" val="4267328814"/>
                    </a:ext>
                  </a:extLst>
                </a:gridCol>
                <a:gridCol w="501036">
                  <a:extLst>
                    <a:ext uri="{9D8B030D-6E8A-4147-A177-3AD203B41FA5}">
                      <a16:colId xmlns:a16="http://schemas.microsoft.com/office/drawing/2014/main" val="1096027398"/>
                    </a:ext>
                  </a:extLst>
                </a:gridCol>
                <a:gridCol w="501910">
                  <a:extLst>
                    <a:ext uri="{9D8B030D-6E8A-4147-A177-3AD203B41FA5}">
                      <a16:colId xmlns:a16="http://schemas.microsoft.com/office/drawing/2014/main" val="3704849073"/>
                    </a:ext>
                  </a:extLst>
                </a:gridCol>
                <a:gridCol w="501036">
                  <a:extLst>
                    <a:ext uri="{9D8B030D-6E8A-4147-A177-3AD203B41FA5}">
                      <a16:colId xmlns:a16="http://schemas.microsoft.com/office/drawing/2014/main" val="765145562"/>
                    </a:ext>
                  </a:extLst>
                </a:gridCol>
                <a:gridCol w="501036">
                  <a:extLst>
                    <a:ext uri="{9D8B030D-6E8A-4147-A177-3AD203B41FA5}">
                      <a16:colId xmlns:a16="http://schemas.microsoft.com/office/drawing/2014/main" val="2316175990"/>
                    </a:ext>
                  </a:extLst>
                </a:gridCol>
                <a:gridCol w="439827">
                  <a:extLst>
                    <a:ext uri="{9D8B030D-6E8A-4147-A177-3AD203B41FA5}">
                      <a16:colId xmlns:a16="http://schemas.microsoft.com/office/drawing/2014/main" val="29966450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15113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Votes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gridSpan="3"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Nginx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(Baseline:0.02)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          R         F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Apache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(Baseline: 0.01)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P          R          F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Wget 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(Baseline: 0.02)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P         R          F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958497"/>
                  </a:ext>
                </a:extLst>
              </a:tr>
              <a:tr h="401696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Classifiers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0.57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0.73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0.64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0.30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0.39</a:t>
                      </a:r>
                    </a:p>
                    <a:p>
                      <a:pPr marL="0" marR="0" indent="15557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0.34</a:t>
                      </a:r>
                    </a:p>
                    <a:p>
                      <a:pPr marL="0" marR="0" indent="15557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0.36</a:t>
                      </a:r>
                    </a:p>
                    <a:p>
                      <a:pPr marL="0" marR="0" indent="15557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0.17</a:t>
                      </a:r>
                    </a:p>
                    <a:p>
                      <a:pPr marL="0" marR="0" indent="15557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extLst>
                  <a:ext uri="{0D108BD9-81ED-4DB2-BD59-A6C34878D82A}">
                    <a16:rowId xmlns:a16="http://schemas.microsoft.com/office/drawing/2014/main" val="500943850"/>
                  </a:ext>
                </a:extLst>
              </a:tr>
              <a:tr h="599252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</a:rPr>
                        <a:t>Only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Decision Tree &amp; Random Forest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0.53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0.73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0.61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0.35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0.42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0.38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0.49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0.49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0.49</a:t>
                      </a:r>
                      <a:endParaRPr lang="en-US" sz="1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/>
                </a:tc>
                <a:extLst>
                  <a:ext uri="{0D108BD9-81ED-4DB2-BD59-A6C34878D82A}">
                    <a16:rowId xmlns:a16="http://schemas.microsoft.com/office/drawing/2014/main" val="202923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74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9">
      <a:dk1>
        <a:sysClr val="windowText" lastClr="000000"/>
      </a:dk1>
      <a:lt1>
        <a:sysClr val="window" lastClr="FFFFFF"/>
      </a:lt1>
      <a:dk2>
        <a:srgbClr val="646B86"/>
      </a:dk2>
      <a:lt2>
        <a:srgbClr val="ECEDF0"/>
      </a:lt2>
      <a:accent1>
        <a:srgbClr val="F5D069"/>
      </a:accent1>
      <a:accent2>
        <a:srgbClr val="CCB400"/>
      </a:accent2>
      <a:accent3>
        <a:srgbClr val="646B86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solidFill>
          <a:schemeClr val="bg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25688</TotalTime>
  <Words>1391</Words>
  <Application>Microsoft Macintosh PowerPoint</Application>
  <PresentationFormat>On-screen Show (4:3)</PresentationFormat>
  <Paragraphs>623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</vt:lpstr>
      <vt:lpstr>Courier New</vt:lpstr>
      <vt:lpstr>Times</vt:lpstr>
      <vt:lpstr>Times New Roman</vt:lpstr>
      <vt:lpstr>Trebuchet MS</vt:lpstr>
      <vt:lpstr>Wingdings</vt:lpstr>
      <vt:lpstr>Wingdings 2</vt:lpstr>
      <vt:lpstr>Civic</vt:lpstr>
      <vt:lpstr>Assessing Software Fault Risk With Machine Learning</vt:lpstr>
      <vt:lpstr>Introduction</vt:lpstr>
      <vt:lpstr>Software vulnerability </vt:lpstr>
      <vt:lpstr>Feature Engineering</vt:lpstr>
      <vt:lpstr>Commit oriented features</vt:lpstr>
      <vt:lpstr>Developer, Code oriented features</vt:lpstr>
      <vt:lpstr>Machine learning classification</vt:lpstr>
      <vt:lpstr>Evaluation: Feature driven classification </vt:lpstr>
      <vt:lpstr>Evaluation: Ensembles</vt:lpstr>
      <vt:lpstr>Evaluation: Deep learning</vt:lpstr>
      <vt:lpstr>Explainability: Feature importance </vt:lpstr>
      <vt:lpstr>Real-world development risk analysis </vt:lpstr>
      <vt:lpstr>Explainability: History based features </vt:lpstr>
      <vt:lpstr>Learning curve analysis </vt:lpstr>
      <vt:lpstr>Related work </vt:lpstr>
      <vt:lpstr>Conclusions, Future work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kbecker</dc:creator>
  <cp:lastModifiedBy>nashish</cp:lastModifiedBy>
  <cp:revision>359</cp:revision>
  <dcterms:created xsi:type="dcterms:W3CDTF">2009-01-27T17:10:27Z</dcterms:created>
  <dcterms:modified xsi:type="dcterms:W3CDTF">2022-11-07T21:57:32Z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0x0101001ADC9F4239F6C841B1CC31EA49D9F2C1</vt:lpwstr>
  </property>
</Properties>
</file>