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2"/>
  </p:notesMasterIdLst>
  <p:sldIdLst>
    <p:sldId id="347" r:id="rId2"/>
    <p:sldId id="351" r:id="rId3"/>
    <p:sldId id="391" r:id="rId4"/>
    <p:sldId id="366" r:id="rId5"/>
    <p:sldId id="36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89" r:id="rId14"/>
    <p:sldId id="390" r:id="rId15"/>
    <p:sldId id="376" r:id="rId16"/>
    <p:sldId id="377" r:id="rId17"/>
    <p:sldId id="378" r:id="rId18"/>
    <p:sldId id="365" r:id="rId19"/>
    <p:sldId id="379" r:id="rId20"/>
    <p:sldId id="380" r:id="rId21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di, Stefano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353"/>
    <a:srgbClr val="A01625"/>
    <a:srgbClr val="CE0E2D"/>
    <a:srgbClr val="FECED5"/>
    <a:srgbClr val="FF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486" autoAdjust="0"/>
  </p:normalViewPr>
  <p:slideViewPr>
    <p:cSldViewPr snapToGrid="0" showGuides="1">
      <p:cViewPr varScale="1">
        <p:scale>
          <a:sx n="111" d="100"/>
          <a:sy n="111" d="100"/>
        </p:scale>
        <p:origin x="396" y="102"/>
      </p:cViewPr>
      <p:guideLst>
        <p:guide orient="horz" pos="4133"/>
        <p:guide pos="461"/>
        <p:guide pos="7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A9DC0-42C4-4B86-8A93-B117A092ED37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ECBB-2930-43D5-B459-F809BA65F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9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4468960"/>
            <a:ext cx="8769927" cy="671208"/>
          </a:xfr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" y="5140176"/>
            <a:ext cx="8769927" cy="743175"/>
          </a:xfr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" y="5883350"/>
            <a:ext cx="8769927" cy="317335"/>
          </a:xfr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" y="6200686"/>
            <a:ext cx="8769927" cy="351277"/>
          </a:xfr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190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4468960"/>
            <a:ext cx="8769927" cy="671208"/>
          </a:xfr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" y="5140176"/>
            <a:ext cx="8769927" cy="743175"/>
          </a:xfr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" y="5883350"/>
            <a:ext cx="8769927" cy="317335"/>
          </a:xfr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" y="6200686"/>
            <a:ext cx="8769927" cy="351277"/>
          </a:xfr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247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9" y="1276358"/>
            <a:ext cx="10583863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5" y="2052646"/>
            <a:ext cx="6746875" cy="42862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5" y="2663833"/>
            <a:ext cx="6746875" cy="38893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7" y="2052647"/>
            <a:ext cx="3600451" cy="4500561"/>
          </a:xfr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55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5" y="2052646"/>
            <a:ext cx="6746875" cy="42862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5" y="2663833"/>
            <a:ext cx="6746875" cy="38893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7" y="2052638"/>
            <a:ext cx="3600451" cy="2159000"/>
          </a:xfr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7" y="4394200"/>
            <a:ext cx="3600451" cy="2159000"/>
          </a:xfr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9" y="1276358"/>
            <a:ext cx="10583863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939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46"/>
            <a:ext cx="8015608" cy="42862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33"/>
            <a:ext cx="8015608" cy="38893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7" y="2052646"/>
            <a:ext cx="2339975" cy="1438275"/>
          </a:xfr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5" y="5111758"/>
            <a:ext cx="2339975" cy="1438275"/>
          </a:xfr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5" y="3582202"/>
            <a:ext cx="2339975" cy="1438275"/>
          </a:xfr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9" y="1276358"/>
            <a:ext cx="10583863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3439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5" y="2052646"/>
            <a:ext cx="10583863" cy="42862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33"/>
            <a:ext cx="10583861" cy="38893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9" y="1276358"/>
            <a:ext cx="10583863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53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5" y="2052646"/>
            <a:ext cx="10583863" cy="42862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940" y="2663833"/>
            <a:ext cx="10583860" cy="38893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9" y="1276358"/>
            <a:ext cx="10583863" cy="428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>
          <a:xfrm>
            <a:off x="9366951" y="6356358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6630F611-3D78-4E98-9E4C-D430BBAA5F6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89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1BE8E8A-DAE0-46B5-A742-B74100E6E1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83567" y="3213100"/>
            <a:ext cx="3698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>
                <a:solidFill>
                  <a:prstClr val="white"/>
                </a:solidFill>
                <a:cs typeface="+mn-cs"/>
              </a:rPr>
              <a:t>GEV (e – più o meno – aree CUN)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BA238E92-2103-4E9D-989B-7A46CAA89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54BF125-97C3-4D22-ABAC-BBCF5810C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C3B303C-B57B-42EC-A6E3-50A61C951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66AECA-A2D1-43EF-B204-4964FCB8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F2DE20-F9A7-4488-9265-E85FC765C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92090B-E093-4B0F-A8C6-D15E225ED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5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58993F25-391E-493B-B2E4-9A55121532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0" y="3707214"/>
            <a:ext cx="12192000" cy="1733465"/>
          </a:xfrm>
        </p:spPr>
        <p:txBody>
          <a:bodyPr/>
          <a:lstStyle/>
          <a:p>
            <a:pPr marL="354013"/>
            <a:r>
              <a:rPr lang="it-IT" sz="3200" dirty="0" err="1"/>
              <a:t>Computational</a:t>
            </a:r>
            <a:r>
              <a:rPr lang="it-IT" sz="3200" dirty="0"/>
              <a:t> </a:t>
            </a:r>
            <a:r>
              <a:rPr lang="it-IT" sz="3200" dirty="0" err="1"/>
              <a:t>Logic</a:t>
            </a:r>
            <a:r>
              <a:rPr lang="it-IT" sz="3200" dirty="0"/>
              <a:t> </a:t>
            </a:r>
            <a:r>
              <a:rPr lang="it-IT" sz="3200" dirty="0" err="1"/>
              <a:t>Exercises</a:t>
            </a:r>
            <a:r>
              <a:rPr lang="it-IT" sz="3200" dirty="0"/>
              <a:t> </a:t>
            </a:r>
          </a:p>
          <a:p>
            <a:pPr marL="354013"/>
            <a:r>
              <a:rPr lang="it-IT" sz="3300" dirty="0" err="1"/>
              <a:t>Module</a:t>
            </a:r>
            <a:r>
              <a:rPr lang="it-IT" sz="3300" dirty="0"/>
              <a:t> II – Set theory and knowledge </a:t>
            </a:r>
            <a:r>
              <a:rPr lang="it-IT" sz="3300" dirty="0" err="1"/>
              <a:t>graphs</a:t>
            </a:r>
            <a:endParaRPr lang="en-US" sz="33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2B29AB-6F11-4FD8-A50C-4FF07E0139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Vincenzo Maltese</a:t>
            </a:r>
          </a:p>
        </p:txBody>
      </p:sp>
    </p:spTree>
    <p:extLst>
      <p:ext uri="{BB962C8B-B14F-4D97-AF65-F5344CB8AC3E}">
        <p14:creationId xmlns:p14="http://schemas.microsoft.com/office/powerpoint/2010/main" val="14970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Designing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r>
              <a:rPr lang="it-IT" dirty="0"/>
              <a:t> (IV)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10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900822"/>
            <a:ext cx="116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Represent the content of the following webpage as a knowledge graph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BB1F206-ABF3-44F4-8C9C-0B5C0019F4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22148" y="2421812"/>
            <a:ext cx="9036666" cy="4299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55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Designing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r>
              <a:rPr lang="it-IT" dirty="0"/>
              <a:t> (V)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11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900822"/>
            <a:ext cx="116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Represent the content of the following webpage as a knowledge graph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CD3F73-BF1B-4E00-AB9C-B4FDECAF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367" y="2362487"/>
            <a:ext cx="10623698" cy="4416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902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Interpreting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12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40879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Given the following knowledge graph, come up with an equivalent representation in natural language.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0">
            <a:extLst>
              <a:ext uri="{FF2B5EF4-FFF2-40B4-BE49-F238E27FC236}">
                <a16:creationId xmlns:a16="http://schemas.microsoft.com/office/drawing/2014/main" id="{F1A761B6-AFC5-49E9-84FE-1BC5AE0AF7F9}"/>
              </a:ext>
            </a:extLst>
          </p:cNvPr>
          <p:cNvGrpSpPr/>
          <p:nvPr/>
        </p:nvGrpSpPr>
        <p:grpSpPr>
          <a:xfrm>
            <a:off x="254360" y="2979469"/>
            <a:ext cx="7699818" cy="1692275"/>
            <a:chOff x="0" y="0"/>
            <a:chExt cx="5246370" cy="169227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470632F-6EE2-4FD9-A7C9-69A5D7984062}"/>
                </a:ext>
              </a:extLst>
            </p:cNvPr>
            <p:cNvSpPr/>
            <p:nvPr/>
          </p:nvSpPr>
          <p:spPr>
            <a:xfrm>
              <a:off x="0" y="0"/>
              <a:ext cx="5246370" cy="1692275"/>
            </a:xfrm>
            <a:prstGeom prst="rect">
              <a:avLst/>
            </a:prstGeom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FC4C231-A697-440F-8CAD-8F10D7A42109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DEA9E54-2E96-4BE2-972C-1CA1E9EA9C2D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767DF304-BDF6-494D-8FD6-C12450C41F00}"/>
                </a:ext>
              </a:extLst>
            </p:cNvPr>
            <p:cNvCxnSpPr/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9C8DD6F3-1FDD-4DA6-8557-816820105315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1962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B211F9-0E3F-4A33-BFFF-3402C904D181}"/>
                </a:ext>
              </a:extLst>
            </p:cNvPr>
            <p:cNvCxnSpPr/>
            <p:nvPr/>
          </p:nvCxnSpPr>
          <p:spPr>
            <a:xfrm>
              <a:off x="3362875" y="441080"/>
              <a:ext cx="656387" cy="42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35">
              <a:extLst>
                <a:ext uri="{FF2B5EF4-FFF2-40B4-BE49-F238E27FC236}">
                  <a16:creationId xmlns:a16="http://schemas.microsoft.com/office/drawing/2014/main" id="{4429EA0C-B760-491D-BBD2-E79B1F5A6A2E}"/>
                </a:ext>
              </a:extLst>
            </p:cNvPr>
            <p:cNvSpPr txBox="1"/>
            <p:nvPr/>
          </p:nvSpPr>
          <p:spPr>
            <a:xfrm>
              <a:off x="1135040" y="27339"/>
              <a:ext cx="54610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professor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Casella di testo 20">
              <a:extLst>
                <a:ext uri="{FF2B5EF4-FFF2-40B4-BE49-F238E27FC236}">
                  <a16:creationId xmlns:a16="http://schemas.microsoft.com/office/drawing/2014/main" id="{2102D687-AB05-4F28-8CFB-9D0318CC4CC4}"/>
                </a:ext>
              </a:extLst>
            </p:cNvPr>
            <p:cNvSpPr txBox="1"/>
            <p:nvPr/>
          </p:nvSpPr>
          <p:spPr>
            <a:xfrm>
              <a:off x="3397348" y="534707"/>
              <a:ext cx="57848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fundedOn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25AC7B77-A300-47DA-9734-57D49CEBAA07}"/>
                </a:ext>
              </a:extLst>
            </p:cNvPr>
            <p:cNvSpPr/>
            <p:nvPr/>
          </p:nvSpPr>
          <p:spPr>
            <a:xfrm>
              <a:off x="122215" y="1087576"/>
              <a:ext cx="935990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C15FA35E-CA62-4FFA-A303-33724AB059C6}"/>
                </a:ext>
              </a:extLst>
            </p:cNvPr>
            <p:cNvCxnSpPr/>
            <p:nvPr/>
          </p:nvCxnSpPr>
          <p:spPr>
            <a:xfrm flipV="1">
              <a:off x="1058205" y="573706"/>
              <a:ext cx="920093" cy="701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 di testo 33">
              <a:extLst>
                <a:ext uri="{FF2B5EF4-FFF2-40B4-BE49-F238E27FC236}">
                  <a16:creationId xmlns:a16="http://schemas.microsoft.com/office/drawing/2014/main" id="{1940C85E-E337-447C-9955-5403ED1D8EFD}"/>
                </a:ext>
              </a:extLst>
            </p:cNvPr>
            <p:cNvSpPr txBox="1"/>
            <p:nvPr/>
          </p:nvSpPr>
          <p:spPr>
            <a:xfrm>
              <a:off x="1141864" y="1348428"/>
              <a:ext cx="45847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director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65A5B55D-34D9-4A89-A22A-27F32D1321F7}"/>
              </a:ext>
            </a:extLst>
          </p:cNvPr>
          <p:cNvSpPr/>
          <p:nvPr/>
        </p:nvSpPr>
        <p:spPr>
          <a:xfrm>
            <a:off x="254360" y="5109895"/>
            <a:ext cx="1061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 POSSIBLE ANSWER: </a:t>
            </a:r>
            <a:r>
              <a:rPr lang="en-US" sz="2400" dirty="0">
                <a:latin typeface="Arial" panose="020B0604020202020204" pitchFamily="34" charset="0"/>
              </a:rPr>
              <a:t>The University of Trento was funded on 1962. Fausto is a professor of the University of Trento. Mario is a director of the University of Trento.</a:t>
            </a:r>
            <a:endParaRPr lang="it-IT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Etype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(I)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13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714" y="1840879"/>
            <a:ext cx="2897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Schema.org </a:t>
            </a: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is an example of ETG.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502F1-5991-4B67-A218-5C9EEE4C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36" y="1809481"/>
            <a:ext cx="8960984" cy="45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Etype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(II)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14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1" y="1794712"/>
            <a:ext cx="11878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Provide a graphical representation of the Movie </a:t>
            </a:r>
            <a:r>
              <a:rPr lang="en-US" altLang="it-IT" sz="2400" b="1" dirty="0" err="1">
                <a:latin typeface="Arial" panose="020B0604020202020204" pitchFamily="34" charset="0"/>
                <a:ea typeface="Calibri" panose="020F0502020204030204" pitchFamily="34" charset="0"/>
              </a:rPr>
              <a:t>etype</a:t>
            </a: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 as a Knowledge graph. </a:t>
            </a:r>
            <a:endParaRPr lang="en-US" altLang="it-IT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1BD2206-11A1-431E-BDD9-1F080C0033B9}"/>
              </a:ext>
            </a:extLst>
          </p:cNvPr>
          <p:cNvSpPr/>
          <p:nvPr/>
        </p:nvSpPr>
        <p:spPr>
          <a:xfrm>
            <a:off x="4245165" y="4061800"/>
            <a:ext cx="1233889" cy="77118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Movie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3D02F96-4436-4BAD-B5E4-76E6CAA3BDC9}"/>
              </a:ext>
            </a:extLst>
          </p:cNvPr>
          <p:cNvSpPr/>
          <p:nvPr/>
        </p:nvSpPr>
        <p:spPr>
          <a:xfrm>
            <a:off x="7030596" y="4061799"/>
            <a:ext cx="1233889" cy="77118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Person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4945E4B2-A4F8-4DE3-87ED-BE2FF89AFF08}"/>
              </a:ext>
            </a:extLst>
          </p:cNvPr>
          <p:cNvCxnSpPr>
            <a:stCxn id="2" idx="7"/>
            <a:endCxn id="21" idx="1"/>
          </p:cNvCxnSpPr>
          <p:nvPr/>
        </p:nvCxnSpPr>
        <p:spPr>
          <a:xfrm rot="5400000" flipH="1" flipV="1">
            <a:off x="6254825" y="3218267"/>
            <a:ext cx="1" cy="1912940"/>
          </a:xfrm>
          <a:prstGeom prst="bentConnector3">
            <a:avLst>
              <a:gd name="adj1" fmla="val 34153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A5FA2A3A-958A-49E4-ABAC-1336FD628A11}"/>
              </a:ext>
            </a:extLst>
          </p:cNvPr>
          <p:cNvCxnSpPr>
            <a:cxnSpLocks/>
            <a:stCxn id="2" idx="5"/>
            <a:endCxn id="21" idx="3"/>
          </p:cNvCxnSpPr>
          <p:nvPr/>
        </p:nvCxnSpPr>
        <p:spPr>
          <a:xfrm rot="5400000" flipH="1" flipV="1">
            <a:off x="6254824" y="3763574"/>
            <a:ext cx="1" cy="1912940"/>
          </a:xfrm>
          <a:prstGeom prst="bentConnector3">
            <a:avLst>
              <a:gd name="adj1" fmla="val -341537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3D3253B-439F-4A0C-89A5-866D2459E1B6}"/>
              </a:ext>
            </a:extLst>
          </p:cNvPr>
          <p:cNvSpPr txBox="1"/>
          <p:nvPr/>
        </p:nvSpPr>
        <p:spPr>
          <a:xfrm>
            <a:off x="5946278" y="3447977"/>
            <a:ext cx="617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actor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B1E5990-4173-4CE8-BCFF-A7F13D010CE3}"/>
              </a:ext>
            </a:extLst>
          </p:cNvPr>
          <p:cNvSpPr txBox="1"/>
          <p:nvPr/>
        </p:nvSpPr>
        <p:spPr>
          <a:xfrm>
            <a:off x="5832208" y="5038780"/>
            <a:ext cx="845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director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1277570-F22C-4078-9C64-6FBDB9EBE7E9}"/>
              </a:ext>
            </a:extLst>
          </p:cNvPr>
          <p:cNvSpPr txBox="1"/>
          <p:nvPr/>
        </p:nvSpPr>
        <p:spPr>
          <a:xfrm>
            <a:off x="4948445" y="370297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B9B2DE9-F386-4889-8062-EC40F7D40BA1}"/>
              </a:ext>
            </a:extLst>
          </p:cNvPr>
          <p:cNvSpPr txBox="1"/>
          <p:nvPr/>
        </p:nvSpPr>
        <p:spPr>
          <a:xfrm>
            <a:off x="7269135" y="372324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BF2C830-E7AB-401C-A717-97E07AA2EE31}"/>
              </a:ext>
            </a:extLst>
          </p:cNvPr>
          <p:cNvSpPr txBox="1"/>
          <p:nvPr/>
        </p:nvSpPr>
        <p:spPr>
          <a:xfrm>
            <a:off x="4961460" y="480640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1937B39-6FAE-4730-90B6-7B95DB3AD82A}"/>
              </a:ext>
            </a:extLst>
          </p:cNvPr>
          <p:cNvSpPr txBox="1"/>
          <p:nvPr/>
        </p:nvSpPr>
        <p:spPr>
          <a:xfrm>
            <a:off x="7269135" y="481311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</a:t>
            </a:r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A599E0B-F1C1-422B-8631-BA863716D7FF}"/>
              </a:ext>
            </a:extLst>
          </p:cNvPr>
          <p:cNvSpPr/>
          <p:nvPr/>
        </p:nvSpPr>
        <p:spPr>
          <a:xfrm>
            <a:off x="855074" y="4061893"/>
            <a:ext cx="1360962" cy="7711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7F53946D-5F4F-48BD-AAB7-D01685DA0FD5}"/>
              </a:ext>
            </a:extLst>
          </p:cNvPr>
          <p:cNvCxnSpPr>
            <a:cxnSpLocks/>
            <a:stCxn id="2" idx="2"/>
            <a:endCxn id="32" idx="6"/>
          </p:cNvCxnSpPr>
          <p:nvPr/>
        </p:nvCxnSpPr>
        <p:spPr>
          <a:xfrm rot="10800000" flipV="1">
            <a:off x="2216037" y="4447390"/>
            <a:ext cx="2029129" cy="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056E448-9C76-43CE-86D1-D2546D9B7865}"/>
              </a:ext>
            </a:extLst>
          </p:cNvPr>
          <p:cNvSpPr txBox="1"/>
          <p:nvPr/>
        </p:nvSpPr>
        <p:spPr>
          <a:xfrm>
            <a:off x="2481129" y="4498637"/>
            <a:ext cx="153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countryOfOrigin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3ECA879-AA15-4085-9FEF-1845572C1F91}"/>
              </a:ext>
            </a:extLst>
          </p:cNvPr>
          <p:cNvSpPr txBox="1"/>
          <p:nvPr/>
        </p:nvSpPr>
        <p:spPr>
          <a:xfrm>
            <a:off x="4011291" y="446999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B9C2A57-142F-4413-89D2-83C82899C6B4}"/>
              </a:ext>
            </a:extLst>
          </p:cNvPr>
          <p:cNvSpPr txBox="1"/>
          <p:nvPr/>
        </p:nvSpPr>
        <p:spPr>
          <a:xfrm>
            <a:off x="2157842" y="451426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</a:t>
            </a:r>
            <a:endParaRPr lang="it-IT" dirty="0"/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740D76C8-364C-4414-B307-44663E321EE4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16200000" flipV="1">
            <a:off x="4455098" y="3654788"/>
            <a:ext cx="810528" cy="34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9EEC935-5972-451D-B1E3-0BEDE0376BCF}"/>
              </a:ext>
            </a:extLst>
          </p:cNvPr>
          <p:cNvSpPr txBox="1"/>
          <p:nvPr/>
        </p:nvSpPr>
        <p:spPr>
          <a:xfrm rot="16200000">
            <a:off x="4185221" y="3511618"/>
            <a:ext cx="89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duration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9F012D1-8D03-444B-8198-4AFA5BC5476A}"/>
              </a:ext>
            </a:extLst>
          </p:cNvPr>
          <p:cNvSpPr txBox="1"/>
          <p:nvPr/>
        </p:nvSpPr>
        <p:spPr>
          <a:xfrm>
            <a:off x="4217160" y="321223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6C23534-1889-4AD3-B8DF-6A46111A16C7}"/>
              </a:ext>
            </a:extLst>
          </p:cNvPr>
          <p:cNvSpPr txBox="1"/>
          <p:nvPr/>
        </p:nvSpPr>
        <p:spPr>
          <a:xfrm>
            <a:off x="4215318" y="376362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</a:t>
            </a:r>
            <a:endParaRPr lang="it-IT" dirty="0"/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6BAECF7F-EDBB-4B35-800D-DAE82CE46D98}"/>
              </a:ext>
            </a:extLst>
          </p:cNvPr>
          <p:cNvCxnSpPr>
            <a:cxnSpLocks/>
            <a:stCxn id="2" idx="4"/>
            <a:endCxn id="21" idx="5"/>
          </p:cNvCxnSpPr>
          <p:nvPr/>
        </p:nvCxnSpPr>
        <p:spPr>
          <a:xfrm rot="5400000" flipH="1" flipV="1">
            <a:off x="6416479" y="3165674"/>
            <a:ext cx="112938" cy="3221676"/>
          </a:xfrm>
          <a:prstGeom prst="bentConnector3">
            <a:avLst>
              <a:gd name="adj1" fmla="val -8852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083594-F96B-4233-BBEA-E6871E6D7B66}"/>
              </a:ext>
            </a:extLst>
          </p:cNvPr>
          <p:cNvSpPr txBox="1"/>
          <p:nvPr/>
        </p:nvSpPr>
        <p:spPr>
          <a:xfrm>
            <a:off x="6745337" y="5809961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musicBy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8145A19-D86F-4274-A17F-980176D435C5}"/>
              </a:ext>
            </a:extLst>
          </p:cNvPr>
          <p:cNvSpPr txBox="1"/>
          <p:nvPr/>
        </p:nvSpPr>
        <p:spPr>
          <a:xfrm>
            <a:off x="4564004" y="481311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</a:t>
            </a:r>
            <a:endParaRPr lang="it-IT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218AB75-EB4A-4C4C-851B-DE27E583F098}"/>
              </a:ext>
            </a:extLst>
          </p:cNvPr>
          <p:cNvSpPr txBox="1"/>
          <p:nvPr/>
        </p:nvSpPr>
        <p:spPr>
          <a:xfrm>
            <a:off x="8119348" y="470022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</a:t>
            </a:r>
            <a:endParaRPr lang="it-IT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99F6D73F-730D-43C3-AB40-B9C7C9729003}"/>
              </a:ext>
            </a:extLst>
          </p:cNvPr>
          <p:cNvSpPr/>
          <p:nvPr/>
        </p:nvSpPr>
        <p:spPr>
          <a:xfrm>
            <a:off x="738129" y="5377334"/>
            <a:ext cx="1586429" cy="7711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A318C53-9E42-4AFE-B116-EDA7DD919458}"/>
              </a:ext>
            </a:extLst>
          </p:cNvPr>
          <p:cNvCxnSpPr>
            <a:cxnSpLocks/>
            <a:stCxn id="2" idx="3"/>
            <a:endCxn id="75" idx="6"/>
          </p:cNvCxnSpPr>
          <p:nvPr/>
        </p:nvCxnSpPr>
        <p:spPr>
          <a:xfrm rot="5400000">
            <a:off x="2853771" y="4190831"/>
            <a:ext cx="1042881" cy="21013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F10BA6FF-2803-444D-976F-C681A1085BB2}"/>
              </a:ext>
            </a:extLst>
          </p:cNvPr>
          <p:cNvSpPr txBox="1"/>
          <p:nvPr/>
        </p:nvSpPr>
        <p:spPr>
          <a:xfrm>
            <a:off x="2445153" y="5776715"/>
            <a:ext cx="188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productionCompany</a:t>
            </a:r>
            <a:endParaRPr lang="it-IT" dirty="0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A379169-93AF-4356-BAC3-3ECB38171F98}"/>
              </a:ext>
            </a:extLst>
          </p:cNvPr>
          <p:cNvSpPr txBox="1"/>
          <p:nvPr/>
        </p:nvSpPr>
        <p:spPr>
          <a:xfrm>
            <a:off x="4256471" y="576923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</a:t>
            </a:r>
            <a:endParaRPr lang="it-IT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3050336-9577-4B99-8888-2B1A128A990F}"/>
              </a:ext>
            </a:extLst>
          </p:cNvPr>
          <p:cNvSpPr txBox="1"/>
          <p:nvPr/>
        </p:nvSpPr>
        <p:spPr>
          <a:xfrm>
            <a:off x="2210438" y="580312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</a:t>
            </a:r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8A26CD30-9E40-4159-9902-FE702DA6BE98}"/>
              </a:ext>
            </a:extLst>
          </p:cNvPr>
          <p:cNvSpPr/>
          <p:nvPr/>
        </p:nvSpPr>
        <p:spPr>
          <a:xfrm>
            <a:off x="9645929" y="4035225"/>
            <a:ext cx="1975731" cy="7711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MusicGroup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32C79D6D-AEB1-4156-B90E-C070B4D587AD}"/>
              </a:ext>
            </a:extLst>
          </p:cNvPr>
          <p:cNvCxnSpPr>
            <a:cxnSpLocks/>
            <a:stCxn id="2" idx="4"/>
            <a:endCxn id="82" idx="4"/>
          </p:cNvCxnSpPr>
          <p:nvPr/>
        </p:nvCxnSpPr>
        <p:spPr>
          <a:xfrm rot="5400000" flipH="1" flipV="1">
            <a:off x="7734664" y="1933851"/>
            <a:ext cx="26575" cy="5771685"/>
          </a:xfrm>
          <a:prstGeom prst="bentConnector3">
            <a:avLst>
              <a:gd name="adj1" fmla="val -37621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7FA59B91-DA3E-4AD4-9F04-E16A5A408A19}"/>
              </a:ext>
            </a:extLst>
          </p:cNvPr>
          <p:cNvSpPr txBox="1"/>
          <p:nvPr/>
        </p:nvSpPr>
        <p:spPr>
          <a:xfrm>
            <a:off x="10686010" y="477089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EAC87B2-D474-4C7B-911E-4FB88B6F9BFE}"/>
              </a:ext>
            </a:extLst>
          </p:cNvPr>
          <p:cNvSpPr/>
          <p:nvPr/>
        </p:nvSpPr>
        <p:spPr>
          <a:xfrm>
            <a:off x="4318614" y="2680596"/>
            <a:ext cx="1080000" cy="57067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295096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yourself (a)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15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40879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Given the knowledge graph above and their corresponding representation in natural language say if they are mutually consistent and motivate your answer.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0">
            <a:extLst>
              <a:ext uri="{FF2B5EF4-FFF2-40B4-BE49-F238E27FC236}">
                <a16:creationId xmlns:a16="http://schemas.microsoft.com/office/drawing/2014/main" id="{F1A761B6-AFC5-49E9-84FE-1BC5AE0AF7F9}"/>
              </a:ext>
            </a:extLst>
          </p:cNvPr>
          <p:cNvGrpSpPr/>
          <p:nvPr/>
        </p:nvGrpSpPr>
        <p:grpSpPr>
          <a:xfrm>
            <a:off x="254360" y="2979469"/>
            <a:ext cx="7699818" cy="1692275"/>
            <a:chOff x="0" y="0"/>
            <a:chExt cx="5246370" cy="169227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470632F-6EE2-4FD9-A7C9-69A5D7984062}"/>
                </a:ext>
              </a:extLst>
            </p:cNvPr>
            <p:cNvSpPr/>
            <p:nvPr/>
          </p:nvSpPr>
          <p:spPr>
            <a:xfrm>
              <a:off x="0" y="0"/>
              <a:ext cx="5246370" cy="1692275"/>
            </a:xfrm>
            <a:prstGeom prst="rect">
              <a:avLst/>
            </a:prstGeom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FC4C231-A697-440F-8CAD-8F10D7A42109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DEA9E54-2E96-4BE2-972C-1CA1E9EA9C2D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767DF304-BDF6-494D-8FD6-C12450C41F00}"/>
                </a:ext>
              </a:extLst>
            </p:cNvPr>
            <p:cNvCxnSpPr/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9C8DD6F3-1FDD-4DA6-8557-816820105315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1962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B211F9-0E3F-4A33-BFFF-3402C904D181}"/>
                </a:ext>
              </a:extLst>
            </p:cNvPr>
            <p:cNvCxnSpPr/>
            <p:nvPr/>
          </p:nvCxnSpPr>
          <p:spPr>
            <a:xfrm>
              <a:off x="3362875" y="441080"/>
              <a:ext cx="656387" cy="42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35">
              <a:extLst>
                <a:ext uri="{FF2B5EF4-FFF2-40B4-BE49-F238E27FC236}">
                  <a16:creationId xmlns:a16="http://schemas.microsoft.com/office/drawing/2014/main" id="{4429EA0C-B760-491D-BBD2-E79B1F5A6A2E}"/>
                </a:ext>
              </a:extLst>
            </p:cNvPr>
            <p:cNvSpPr txBox="1"/>
            <p:nvPr/>
          </p:nvSpPr>
          <p:spPr>
            <a:xfrm>
              <a:off x="1135040" y="27339"/>
              <a:ext cx="54610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professor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Casella di testo 20">
              <a:extLst>
                <a:ext uri="{FF2B5EF4-FFF2-40B4-BE49-F238E27FC236}">
                  <a16:creationId xmlns:a16="http://schemas.microsoft.com/office/drawing/2014/main" id="{2102D687-AB05-4F28-8CFB-9D0318CC4CC4}"/>
                </a:ext>
              </a:extLst>
            </p:cNvPr>
            <p:cNvSpPr txBox="1"/>
            <p:nvPr/>
          </p:nvSpPr>
          <p:spPr>
            <a:xfrm>
              <a:off x="3397348" y="534707"/>
              <a:ext cx="57848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fundedOn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25AC7B77-A300-47DA-9734-57D49CEBAA07}"/>
                </a:ext>
              </a:extLst>
            </p:cNvPr>
            <p:cNvSpPr/>
            <p:nvPr/>
          </p:nvSpPr>
          <p:spPr>
            <a:xfrm>
              <a:off x="122215" y="1087576"/>
              <a:ext cx="935990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C15FA35E-CA62-4FFA-A303-33724AB059C6}"/>
                </a:ext>
              </a:extLst>
            </p:cNvPr>
            <p:cNvCxnSpPr/>
            <p:nvPr/>
          </p:nvCxnSpPr>
          <p:spPr>
            <a:xfrm flipV="1">
              <a:off x="1058205" y="573706"/>
              <a:ext cx="920093" cy="701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 di testo 33">
              <a:extLst>
                <a:ext uri="{FF2B5EF4-FFF2-40B4-BE49-F238E27FC236}">
                  <a16:creationId xmlns:a16="http://schemas.microsoft.com/office/drawing/2014/main" id="{1940C85E-E337-447C-9955-5403ED1D8EFD}"/>
                </a:ext>
              </a:extLst>
            </p:cNvPr>
            <p:cNvSpPr txBox="1"/>
            <p:nvPr/>
          </p:nvSpPr>
          <p:spPr>
            <a:xfrm>
              <a:off x="1141864" y="1348428"/>
              <a:ext cx="45847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director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65A5B55D-34D9-4A89-A22A-27F32D1321F7}"/>
              </a:ext>
            </a:extLst>
          </p:cNvPr>
          <p:cNvSpPr/>
          <p:nvPr/>
        </p:nvSpPr>
        <p:spPr>
          <a:xfrm>
            <a:off x="355329" y="5938755"/>
            <a:ext cx="1061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ANSWER: </a:t>
            </a:r>
            <a:r>
              <a:rPr lang="en-US" sz="2400" dirty="0">
                <a:latin typeface="Arial" panose="020B0604020202020204" pitchFamily="34" charset="0"/>
              </a:rPr>
              <a:t>YES, BECAUSE THERE IS AN EXACT CORRESPONDENCE.</a:t>
            </a:r>
            <a:endParaRPr lang="it-IT" sz="2400" dirty="0">
              <a:latin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C9F9626-F70C-4F0E-82AC-57FD70DA1D35}"/>
              </a:ext>
            </a:extLst>
          </p:cNvPr>
          <p:cNvSpPr/>
          <p:nvPr/>
        </p:nvSpPr>
        <p:spPr>
          <a:xfrm>
            <a:off x="355329" y="4879730"/>
            <a:ext cx="11190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The University of Trento was funded on 1962. Fausto is a professor of the University of Trento. Mario is a director of the University of Trento. </a:t>
            </a:r>
          </a:p>
        </p:txBody>
      </p:sp>
    </p:spTree>
    <p:extLst>
      <p:ext uri="{BB962C8B-B14F-4D97-AF65-F5344CB8AC3E}">
        <p14:creationId xmlns:p14="http://schemas.microsoft.com/office/powerpoint/2010/main" val="8064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yourself (b)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16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40879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Given the knowledge graph above and their corresponding representation in natural language say if they are mutually consistent and motivate your answer.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0">
            <a:extLst>
              <a:ext uri="{FF2B5EF4-FFF2-40B4-BE49-F238E27FC236}">
                <a16:creationId xmlns:a16="http://schemas.microsoft.com/office/drawing/2014/main" id="{F1A761B6-AFC5-49E9-84FE-1BC5AE0AF7F9}"/>
              </a:ext>
            </a:extLst>
          </p:cNvPr>
          <p:cNvGrpSpPr/>
          <p:nvPr/>
        </p:nvGrpSpPr>
        <p:grpSpPr>
          <a:xfrm>
            <a:off x="254360" y="2979469"/>
            <a:ext cx="7699818" cy="1692275"/>
            <a:chOff x="0" y="0"/>
            <a:chExt cx="5246370" cy="169227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470632F-6EE2-4FD9-A7C9-69A5D7984062}"/>
                </a:ext>
              </a:extLst>
            </p:cNvPr>
            <p:cNvSpPr/>
            <p:nvPr/>
          </p:nvSpPr>
          <p:spPr>
            <a:xfrm>
              <a:off x="0" y="0"/>
              <a:ext cx="5246370" cy="1692275"/>
            </a:xfrm>
            <a:prstGeom prst="rect">
              <a:avLst/>
            </a:prstGeom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FC4C231-A697-440F-8CAD-8F10D7A42109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DEA9E54-2E96-4BE2-972C-1CA1E9EA9C2D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767DF304-BDF6-494D-8FD6-C12450C41F00}"/>
                </a:ext>
              </a:extLst>
            </p:cNvPr>
            <p:cNvCxnSpPr/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9C8DD6F3-1FDD-4DA6-8557-816820105315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1962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B211F9-0E3F-4A33-BFFF-3402C904D181}"/>
                </a:ext>
              </a:extLst>
            </p:cNvPr>
            <p:cNvCxnSpPr/>
            <p:nvPr/>
          </p:nvCxnSpPr>
          <p:spPr>
            <a:xfrm>
              <a:off x="3362875" y="441080"/>
              <a:ext cx="656387" cy="42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35">
              <a:extLst>
                <a:ext uri="{FF2B5EF4-FFF2-40B4-BE49-F238E27FC236}">
                  <a16:creationId xmlns:a16="http://schemas.microsoft.com/office/drawing/2014/main" id="{4429EA0C-B760-491D-BBD2-E79B1F5A6A2E}"/>
                </a:ext>
              </a:extLst>
            </p:cNvPr>
            <p:cNvSpPr txBox="1"/>
            <p:nvPr/>
          </p:nvSpPr>
          <p:spPr>
            <a:xfrm>
              <a:off x="1135040" y="27339"/>
              <a:ext cx="54610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professor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Casella di testo 20">
              <a:extLst>
                <a:ext uri="{FF2B5EF4-FFF2-40B4-BE49-F238E27FC236}">
                  <a16:creationId xmlns:a16="http://schemas.microsoft.com/office/drawing/2014/main" id="{2102D687-AB05-4F28-8CFB-9D0318CC4CC4}"/>
                </a:ext>
              </a:extLst>
            </p:cNvPr>
            <p:cNvSpPr txBox="1"/>
            <p:nvPr/>
          </p:nvSpPr>
          <p:spPr>
            <a:xfrm>
              <a:off x="3397348" y="534707"/>
              <a:ext cx="57848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fundedOn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25AC7B77-A300-47DA-9734-57D49CEBAA07}"/>
                </a:ext>
              </a:extLst>
            </p:cNvPr>
            <p:cNvSpPr/>
            <p:nvPr/>
          </p:nvSpPr>
          <p:spPr>
            <a:xfrm>
              <a:off x="122215" y="1087576"/>
              <a:ext cx="935990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C15FA35E-CA62-4FFA-A303-33724AB059C6}"/>
                </a:ext>
              </a:extLst>
            </p:cNvPr>
            <p:cNvCxnSpPr/>
            <p:nvPr/>
          </p:nvCxnSpPr>
          <p:spPr>
            <a:xfrm flipV="1">
              <a:off x="1058205" y="573706"/>
              <a:ext cx="920093" cy="701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 di testo 33">
              <a:extLst>
                <a:ext uri="{FF2B5EF4-FFF2-40B4-BE49-F238E27FC236}">
                  <a16:creationId xmlns:a16="http://schemas.microsoft.com/office/drawing/2014/main" id="{1940C85E-E337-447C-9955-5403ED1D8EFD}"/>
                </a:ext>
              </a:extLst>
            </p:cNvPr>
            <p:cNvSpPr txBox="1"/>
            <p:nvPr/>
          </p:nvSpPr>
          <p:spPr>
            <a:xfrm>
              <a:off x="1141864" y="1348428"/>
              <a:ext cx="45847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director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65A5B55D-34D9-4A89-A22A-27F32D1321F7}"/>
              </a:ext>
            </a:extLst>
          </p:cNvPr>
          <p:cNvSpPr/>
          <p:nvPr/>
        </p:nvSpPr>
        <p:spPr>
          <a:xfrm>
            <a:off x="355329" y="5938755"/>
            <a:ext cx="1061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ANSWER: </a:t>
            </a:r>
            <a:r>
              <a:rPr lang="en-US" sz="2400" dirty="0">
                <a:latin typeface="Arial" panose="020B0604020202020204" pitchFamily="34" charset="0"/>
              </a:rPr>
              <a:t>NO, BECAUSE WE DID NOT SPECIFY IN THE GRAPH THE “WORKS FOR” RELATION.</a:t>
            </a:r>
            <a:endParaRPr lang="it-IT" sz="2400" dirty="0">
              <a:latin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C9F9626-F70C-4F0E-82AC-57FD70DA1D35}"/>
              </a:ext>
            </a:extLst>
          </p:cNvPr>
          <p:cNvSpPr/>
          <p:nvPr/>
        </p:nvSpPr>
        <p:spPr>
          <a:xfrm>
            <a:off x="355329" y="4879730"/>
            <a:ext cx="11190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The University of Trento was funded on 1962. Fausto and Mario work for the University of Trento. </a:t>
            </a:r>
          </a:p>
        </p:txBody>
      </p:sp>
    </p:spTree>
    <p:extLst>
      <p:ext uri="{BB962C8B-B14F-4D97-AF65-F5344CB8AC3E}">
        <p14:creationId xmlns:p14="http://schemas.microsoft.com/office/powerpoint/2010/main" val="25720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yourself (c)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17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40879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Given the knowledge graph above and their corresponding representation in natural language say if they are mutually consistent and motivate your answer.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0">
            <a:extLst>
              <a:ext uri="{FF2B5EF4-FFF2-40B4-BE49-F238E27FC236}">
                <a16:creationId xmlns:a16="http://schemas.microsoft.com/office/drawing/2014/main" id="{F1A761B6-AFC5-49E9-84FE-1BC5AE0AF7F9}"/>
              </a:ext>
            </a:extLst>
          </p:cNvPr>
          <p:cNvGrpSpPr/>
          <p:nvPr/>
        </p:nvGrpSpPr>
        <p:grpSpPr>
          <a:xfrm>
            <a:off x="254360" y="2979469"/>
            <a:ext cx="7699818" cy="1692275"/>
            <a:chOff x="0" y="0"/>
            <a:chExt cx="5246370" cy="169227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470632F-6EE2-4FD9-A7C9-69A5D7984062}"/>
                </a:ext>
              </a:extLst>
            </p:cNvPr>
            <p:cNvSpPr/>
            <p:nvPr/>
          </p:nvSpPr>
          <p:spPr>
            <a:xfrm>
              <a:off x="0" y="0"/>
              <a:ext cx="5246370" cy="1692275"/>
            </a:xfrm>
            <a:prstGeom prst="rect">
              <a:avLst/>
            </a:prstGeom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9FC4C231-A697-440F-8CAD-8F10D7A42109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DEA9E54-2E96-4BE2-972C-1CA1E9EA9C2D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767DF304-BDF6-494D-8FD6-C12450C41F00}"/>
                </a:ext>
              </a:extLst>
            </p:cNvPr>
            <p:cNvCxnSpPr/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9C8DD6F3-1FDD-4DA6-8557-816820105315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1962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02B211F9-0E3F-4A33-BFFF-3402C904D181}"/>
                </a:ext>
              </a:extLst>
            </p:cNvPr>
            <p:cNvCxnSpPr/>
            <p:nvPr/>
          </p:nvCxnSpPr>
          <p:spPr>
            <a:xfrm>
              <a:off x="3362875" y="441080"/>
              <a:ext cx="656387" cy="42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35">
              <a:extLst>
                <a:ext uri="{FF2B5EF4-FFF2-40B4-BE49-F238E27FC236}">
                  <a16:creationId xmlns:a16="http://schemas.microsoft.com/office/drawing/2014/main" id="{4429EA0C-B760-491D-BBD2-E79B1F5A6A2E}"/>
                </a:ext>
              </a:extLst>
            </p:cNvPr>
            <p:cNvSpPr txBox="1"/>
            <p:nvPr/>
          </p:nvSpPr>
          <p:spPr>
            <a:xfrm>
              <a:off x="1135040" y="27339"/>
              <a:ext cx="54610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professor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Casella di testo 20">
              <a:extLst>
                <a:ext uri="{FF2B5EF4-FFF2-40B4-BE49-F238E27FC236}">
                  <a16:creationId xmlns:a16="http://schemas.microsoft.com/office/drawing/2014/main" id="{2102D687-AB05-4F28-8CFB-9D0318CC4CC4}"/>
                </a:ext>
              </a:extLst>
            </p:cNvPr>
            <p:cNvSpPr txBox="1"/>
            <p:nvPr/>
          </p:nvSpPr>
          <p:spPr>
            <a:xfrm>
              <a:off x="3397348" y="534707"/>
              <a:ext cx="57848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fundedOn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25AC7B77-A300-47DA-9734-57D49CEBAA07}"/>
                </a:ext>
              </a:extLst>
            </p:cNvPr>
            <p:cNvSpPr/>
            <p:nvPr/>
          </p:nvSpPr>
          <p:spPr>
            <a:xfrm>
              <a:off x="122215" y="1087576"/>
              <a:ext cx="935990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C15FA35E-CA62-4FFA-A303-33724AB059C6}"/>
                </a:ext>
              </a:extLst>
            </p:cNvPr>
            <p:cNvCxnSpPr/>
            <p:nvPr/>
          </p:nvCxnSpPr>
          <p:spPr>
            <a:xfrm flipV="1">
              <a:off x="1058205" y="573706"/>
              <a:ext cx="920093" cy="701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 di testo 33">
              <a:extLst>
                <a:ext uri="{FF2B5EF4-FFF2-40B4-BE49-F238E27FC236}">
                  <a16:creationId xmlns:a16="http://schemas.microsoft.com/office/drawing/2014/main" id="{1940C85E-E337-447C-9955-5403ED1D8EFD}"/>
                </a:ext>
              </a:extLst>
            </p:cNvPr>
            <p:cNvSpPr txBox="1"/>
            <p:nvPr/>
          </p:nvSpPr>
          <p:spPr>
            <a:xfrm>
              <a:off x="1141864" y="1348428"/>
              <a:ext cx="45847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director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65A5B55D-34D9-4A89-A22A-27F32D1321F7}"/>
              </a:ext>
            </a:extLst>
          </p:cNvPr>
          <p:cNvSpPr/>
          <p:nvPr/>
        </p:nvSpPr>
        <p:spPr>
          <a:xfrm>
            <a:off x="355329" y="5938755"/>
            <a:ext cx="1061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ANSWER: </a:t>
            </a:r>
            <a:r>
              <a:rPr lang="en-US" sz="2400" dirty="0">
                <a:latin typeface="Arial" panose="020B0604020202020204" pitchFamily="34" charset="0"/>
              </a:rPr>
              <a:t>YES, IT IS CONSISTENT DESPITE NOT COMPLETE.</a:t>
            </a:r>
            <a:endParaRPr lang="it-IT" sz="2400" dirty="0">
              <a:latin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C9F9626-F70C-4F0E-82AC-57FD70DA1D35}"/>
              </a:ext>
            </a:extLst>
          </p:cNvPr>
          <p:cNvSpPr/>
          <p:nvPr/>
        </p:nvSpPr>
        <p:spPr>
          <a:xfrm>
            <a:off x="355329" y="4879730"/>
            <a:ext cx="11190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The University of Trento was funded on 1962. Fausto is a professor of the University of Trento.</a:t>
            </a:r>
          </a:p>
        </p:txBody>
      </p:sp>
    </p:spTree>
    <p:extLst>
      <p:ext uri="{BB962C8B-B14F-4D97-AF65-F5344CB8AC3E}">
        <p14:creationId xmlns:p14="http://schemas.microsoft.com/office/powerpoint/2010/main" val="32654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(I)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18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5" y="2034930"/>
            <a:ext cx="11977949" cy="37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 sz="2200" b="1" dirty="0">
                <a:latin typeface="Arial" panose="020B0604020202020204" pitchFamily="34" charset="0"/>
                <a:ea typeface="Calibri" panose="020F0502020204030204" pitchFamily="34" charset="0"/>
              </a:rPr>
              <a:t>Answer to the following questions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What makes a modelling language formal?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What is the difference between a directed graph and an undirected graph?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Is a knowledge graph the result of a modelling activity?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What exactly do you represent with knowledge graphs? 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What are the advantages of a knowledge graph </a:t>
            </a:r>
            <a:r>
              <a:rPr lang="en-US" altLang="it-IT" sz="2200" dirty="0" err="1">
                <a:latin typeface="Arial" panose="020B0604020202020204" pitchFamily="34" charset="0"/>
                <a:ea typeface="Calibri" panose="020F0502020204030204" pitchFamily="34" charset="0"/>
              </a:rPr>
              <a:t>w.r.t.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 other representations?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In the context of knowledge graphs, what is the difference between an entity type and a data type?</a:t>
            </a:r>
          </a:p>
          <a:p>
            <a:pPr marL="457200" lvl="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In the context of knowledge graphs, what is the difference between object properties and data properties?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05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(II)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19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2" y="1901406"/>
            <a:ext cx="1197794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 sz="2200" b="1" dirty="0">
                <a:latin typeface="Arial" panose="020B0604020202020204" pitchFamily="34" charset="0"/>
                <a:ea typeface="Calibri" panose="020F0502020204030204" pitchFamily="34" charset="0"/>
              </a:rPr>
              <a:t>EXERCISE 1: 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Represent with a knowledge graph the following model: “University of Trento (officially “</a:t>
            </a:r>
            <a:r>
              <a:rPr lang="en-US" altLang="it-IT" sz="2200" dirty="0" err="1">
                <a:latin typeface="Arial" panose="020B0604020202020204" pitchFamily="34" charset="0"/>
                <a:ea typeface="Calibri" panose="020F0502020204030204" pitchFamily="34" charset="0"/>
              </a:rPr>
              <a:t>Università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it-IT" sz="2200" dirty="0" err="1">
                <a:latin typeface="Arial" panose="020B0604020202020204" pitchFamily="34" charset="0"/>
                <a:ea typeface="Calibri" panose="020F0502020204030204" pitchFamily="34" charset="0"/>
              </a:rPr>
              <a:t>degli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it-IT" sz="2200" dirty="0" err="1">
                <a:latin typeface="Arial" panose="020B0604020202020204" pitchFamily="34" charset="0"/>
                <a:ea typeface="Calibri" panose="020F0502020204030204" pitchFamily="34" charset="0"/>
              </a:rPr>
              <a:t>Studi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 di Trento”) was founded on 1962. Its institutional address is via </a:t>
            </a:r>
            <a:r>
              <a:rPr lang="en-US" altLang="it-IT" sz="2200" dirty="0" err="1">
                <a:latin typeface="Arial" panose="020B0604020202020204" pitchFamily="34" charset="0"/>
                <a:ea typeface="Calibri" panose="020F0502020204030204" pitchFamily="34" charset="0"/>
              </a:rPr>
              <a:t>Calepina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, 14 - 38122 Trento. Its web site is https://www.unitn.it/. It is research partner of Fondazione Edmund Mach” and convert it into triples.</a:t>
            </a:r>
          </a:p>
          <a:p>
            <a:pPr lvl="0"/>
            <a:endParaRPr lang="en-US" altLang="it-IT" sz="22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/>
            <a:r>
              <a:rPr lang="en-US" altLang="it-IT" sz="2200" b="1" dirty="0">
                <a:latin typeface="Arial" panose="020B0604020202020204" pitchFamily="34" charset="0"/>
                <a:ea typeface="Calibri" panose="020F0502020204030204" pitchFamily="34" charset="0"/>
              </a:rPr>
              <a:t>EXERCISE 2: 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Represent with a knowledge graph the following linguistic model: “Alice and Bob both own a Fiat Panda. Alice bought a new one in 2023, while Bob’s was a second hand vehicle from 2013 that he bought in 2018.” and convert it into triples.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9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Avvisi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2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2039313"/>
            <a:ext cx="11683280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Lezione del 3/11 </a:t>
            </a: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sarà di Q&amp;A, tenuta da Giunchiglia</a:t>
            </a:r>
          </a:p>
          <a:p>
            <a:pPr lvl="0">
              <a:spcBef>
                <a:spcPts val="600"/>
              </a:spcBef>
            </a:pP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Potete inviare a lui via email dubbi e\o esercizi che desiderate discutere il 3/11.</a:t>
            </a:r>
          </a:p>
          <a:p>
            <a:pPr lvl="0">
              <a:spcBef>
                <a:spcPts val="600"/>
              </a:spcBef>
            </a:pPr>
            <a:endParaRPr lang="it-IT" altLang="it-IT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it-IT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Midterm </a:t>
            </a:r>
            <a:r>
              <a:rPr lang="it-IT" altLang="it-IT" sz="2400" b="1" dirty="0" err="1">
                <a:latin typeface="Arial" panose="020B0604020202020204" pitchFamily="34" charset="0"/>
                <a:ea typeface="Calibri" panose="020F0502020204030204" pitchFamily="34" charset="0"/>
              </a:rPr>
              <a:t>exam</a:t>
            </a:r>
            <a:r>
              <a:rPr lang="it-IT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 6/11 </a:t>
            </a: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su piattaforma </a:t>
            </a:r>
            <a:r>
              <a:rPr lang="it-IT" altLang="it-IT" sz="2400" dirty="0" err="1">
                <a:latin typeface="Arial" panose="020B0604020202020204" pitchFamily="34" charset="0"/>
                <a:ea typeface="Calibri" panose="020F0502020204030204" pitchFamily="34" charset="0"/>
              </a:rPr>
              <a:t>Moodle</a:t>
            </a:r>
            <a:endParaRPr lang="it-IT" altLang="it-IT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Esame da prenotare su piattaforma ESSE3</a:t>
            </a:r>
          </a:p>
          <a:p>
            <a:pPr lvl="0">
              <a:spcBef>
                <a:spcPts val="600"/>
              </a:spcBef>
            </a:pP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Aule A201, A202, B106 con orario di arrivo alle ore 8:00 </a:t>
            </a:r>
          </a:p>
          <a:p>
            <a:pPr lvl="0">
              <a:spcBef>
                <a:spcPts val="600"/>
              </a:spcBef>
            </a:pP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Durata sarà probabilmente 1h 30m – 1h 40m durata</a:t>
            </a:r>
          </a:p>
          <a:p>
            <a:pPr lvl="0">
              <a:spcBef>
                <a:spcPts val="600"/>
              </a:spcBef>
            </a:pPr>
            <a:r>
              <a:rPr lang="it-IT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Avvisare Giunchiglia e la Didattica OnLine se c’è qualcuno che ha bisogni speciali per avere più tempo.</a:t>
            </a:r>
            <a:endParaRPr lang="en-US" altLang="it-IT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3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(III)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20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2" y="1854370"/>
            <a:ext cx="1197794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it-IT" sz="2200" b="1" dirty="0">
                <a:latin typeface="Arial" panose="020B0604020202020204" pitchFamily="34" charset="0"/>
                <a:ea typeface="Calibri" panose="020F0502020204030204" pitchFamily="34" charset="0"/>
              </a:rPr>
              <a:t>EXERCISE 3: 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Design a comprehensive knowledge graph from the following models</a:t>
            </a:r>
          </a:p>
          <a:p>
            <a:pPr lvl="0"/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M1: cure A worked with patient 1 affected by disease X; patient 1 is male</a:t>
            </a:r>
          </a:p>
          <a:p>
            <a:pPr lvl="0"/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M2: cure A worked with patient 2 affected by disease X; patient 2 is male</a:t>
            </a:r>
          </a:p>
          <a:p>
            <a:pPr lvl="0"/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M3: cure A did not work with patient 3 affected by disease X; patient 3 is female</a:t>
            </a:r>
          </a:p>
          <a:p>
            <a:pPr lvl="0"/>
            <a:endParaRPr lang="en-US" altLang="it-IT" sz="22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/>
            <a:r>
              <a:rPr lang="en-US" altLang="it-IT" sz="2200" b="1" dirty="0">
                <a:latin typeface="Arial" panose="020B0604020202020204" pitchFamily="34" charset="0"/>
                <a:ea typeface="Calibri" panose="020F0502020204030204" pitchFamily="34" charset="0"/>
              </a:rPr>
              <a:t>EXERCISE 4: </a:t>
            </a:r>
            <a:r>
              <a:rPr lang="en-US" altLang="it-IT" sz="2200" dirty="0">
                <a:latin typeface="Arial" panose="020B0604020202020204" pitchFamily="34" charset="0"/>
                <a:ea typeface="Calibri" panose="020F0502020204030204" pitchFamily="34" charset="0"/>
              </a:rPr>
              <a:t>Design a comprehensive knowledge graph from the following picture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6" name="Immagine 5" descr="In vacanza con il cane">
            <a:extLst>
              <a:ext uri="{FF2B5EF4-FFF2-40B4-BE49-F238E27FC236}">
                <a16:creationId xmlns:a16="http://schemas.microsoft.com/office/drawing/2014/main" id="{E0C3E8D3-9332-4C43-9378-0E748CF975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2371" y="3958036"/>
            <a:ext cx="3918945" cy="28304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87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Set theory (I)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3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5" y="1873179"/>
            <a:ext cx="116832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The sets A and B consist of numbers from 0 to 9, such that:</a:t>
            </a:r>
          </a:p>
          <a:p>
            <a:pPr lvl="0">
              <a:spcBef>
                <a:spcPts val="600"/>
              </a:spcBef>
            </a:pP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A = {4,7,9} 	B = {1,2,3,4,5}</a:t>
            </a:r>
          </a:p>
          <a:p>
            <a:pPr lvl="0">
              <a:spcBef>
                <a:spcPts val="600"/>
              </a:spcBef>
            </a:pP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Illustrate these sets in a Venn diagram.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2">
            <a:extLst>
              <a:ext uri="{FF2B5EF4-FFF2-40B4-BE49-F238E27FC236}">
                <a16:creationId xmlns:a16="http://schemas.microsoft.com/office/drawing/2014/main" id="{1B5AF64B-4510-4D3A-8FB3-CFCDF278A1C3}"/>
              </a:ext>
            </a:extLst>
          </p:cNvPr>
          <p:cNvGrpSpPr/>
          <p:nvPr/>
        </p:nvGrpSpPr>
        <p:grpSpPr>
          <a:xfrm>
            <a:off x="295619" y="3547840"/>
            <a:ext cx="5299113" cy="2991080"/>
            <a:chOff x="0" y="0"/>
            <a:chExt cx="3169920" cy="185102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AD4551-826F-4784-8483-08543003C3E1}"/>
                </a:ext>
              </a:extLst>
            </p:cNvPr>
            <p:cNvSpPr/>
            <p:nvPr/>
          </p:nvSpPr>
          <p:spPr>
            <a:xfrm>
              <a:off x="0" y="0"/>
              <a:ext cx="3169920" cy="1851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82B9F14-C885-4C4B-B12A-A32D4DAAB60F}"/>
                </a:ext>
              </a:extLst>
            </p:cNvPr>
            <p:cNvSpPr/>
            <p:nvPr/>
          </p:nvSpPr>
          <p:spPr>
            <a:xfrm>
              <a:off x="448958" y="228988"/>
              <a:ext cx="1286759" cy="1167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sz="360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547472A-B1B9-48D5-A5FA-33F6113857CA}"/>
                </a:ext>
              </a:extLst>
            </p:cNvPr>
            <p:cNvSpPr/>
            <p:nvPr/>
          </p:nvSpPr>
          <p:spPr>
            <a:xfrm>
              <a:off x="1346270" y="245706"/>
              <a:ext cx="1286510" cy="116649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sz="3600"/>
            </a:p>
          </p:txBody>
        </p:sp>
        <p:sp>
          <p:nvSpPr>
            <p:cNvPr id="15" name="Casella di testo 54">
              <a:extLst>
                <a:ext uri="{FF2B5EF4-FFF2-40B4-BE49-F238E27FC236}">
                  <a16:creationId xmlns:a16="http://schemas.microsoft.com/office/drawing/2014/main" id="{67FE93F8-7D27-421B-B2EC-445161FBBFBB}"/>
                </a:ext>
              </a:extLst>
            </p:cNvPr>
            <p:cNvSpPr txBox="1"/>
            <p:nvPr/>
          </p:nvSpPr>
          <p:spPr>
            <a:xfrm>
              <a:off x="1449708" y="669115"/>
              <a:ext cx="149470" cy="26289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it-IT" sz="20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Casella di testo 54">
              <a:extLst>
                <a:ext uri="{FF2B5EF4-FFF2-40B4-BE49-F238E27FC236}">
                  <a16:creationId xmlns:a16="http://schemas.microsoft.com/office/drawing/2014/main" id="{5018B323-B9A8-4B49-AAEB-F9B2DC400B16}"/>
                </a:ext>
              </a:extLst>
            </p:cNvPr>
            <p:cNvSpPr txBox="1"/>
            <p:nvPr/>
          </p:nvSpPr>
          <p:spPr>
            <a:xfrm>
              <a:off x="807797" y="432484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asella di testo 54">
              <a:extLst>
                <a:ext uri="{FF2B5EF4-FFF2-40B4-BE49-F238E27FC236}">
                  <a16:creationId xmlns:a16="http://schemas.microsoft.com/office/drawing/2014/main" id="{1220E681-6DBE-4995-B837-67326D708B8F}"/>
                </a:ext>
              </a:extLst>
            </p:cNvPr>
            <p:cNvSpPr txBox="1"/>
            <p:nvPr/>
          </p:nvSpPr>
          <p:spPr>
            <a:xfrm>
              <a:off x="910155" y="862388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asella di testo 54">
              <a:extLst>
                <a:ext uri="{FF2B5EF4-FFF2-40B4-BE49-F238E27FC236}">
                  <a16:creationId xmlns:a16="http://schemas.microsoft.com/office/drawing/2014/main" id="{13571F38-AF26-43DA-B2F7-F991FB375A59}"/>
                </a:ext>
              </a:extLst>
            </p:cNvPr>
            <p:cNvSpPr txBox="1"/>
            <p:nvPr/>
          </p:nvSpPr>
          <p:spPr>
            <a:xfrm>
              <a:off x="1824555" y="377892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asella di testo 54">
              <a:extLst>
                <a:ext uri="{FF2B5EF4-FFF2-40B4-BE49-F238E27FC236}">
                  <a16:creationId xmlns:a16="http://schemas.microsoft.com/office/drawing/2014/main" id="{3F4BEF75-BEED-437F-A3A3-8212B73203C5}"/>
                </a:ext>
              </a:extLst>
            </p:cNvPr>
            <p:cNvSpPr txBox="1"/>
            <p:nvPr/>
          </p:nvSpPr>
          <p:spPr>
            <a:xfrm>
              <a:off x="2227164" y="521194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Casella di testo 54">
              <a:extLst>
                <a:ext uri="{FF2B5EF4-FFF2-40B4-BE49-F238E27FC236}">
                  <a16:creationId xmlns:a16="http://schemas.microsoft.com/office/drawing/2014/main" id="{87D32FBA-F752-4B0A-9F20-026548BF2F4E}"/>
                </a:ext>
              </a:extLst>
            </p:cNvPr>
            <p:cNvSpPr txBox="1"/>
            <p:nvPr/>
          </p:nvSpPr>
          <p:spPr>
            <a:xfrm>
              <a:off x="1954209" y="794149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Casella di testo 54">
              <a:extLst>
                <a:ext uri="{FF2B5EF4-FFF2-40B4-BE49-F238E27FC236}">
                  <a16:creationId xmlns:a16="http://schemas.microsoft.com/office/drawing/2014/main" id="{8EABE7CE-988A-4C8D-9718-A4CF90FF495B}"/>
                </a:ext>
              </a:extLst>
            </p:cNvPr>
            <p:cNvSpPr txBox="1"/>
            <p:nvPr/>
          </p:nvSpPr>
          <p:spPr>
            <a:xfrm>
              <a:off x="2190959" y="992010"/>
              <a:ext cx="15518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it-IT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Casella di testo 54">
              <a:extLst>
                <a:ext uri="{FF2B5EF4-FFF2-40B4-BE49-F238E27FC236}">
                  <a16:creationId xmlns:a16="http://schemas.microsoft.com/office/drawing/2014/main" id="{9D974042-0BFD-4B0E-ABC8-8F26C317340A}"/>
                </a:ext>
              </a:extLst>
            </p:cNvPr>
            <p:cNvSpPr txBox="1"/>
            <p:nvPr/>
          </p:nvSpPr>
          <p:spPr>
            <a:xfrm>
              <a:off x="234591" y="1442418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Casella di testo 54">
              <a:extLst>
                <a:ext uri="{FF2B5EF4-FFF2-40B4-BE49-F238E27FC236}">
                  <a16:creationId xmlns:a16="http://schemas.microsoft.com/office/drawing/2014/main" id="{2B3E4408-346D-47A5-A2F2-371A1C7FE15C}"/>
                </a:ext>
              </a:extLst>
            </p:cNvPr>
            <p:cNvSpPr txBox="1"/>
            <p:nvPr/>
          </p:nvSpPr>
          <p:spPr>
            <a:xfrm>
              <a:off x="2718484" y="1442203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asella di testo 54">
              <a:extLst>
                <a:ext uri="{FF2B5EF4-FFF2-40B4-BE49-F238E27FC236}">
                  <a16:creationId xmlns:a16="http://schemas.microsoft.com/office/drawing/2014/main" id="{099938D0-BA2E-432C-9F3E-C77759727DE6}"/>
                </a:ext>
              </a:extLst>
            </p:cNvPr>
            <p:cNvSpPr txBox="1"/>
            <p:nvPr/>
          </p:nvSpPr>
          <p:spPr>
            <a:xfrm>
              <a:off x="1462890" y="1510657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asella di testo 54">
              <a:extLst>
                <a:ext uri="{FF2B5EF4-FFF2-40B4-BE49-F238E27FC236}">
                  <a16:creationId xmlns:a16="http://schemas.microsoft.com/office/drawing/2014/main" id="{4AB9CCA0-5E91-4CA1-B0C2-3127C9763664}"/>
                </a:ext>
              </a:extLst>
            </p:cNvPr>
            <p:cNvSpPr txBox="1"/>
            <p:nvPr/>
          </p:nvSpPr>
          <p:spPr>
            <a:xfrm>
              <a:off x="448927" y="139026"/>
              <a:ext cx="159630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asella di testo 54">
              <a:extLst>
                <a:ext uri="{FF2B5EF4-FFF2-40B4-BE49-F238E27FC236}">
                  <a16:creationId xmlns:a16="http://schemas.microsoft.com/office/drawing/2014/main" id="{B93256B5-7B10-4DA2-9CD9-20A242DC3D4A}"/>
                </a:ext>
              </a:extLst>
            </p:cNvPr>
            <p:cNvSpPr txBox="1"/>
            <p:nvPr/>
          </p:nvSpPr>
          <p:spPr>
            <a:xfrm>
              <a:off x="2615524" y="220868"/>
              <a:ext cx="157090" cy="26162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Set theory (II)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4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0" y="1831052"/>
            <a:ext cx="116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Given the Venn diagram below, say which of the following statements are true.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52">
            <a:extLst>
              <a:ext uri="{FF2B5EF4-FFF2-40B4-BE49-F238E27FC236}">
                <a16:creationId xmlns:a16="http://schemas.microsoft.com/office/drawing/2014/main" id="{1B5AF64B-4510-4D3A-8FB3-CFCDF278A1C3}"/>
              </a:ext>
            </a:extLst>
          </p:cNvPr>
          <p:cNvGrpSpPr/>
          <p:nvPr/>
        </p:nvGrpSpPr>
        <p:grpSpPr>
          <a:xfrm>
            <a:off x="191420" y="2532749"/>
            <a:ext cx="5299113" cy="2991080"/>
            <a:chOff x="0" y="0"/>
            <a:chExt cx="3169920" cy="185102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AAD4551-826F-4784-8483-08543003C3E1}"/>
                </a:ext>
              </a:extLst>
            </p:cNvPr>
            <p:cNvSpPr/>
            <p:nvPr/>
          </p:nvSpPr>
          <p:spPr>
            <a:xfrm>
              <a:off x="0" y="0"/>
              <a:ext cx="3169920" cy="1851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82B9F14-C885-4C4B-B12A-A32D4DAAB60F}"/>
                </a:ext>
              </a:extLst>
            </p:cNvPr>
            <p:cNvSpPr/>
            <p:nvPr/>
          </p:nvSpPr>
          <p:spPr>
            <a:xfrm>
              <a:off x="448958" y="228988"/>
              <a:ext cx="1286759" cy="1167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sz="360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547472A-B1B9-48D5-A5FA-33F6113857CA}"/>
                </a:ext>
              </a:extLst>
            </p:cNvPr>
            <p:cNvSpPr/>
            <p:nvPr/>
          </p:nvSpPr>
          <p:spPr>
            <a:xfrm>
              <a:off x="1346270" y="245706"/>
              <a:ext cx="1286510" cy="116649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 sz="3600"/>
            </a:p>
          </p:txBody>
        </p:sp>
        <p:sp>
          <p:nvSpPr>
            <p:cNvPr id="15" name="Casella di testo 54">
              <a:extLst>
                <a:ext uri="{FF2B5EF4-FFF2-40B4-BE49-F238E27FC236}">
                  <a16:creationId xmlns:a16="http://schemas.microsoft.com/office/drawing/2014/main" id="{67FE93F8-7D27-421B-B2EC-445161FBBFBB}"/>
                </a:ext>
              </a:extLst>
            </p:cNvPr>
            <p:cNvSpPr txBox="1"/>
            <p:nvPr/>
          </p:nvSpPr>
          <p:spPr>
            <a:xfrm>
              <a:off x="1449708" y="669115"/>
              <a:ext cx="149470" cy="26289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it-IT" sz="20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Casella di testo 54">
              <a:extLst>
                <a:ext uri="{FF2B5EF4-FFF2-40B4-BE49-F238E27FC236}">
                  <a16:creationId xmlns:a16="http://schemas.microsoft.com/office/drawing/2014/main" id="{5018B323-B9A8-4B49-AAEB-F9B2DC400B16}"/>
                </a:ext>
              </a:extLst>
            </p:cNvPr>
            <p:cNvSpPr txBox="1"/>
            <p:nvPr/>
          </p:nvSpPr>
          <p:spPr>
            <a:xfrm>
              <a:off x="807797" y="432484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asella di testo 54">
              <a:extLst>
                <a:ext uri="{FF2B5EF4-FFF2-40B4-BE49-F238E27FC236}">
                  <a16:creationId xmlns:a16="http://schemas.microsoft.com/office/drawing/2014/main" id="{1220E681-6DBE-4995-B837-67326D708B8F}"/>
                </a:ext>
              </a:extLst>
            </p:cNvPr>
            <p:cNvSpPr txBox="1"/>
            <p:nvPr/>
          </p:nvSpPr>
          <p:spPr>
            <a:xfrm>
              <a:off x="910155" y="862388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asella di testo 54">
              <a:extLst>
                <a:ext uri="{FF2B5EF4-FFF2-40B4-BE49-F238E27FC236}">
                  <a16:creationId xmlns:a16="http://schemas.microsoft.com/office/drawing/2014/main" id="{13571F38-AF26-43DA-B2F7-F991FB375A59}"/>
                </a:ext>
              </a:extLst>
            </p:cNvPr>
            <p:cNvSpPr txBox="1"/>
            <p:nvPr/>
          </p:nvSpPr>
          <p:spPr>
            <a:xfrm>
              <a:off x="1824555" y="377892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asella di testo 54">
              <a:extLst>
                <a:ext uri="{FF2B5EF4-FFF2-40B4-BE49-F238E27FC236}">
                  <a16:creationId xmlns:a16="http://schemas.microsoft.com/office/drawing/2014/main" id="{3F4BEF75-BEED-437F-A3A3-8212B73203C5}"/>
                </a:ext>
              </a:extLst>
            </p:cNvPr>
            <p:cNvSpPr txBox="1"/>
            <p:nvPr/>
          </p:nvSpPr>
          <p:spPr>
            <a:xfrm>
              <a:off x="2227164" y="521194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Casella di testo 54">
              <a:extLst>
                <a:ext uri="{FF2B5EF4-FFF2-40B4-BE49-F238E27FC236}">
                  <a16:creationId xmlns:a16="http://schemas.microsoft.com/office/drawing/2014/main" id="{87D32FBA-F752-4B0A-9F20-026548BF2F4E}"/>
                </a:ext>
              </a:extLst>
            </p:cNvPr>
            <p:cNvSpPr txBox="1"/>
            <p:nvPr/>
          </p:nvSpPr>
          <p:spPr>
            <a:xfrm>
              <a:off x="1954209" y="794149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Casella di testo 54">
              <a:extLst>
                <a:ext uri="{FF2B5EF4-FFF2-40B4-BE49-F238E27FC236}">
                  <a16:creationId xmlns:a16="http://schemas.microsoft.com/office/drawing/2014/main" id="{8EABE7CE-988A-4C8D-9718-A4CF90FF495B}"/>
                </a:ext>
              </a:extLst>
            </p:cNvPr>
            <p:cNvSpPr txBox="1"/>
            <p:nvPr/>
          </p:nvSpPr>
          <p:spPr>
            <a:xfrm>
              <a:off x="2190959" y="992010"/>
              <a:ext cx="15518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it-IT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Casella di testo 54">
              <a:extLst>
                <a:ext uri="{FF2B5EF4-FFF2-40B4-BE49-F238E27FC236}">
                  <a16:creationId xmlns:a16="http://schemas.microsoft.com/office/drawing/2014/main" id="{9D974042-0BFD-4B0E-ABC8-8F26C317340A}"/>
                </a:ext>
              </a:extLst>
            </p:cNvPr>
            <p:cNvSpPr txBox="1"/>
            <p:nvPr/>
          </p:nvSpPr>
          <p:spPr>
            <a:xfrm>
              <a:off x="234591" y="1442418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Casella di testo 54">
              <a:extLst>
                <a:ext uri="{FF2B5EF4-FFF2-40B4-BE49-F238E27FC236}">
                  <a16:creationId xmlns:a16="http://schemas.microsoft.com/office/drawing/2014/main" id="{2B3E4408-346D-47A5-A2F2-371A1C7FE15C}"/>
                </a:ext>
              </a:extLst>
            </p:cNvPr>
            <p:cNvSpPr txBox="1"/>
            <p:nvPr/>
          </p:nvSpPr>
          <p:spPr>
            <a:xfrm>
              <a:off x="2718484" y="1442203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asella di testo 54">
              <a:extLst>
                <a:ext uri="{FF2B5EF4-FFF2-40B4-BE49-F238E27FC236}">
                  <a16:creationId xmlns:a16="http://schemas.microsoft.com/office/drawing/2014/main" id="{099938D0-BA2E-432C-9F3E-C77759727DE6}"/>
                </a:ext>
              </a:extLst>
            </p:cNvPr>
            <p:cNvSpPr txBox="1"/>
            <p:nvPr/>
          </p:nvSpPr>
          <p:spPr>
            <a:xfrm>
              <a:off x="1462890" y="1510657"/>
              <a:ext cx="149225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asella di testo 54">
              <a:extLst>
                <a:ext uri="{FF2B5EF4-FFF2-40B4-BE49-F238E27FC236}">
                  <a16:creationId xmlns:a16="http://schemas.microsoft.com/office/drawing/2014/main" id="{4AB9CCA0-5E91-4CA1-B0C2-3127C9763664}"/>
                </a:ext>
              </a:extLst>
            </p:cNvPr>
            <p:cNvSpPr txBox="1"/>
            <p:nvPr/>
          </p:nvSpPr>
          <p:spPr>
            <a:xfrm>
              <a:off x="448927" y="139026"/>
              <a:ext cx="159630" cy="262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asella di testo 54">
              <a:extLst>
                <a:ext uri="{FF2B5EF4-FFF2-40B4-BE49-F238E27FC236}">
                  <a16:creationId xmlns:a16="http://schemas.microsoft.com/office/drawing/2014/main" id="{B93256B5-7B10-4DA2-9CD9-20A242DC3D4A}"/>
                </a:ext>
              </a:extLst>
            </p:cNvPr>
            <p:cNvSpPr txBox="1"/>
            <p:nvPr/>
          </p:nvSpPr>
          <p:spPr>
            <a:xfrm>
              <a:off x="2615524" y="220868"/>
              <a:ext cx="157090" cy="26162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non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2000" b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BFB54134-352F-4D59-BFE9-B7E353BB0109}"/>
              </a:ext>
            </a:extLst>
          </p:cNvPr>
          <p:cNvSpPr/>
          <p:nvPr/>
        </p:nvSpPr>
        <p:spPr>
          <a:xfrm>
            <a:off x="5914112" y="2532749"/>
            <a:ext cx="6096000" cy="2434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is the empty set</a:t>
            </a:r>
            <a:endParaRPr lang="it-IT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∈ A and 4 ∈ B</a:t>
            </a:r>
            <a:endParaRPr lang="it-IT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it-IT" sz="2400" dirty="0">
                <a:latin typeface="Arial" panose="020B0604020202020204" pitchFamily="34" charset="0"/>
                <a:ea typeface="txbsys"/>
                <a:cs typeface="Arial" panose="020B0604020202020204" pitchFamily="34" charset="0"/>
              </a:rPr>
              <a:t>A ⊆B</a:t>
            </a:r>
            <a:endParaRPr lang="it-IT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∉ A</a:t>
            </a:r>
            <a:endParaRPr lang="it-IT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universal set U contains all the numbers from 0 to 9</a:t>
            </a:r>
            <a:endParaRPr lang="it-IT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C29ECE-475C-4C1F-9BDF-264191A0F978}"/>
              </a:ext>
            </a:extLst>
          </p:cNvPr>
          <p:cNvSpPr/>
          <p:nvPr/>
        </p:nvSpPr>
        <p:spPr>
          <a:xfrm>
            <a:off x="5914112" y="5461573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it-I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 d, e</a:t>
            </a:r>
          </a:p>
        </p:txBody>
      </p:sp>
    </p:spTree>
    <p:extLst>
      <p:ext uri="{BB962C8B-B14F-4D97-AF65-F5344CB8AC3E}">
        <p14:creationId xmlns:p14="http://schemas.microsoft.com/office/powerpoint/2010/main" val="14887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Set theory (III)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5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0" y="1840879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Provide 3 examples of relations between people </a:t>
            </a: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that are (a) symmetric and transitive, and (b) anti-symmetric.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C29ECE-475C-4C1F-9BDF-264191A0F978}"/>
              </a:ext>
            </a:extLst>
          </p:cNvPr>
          <p:cNvSpPr/>
          <p:nvPr/>
        </p:nvSpPr>
        <p:spPr>
          <a:xfrm>
            <a:off x="290552" y="3774665"/>
            <a:ext cx="5864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</a:p>
          <a:p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(a) brother of, colleague of, roommate of;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05B2A8-8E43-4425-9454-2AAEFE579105}"/>
              </a:ext>
            </a:extLst>
          </p:cNvPr>
          <p:cNvSpPr/>
          <p:nvPr/>
        </p:nvSpPr>
        <p:spPr>
          <a:xfrm>
            <a:off x="290552" y="5156029"/>
            <a:ext cx="5144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</a:p>
          <a:p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(b) parent of, mother of, manager of.</a:t>
            </a:r>
          </a:p>
        </p:txBody>
      </p:sp>
    </p:spTree>
    <p:extLst>
      <p:ext uri="{BB962C8B-B14F-4D97-AF65-F5344CB8AC3E}">
        <p14:creationId xmlns:p14="http://schemas.microsoft.com/office/powerpoint/2010/main" val="29261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6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983557"/>
            <a:ext cx="116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What is a knowledge graph from the point of view of the graph theory?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C29ECE-475C-4C1F-9BDF-264191A0F978}"/>
              </a:ext>
            </a:extLst>
          </p:cNvPr>
          <p:cNvSpPr/>
          <p:nvPr/>
        </p:nvSpPr>
        <p:spPr>
          <a:xfrm>
            <a:off x="254360" y="3132512"/>
            <a:ext cx="11390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altLang="it-IT" sz="2400" dirty="0">
                <a:latin typeface="Arial" panose="020B0604020202020204" pitchFamily="34" charset="0"/>
                <a:ea typeface="Calibri" panose="020F0502020204030204" pitchFamily="34" charset="0"/>
              </a:rPr>
              <a:t>it is a directed labelled graph. Notice that it can be eventually cyclic, according to the phenomenon to be modelled.</a:t>
            </a:r>
          </a:p>
        </p:txBody>
      </p:sp>
    </p:spTree>
    <p:extLst>
      <p:ext uri="{BB962C8B-B14F-4D97-AF65-F5344CB8AC3E}">
        <p14:creationId xmlns:p14="http://schemas.microsoft.com/office/powerpoint/2010/main" val="19599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Designing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r>
              <a:rPr lang="it-IT" dirty="0"/>
              <a:t> (I)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7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798891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Represent with a knowledge graph the following model: “Fausto works for the University of Trento, that is located in Italy” and convert it into triples.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8" name="Tela 40">
            <a:extLst>
              <a:ext uri="{FF2B5EF4-FFF2-40B4-BE49-F238E27FC236}">
                <a16:creationId xmlns:a16="http://schemas.microsoft.com/office/drawing/2014/main" id="{D03381AB-A4E6-44F4-9DA3-9606FB904EC8}"/>
              </a:ext>
            </a:extLst>
          </p:cNvPr>
          <p:cNvGrpSpPr/>
          <p:nvPr/>
        </p:nvGrpSpPr>
        <p:grpSpPr>
          <a:xfrm>
            <a:off x="1806766" y="2906713"/>
            <a:ext cx="8185533" cy="1665281"/>
            <a:chOff x="0" y="0"/>
            <a:chExt cx="5246370" cy="1044575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E445347-0FE1-4391-BFE0-44A8690A395E}"/>
                </a:ext>
              </a:extLst>
            </p:cNvPr>
            <p:cNvSpPr/>
            <p:nvPr/>
          </p:nvSpPr>
          <p:spPr>
            <a:xfrm>
              <a:off x="0" y="0"/>
              <a:ext cx="5246370" cy="1044575"/>
            </a:xfrm>
            <a:prstGeom prst="rect">
              <a:avLst/>
            </a:prstGeom>
          </p:spPr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62ECBCEC-7060-4A9D-BE2B-9A0FF0006141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20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A6BE56CD-3363-4AB2-9B12-27B69231FA31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D38A595F-E984-4FCC-AB72-524F99B3194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9887B05-927C-4EBA-9C2B-7FFF2705B19A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Italy</a:t>
              </a:r>
              <a:endParaRPr lang="it-IT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7CC01ACB-37B4-448A-9E4B-48AAD99FD1CB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3362875" y="441079"/>
              <a:ext cx="656387" cy="422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 di testo 11">
              <a:extLst>
                <a:ext uri="{FF2B5EF4-FFF2-40B4-BE49-F238E27FC236}">
                  <a16:creationId xmlns:a16="http://schemas.microsoft.com/office/drawing/2014/main" id="{D54C145C-C1A1-4C88-AEBA-D9F04E5CE6E3}"/>
                </a:ext>
              </a:extLst>
            </p:cNvPr>
            <p:cNvSpPr txBox="1"/>
            <p:nvPr/>
          </p:nvSpPr>
          <p:spPr>
            <a:xfrm>
              <a:off x="1148891" y="545911"/>
              <a:ext cx="533400" cy="32072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worksFor</a:t>
              </a:r>
              <a:endPara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Casella di testo 20">
              <a:extLst>
                <a:ext uri="{FF2B5EF4-FFF2-40B4-BE49-F238E27FC236}">
                  <a16:creationId xmlns:a16="http://schemas.microsoft.com/office/drawing/2014/main" id="{173C9892-21B9-47E3-BC59-98A516F64810}"/>
                </a:ext>
              </a:extLst>
            </p:cNvPr>
            <p:cNvSpPr txBox="1"/>
            <p:nvPr/>
          </p:nvSpPr>
          <p:spPr>
            <a:xfrm>
              <a:off x="3397348" y="534842"/>
              <a:ext cx="53657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locatedIn</a:t>
              </a:r>
              <a:endParaRPr lang="it-IT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A7695F1F-0941-48C6-BB9E-712A61D31C29}"/>
              </a:ext>
            </a:extLst>
          </p:cNvPr>
          <p:cNvSpPr/>
          <p:nvPr/>
        </p:nvSpPr>
        <p:spPr>
          <a:xfrm>
            <a:off x="2018994" y="4662424"/>
            <a:ext cx="6096000" cy="7745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&lt;Fausto&gt; &lt;</a:t>
            </a:r>
            <a:r>
              <a:rPr lang="en-GB" dirty="0" err="1">
                <a:solidFill>
                  <a:srgbClr val="000000"/>
                </a:solidFill>
                <a:ea typeface="Calibri" panose="020F0502020204030204" pitchFamily="34" charset="0"/>
              </a:rPr>
              <a:t>worksFor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&gt; &lt;University of Trento&gt;</a:t>
            </a:r>
            <a:endParaRPr lang="it-IT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&lt;University of Trento&gt; &lt;</a:t>
            </a:r>
            <a:r>
              <a:rPr lang="en-GB" dirty="0" err="1">
                <a:solidFill>
                  <a:srgbClr val="000000"/>
                </a:solidFill>
                <a:ea typeface="Calibri" panose="020F0502020204030204" pitchFamily="34" charset="0"/>
              </a:rPr>
              <a:t>locatedIn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&gt; &lt;Italy&gt;</a:t>
            </a:r>
            <a:endParaRPr lang="it-IT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Designing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r>
              <a:rPr lang="it-IT" dirty="0"/>
              <a:t> (II)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8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13403"/>
            <a:ext cx="11683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Represent with a knowledge graph the following linguistic model: “Fausto and Mario work for the University of Trento, that is located in Italy” and convert it into triples.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7695F1F-0941-48C6-BB9E-712A61D31C29}"/>
              </a:ext>
            </a:extLst>
          </p:cNvPr>
          <p:cNvSpPr/>
          <p:nvPr/>
        </p:nvSpPr>
        <p:spPr>
          <a:xfrm>
            <a:off x="1936552" y="53553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&lt;Fausto&gt; &lt;</a:t>
            </a:r>
            <a:r>
              <a:rPr lang="en-GB" dirty="0" err="1"/>
              <a:t>worksFor</a:t>
            </a:r>
            <a:r>
              <a:rPr lang="en-GB" dirty="0"/>
              <a:t>&gt; &lt;University of Trento&gt;</a:t>
            </a:r>
            <a:endParaRPr lang="it-IT" dirty="0"/>
          </a:p>
          <a:p>
            <a:r>
              <a:rPr lang="en-GB" dirty="0"/>
              <a:t>&lt;Mario&gt; &lt;</a:t>
            </a:r>
            <a:r>
              <a:rPr lang="en-GB" dirty="0" err="1"/>
              <a:t>worksFor</a:t>
            </a:r>
            <a:r>
              <a:rPr lang="en-GB" dirty="0"/>
              <a:t>&gt; &lt;University of Trento&gt;</a:t>
            </a:r>
            <a:endParaRPr lang="it-IT" dirty="0"/>
          </a:p>
          <a:p>
            <a:r>
              <a:rPr lang="en-GB" dirty="0"/>
              <a:t>&lt;University of Trento&gt; &lt;</a:t>
            </a:r>
            <a:r>
              <a:rPr lang="en-GB" dirty="0" err="1"/>
              <a:t>locatedIn</a:t>
            </a:r>
            <a:r>
              <a:rPr lang="en-GB" dirty="0"/>
              <a:t>&gt; &lt;Italy&gt;</a:t>
            </a:r>
            <a:endParaRPr lang="it-IT" dirty="0"/>
          </a:p>
        </p:txBody>
      </p:sp>
      <p:grpSp>
        <p:nvGrpSpPr>
          <p:cNvPr id="19" name="Tela 41">
            <a:extLst>
              <a:ext uri="{FF2B5EF4-FFF2-40B4-BE49-F238E27FC236}">
                <a16:creationId xmlns:a16="http://schemas.microsoft.com/office/drawing/2014/main" id="{D0C8ECEE-FD8D-4A3A-92DA-74195C063F11}"/>
              </a:ext>
            </a:extLst>
          </p:cNvPr>
          <p:cNvGrpSpPr/>
          <p:nvPr/>
        </p:nvGrpSpPr>
        <p:grpSpPr>
          <a:xfrm>
            <a:off x="2093205" y="3266551"/>
            <a:ext cx="7667740" cy="1692275"/>
            <a:chOff x="0" y="0"/>
            <a:chExt cx="5246370" cy="1692275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2F71BE8C-69F1-416B-8401-42FE4B64DDD0}"/>
                </a:ext>
              </a:extLst>
            </p:cNvPr>
            <p:cNvSpPr/>
            <p:nvPr/>
          </p:nvSpPr>
          <p:spPr>
            <a:xfrm>
              <a:off x="0" y="0"/>
              <a:ext cx="5246370" cy="1692275"/>
            </a:xfrm>
            <a:prstGeom prst="rect">
              <a:avLst/>
            </a:prstGeom>
          </p:spPr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AE002C4-51BA-4C16-9BCA-E54488DF7862}"/>
                </a:ext>
              </a:extLst>
            </p:cNvPr>
            <p:cNvSpPr/>
            <p:nvPr/>
          </p:nvSpPr>
          <p:spPr>
            <a:xfrm>
              <a:off x="136024" y="250372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Fausto</a:t>
              </a:r>
              <a:endPara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E34DF6E2-5E23-426B-965B-8DCB3FE30BF3}"/>
                </a:ext>
              </a:extLst>
            </p:cNvPr>
            <p:cNvSpPr/>
            <p:nvPr/>
          </p:nvSpPr>
          <p:spPr>
            <a:xfrm>
              <a:off x="1740742" y="253437"/>
              <a:ext cx="162213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University of Trento</a:t>
              </a:r>
              <a:endPara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Connettore a gomito 23">
              <a:extLst>
                <a:ext uri="{FF2B5EF4-FFF2-40B4-BE49-F238E27FC236}">
                  <a16:creationId xmlns:a16="http://schemas.microsoft.com/office/drawing/2014/main" id="{DD2E22D6-0868-4CDC-9A9C-AE2C77F12D0A}"/>
                </a:ext>
              </a:extLst>
            </p:cNvPr>
            <p:cNvCxnSpPr/>
            <p:nvPr/>
          </p:nvCxnSpPr>
          <p:spPr>
            <a:xfrm>
              <a:off x="1072243" y="438151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6A1B71B-ED1A-4817-BBD8-190C31922759}"/>
                </a:ext>
              </a:extLst>
            </p:cNvPr>
            <p:cNvSpPr/>
            <p:nvPr/>
          </p:nvSpPr>
          <p:spPr>
            <a:xfrm>
              <a:off x="4019262" y="27553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Italy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Connettore a gomito 25">
              <a:extLst>
                <a:ext uri="{FF2B5EF4-FFF2-40B4-BE49-F238E27FC236}">
                  <a16:creationId xmlns:a16="http://schemas.microsoft.com/office/drawing/2014/main" id="{77A4CE1F-1A04-46C7-BCE6-34162AB81AF4}"/>
                </a:ext>
              </a:extLst>
            </p:cNvPr>
            <p:cNvCxnSpPr/>
            <p:nvPr/>
          </p:nvCxnSpPr>
          <p:spPr>
            <a:xfrm>
              <a:off x="3362875" y="441080"/>
              <a:ext cx="656387" cy="422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 di testo 18">
              <a:extLst>
                <a:ext uri="{FF2B5EF4-FFF2-40B4-BE49-F238E27FC236}">
                  <a16:creationId xmlns:a16="http://schemas.microsoft.com/office/drawing/2014/main" id="{9664CF59-7115-49A5-B460-C90E9B1F98AA}"/>
                </a:ext>
              </a:extLst>
            </p:cNvPr>
            <p:cNvSpPr txBox="1"/>
            <p:nvPr/>
          </p:nvSpPr>
          <p:spPr>
            <a:xfrm>
              <a:off x="1135040" y="27349"/>
              <a:ext cx="533400" cy="32072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worksFor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Casella di testo 20">
              <a:extLst>
                <a:ext uri="{FF2B5EF4-FFF2-40B4-BE49-F238E27FC236}">
                  <a16:creationId xmlns:a16="http://schemas.microsoft.com/office/drawing/2014/main" id="{E80FEBE1-DAAB-4771-B016-D2A6988737F8}"/>
                </a:ext>
              </a:extLst>
            </p:cNvPr>
            <p:cNvSpPr txBox="1"/>
            <p:nvPr/>
          </p:nvSpPr>
          <p:spPr>
            <a:xfrm>
              <a:off x="3397348" y="534842"/>
              <a:ext cx="53657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locatedIn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5D85872D-2457-48C2-98F2-3E85AE8BABE0}"/>
                </a:ext>
              </a:extLst>
            </p:cNvPr>
            <p:cNvSpPr/>
            <p:nvPr/>
          </p:nvSpPr>
          <p:spPr>
            <a:xfrm>
              <a:off x="122215" y="1087576"/>
              <a:ext cx="935990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8F2ADEF0-D1B5-4F2C-B32E-8BBF5DF305C9}"/>
                </a:ext>
              </a:extLst>
            </p:cNvPr>
            <p:cNvCxnSpPr/>
            <p:nvPr/>
          </p:nvCxnSpPr>
          <p:spPr>
            <a:xfrm flipV="1">
              <a:off x="1058205" y="573706"/>
              <a:ext cx="920093" cy="7010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 di testo 33">
              <a:extLst>
                <a:ext uri="{FF2B5EF4-FFF2-40B4-BE49-F238E27FC236}">
                  <a16:creationId xmlns:a16="http://schemas.microsoft.com/office/drawing/2014/main" id="{EBD72C8B-EB15-49D6-B507-F446325F87B9}"/>
                </a:ext>
              </a:extLst>
            </p:cNvPr>
            <p:cNvSpPr txBox="1"/>
            <p:nvPr/>
          </p:nvSpPr>
          <p:spPr>
            <a:xfrm>
              <a:off x="1141864" y="1348732"/>
              <a:ext cx="53340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worksFor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0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Designing</a:t>
            </a:r>
            <a:r>
              <a:rPr lang="it-IT" dirty="0"/>
              <a:t> knowledge </a:t>
            </a:r>
            <a:r>
              <a:rPr lang="it-IT" dirty="0" err="1"/>
              <a:t>graphs</a:t>
            </a:r>
            <a:r>
              <a:rPr lang="it-IT" dirty="0"/>
              <a:t> (III)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30F611-3D78-4E98-9E4C-D430BBAA5F6C}" type="slidenum">
              <a:rPr lang="it-IT" smtClean="0"/>
              <a:t>9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5CBDCA-B191-4717-A919-4A205C01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0" y="1849168"/>
            <a:ext cx="11683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it-IT" sz="2400" b="1" dirty="0">
                <a:latin typeface="Arial" panose="020B0604020202020204" pitchFamily="34" charset="0"/>
                <a:ea typeface="Calibri" panose="020F0502020204030204" pitchFamily="34" charset="0"/>
              </a:rPr>
              <a:t>Represent with a knowledge graph the following linguistic model: “Mario is male and is born on 1969-09-26” and convert it into triples.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E63935-B4C6-4CA2-9A03-71326D18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7" y="52535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7695F1F-0941-48C6-BB9E-712A61D31C29}"/>
              </a:ext>
            </a:extLst>
          </p:cNvPr>
          <p:cNvSpPr/>
          <p:nvPr/>
        </p:nvSpPr>
        <p:spPr>
          <a:xfrm>
            <a:off x="1980296" y="5128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&lt;Mario&gt; &lt;gender&gt; &lt;male&gt;</a:t>
            </a:r>
          </a:p>
          <a:p>
            <a:r>
              <a:rPr lang="it-IT" dirty="0"/>
              <a:t>&lt;Mario&gt; &lt;</a:t>
            </a:r>
            <a:r>
              <a:rPr lang="it-IT" dirty="0" err="1"/>
              <a:t>birthDate</a:t>
            </a:r>
            <a:r>
              <a:rPr lang="it-IT" dirty="0"/>
              <a:t>&gt; &lt;1969-09-26&gt;</a:t>
            </a:r>
          </a:p>
        </p:txBody>
      </p:sp>
      <p:grpSp>
        <p:nvGrpSpPr>
          <p:cNvPr id="32" name="Tela 42">
            <a:extLst>
              <a:ext uri="{FF2B5EF4-FFF2-40B4-BE49-F238E27FC236}">
                <a16:creationId xmlns:a16="http://schemas.microsoft.com/office/drawing/2014/main" id="{75EB4775-5A1B-4CF7-9A28-F8B97D7F35EB}"/>
              </a:ext>
            </a:extLst>
          </p:cNvPr>
          <p:cNvGrpSpPr/>
          <p:nvPr/>
        </p:nvGrpSpPr>
        <p:grpSpPr>
          <a:xfrm>
            <a:off x="1980296" y="3196374"/>
            <a:ext cx="7386655" cy="1505800"/>
            <a:chOff x="0" y="0"/>
            <a:chExt cx="5246370" cy="1505800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18C1A9BE-5C2A-493A-9DFC-B3B151BADEE3}"/>
                </a:ext>
              </a:extLst>
            </p:cNvPr>
            <p:cNvSpPr/>
            <p:nvPr/>
          </p:nvSpPr>
          <p:spPr>
            <a:xfrm>
              <a:off x="0" y="0"/>
              <a:ext cx="5246370" cy="1505585"/>
            </a:xfrm>
            <a:prstGeom prst="rect">
              <a:avLst/>
            </a:prstGeom>
          </p:spPr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18987299-5CC6-4C00-99C5-ED6BC9AB734D}"/>
                </a:ext>
              </a:extLst>
            </p:cNvPr>
            <p:cNvSpPr/>
            <p:nvPr/>
          </p:nvSpPr>
          <p:spPr>
            <a:xfrm>
              <a:off x="136024" y="239108"/>
              <a:ext cx="936219" cy="375557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Mario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254A018A-2397-4794-80F5-7F849703E785}"/>
                </a:ext>
              </a:extLst>
            </p:cNvPr>
            <p:cNvSpPr/>
            <p:nvPr/>
          </p:nvSpPr>
          <p:spPr>
            <a:xfrm>
              <a:off x="1740562" y="242173"/>
              <a:ext cx="975343" cy="375285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male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Connettore a gomito 35">
              <a:extLst>
                <a:ext uri="{FF2B5EF4-FFF2-40B4-BE49-F238E27FC236}">
                  <a16:creationId xmlns:a16="http://schemas.microsoft.com/office/drawing/2014/main" id="{16BBA18E-5EB8-4E5B-81B1-6A70B0642C82}"/>
                </a:ext>
              </a:extLst>
            </p:cNvPr>
            <p:cNvCxnSpPr/>
            <p:nvPr/>
          </p:nvCxnSpPr>
          <p:spPr>
            <a:xfrm>
              <a:off x="1072243" y="426887"/>
              <a:ext cx="668499" cy="292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A3D3A5F4-2491-4920-B21E-7909442643C7}"/>
                </a:ext>
              </a:extLst>
            </p:cNvPr>
            <p:cNvSpPr/>
            <p:nvPr/>
          </p:nvSpPr>
          <p:spPr>
            <a:xfrm>
              <a:off x="1707709" y="905715"/>
              <a:ext cx="1008196" cy="3395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GB" sz="16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1969-09-26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8" name="Connettore a gomito 37">
              <a:extLst>
                <a:ext uri="{FF2B5EF4-FFF2-40B4-BE49-F238E27FC236}">
                  <a16:creationId xmlns:a16="http://schemas.microsoft.com/office/drawing/2014/main" id="{258A6E79-FF81-4C82-8448-4D53438EB436}"/>
                </a:ext>
              </a:extLst>
            </p:cNvPr>
            <p:cNvCxnSpPr/>
            <p:nvPr/>
          </p:nvCxnSpPr>
          <p:spPr>
            <a:xfrm rot="16200000" flipH="1">
              <a:off x="1063522" y="431261"/>
              <a:ext cx="515802" cy="77257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 di testo 28">
              <a:extLst>
                <a:ext uri="{FF2B5EF4-FFF2-40B4-BE49-F238E27FC236}">
                  <a16:creationId xmlns:a16="http://schemas.microsoft.com/office/drawing/2014/main" id="{AACD8BBC-75B6-496F-9935-7C3E748829E0}"/>
                </a:ext>
              </a:extLst>
            </p:cNvPr>
            <p:cNvSpPr txBox="1"/>
            <p:nvPr/>
          </p:nvSpPr>
          <p:spPr>
            <a:xfrm>
              <a:off x="1182178" y="56975"/>
              <a:ext cx="407035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gender</a:t>
              </a:r>
              <a:endPara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Casella di testo 20">
              <a:extLst>
                <a:ext uri="{FF2B5EF4-FFF2-40B4-BE49-F238E27FC236}">
                  <a16:creationId xmlns:a16="http://schemas.microsoft.com/office/drawing/2014/main" id="{46B161A2-A12F-4704-9F0A-9B1EC0E00BAA}"/>
                </a:ext>
              </a:extLst>
            </p:cNvPr>
            <p:cNvSpPr txBox="1"/>
            <p:nvPr/>
          </p:nvSpPr>
          <p:spPr>
            <a:xfrm>
              <a:off x="1052638" y="1185125"/>
              <a:ext cx="549910" cy="320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60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birthDate</a:t>
              </a:r>
              <a:endParaRPr lang="it-IT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5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_presentazione_standard_Ateneo_italiano.potx" id="{E24A3005-8A49-4131-ADFB-454D09A71447}" vid="{C6A63127-D2C0-4F75-8CD9-E452930117B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modello_presentazione_standard_Ateneo_italiano</Template>
  <TotalTime>11518</TotalTime>
  <Words>1214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txbsys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21-03-04_VQR 2015-2019 con IRIS Unitn</dc:title>
  <dc:subject>VQR IRIS Procedure</dc:subject>
  <dc:creator>Maltese, Vincenzo</dc:creator>
  <cp:keywords>Data Management Plan</cp:keywords>
  <cp:lastModifiedBy>Maltese, Vincenzo</cp:lastModifiedBy>
  <cp:revision>608</cp:revision>
  <dcterms:created xsi:type="dcterms:W3CDTF">2019-12-12T13:08:37Z</dcterms:created>
  <dcterms:modified xsi:type="dcterms:W3CDTF">2023-10-12T07:50:43Z</dcterms:modified>
  <cp:category>VQR IRIS</cp:category>
</cp:coreProperties>
</file>