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8" r:id="rId10"/>
    <p:sldId id="262" r:id="rId11"/>
    <p:sldId id="261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E455EE-DF79-4D7F-B27C-0C4733FA0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S.Lakshmi Devi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5351E-7AB6-4BD8-9956-7D03C2B5D7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0C27-027D-4E6D-B776-FAFBB861F23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642F7-EF6E-44F3-ABB3-8E3A3CEDC5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Powered Decision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FA522-1DB6-4B35-9676-96879E2D62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F365-36DB-43B1-8268-56F4FB96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78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S.Lakshmi Devi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7A50-3744-4409-96BA-B24B1E4204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Powered Decision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0ADEF-5842-48B8-BBE6-0153BA6A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729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F90512-4947-4105-8EBC-C768CD11D775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4B9D-902A-4E60-ADD0-8BFCC8E20B74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0E67-788F-461C-8E08-72611FF78C2B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3CD-5125-4577-85AE-C18FCFD2F0A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FB2E-1E1E-478E-B902-40D3EE4623B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BC9-04D9-4FD8-9C6B-294FDAE56334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18A-25EE-451D-B6F5-C34F77B7819F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F6460A-00FE-4FB7-95C2-95EC8CE6CEFD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E60042-9592-4FA2-9AA3-39D02C55CA9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71C6-AF82-455F-B290-A349AB640ECA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0CC-64FB-493C-8067-D946F110311B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9796-3865-4C72-A9B8-DA0C97052C8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C3F1-D0C8-403C-95D5-D7D1C832939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5A-D67E-471B-B746-0AED41C1911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DEE5-F9A7-4A0B-AD3F-2B883453689B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F35-DE7B-457E-B706-4814A9F0782E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F1179-F757-4CA7-9474-46D0F35BF263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S. Lakshmi Devi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4B57-7768-4609-B0DB-5CCC8D66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 Black" panose="020B0A04020102020204" pitchFamily="34" charset="0"/>
              </a:rPr>
              <a:t>Data-Powered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234F8-3E6B-4F67-8196-A8F6A8FA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EDA for Business Optimization at Global Electronics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7FFC-4101-4D8F-B1EA-C097A5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85" y="1878566"/>
            <a:ext cx="3413534" cy="9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1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6883-4CE1-4BD7-8AC8-837F2361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4D76-BA05-4EC7-83FC-3B4B0A4E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Module 1: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Exploratory Data Analysis &amp; Statistical Visualizations</a:t>
            </a:r>
          </a:p>
          <a:p>
            <a:pPr lvl="1"/>
            <a:r>
              <a:rPr lang="en-US" dirty="0"/>
              <a:t>Data preprocessing/cleaning/handling</a:t>
            </a:r>
          </a:p>
          <a:p>
            <a:pPr lvl="1"/>
            <a:r>
              <a:rPr lang="en-US" dirty="0"/>
              <a:t>Visualization using matplotlib</a:t>
            </a:r>
          </a:p>
          <a:p>
            <a:pPr lvl="1"/>
            <a:r>
              <a:rPr lang="en-US" dirty="0"/>
              <a:t>Distribution Analysis</a:t>
            </a:r>
          </a:p>
          <a:p>
            <a:r>
              <a:rPr lang="en-US" dirty="0"/>
              <a:t>Module 2 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Schema Creation</a:t>
            </a:r>
          </a:p>
          <a:p>
            <a:pPr lvl="1"/>
            <a:r>
              <a:rPr lang="en-US" dirty="0"/>
              <a:t> MySQL Database and tables with relationship established.</a:t>
            </a:r>
          </a:p>
          <a:p>
            <a:r>
              <a:rPr lang="en-US" dirty="0"/>
              <a:t>Module 3 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Power BI for Dashboard</a:t>
            </a:r>
          </a:p>
          <a:p>
            <a:pPr lvl="1"/>
            <a:r>
              <a:rPr lang="en-US" dirty="0"/>
              <a:t>Preparing Data, establishing relationship and Query Selection using DAX.</a:t>
            </a:r>
          </a:p>
          <a:p>
            <a:pPr lvl="1"/>
            <a:r>
              <a:rPr lang="en-US" dirty="0"/>
              <a:t>Dashboard using visualization tools and </a:t>
            </a:r>
            <a:r>
              <a:rPr lang="en-US" b="1" dirty="0">
                <a:solidFill>
                  <a:srgbClr val="00B0F0"/>
                </a:solidFill>
              </a:rPr>
              <a:t>Natural Language Processing</a:t>
            </a:r>
            <a:r>
              <a:rPr lang="en-US" dirty="0"/>
              <a:t> for Q&amp;A.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06D0-B647-40A9-8CC4-7CB870EE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9804-803F-452A-A353-6952F228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7D437-473E-4200-B9A9-3B6C5946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6136-4F43-48DC-A3D9-A1C366FB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6320" cy="706964"/>
          </a:xfrm>
        </p:spPr>
        <p:txBody>
          <a:bodyPr/>
          <a:lstStyle/>
          <a:p>
            <a:r>
              <a:rPr lang="en-US" dirty="0"/>
              <a:t>Inferences/ Insights of DPD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A553-25F1-4A0A-B08F-73676070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Best performing </a:t>
            </a:r>
            <a:r>
              <a:rPr lang="en-US" dirty="0"/>
              <a:t>Products, brands, category and sub category were found</a:t>
            </a:r>
          </a:p>
          <a:p>
            <a:r>
              <a:rPr lang="en-US" dirty="0"/>
              <a:t>Sales from </a:t>
            </a:r>
            <a:r>
              <a:rPr lang="en-US" b="1" dirty="0">
                <a:solidFill>
                  <a:srgbClr val="00B0F0"/>
                </a:solidFill>
              </a:rPr>
              <a:t>2016 to 2021 </a:t>
            </a:r>
            <a:r>
              <a:rPr lang="en-US" dirty="0"/>
              <a:t>were seen in different granularities and filters</a:t>
            </a:r>
          </a:p>
          <a:p>
            <a:r>
              <a:rPr lang="en-US" dirty="0"/>
              <a:t>Customers orders, sales, revenue and profit on </a:t>
            </a:r>
            <a:r>
              <a:rPr lang="en-US" b="1" dirty="0">
                <a:solidFill>
                  <a:srgbClr val="00B0F0"/>
                </a:solidFill>
              </a:rPr>
              <a:t>geographical sectors</a:t>
            </a:r>
            <a:r>
              <a:rPr lang="en-US" dirty="0"/>
              <a:t> were portrayed </a:t>
            </a:r>
          </a:p>
          <a:p>
            <a:r>
              <a:rPr lang="en-US" dirty="0"/>
              <a:t>Best performing </a:t>
            </a:r>
            <a:r>
              <a:rPr lang="en-US" b="1" dirty="0">
                <a:solidFill>
                  <a:srgbClr val="00B0F0"/>
                </a:solidFill>
              </a:rPr>
              <a:t>stores and brand </a:t>
            </a:r>
            <a:r>
              <a:rPr lang="en-US" dirty="0"/>
              <a:t>in particular countries were captured</a:t>
            </a:r>
          </a:p>
          <a:p>
            <a:r>
              <a:rPr lang="en-US" dirty="0"/>
              <a:t>o dynamically calculate all the above metrics based on </a:t>
            </a:r>
            <a:r>
              <a:rPr lang="en-US" b="1" dirty="0"/>
              <a:t>Country</a:t>
            </a:r>
            <a:r>
              <a:rPr lang="en-US" dirty="0"/>
              <a:t> in Power BI were performed using</a:t>
            </a:r>
            <a:r>
              <a:rPr lang="en-US" b="1" dirty="0">
                <a:solidFill>
                  <a:srgbClr val="00B0F0"/>
                </a:solidFill>
              </a:rPr>
              <a:t>, DAX query and slicers</a:t>
            </a:r>
            <a:endParaRPr lang="en-US" dirty="0"/>
          </a:p>
          <a:p>
            <a:r>
              <a:rPr lang="en-US" dirty="0"/>
              <a:t>Highest and lowest performing products based on </a:t>
            </a:r>
            <a:r>
              <a:rPr lang="en-US" b="1" dirty="0">
                <a:solidFill>
                  <a:srgbClr val="00B0F0"/>
                </a:solidFill>
              </a:rPr>
              <a:t>time intervals</a:t>
            </a:r>
            <a:r>
              <a:rPr lang="en-US" dirty="0"/>
              <a:t> were hierarchically diagnosed.</a:t>
            </a:r>
          </a:p>
          <a:p>
            <a:r>
              <a:rPr lang="en-US" dirty="0"/>
              <a:t>NLP based </a:t>
            </a:r>
            <a:r>
              <a:rPr lang="en-US" b="1" dirty="0">
                <a:solidFill>
                  <a:srgbClr val="00B0F0"/>
                </a:solidFill>
              </a:rPr>
              <a:t>Q&amp;A.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FCAA-2ECD-4A1A-85F4-285EFFCB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6B9E-6937-4474-9443-6F449237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8A983-B71F-4332-980F-3A1315E4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3442-B6F2-4C8A-81E8-21C243D4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DPD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CC6-8B82-4801-886D-FFC968A1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Incorporating </a:t>
            </a:r>
            <a:r>
              <a:rPr lang="en-US" sz="2400" b="1" dirty="0"/>
              <a:t>Azure Synapse Analytics</a:t>
            </a:r>
            <a:r>
              <a:rPr lang="en-US" sz="2400" dirty="0"/>
              <a:t> for scalable data storage, </a:t>
            </a:r>
            <a:r>
              <a:rPr lang="en-US" sz="2400" b="1" dirty="0"/>
              <a:t>Azure Machine Learning</a:t>
            </a:r>
            <a:r>
              <a:rPr lang="en-US" sz="2400" dirty="0"/>
              <a:t> for predictive sales insights, </a:t>
            </a:r>
            <a:r>
              <a:rPr lang="en-US" sz="2400" b="1" dirty="0"/>
              <a:t>Azure Stream Analytics</a:t>
            </a:r>
            <a:r>
              <a:rPr lang="en-US" sz="2400" dirty="0"/>
              <a:t> for real-time monitoring, </a:t>
            </a:r>
            <a:r>
              <a:rPr lang="en-US" sz="2400" b="1" dirty="0"/>
              <a:t>Microsoft Dynamics 365</a:t>
            </a:r>
            <a:r>
              <a:rPr lang="en-US" sz="2400" dirty="0"/>
              <a:t> for unified CRM/ERP integration, and </a:t>
            </a:r>
            <a:r>
              <a:rPr lang="en-US" sz="2400" b="1" dirty="0"/>
              <a:t>Power Automate</a:t>
            </a:r>
            <a:r>
              <a:rPr lang="en-US" sz="2400" dirty="0"/>
              <a:t> for workflow automation. As a future enhancement, build a </a:t>
            </a:r>
            <a:r>
              <a:rPr lang="en-US" sz="2400" b="1" dirty="0">
                <a:solidFill>
                  <a:srgbClr val="00B0F0"/>
                </a:solidFill>
              </a:rPr>
              <a:t>recommendation system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using AI to suggest products or promotions based on customer purchasing patterns.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61EF-809C-4E11-9E59-5DC9B0FE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FA2C-9E73-43EB-B6FC-DC9BE98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46682-22D4-4733-BEB4-105A2317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3442-B6F2-4C8A-81E8-21C243D4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CC6-8B82-4801-886D-FFC968A1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Data Powered Decision(DPD) project successfully integrated and analyzed sales, revenue, and profit data across multiple regions and currencies, providing valuable insights through interactive Power BI dashboards and </a:t>
            </a:r>
            <a:r>
              <a:rPr lang="en-US" sz="2400" b="1" dirty="0"/>
              <a:t>Visualization and Scientific Libraries </a:t>
            </a:r>
            <a:r>
              <a:rPr lang="en-US" sz="2400" dirty="0"/>
              <a:t>encompassing Matplotlib and SciPy.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61EF-809C-4E11-9E59-5DC9B0FE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FA2C-9E73-43EB-B6FC-DC9BE98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46682-22D4-4733-BEB4-105A2317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B93DA6CA-D6AB-4A6C-8C2F-34BAF50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4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F97-A684-49EE-B203-761B22B4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B068-5288-460C-8E73-E14705D5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139517" cy="3416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Problem Statement</a:t>
            </a:r>
          </a:p>
          <a:p>
            <a:pPr lvl="1"/>
            <a:r>
              <a:rPr lang="en-US" sz="1400" b="1" dirty="0"/>
              <a:t>About the company</a:t>
            </a:r>
          </a:p>
          <a:p>
            <a:pPr lvl="1"/>
            <a:r>
              <a:rPr lang="en-US" sz="1400" b="1" dirty="0"/>
              <a:t>Data Analysis – The Why?</a:t>
            </a:r>
          </a:p>
          <a:p>
            <a:r>
              <a:rPr lang="en-US" b="1" dirty="0">
                <a:solidFill>
                  <a:srgbClr val="00B0F0"/>
                </a:solidFill>
              </a:rPr>
              <a:t>Tools and Technologies 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Project Modules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Power BI –Dashboard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Analytical &amp; Statistical Visualizations</a:t>
            </a:r>
          </a:p>
          <a:p>
            <a:r>
              <a:rPr lang="en-US" b="1" dirty="0">
                <a:solidFill>
                  <a:srgbClr val="00B0F0"/>
                </a:solidFill>
              </a:rPr>
              <a:t>Future Enhancement</a:t>
            </a:r>
          </a:p>
          <a:p>
            <a:r>
              <a:rPr lang="en-US" b="1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EF7E-182D-4CD9-B0BE-25F99DE5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A94A-0A76-4A01-9206-58788854F9B7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9694-C1D6-4B83-8C62-57E9FDD1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7E34A-C22F-4C7E-A2C3-40DCC2C8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1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017E-C326-4112-AE18-4FBFACF3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1722-640A-479A-8B72-32A91755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8749" cy="3416300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Global Electronics is a company </a:t>
            </a:r>
            <a:r>
              <a:rPr lang="en-US" sz="2800" b="1" dirty="0">
                <a:solidFill>
                  <a:srgbClr val="00B0F0"/>
                </a:solidFill>
              </a:rPr>
              <a:t>operating in the electronics industry</a:t>
            </a:r>
            <a:r>
              <a:rPr lang="en-US" sz="2800" dirty="0"/>
              <a:t>, involved in manufacturing, retailing, or distributing consumer electronics, components, or related products.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1F41-8350-4479-A426-EE70D665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4A7-76C7-4A4F-813A-33A1F448CA98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FA19-B141-4C42-A39E-07E57733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9EE3E-04BC-4405-B83A-8401D741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EA61-6705-4745-A6E7-7164C5A3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C45D-138C-46A9-8AC8-11B13CB0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Global Electronics is looking forward to analyze the data effectively to infer the best, moderate and low sales of their company.</a:t>
            </a:r>
          </a:p>
          <a:p>
            <a:r>
              <a:rPr lang="en-US" dirty="0"/>
              <a:t>Their objective is to develop their sales positively and render enhanced customer services across the globe.</a:t>
            </a:r>
          </a:p>
          <a:p>
            <a:pPr algn="just"/>
            <a:r>
              <a:rPr lang="en-US" dirty="0"/>
              <a:t>The project is developed to provide solution to the company producing a full fledged report which has all the </a:t>
            </a:r>
            <a:r>
              <a:rPr lang="en-US" b="1" dirty="0">
                <a:solidFill>
                  <a:srgbClr val="00B0F0"/>
                </a:solidFill>
              </a:rPr>
              <a:t>answers to where and how to excel their business globally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241F-3627-4D5B-AFBB-DFEB6220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80FD-40A0-45F1-B5CA-BCC49265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349BF-A887-40FE-A6CB-51B89786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0C68-576B-4A2E-9D27-6A0A0B7A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analysis on the data – The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58CA-74C7-4707-BA03-300F726F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68759" cy="3416300"/>
          </a:xfrm>
        </p:spPr>
        <p:txBody>
          <a:bodyPr>
            <a:noAutofit/>
          </a:bodyPr>
          <a:lstStyle/>
          <a:p>
            <a:r>
              <a:rPr lang="en-US" dirty="0"/>
              <a:t>Data analysis enables them to outperform competitors by being more agile, </a:t>
            </a:r>
            <a:r>
              <a:rPr lang="en-US" b="1" dirty="0">
                <a:solidFill>
                  <a:srgbClr val="00B0F0"/>
                </a:solidFill>
              </a:rPr>
              <a:t>understanding market needs </a:t>
            </a:r>
            <a:r>
              <a:rPr lang="en-US" dirty="0"/>
              <a:t>better, and offering superior products and services.</a:t>
            </a:r>
          </a:p>
          <a:p>
            <a:pPr lvl="8" algn="just"/>
            <a:r>
              <a:rPr lang="en-US" sz="1800" b="1" dirty="0"/>
              <a:t>Enhance Customer Satisfaction</a:t>
            </a:r>
          </a:p>
          <a:p>
            <a:pPr lvl="8" algn="just"/>
            <a:r>
              <a:rPr lang="en-US" sz="1800" b="1" dirty="0"/>
              <a:t> Optimize Operations</a:t>
            </a:r>
          </a:p>
          <a:p>
            <a:pPr lvl="8" algn="just"/>
            <a:r>
              <a:rPr lang="en-US" sz="1800" b="1" dirty="0"/>
              <a:t>Inventory management</a:t>
            </a:r>
          </a:p>
          <a:p>
            <a:pPr lvl="8" algn="just"/>
            <a:r>
              <a:rPr lang="en-US" sz="1800" b="1" dirty="0"/>
              <a:t>Performance insights</a:t>
            </a:r>
          </a:p>
          <a:p>
            <a:pPr lvl="8" algn="just"/>
            <a:r>
              <a:rPr lang="en-US" sz="1800" b="1" dirty="0"/>
              <a:t> Drive Business Growth</a:t>
            </a:r>
          </a:p>
          <a:p>
            <a:pPr lvl="8" algn="just"/>
            <a:r>
              <a:rPr lang="en-US" sz="1800" b="1" dirty="0"/>
              <a:t> Decision-Making Support</a:t>
            </a:r>
          </a:p>
          <a:p>
            <a:pPr lvl="8" algn="just"/>
            <a:r>
              <a:rPr lang="en-US" sz="1800" b="1" dirty="0"/>
              <a:t> Competitive Advantage</a:t>
            </a:r>
          </a:p>
          <a:p>
            <a:endParaRPr lang="en-US" sz="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BAFA-2ECA-4427-A816-B584734E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9E5-CE38-4EC0-99BE-BC6AEBA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7D900-2BA0-477D-BD24-624C43D6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1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3A75-1CCA-42CA-8FFD-C47B75A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90FE-1306-4466-B0BB-FF7DA219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8749" cy="3416300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Ron George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developed Power BI and Microsoft officially launched it in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2013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and it is now a leading business intelligence tool worldwide.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	Power BI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is a data analytics and visualization tool. It helps users connect to various data sources, transform raw data, and create interactive dashboards and reports to support data-driven decisions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1A3-2F42-4C77-9BDA-D2EFD973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9337-F2D6-421E-8A37-CC81031E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E3D6E-C1CF-4C7C-A330-FA043723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DFAA-8968-487A-A7A3-C4CE4C2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 of Global Electronics -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333AE2-334D-4400-AC21-CD86B190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30491"/>
            <a:ext cx="5000002" cy="28425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03FC-44CF-4394-A8ED-52DE4BBA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9910-EBDA-429D-8512-23748D3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361861-D0DA-455B-B1C9-D6375542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2630492"/>
            <a:ext cx="4799435" cy="2842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E7FC93-534D-4039-B910-1A6B7720696F}"/>
              </a:ext>
            </a:extLst>
          </p:cNvPr>
          <p:cNvSpPr txBox="1"/>
          <p:nvPr/>
        </p:nvSpPr>
        <p:spPr>
          <a:xfrm>
            <a:off x="7315200" y="5750351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Generation using NLP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780F4-50A7-4B11-A762-BC16A975EA51}"/>
              </a:ext>
            </a:extLst>
          </p:cNvPr>
          <p:cNvSpPr txBox="1"/>
          <p:nvPr/>
        </p:nvSpPr>
        <p:spPr>
          <a:xfrm>
            <a:off x="2075468" y="5750351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using </a:t>
            </a:r>
            <a:r>
              <a:rPr lang="en-US"/>
              <a:t>various DAX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6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3A75-1CCA-42CA-8FFD-C47B75A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Matplotlib &amp;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90FE-1306-4466-B0BB-FF7DA219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8749" cy="3416300"/>
          </a:xfrm>
        </p:spPr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</a:rPr>
              <a:t>Pandas</a:t>
            </a:r>
            <a:r>
              <a:rPr lang="en-US" dirty="0"/>
              <a:t>, data were read and written from and into csv files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Scipy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, the statistical nature of the data distributions was studied and handled. Sales over month using skewness, correlation etc., were found.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Matplotlib</a:t>
            </a:r>
            <a:r>
              <a:rPr lang="en-US" dirty="0"/>
              <a:t>, plot, histogram, bar, count plot, heatmap, etc., were performed for various insights.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1A3-2F42-4C77-9BDA-D2EFD973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9337-F2D6-421E-8A37-CC81031E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E3D6E-C1CF-4C7C-A330-FA043723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89" y="5477899"/>
            <a:ext cx="1911876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DFAA-8968-487A-A7A3-C4CE4C2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6A044F-CCDA-4619-AD5E-D008C9A2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604" y="4637404"/>
            <a:ext cx="3969500" cy="20592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03FC-44CF-4394-A8ED-52DE4BBA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C99-02E4-493D-BC49-A85281B96AA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9910-EBDA-429D-8512-23748D3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Lakshmi Devi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58606-5E96-4F88-AC61-B98616B0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20" y="4644277"/>
            <a:ext cx="5863472" cy="221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B6D9C6-8589-455E-BCD3-00CF20197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611" y="2358144"/>
            <a:ext cx="4107511" cy="2138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F1765-60A2-457A-9009-D00FE445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771" y="2440904"/>
            <a:ext cx="4601910" cy="2215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E3BDB-C72C-401F-87ED-196A572E7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86" y="2402706"/>
            <a:ext cx="3366915" cy="19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1631</TotalTime>
  <Words>609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Wingdings 3</vt:lpstr>
      <vt:lpstr>Ion Boardroom</vt:lpstr>
      <vt:lpstr>Data-Powered Decisions</vt:lpstr>
      <vt:lpstr>Agenda</vt:lpstr>
      <vt:lpstr>About the company</vt:lpstr>
      <vt:lpstr>Problem Statement </vt:lpstr>
      <vt:lpstr> Data analysis on the data – The Why?</vt:lpstr>
      <vt:lpstr>Power Bi</vt:lpstr>
      <vt:lpstr>DPD of Global Electronics - Dashboard</vt:lpstr>
      <vt:lpstr>EDA – Matplotlib &amp; Scipy</vt:lpstr>
      <vt:lpstr>Statistical Data Visualizations</vt:lpstr>
      <vt:lpstr>Project Modules</vt:lpstr>
      <vt:lpstr>Inferences/ Insights of DPD</vt:lpstr>
      <vt:lpstr>Future of DPD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Data-Powered Decisions</dc:title>
  <dc:creator>Lakshmi Devi</dc:creator>
  <cp:lastModifiedBy>Lakshmi Devi</cp:lastModifiedBy>
  <cp:revision>77</cp:revision>
  <dcterms:created xsi:type="dcterms:W3CDTF">2024-11-23T16:28:04Z</dcterms:created>
  <dcterms:modified xsi:type="dcterms:W3CDTF">2024-11-27T12:36:57Z</dcterms:modified>
</cp:coreProperties>
</file>