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E18CC-B20E-46EB-9160-1B11647D8AD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76A55-D811-4BF3-8209-4AC2D649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AA0877-B901-4BB3-AD73-564FCA26BB01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3F63-FEE9-4DB7-A59C-20A7144F3BDB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BBF2-F0A8-4D07-908F-388E41AAE0DA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526-A5D5-4D16-BDFA-71D2853331F4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A79-8734-459B-AF88-D53C788D2D21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B1B0-0B1F-4BA3-A88B-012DD28E02B3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95A2-4434-45F2-A00E-46B1ECDE80CB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AFD956-DF02-4C9F-8204-A1434A45378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6A870A-C145-44B0-9237-F1552DF9CFD0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3FAD-E80C-44A9-B8ED-AEB404DAF95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7AE9-2A7F-4712-85D8-482F723F073F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5-9C8C-4858-842D-4DC05B590E4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A387-7367-4418-BF76-37C5E603AAB7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E9F-14DA-4692-9C1B-BD38ECF84980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D1E9-149A-4CE4-B544-8266171A7DF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F4F8-5EB3-4E20-A8FB-20D8C0F2ACB7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FC7D-DBCB-4A47-A993-896A600756E1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ABE581-6CC5-40F9-8CFB-A28281E7DCCF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7CE1-EFAB-40E8-96CB-CB6974BAB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82988"/>
            <a:ext cx="8825658" cy="2677648"/>
          </a:xfrm>
        </p:spPr>
        <p:txBody>
          <a:bodyPr/>
          <a:lstStyle/>
          <a:p>
            <a:pPr algn="just"/>
            <a:r>
              <a:rPr lang="en-US" sz="3000" b="1" dirty="0"/>
              <a:t>Evolution of Natural Language Processing: A Comprehensive Analysis in Sentiment Classification from Naive to Pre-trained LLMs (BERT &amp; GPT)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1368A-CA94-4F8C-95F1-E9D8E7F47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S Lakshmi Devi</a:t>
            </a:r>
          </a:p>
        </p:txBody>
      </p:sp>
    </p:spTree>
    <p:extLst>
      <p:ext uri="{BB962C8B-B14F-4D97-AF65-F5344CB8AC3E}">
        <p14:creationId xmlns:p14="http://schemas.microsoft.com/office/powerpoint/2010/main" val="412333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36B0E-7A12-46F7-8BD2-7A63ACF1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01" y="2647379"/>
            <a:ext cx="7289724" cy="3236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10D2B-0085-4330-A10E-80488004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09" y="3111613"/>
            <a:ext cx="2969032" cy="23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4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CEC5A-CFA7-4E90-9B87-8F56F163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71" y="2805344"/>
            <a:ext cx="6787857" cy="36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Attention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17B9A-2A92-42F2-B4E0-7B802E31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4" y="2856935"/>
            <a:ext cx="6513759" cy="3771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9DDFB-7F66-42B2-B45E-570726DD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78" y="3149597"/>
            <a:ext cx="5268778" cy="30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6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94A25-3910-4AE9-8841-65B18DFBBC3C}"/>
              </a:ext>
            </a:extLst>
          </p:cNvPr>
          <p:cNvSpPr/>
          <p:nvPr/>
        </p:nvSpPr>
        <p:spPr>
          <a:xfrm>
            <a:off x="1006134" y="2690336"/>
            <a:ext cx="10659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LLMs are massive transformer-based models pre-trained on vast amounts of text data to perform a wide range of NLP tasks. They leverage </a:t>
            </a:r>
            <a:r>
              <a:rPr lang="en-US" sz="1600" b="1" dirty="0"/>
              <a:t>transformer architecture</a:t>
            </a:r>
            <a:r>
              <a:rPr lang="en-US" sz="1600" dirty="0"/>
              <a:t> and </a:t>
            </a:r>
            <a:r>
              <a:rPr lang="en-US" sz="1600" b="1" dirty="0"/>
              <a:t>transfer learning</a:t>
            </a:r>
            <a:r>
              <a:rPr lang="en-US" sz="1600" dirty="0"/>
              <a:t> to generalize across tasks with minimal or no task-specific training.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59A4D-D4DC-4D11-A302-F79B443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35" y="3613666"/>
            <a:ext cx="8601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1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Training in LLMs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88FF5-125D-48A7-9BC5-800368AB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28" y="2707690"/>
            <a:ext cx="7776839" cy="35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in LLMs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56EFD-7E9C-4164-9666-2A85EE40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50" y="2670283"/>
            <a:ext cx="7172880" cy="36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542639" cy="706964"/>
          </a:xfrm>
        </p:spPr>
        <p:txBody>
          <a:bodyPr/>
          <a:lstStyle/>
          <a:p>
            <a:r>
              <a:rPr lang="en-US" sz="3200" dirty="0"/>
              <a:t>BERT (Bidirectional Encoder Representations from Transformers)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402A5-6FB9-4143-A747-C795CCC0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Encoder Based LLM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AC5D88-A3DA-4353-B9D2-4D78F4AC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07" y="2358571"/>
            <a:ext cx="7292185" cy="38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1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GPT (Generative Pre-trained Transformer)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ADA43D-FA9B-4313-B922-51ADE2BF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77" y="2524417"/>
            <a:ext cx="6650993" cy="2723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9F4F59-5756-4F8B-8B97-F48F157AB27C}"/>
              </a:ext>
            </a:extLst>
          </p:cNvPr>
          <p:cNvSpPr/>
          <p:nvPr/>
        </p:nvSpPr>
        <p:spPr>
          <a:xfrm>
            <a:off x="2358177" y="5247546"/>
            <a:ext cx="6650993" cy="1098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5</a:t>
            </a:r>
            <a:r>
              <a:rPr lang="en-US" sz="1100" b="1" dirty="0"/>
              <a:t>. Classification Head (For Sentiment Analysis):</a:t>
            </a:r>
            <a:r>
              <a:rPr lang="en-US" sz="1100" dirty="0"/>
              <a:t> After the model processes the input using the above mechanisms, the output is passed through a </a:t>
            </a:r>
            <a:r>
              <a:rPr lang="en-US" sz="1100" b="1" dirty="0"/>
              <a:t>classification head</a:t>
            </a:r>
            <a:r>
              <a:rPr lang="en-US" sz="1100" dirty="0"/>
              <a:t>, which is a simple linear layer used to map the model's final hidden states (representing the input text) to a class label (e.g., positive or negative sentiment).</a:t>
            </a:r>
            <a:endParaRPr lang="en-US" sz="1200" dirty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59043F7-2707-4593-8124-54D230C3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/>
          <a:lstStyle/>
          <a:p>
            <a:r>
              <a:rPr lang="en-US" dirty="0"/>
              <a:t>Decoder Based LLM</a:t>
            </a:r>
          </a:p>
        </p:txBody>
      </p:sp>
    </p:spTree>
    <p:extLst>
      <p:ext uri="{BB962C8B-B14F-4D97-AF65-F5344CB8AC3E}">
        <p14:creationId xmlns:p14="http://schemas.microsoft.com/office/powerpoint/2010/main" val="179703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55AF-E3DE-4CA1-9A69-5D2C4121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&amp; GPT in 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7EE35-6942-4FEE-AE94-C7023ABC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44874"/>
            <a:ext cx="8824913" cy="31335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A3D7-22A4-4C66-BD3F-7622358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0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Comparative Study : Qualitative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484BCC-BC25-446B-8B1A-21C2E8A9A4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33" y="2281222"/>
            <a:ext cx="7640734" cy="44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A11F-2484-4694-BBC7-FBA6656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264" y="827404"/>
            <a:ext cx="6792473" cy="852567"/>
          </a:xfrm>
        </p:spPr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4ADB138-CE85-4951-B2EA-DC66DD4A3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7614" y="2773740"/>
            <a:ext cx="904060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Evolution of NLP in 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Analyze the progression from traditional models like Naive Bayes to advanced 	transfer learning models in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Comparative Architecture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Compare the architectures of different ML,DL, transformer models, highlighting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 strengths and limitations.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Descriptive Vs Generative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Evaluate BERT and GPT models for sentiment analysis on the IMDB dataset, 	focusing on time, resource usage, and contextual understanding.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2784A-080C-4608-AF55-BA17594E64A8}"/>
              </a:ext>
            </a:extLst>
          </p:cNvPr>
          <p:cNvSpPr txBox="1"/>
          <p:nvPr/>
        </p:nvSpPr>
        <p:spPr>
          <a:xfrm>
            <a:off x="475488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CAD177-AE27-45C4-822B-A025B001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41" y="616982"/>
            <a:ext cx="1127805" cy="112780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0465F82-A18A-4E9E-AC06-EFE9ADD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37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Comparative Study : Quantitative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5B4F-CF3F-4887-A5CF-64F6395032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42" y="2716566"/>
            <a:ext cx="7244178" cy="4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2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Findings and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4AC5A-5A37-4AC0-8130-1FD80160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2580905"/>
            <a:ext cx="6098959" cy="29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Findings and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0F9FE-5937-4E2E-8A78-C05E435E27DA}"/>
              </a:ext>
            </a:extLst>
          </p:cNvPr>
          <p:cNvSpPr txBox="1"/>
          <p:nvPr/>
        </p:nvSpPr>
        <p:spPr>
          <a:xfrm>
            <a:off x="2167018" y="2881530"/>
            <a:ext cx="7749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dirty="0"/>
            </a:br>
            <a:r>
              <a:rPr lang="en-US" dirty="0"/>
              <a:t>BERT outperforms GPT in sentiment analysis due to its bidirectional attention mechanism, which allows it to understand context from both directions, enhancing its ability to interpret sentiment. BERT is pre-trained for a wide range of tasks and can be fine-tuned effectively for sentiment analysis. In contrast, GPT, being unidirectional and primarily generative, requires more effort to adapt for sentiment tasks and struggles with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79682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67575-65F8-45DE-BD42-C9AC5AF1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00" y="2589471"/>
            <a:ext cx="7895393" cy="34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3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D56B8-72EC-4395-BA8F-E223199DD2A5}"/>
              </a:ext>
            </a:extLst>
          </p:cNvPr>
          <p:cNvSpPr txBox="1"/>
          <p:nvPr/>
        </p:nvSpPr>
        <p:spPr>
          <a:xfrm>
            <a:off x="2583402" y="3429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63F130-75E1-46A7-9850-37361D37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39" y="3317172"/>
            <a:ext cx="8839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A11F-2484-4694-BBC7-FBA6656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264" y="827404"/>
            <a:ext cx="6792473" cy="852567"/>
          </a:xfrm>
        </p:spPr>
        <p:txBody>
          <a:bodyPr/>
          <a:lstStyle/>
          <a:p>
            <a:r>
              <a:rPr lang="en-US" b="1" dirty="0"/>
              <a:t>Natural Language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2784A-080C-4608-AF55-BA17594E64A8}"/>
              </a:ext>
            </a:extLst>
          </p:cNvPr>
          <p:cNvSpPr txBox="1"/>
          <p:nvPr/>
        </p:nvSpPr>
        <p:spPr>
          <a:xfrm>
            <a:off x="475488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ABF19-7D31-4C83-9048-D20442D2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67" y="571921"/>
            <a:ext cx="1300035" cy="130003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A4970E5-27A0-4420-9F2E-4CED0DA7F65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1638" y="2520915"/>
            <a:ext cx="11434705" cy="411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NLP is a branch of AI that focuses on enabling machines to understand, interpret, and generate human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Early (1950s-1990s): 	                  	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NLP methods used rule-based systems and statistical models for basic tasks 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                                                        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 word segmentation and machine translation, struggling with language complexities.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Statistical and ML(1990s-2000s):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models like Hidden Markov Models (HMMs) 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                                                        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Support Vector Machines (SVMs) improved tasks such as named entity recognition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                                                        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sentiment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Deep Learning (2010s):                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learning methods like RNNs and LSTMs, along with word embeddings like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			  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Word2Vec, enhanced context handling and semantic understanding in NLP tasks.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Transfer Learning (2018-Present):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Transformer architectures like BERT and GPT, using attention mechanisms and pre-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			   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training, revolutionized NLP, setting new performance benchmarks across multiple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                                                          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tasks.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2D91-E525-4BD3-9E8C-56EDB18C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5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A11F-2484-4694-BBC7-FBA6656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264" y="827404"/>
            <a:ext cx="6792473" cy="852567"/>
          </a:xfrm>
        </p:spPr>
        <p:txBody>
          <a:bodyPr/>
          <a:lstStyle/>
          <a:p>
            <a:r>
              <a:rPr lang="en-US" b="1" dirty="0"/>
              <a:t>Sentiment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2784A-080C-4608-AF55-BA17594E64A8}"/>
              </a:ext>
            </a:extLst>
          </p:cNvPr>
          <p:cNvSpPr txBox="1"/>
          <p:nvPr/>
        </p:nvSpPr>
        <p:spPr>
          <a:xfrm>
            <a:off x="475488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4970E5-27A0-4420-9F2E-4CED0DA7F65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5419" y="3150767"/>
            <a:ext cx="11434705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process of using NLP and machine learning to identify and extract subjective information from text, categorizing sentiment as positive, negative, or neutral.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</a:rPr>
              <a:t>Social Media Monitoring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: 	</a:t>
            </a:r>
            <a:r>
              <a:rPr lang="en-US" altLang="en-US" sz="1400" dirty="0"/>
              <a:t>Gauging public sentiment on brands, products, or political events.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Market Sentiment Analysis: 	</a:t>
            </a:r>
            <a:r>
              <a:rPr lang="en-US" altLang="en-US" sz="1400" dirty="0"/>
              <a:t>Predicting stock movements and consumer behavior by analyzing 					                   sentiment in news and social media.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</a:rPr>
              <a:t>Customer Feedback Analysis: 	</a:t>
            </a:r>
            <a:r>
              <a:rPr lang="en-US" sz="1400" dirty="0"/>
              <a:t>Improving products and services based on customer sentiment.</a:t>
            </a:r>
            <a:endParaRPr lang="en-US" alt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2D91-E525-4BD3-9E8C-56EDB18C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237E-37E3-41D3-B0D4-CED282CB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9" y="744175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SA : Architectural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CB8B52-CC50-4BFB-81D4-F70489969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516" y="3402068"/>
            <a:ext cx="10716395" cy="246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sz="1200" dirty="0"/>
              <a:t>    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Naive Bayes</a:t>
            </a:r>
            <a:r>
              <a:rPr lang="en-US" sz="1200" dirty="0"/>
              <a:t>		                                Relies on word frequency and assumes independence between words, providing a fast but</a:t>
            </a:r>
          </a:p>
          <a:p>
            <a:pPr marL="0" indent="0" algn="just">
              <a:buNone/>
            </a:pPr>
            <a:r>
              <a:rPr lang="en-US" sz="1200" dirty="0"/>
              <a:t>                                                                           less accurate method for sentiment analysis.</a:t>
            </a:r>
          </a:p>
          <a:p>
            <a:pPr marL="0" indent="0" algn="just">
              <a:buNone/>
            </a:pPr>
            <a:r>
              <a:rPr lang="en-US" sz="1200" dirty="0"/>
              <a:t>   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Recurrent Neural Networks (RNN) </a:t>
            </a:r>
            <a:r>
              <a:rPr lang="en-US" sz="1200" dirty="0"/>
              <a:t>        Processes sequential data by maintaining memory of previous words, improving context capture, </a:t>
            </a:r>
          </a:p>
          <a:p>
            <a:pPr marL="0" indent="0" algn="just">
              <a:buNone/>
            </a:pPr>
            <a:r>
              <a:rPr lang="en-US" sz="1200" dirty="0"/>
              <a:t>                                                                            but struggles with long-range dependencies.</a:t>
            </a:r>
          </a:p>
          <a:p>
            <a:pPr marL="0" indent="0" algn="just">
              <a:buNone/>
            </a:pPr>
            <a:r>
              <a:rPr lang="en-US" sz="1200" dirty="0"/>
              <a:t>  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Long Short-Term Memory (LSTM)             </a:t>
            </a:r>
            <a:r>
              <a:rPr lang="en-US" sz="1200" dirty="0"/>
              <a:t>Effectively manages long-term dependencies in text, making it more accurate </a:t>
            </a:r>
          </a:p>
          <a:p>
            <a:pPr marL="0" indent="0" algn="just">
              <a:buNone/>
            </a:pPr>
            <a:r>
              <a:rPr lang="en-US" sz="1200" dirty="0"/>
              <a:t>                                                                           for sentiment analysis in longer or more complex sentences.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      Transformer Models (BERT, GPT)             </a:t>
            </a:r>
            <a:r>
              <a:rPr lang="en-US" sz="1200" dirty="0"/>
              <a:t>Utilizes attention mechanisms for contextual understanding, offering state-of-the-art performance </a:t>
            </a:r>
          </a:p>
          <a:p>
            <a:pPr marL="0" indent="0" algn="just">
              <a:buNone/>
            </a:pPr>
            <a:r>
              <a:rPr lang="en-US" sz="1200" dirty="0"/>
              <a:t>                                                                            by capturing nuanced sentiment and context efficiently.</a:t>
            </a:r>
          </a:p>
        </p:txBody>
      </p:sp>
    </p:spTree>
    <p:extLst>
      <p:ext uri="{BB962C8B-B14F-4D97-AF65-F5344CB8AC3E}">
        <p14:creationId xmlns:p14="http://schemas.microsoft.com/office/powerpoint/2010/main" val="230584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CB8B52-CC50-4BFB-81D4-F70489969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0836" y="3279482"/>
            <a:ext cx="101599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What is Naive Bayes?</a:t>
            </a:r>
          </a:p>
          <a:p>
            <a:pPr marL="0" indent="0">
              <a:buNone/>
            </a:pPr>
            <a:r>
              <a:rPr lang="en-US" sz="1200" dirty="0"/>
              <a:t>	Naive Bayes is a probabilistic machine learning algorithm based on </a:t>
            </a:r>
            <a:r>
              <a:rPr lang="en-US" sz="1200" b="1" dirty="0"/>
              <a:t>Bayes' Theorem</a:t>
            </a:r>
            <a:r>
              <a:rPr lang="en-US" sz="1200" dirty="0"/>
              <a:t>, which predicts the probability of a class 	given input features. It assumes that features (e.g., words in text) are independent of each other—a "naive" assumption that 	simplifies computations.</a:t>
            </a:r>
          </a:p>
          <a:p>
            <a:r>
              <a:rPr lang="en-US" sz="1200" b="1" dirty="0"/>
              <a:t>How It Is Used in Sentiment Analysis</a:t>
            </a:r>
          </a:p>
          <a:p>
            <a:r>
              <a:rPr lang="en-US" sz="1200" b="1" dirty="0"/>
              <a:t>Text Representation</a:t>
            </a:r>
            <a:r>
              <a:rPr lang="en-US" sz="1200" dirty="0"/>
              <a:t>: Converts text into a bag-of-words or term frequency representation.</a:t>
            </a:r>
          </a:p>
          <a:p>
            <a:r>
              <a:rPr lang="en-US" sz="1200" b="1" dirty="0"/>
              <a:t>Probability Calculation</a:t>
            </a:r>
            <a:r>
              <a:rPr lang="en-US" sz="1200" dirty="0"/>
              <a:t>: Calculates the probability of a sentiment class (e.g., positive or negative) by analyzing the likelihood of words occurring in that class.</a:t>
            </a:r>
          </a:p>
          <a:p>
            <a:r>
              <a:rPr lang="en-US" sz="1200" b="1" dirty="0"/>
              <a:t>Classification</a:t>
            </a:r>
            <a:r>
              <a:rPr lang="en-US" sz="1200" dirty="0"/>
              <a:t>: Assigns the sentiment label with the highest probability.</a:t>
            </a:r>
          </a:p>
          <a:p>
            <a:pPr marL="0" indent="0" algn="just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406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CB8B52-CC50-4BFB-81D4-F70489969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52692"/>
            <a:ext cx="10159904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400" dirty="0"/>
              <a:t>Naive Bayes uses </a:t>
            </a:r>
            <a:r>
              <a:rPr lang="en-US" sz="1400" b="1" dirty="0"/>
              <a:t>Bayes' Theorem</a:t>
            </a:r>
            <a:r>
              <a:rPr lang="en-US" sz="1400" dirty="0"/>
              <a:t> to calculate the probability of a class (e.g., positive or negative sentiment)  </a:t>
            </a:r>
          </a:p>
          <a:p>
            <a:pPr marL="0" indent="0">
              <a:buNone/>
            </a:pPr>
            <a:r>
              <a:rPr lang="en-US" sz="1400" dirty="0"/>
              <a:t>         given the features </a:t>
            </a:r>
          </a:p>
          <a:p>
            <a:pPr marL="0" indent="0" algn="just">
              <a:buNone/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FB92D-1507-4131-A5FB-F65B6919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87" y="3929965"/>
            <a:ext cx="4011291" cy="822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C61E84-CA50-4691-93E8-D65F85DDF992}"/>
              </a:ext>
            </a:extLst>
          </p:cNvPr>
          <p:cNvSpPr/>
          <p:nvPr/>
        </p:nvSpPr>
        <p:spPr>
          <a:xfrm>
            <a:off x="1455938" y="4367814"/>
            <a:ext cx="10164933" cy="19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dirty="0"/>
              <a:t>P(C∣W) :   Probability of class C (e.g., positive/negative) given the words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P(W∣C) :   Probability of the words W appearing in class C.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P(C)     :   Prior probability of class C (e.g., the proportion of positive/negative reviews).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P(W)    :   Probability of the words W in the entire dataset (normalization factor, often     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                 ignored during classification).</a:t>
            </a:r>
          </a:p>
        </p:txBody>
      </p:sp>
    </p:spTree>
    <p:extLst>
      <p:ext uri="{BB962C8B-B14F-4D97-AF65-F5344CB8AC3E}">
        <p14:creationId xmlns:p14="http://schemas.microsoft.com/office/powerpoint/2010/main" val="88162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Network(RNN)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B4320-D2C4-4A64-9E6E-A3CEC37A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9" y="2467993"/>
            <a:ext cx="7329463" cy="4080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07796-A0E1-4472-BF36-D47E27D3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73" y="3721317"/>
            <a:ext cx="3788751" cy="13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4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ECA-885D-4E7A-A811-A3D5138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(RNN)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7B67-E27D-4784-8AFF-E8C68A7A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50DEA-C590-49E4-B07A-B9C4B5D6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57" y="2274083"/>
            <a:ext cx="7169689" cy="43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9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3662</TotalTime>
  <Words>411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 Boardroom</vt:lpstr>
      <vt:lpstr>Evolution of Natural Language Processing: A Comprehensive Analysis in Sentiment Classification from Naive to Pre-trained LLMs (BERT &amp; GPT)</vt:lpstr>
      <vt:lpstr>Problem Statement </vt:lpstr>
      <vt:lpstr>Natural Language Processing</vt:lpstr>
      <vt:lpstr>Sentiment Classification</vt:lpstr>
      <vt:lpstr>Evolution of SA : Architectural Insights</vt:lpstr>
      <vt:lpstr>Naïve Bayes</vt:lpstr>
      <vt:lpstr>Naïve Bayes </vt:lpstr>
      <vt:lpstr>Recurrent Neural Network(RNN)</vt:lpstr>
      <vt:lpstr>Recurrent Neural Network (RNN)</vt:lpstr>
      <vt:lpstr>Long short term memory (LSTM)</vt:lpstr>
      <vt:lpstr>Long short term memory (LSTM)</vt:lpstr>
      <vt:lpstr>Transformers – Attention </vt:lpstr>
      <vt:lpstr>Large Language Models </vt:lpstr>
      <vt:lpstr>Pre Training in LLMs</vt:lpstr>
      <vt:lpstr>Fine Tuning in LLMs</vt:lpstr>
      <vt:lpstr>BERT (Bidirectional Encoder Representations from Transformers) </vt:lpstr>
      <vt:lpstr>GPT (Generative Pre-trained Transformer) </vt:lpstr>
      <vt:lpstr>BERT &amp; GPT in Sentiment Analysis</vt:lpstr>
      <vt:lpstr>Comparative Study : Qualitative Analysis</vt:lpstr>
      <vt:lpstr>Comparative Study : Quantitative Analysis</vt:lpstr>
      <vt:lpstr>Findings and Inference</vt:lpstr>
      <vt:lpstr>Findings and Inference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Devi</dc:creator>
  <cp:lastModifiedBy>Lakshmi Devi</cp:lastModifiedBy>
  <cp:revision>110</cp:revision>
  <dcterms:created xsi:type="dcterms:W3CDTF">2024-12-28T16:58:15Z</dcterms:created>
  <dcterms:modified xsi:type="dcterms:W3CDTF">2025-01-07T14:06:27Z</dcterms:modified>
</cp:coreProperties>
</file>