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8"/>
  </p:notesMasterIdLst>
  <p:sldIdLst>
    <p:sldId id="256" r:id="rId2"/>
    <p:sldId id="257" r:id="rId3"/>
    <p:sldId id="258" r:id="rId4"/>
    <p:sldId id="259" r:id="rId5"/>
    <p:sldId id="260" r:id="rId6"/>
    <p:sldId id="262" r:id="rId7"/>
    <p:sldId id="263" r:id="rId8"/>
    <p:sldId id="264" r:id="rId9"/>
    <p:sldId id="265" r:id="rId10"/>
    <p:sldId id="261"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0A6FDC-9CC6-4CD5-AC1D-9BB8E934909E}" type="datetimeFigureOut">
              <a:rPr lang="en-US" smtClean="0"/>
              <a:t>11/16/2024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2F6DE6-9A51-4FD9-B025-200E038C3ADE}" type="slidenum">
              <a:rPr lang="en-US" smtClean="0"/>
              <a:t>‹#›</a:t>
            </a:fld>
            <a:endParaRPr lang="en-US"/>
          </a:p>
        </p:txBody>
      </p:sp>
    </p:spTree>
    <p:extLst>
      <p:ext uri="{BB962C8B-B14F-4D97-AF65-F5344CB8AC3E}">
        <p14:creationId xmlns:p14="http://schemas.microsoft.com/office/powerpoint/2010/main" val="67421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0C69817-9DB9-43B0-9B11-8503A1A6964D}" type="datetime1">
              <a:rPr lang="en-US" smtClean="0"/>
              <a:t>11/16/2024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RedBus Travel Information System (RTIS)</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9CA9A1-D311-469A-A719-0A32C4B0FBF0}" type="datetime1">
              <a:rPr lang="en-US" smtClean="0"/>
              <a:t>11/16/2024</a:t>
            </a:fld>
            <a:endParaRPr lang="en-US" dirty="0"/>
          </a:p>
        </p:txBody>
      </p:sp>
      <p:sp>
        <p:nvSpPr>
          <p:cNvPr id="6" name="Footer Placeholder 5"/>
          <p:cNvSpPr>
            <a:spLocks noGrp="1"/>
          </p:cNvSpPr>
          <p:nvPr>
            <p:ph type="ftr" sz="quarter" idx="11"/>
          </p:nvPr>
        </p:nvSpPr>
        <p:spPr/>
        <p:txBody>
          <a:bodyPr/>
          <a:lstStyle/>
          <a:p>
            <a:r>
              <a:rPr lang="en-US"/>
              <a:t>RedBus Travel Information System (RTIS)</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D43B2E6-D77C-47EA-9F1C-8BD2658862D6}" type="datetime1">
              <a:rPr lang="en-US" smtClean="0"/>
              <a:t>11/16/2024</a:t>
            </a:fld>
            <a:endParaRPr lang="en-US" dirty="0"/>
          </a:p>
        </p:txBody>
      </p:sp>
      <p:sp>
        <p:nvSpPr>
          <p:cNvPr id="5" name="Footer Placeholder 4"/>
          <p:cNvSpPr>
            <a:spLocks noGrp="1"/>
          </p:cNvSpPr>
          <p:nvPr>
            <p:ph type="ftr" sz="quarter" idx="11"/>
          </p:nvPr>
        </p:nvSpPr>
        <p:spPr/>
        <p:txBody>
          <a:bodyPr/>
          <a:lstStyle/>
          <a:p>
            <a:r>
              <a:rPr lang="en-US"/>
              <a:t>RedBus Travel Information System (RTIS)</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8A33911-A1B6-4FF9-B653-8DE5E3E9A9AD}" type="datetime1">
              <a:rPr lang="en-US" smtClean="0"/>
              <a:t>11/16/2024</a:t>
            </a:fld>
            <a:endParaRPr lang="en-US" dirty="0"/>
          </a:p>
        </p:txBody>
      </p:sp>
      <p:sp>
        <p:nvSpPr>
          <p:cNvPr id="5" name="Footer Placeholder 4"/>
          <p:cNvSpPr>
            <a:spLocks noGrp="1"/>
          </p:cNvSpPr>
          <p:nvPr>
            <p:ph type="ftr" sz="quarter" idx="11"/>
          </p:nvPr>
        </p:nvSpPr>
        <p:spPr/>
        <p:txBody>
          <a:bodyPr/>
          <a:lstStyle/>
          <a:p>
            <a:r>
              <a:rPr lang="en-US"/>
              <a:t>RedBus Travel Information System (RTIS)</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DECFC4-606F-4132-94A2-5D70B06C301B}" type="datetime1">
              <a:rPr lang="en-US" smtClean="0"/>
              <a:t>11/16/2024</a:t>
            </a:fld>
            <a:endParaRPr lang="en-US" dirty="0"/>
          </a:p>
        </p:txBody>
      </p:sp>
      <p:sp>
        <p:nvSpPr>
          <p:cNvPr id="5" name="Footer Placeholder 4"/>
          <p:cNvSpPr>
            <a:spLocks noGrp="1"/>
          </p:cNvSpPr>
          <p:nvPr>
            <p:ph type="ftr" sz="quarter" idx="11"/>
          </p:nvPr>
        </p:nvSpPr>
        <p:spPr/>
        <p:txBody>
          <a:bodyPr/>
          <a:lstStyle/>
          <a:p>
            <a:r>
              <a:rPr lang="en-US"/>
              <a:t>RedBus Travel Information System (RTIS)</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8702C6F-A144-4608-8955-74DFA01002EE}" type="datetime1">
              <a:rPr lang="en-US" smtClean="0"/>
              <a:t>11/16/2024</a:t>
            </a:fld>
            <a:endParaRPr lang="en-US" dirty="0"/>
          </a:p>
        </p:txBody>
      </p:sp>
      <p:sp>
        <p:nvSpPr>
          <p:cNvPr id="8" name="Footer Placeholder 7"/>
          <p:cNvSpPr>
            <a:spLocks noGrp="1"/>
          </p:cNvSpPr>
          <p:nvPr>
            <p:ph type="ftr" sz="quarter" idx="11"/>
          </p:nvPr>
        </p:nvSpPr>
        <p:spPr/>
        <p:txBody>
          <a:bodyPr/>
          <a:lstStyle/>
          <a:p>
            <a:r>
              <a:rPr lang="en-US"/>
              <a:t>RedBus Travel Information System (RTIS)</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09BC240-C6BC-4865-AF34-8BED359C1B2E}" type="datetime1">
              <a:rPr lang="en-US" smtClean="0"/>
              <a:t>11/16/2024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a:t>RedBus Travel Information System (RTIS)</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1391924-C22A-438D-B497-06AF5CBE9571}" type="datetime1">
              <a:rPr lang="en-US" smtClean="0"/>
              <a:t>11/16/2024</a:t>
            </a:fld>
            <a:endParaRPr lang="en-US" dirty="0"/>
          </a:p>
        </p:txBody>
      </p:sp>
      <p:sp>
        <p:nvSpPr>
          <p:cNvPr id="5" name="Footer Placeholder 4"/>
          <p:cNvSpPr>
            <a:spLocks noGrp="1"/>
          </p:cNvSpPr>
          <p:nvPr>
            <p:ph type="ftr" sz="quarter" idx="11"/>
          </p:nvPr>
        </p:nvSpPr>
        <p:spPr/>
        <p:txBody>
          <a:bodyPr/>
          <a:lstStyle/>
          <a:p>
            <a:r>
              <a:rPr lang="en-US"/>
              <a:t>RedBus Travel Information System (RTIS)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E8DA0B1-90B8-45CF-B726-C8F8C8BCF7CD}" type="datetime1">
              <a:rPr lang="en-US" smtClean="0"/>
              <a:t>11/16/2024</a:t>
            </a:fld>
            <a:endParaRPr lang="en-US" dirty="0"/>
          </a:p>
        </p:txBody>
      </p:sp>
      <p:sp>
        <p:nvSpPr>
          <p:cNvPr id="5" name="Footer Placeholder 4"/>
          <p:cNvSpPr>
            <a:spLocks noGrp="1"/>
          </p:cNvSpPr>
          <p:nvPr>
            <p:ph type="ftr" sz="quarter" idx="11"/>
          </p:nvPr>
        </p:nvSpPr>
        <p:spPr/>
        <p:txBody>
          <a:bodyPr/>
          <a:lstStyle/>
          <a:p>
            <a:r>
              <a:rPr lang="en-US"/>
              <a:t>RedBus Travel Information System (RTIS)</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84DE03-CE64-47D1-8A6D-793B3E2F9165}" type="datetime1">
              <a:rPr lang="en-US" smtClean="0"/>
              <a:t>11/16/2024</a:t>
            </a:fld>
            <a:endParaRPr lang="en-US" dirty="0"/>
          </a:p>
        </p:txBody>
      </p:sp>
      <p:sp>
        <p:nvSpPr>
          <p:cNvPr id="5" name="Footer Placeholder 4"/>
          <p:cNvSpPr>
            <a:spLocks noGrp="1"/>
          </p:cNvSpPr>
          <p:nvPr>
            <p:ph type="ftr" sz="quarter" idx="11"/>
          </p:nvPr>
        </p:nvSpPr>
        <p:spPr/>
        <p:txBody>
          <a:bodyPr/>
          <a:lstStyle/>
          <a:p>
            <a:r>
              <a:rPr lang="en-US"/>
              <a:t>RedBus Travel Information System (RTIS)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FAF8B7-04AC-4EB3-93FA-FF4B9BD5D7E9}" type="datetime1">
              <a:rPr lang="en-US" smtClean="0"/>
              <a:t>11/16/2024</a:t>
            </a:fld>
            <a:endParaRPr lang="en-US" dirty="0"/>
          </a:p>
        </p:txBody>
      </p:sp>
      <p:sp>
        <p:nvSpPr>
          <p:cNvPr id="5" name="Footer Placeholder 4"/>
          <p:cNvSpPr>
            <a:spLocks noGrp="1"/>
          </p:cNvSpPr>
          <p:nvPr>
            <p:ph type="ftr" sz="quarter" idx="11"/>
          </p:nvPr>
        </p:nvSpPr>
        <p:spPr/>
        <p:txBody>
          <a:bodyPr/>
          <a:lstStyle/>
          <a:p>
            <a:r>
              <a:rPr lang="en-US"/>
              <a:t>RedBus Travel Information System (RTIS)</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F97A2-CFDE-44A8-843D-C50954CC1EDD}" type="datetime1">
              <a:rPr lang="en-US" smtClean="0"/>
              <a:t>11/16/2024</a:t>
            </a:fld>
            <a:endParaRPr lang="en-US" dirty="0"/>
          </a:p>
        </p:txBody>
      </p:sp>
      <p:sp>
        <p:nvSpPr>
          <p:cNvPr id="6" name="Footer Placeholder 5"/>
          <p:cNvSpPr>
            <a:spLocks noGrp="1"/>
          </p:cNvSpPr>
          <p:nvPr>
            <p:ph type="ftr" sz="quarter" idx="11"/>
          </p:nvPr>
        </p:nvSpPr>
        <p:spPr/>
        <p:txBody>
          <a:bodyPr/>
          <a:lstStyle/>
          <a:p>
            <a:r>
              <a:rPr lang="en-US"/>
              <a:t>RedBus Travel Information System (RTIS)</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14B787-B6CB-4C77-B2A7-4D83A5B57CEA}" type="datetime1">
              <a:rPr lang="en-US" smtClean="0"/>
              <a:t>11/16/2024</a:t>
            </a:fld>
            <a:endParaRPr lang="en-US" dirty="0"/>
          </a:p>
        </p:txBody>
      </p:sp>
      <p:sp>
        <p:nvSpPr>
          <p:cNvPr id="8" name="Footer Placeholder 7"/>
          <p:cNvSpPr>
            <a:spLocks noGrp="1"/>
          </p:cNvSpPr>
          <p:nvPr>
            <p:ph type="ftr" sz="quarter" idx="11"/>
          </p:nvPr>
        </p:nvSpPr>
        <p:spPr/>
        <p:txBody>
          <a:bodyPr/>
          <a:lstStyle/>
          <a:p>
            <a:r>
              <a:rPr lang="en-US"/>
              <a:t>RedBus Travel Information System (RTIS)</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0A2FB3-7D68-4610-9FE6-54B357949E4F}" type="datetime1">
              <a:rPr lang="en-US" smtClean="0"/>
              <a:t>11/16/2024</a:t>
            </a:fld>
            <a:endParaRPr lang="en-US" dirty="0"/>
          </a:p>
        </p:txBody>
      </p:sp>
      <p:sp>
        <p:nvSpPr>
          <p:cNvPr id="4" name="Footer Placeholder 3"/>
          <p:cNvSpPr>
            <a:spLocks noGrp="1"/>
          </p:cNvSpPr>
          <p:nvPr>
            <p:ph type="ftr" sz="quarter" idx="11"/>
          </p:nvPr>
        </p:nvSpPr>
        <p:spPr/>
        <p:txBody>
          <a:bodyPr/>
          <a:lstStyle/>
          <a:p>
            <a:r>
              <a:rPr lang="en-US"/>
              <a:t>RedBus Travel Information System (RTIS)</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FBF3E6-CD23-4EB6-A56D-BA75FE3DF4DB}" type="datetime1">
              <a:rPr lang="en-US" smtClean="0"/>
              <a:t>11/16/2024</a:t>
            </a:fld>
            <a:endParaRPr lang="en-US" dirty="0"/>
          </a:p>
        </p:txBody>
      </p:sp>
      <p:sp>
        <p:nvSpPr>
          <p:cNvPr id="3" name="Footer Placeholder 2"/>
          <p:cNvSpPr>
            <a:spLocks noGrp="1"/>
          </p:cNvSpPr>
          <p:nvPr>
            <p:ph type="ftr" sz="quarter" idx="11"/>
          </p:nvPr>
        </p:nvSpPr>
        <p:spPr/>
        <p:txBody>
          <a:bodyPr/>
          <a:lstStyle/>
          <a:p>
            <a:r>
              <a:rPr lang="en-US"/>
              <a:t>RedBus Travel Information System (RTIS)</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700C2E-BCBC-42A5-9B98-10D31A450AAE}" type="datetime1">
              <a:rPr lang="en-US" smtClean="0"/>
              <a:t>11/16/2024</a:t>
            </a:fld>
            <a:endParaRPr lang="en-US" dirty="0"/>
          </a:p>
        </p:txBody>
      </p:sp>
      <p:sp>
        <p:nvSpPr>
          <p:cNvPr id="6" name="Footer Placeholder 5"/>
          <p:cNvSpPr>
            <a:spLocks noGrp="1"/>
          </p:cNvSpPr>
          <p:nvPr>
            <p:ph type="ftr" sz="quarter" idx="11"/>
          </p:nvPr>
        </p:nvSpPr>
        <p:spPr/>
        <p:txBody>
          <a:bodyPr/>
          <a:lstStyle/>
          <a:p>
            <a:r>
              <a:rPr lang="en-US"/>
              <a:t>RedBus Travel Information System (RTIS)</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2B5EB8-BD82-4C02-ACC3-857F4593AE2A}" type="datetime1">
              <a:rPr lang="en-US" smtClean="0"/>
              <a:t>11/16/2024</a:t>
            </a:fld>
            <a:endParaRPr lang="en-US" dirty="0"/>
          </a:p>
        </p:txBody>
      </p:sp>
      <p:sp>
        <p:nvSpPr>
          <p:cNvPr id="6" name="Footer Placeholder 5"/>
          <p:cNvSpPr>
            <a:spLocks noGrp="1"/>
          </p:cNvSpPr>
          <p:nvPr>
            <p:ph type="ftr" sz="quarter" idx="11"/>
          </p:nvPr>
        </p:nvSpPr>
        <p:spPr/>
        <p:txBody>
          <a:bodyPr/>
          <a:lstStyle/>
          <a:p>
            <a:r>
              <a:rPr lang="en-US"/>
              <a:t>RedBus Travel Information System (RTIS)</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458E74F-2DE0-4825-B43D-D2305A40AAA0}" type="datetime1">
              <a:rPr lang="en-US" smtClean="0"/>
              <a:t>11/16/2024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RedBus Travel Information System (RTIS)</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selenium.dev/documentation/e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1335F-0E64-44CA-880E-942F47A06F6E}"/>
              </a:ext>
            </a:extLst>
          </p:cNvPr>
          <p:cNvSpPr>
            <a:spLocks noGrp="1"/>
          </p:cNvSpPr>
          <p:nvPr>
            <p:ph type="ctrTitle"/>
          </p:nvPr>
        </p:nvSpPr>
        <p:spPr>
          <a:xfrm>
            <a:off x="1030668" y="643795"/>
            <a:ext cx="10590202" cy="2677648"/>
          </a:xfrm>
        </p:spPr>
        <p:txBody>
          <a:bodyPr/>
          <a:lstStyle/>
          <a:p>
            <a:br>
              <a:rPr lang="en-US" sz="4000" b="1" dirty="0"/>
            </a:br>
            <a:br>
              <a:rPr lang="en-US" sz="4000" b="1" dirty="0"/>
            </a:br>
            <a:r>
              <a:rPr lang="en-US" dirty="0" err="1"/>
              <a:t>RedBus</a:t>
            </a:r>
            <a:r>
              <a:rPr lang="en-US" dirty="0"/>
              <a:t> Travel Information System (RTIS)</a:t>
            </a:r>
            <a:br>
              <a:rPr lang="en-US" dirty="0"/>
            </a:br>
            <a:endParaRPr lang="en-US" sz="4000" b="1" dirty="0"/>
          </a:p>
        </p:txBody>
      </p:sp>
      <p:sp>
        <p:nvSpPr>
          <p:cNvPr id="3" name="Subtitle 2">
            <a:extLst>
              <a:ext uri="{FF2B5EF4-FFF2-40B4-BE49-F238E27FC236}">
                <a16:creationId xmlns:a16="http://schemas.microsoft.com/office/drawing/2014/main" id="{5AE04196-11D7-4883-82AA-41C4A23C1EFB}"/>
              </a:ext>
            </a:extLst>
          </p:cNvPr>
          <p:cNvSpPr>
            <a:spLocks noGrp="1"/>
          </p:cNvSpPr>
          <p:nvPr>
            <p:ph type="subTitle" idx="1"/>
          </p:nvPr>
        </p:nvSpPr>
        <p:spPr/>
        <p:txBody>
          <a:bodyPr/>
          <a:lstStyle/>
          <a:p>
            <a:r>
              <a:rPr lang="en-US" dirty="0"/>
              <a:t>Web Scraping &amp; Data Visualization System</a:t>
            </a:r>
          </a:p>
          <a:p>
            <a:r>
              <a:rPr lang="en-US" sz="1400" dirty="0">
                <a:solidFill>
                  <a:schemeClr val="bg1"/>
                </a:solidFill>
                <a:latin typeface="Trebuchet MS" panose="020B0603020202020204" pitchFamily="34" charset="0"/>
              </a:rPr>
              <a:t>Lakshmi Devi S</a:t>
            </a:r>
          </a:p>
        </p:txBody>
      </p:sp>
      <p:pic>
        <p:nvPicPr>
          <p:cNvPr id="8" name="Picture 7">
            <a:extLst>
              <a:ext uri="{FF2B5EF4-FFF2-40B4-BE49-F238E27FC236}">
                <a16:creationId xmlns:a16="http://schemas.microsoft.com/office/drawing/2014/main" id="{FE4EAC6F-077C-4021-BB81-2DCC8FDA3D13}"/>
              </a:ext>
            </a:extLst>
          </p:cNvPr>
          <p:cNvPicPr>
            <a:picLocks noChangeAspect="1"/>
          </p:cNvPicPr>
          <p:nvPr/>
        </p:nvPicPr>
        <p:blipFill>
          <a:blip r:embed="rId2"/>
          <a:stretch>
            <a:fillRect/>
          </a:stretch>
        </p:blipFill>
        <p:spPr>
          <a:xfrm>
            <a:off x="10129421" y="1389246"/>
            <a:ext cx="1428180" cy="942599"/>
          </a:xfrm>
          <a:prstGeom prst="rect">
            <a:avLst/>
          </a:prstGeom>
        </p:spPr>
      </p:pic>
    </p:spTree>
    <p:extLst>
      <p:ext uri="{BB962C8B-B14F-4D97-AF65-F5344CB8AC3E}">
        <p14:creationId xmlns:p14="http://schemas.microsoft.com/office/powerpoint/2010/main" val="3795322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5736F-D78E-422F-839B-DD81763618A5}"/>
              </a:ext>
            </a:extLst>
          </p:cNvPr>
          <p:cNvSpPr>
            <a:spLocks noGrp="1"/>
          </p:cNvSpPr>
          <p:nvPr>
            <p:ph type="title"/>
          </p:nvPr>
        </p:nvSpPr>
        <p:spPr/>
        <p:txBody>
          <a:bodyPr/>
          <a:lstStyle/>
          <a:p>
            <a:r>
              <a:rPr lang="en-US" dirty="0"/>
              <a:t>Database Schema</a:t>
            </a:r>
          </a:p>
        </p:txBody>
      </p:sp>
      <p:pic>
        <p:nvPicPr>
          <p:cNvPr id="12" name="Picture 11">
            <a:extLst>
              <a:ext uri="{FF2B5EF4-FFF2-40B4-BE49-F238E27FC236}">
                <a16:creationId xmlns:a16="http://schemas.microsoft.com/office/drawing/2014/main" id="{64F27E64-52F2-4D70-9628-7F50D45A7B08}"/>
              </a:ext>
            </a:extLst>
          </p:cNvPr>
          <p:cNvPicPr>
            <a:picLocks noChangeAspect="1"/>
          </p:cNvPicPr>
          <p:nvPr/>
        </p:nvPicPr>
        <p:blipFill>
          <a:blip r:embed="rId2"/>
          <a:stretch>
            <a:fillRect/>
          </a:stretch>
        </p:blipFill>
        <p:spPr>
          <a:xfrm>
            <a:off x="2870437" y="2396054"/>
            <a:ext cx="6311375" cy="4180612"/>
          </a:xfrm>
          <a:prstGeom prst="rect">
            <a:avLst/>
          </a:prstGeom>
        </p:spPr>
      </p:pic>
      <p:cxnSp>
        <p:nvCxnSpPr>
          <p:cNvPr id="14" name="Straight Arrow Connector 13">
            <a:extLst>
              <a:ext uri="{FF2B5EF4-FFF2-40B4-BE49-F238E27FC236}">
                <a16:creationId xmlns:a16="http://schemas.microsoft.com/office/drawing/2014/main" id="{2C1CF4A7-12D9-4887-8B44-420566307ECF}"/>
              </a:ext>
            </a:extLst>
          </p:cNvPr>
          <p:cNvCxnSpPr/>
          <p:nvPr/>
        </p:nvCxnSpPr>
        <p:spPr>
          <a:xfrm flipV="1">
            <a:off x="5708342" y="5592932"/>
            <a:ext cx="603681" cy="594804"/>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01AA764D-C095-4C01-AEDC-2AF46E239E45}"/>
              </a:ext>
            </a:extLst>
          </p:cNvPr>
          <p:cNvPicPr>
            <a:picLocks noChangeAspect="1"/>
          </p:cNvPicPr>
          <p:nvPr/>
        </p:nvPicPr>
        <p:blipFill>
          <a:blip r:embed="rId3"/>
          <a:stretch>
            <a:fillRect/>
          </a:stretch>
        </p:blipFill>
        <p:spPr>
          <a:xfrm>
            <a:off x="5863340" y="2180878"/>
            <a:ext cx="3458223" cy="2305482"/>
          </a:xfrm>
          <a:prstGeom prst="rect">
            <a:avLst/>
          </a:prstGeom>
          <a:effectLst>
            <a:glow rad="127000">
              <a:schemeClr val="accent1">
                <a:alpha val="0"/>
              </a:schemeClr>
            </a:glow>
            <a:outerShdw blurRad="50800" dist="50800" dir="5400000" algn="ctr" rotWithShape="0">
              <a:srgbClr val="000000">
                <a:alpha val="0"/>
              </a:srgbClr>
            </a:outerShdw>
            <a:reflection stA="0" endPos="65000" dist="50800" dir="5400000" sy="-100000" algn="bl" rotWithShape="0"/>
          </a:effectLst>
        </p:spPr>
      </p:pic>
      <p:sp>
        <p:nvSpPr>
          <p:cNvPr id="22" name="Footer Placeholder 4">
            <a:extLst>
              <a:ext uri="{FF2B5EF4-FFF2-40B4-BE49-F238E27FC236}">
                <a16:creationId xmlns:a16="http://schemas.microsoft.com/office/drawing/2014/main" id="{562CD58B-CCA8-4E3C-87E3-0865C7A44637}"/>
              </a:ext>
            </a:extLst>
          </p:cNvPr>
          <p:cNvSpPr txBox="1">
            <a:spLocks/>
          </p:cNvSpPr>
          <p:nvPr/>
        </p:nvSpPr>
        <p:spPr>
          <a:xfrm>
            <a:off x="561111" y="6365290"/>
            <a:ext cx="4756614" cy="331350"/>
          </a:xfrm>
          <a:prstGeom prst="rect">
            <a:avLst/>
          </a:prstGeom>
        </p:spPr>
        <p:txBody>
          <a:bodyPr vert="horz" lIns="91440" tIns="45720" rIns="91440" bIns="45720" rtlCol="0" anchor="ctr"/>
          <a:lstStyle>
            <a:defPPr>
              <a:defRPr lang="en-US"/>
            </a:defPPr>
            <a:lvl1pPr marL="0" algn="l" defTabSz="457200" rtl="0" eaLnBrk="1" latinLnBrk="0" hangingPunct="1">
              <a:defRPr sz="1000" b="1" i="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Tools and Tech : Data Design using MySQL</a:t>
            </a:r>
          </a:p>
        </p:txBody>
      </p:sp>
      <p:sp>
        <p:nvSpPr>
          <p:cNvPr id="23" name="Footer Placeholder 22">
            <a:extLst>
              <a:ext uri="{FF2B5EF4-FFF2-40B4-BE49-F238E27FC236}">
                <a16:creationId xmlns:a16="http://schemas.microsoft.com/office/drawing/2014/main" id="{AA664E7B-0684-43DF-AB88-1CEEAE1FDCFA}"/>
              </a:ext>
            </a:extLst>
          </p:cNvPr>
          <p:cNvSpPr>
            <a:spLocks noGrp="1"/>
          </p:cNvSpPr>
          <p:nvPr>
            <p:ph type="ftr" sz="quarter" idx="11"/>
          </p:nvPr>
        </p:nvSpPr>
        <p:spPr/>
        <p:txBody>
          <a:bodyPr/>
          <a:lstStyle/>
          <a:p>
            <a:r>
              <a:rPr lang="en-US"/>
              <a:t>RedBus Travel Information System (RTIS)</a:t>
            </a:r>
            <a:endParaRPr lang="en-US" dirty="0"/>
          </a:p>
        </p:txBody>
      </p:sp>
    </p:spTree>
    <p:extLst>
      <p:ext uri="{BB962C8B-B14F-4D97-AF65-F5344CB8AC3E}">
        <p14:creationId xmlns:p14="http://schemas.microsoft.com/office/powerpoint/2010/main" val="1533481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ECE1-4474-4541-964A-9CA8B4C7D342}"/>
              </a:ext>
            </a:extLst>
          </p:cNvPr>
          <p:cNvSpPr>
            <a:spLocks noGrp="1"/>
          </p:cNvSpPr>
          <p:nvPr>
            <p:ph type="title"/>
          </p:nvPr>
        </p:nvSpPr>
        <p:spPr/>
        <p:txBody>
          <a:bodyPr/>
          <a:lstStyle/>
          <a:p>
            <a:r>
              <a:rPr lang="en-US" dirty="0"/>
              <a:t> </a:t>
            </a:r>
            <a:r>
              <a:rPr lang="en-US" dirty="0" err="1"/>
              <a:t>Streamlit</a:t>
            </a:r>
            <a:endParaRPr lang="en-US" dirty="0"/>
          </a:p>
        </p:txBody>
      </p:sp>
      <p:sp>
        <p:nvSpPr>
          <p:cNvPr id="3" name="Content Placeholder 2">
            <a:extLst>
              <a:ext uri="{FF2B5EF4-FFF2-40B4-BE49-F238E27FC236}">
                <a16:creationId xmlns:a16="http://schemas.microsoft.com/office/drawing/2014/main" id="{00965737-02EA-4122-BC30-651D0913F26B}"/>
              </a:ext>
            </a:extLst>
          </p:cNvPr>
          <p:cNvSpPr>
            <a:spLocks noGrp="1"/>
          </p:cNvSpPr>
          <p:nvPr>
            <p:ph idx="1"/>
          </p:nvPr>
        </p:nvSpPr>
        <p:spPr/>
        <p:txBody>
          <a:bodyPr>
            <a:noAutofit/>
          </a:bodyPr>
          <a:lstStyle/>
          <a:p>
            <a:pPr>
              <a:lnSpc>
                <a:spcPct val="200000"/>
              </a:lnSpc>
            </a:pPr>
            <a:r>
              <a:rPr lang="en-US" sz="1200" b="1" dirty="0" err="1"/>
              <a:t>Streamlit</a:t>
            </a:r>
            <a:r>
              <a:rPr lang="en-US" sz="1200" dirty="0"/>
              <a:t> is an open-source Python library used to create interactive, data-driven web applications with minimal effort. It allows developers to turn Python scripts into shareable web apps for machine learning and data analysis tasks without needing to know front-end technologies like HTML, CSS, or JavaScript.</a:t>
            </a:r>
          </a:p>
          <a:p>
            <a:pPr>
              <a:lnSpc>
                <a:spcPct val="200000"/>
              </a:lnSpc>
            </a:pPr>
            <a:r>
              <a:rPr lang="en-US" sz="1200" b="1" dirty="0"/>
              <a:t>Interactive Web Apps</a:t>
            </a:r>
            <a:r>
              <a:rPr lang="en-US" sz="1200" dirty="0"/>
              <a:t>: Easily build and deploy web applications directly from Python code.</a:t>
            </a:r>
          </a:p>
          <a:p>
            <a:pPr>
              <a:lnSpc>
                <a:spcPct val="200000"/>
              </a:lnSpc>
            </a:pPr>
            <a:r>
              <a:rPr lang="en-US" sz="1200" b="1" dirty="0"/>
              <a:t>Real-time Updates</a:t>
            </a:r>
            <a:r>
              <a:rPr lang="en-US" sz="1200" dirty="0"/>
              <a:t>: Apps automatically update as users interact with them or as data changes.</a:t>
            </a:r>
          </a:p>
          <a:p>
            <a:pPr>
              <a:lnSpc>
                <a:spcPct val="200000"/>
              </a:lnSpc>
            </a:pPr>
            <a:r>
              <a:rPr lang="en-US" sz="1200" b="1" dirty="0"/>
              <a:t>Data Visualization</a:t>
            </a:r>
            <a:r>
              <a:rPr lang="en-US" sz="1200" dirty="0"/>
              <a:t>: Seamlessly integrates with popular data visualization libraries like Matplotlib, </a:t>
            </a:r>
            <a:r>
              <a:rPr lang="en-US" sz="1200" dirty="0" err="1"/>
              <a:t>Plotly</a:t>
            </a:r>
            <a:r>
              <a:rPr lang="en-US" sz="1200" dirty="0"/>
              <a:t>, and Altair.</a:t>
            </a:r>
          </a:p>
          <a:p>
            <a:pPr>
              <a:lnSpc>
                <a:spcPct val="200000"/>
              </a:lnSpc>
            </a:pPr>
            <a:r>
              <a:rPr lang="en-US" sz="1200" b="1" dirty="0"/>
              <a:t>Machine Learning Friendly</a:t>
            </a:r>
            <a:r>
              <a:rPr lang="en-US" sz="1200" dirty="0"/>
              <a:t>: Ideal for showcasing machine learning models and experiments.</a:t>
            </a:r>
          </a:p>
        </p:txBody>
      </p:sp>
      <p:sp>
        <p:nvSpPr>
          <p:cNvPr id="6" name="Footer Placeholder 4">
            <a:extLst>
              <a:ext uri="{FF2B5EF4-FFF2-40B4-BE49-F238E27FC236}">
                <a16:creationId xmlns:a16="http://schemas.microsoft.com/office/drawing/2014/main" id="{8C74F918-118E-49BE-AD8E-7DDE9A858DCE}"/>
              </a:ext>
            </a:extLst>
          </p:cNvPr>
          <p:cNvSpPr txBox="1">
            <a:spLocks/>
          </p:cNvSpPr>
          <p:nvPr/>
        </p:nvSpPr>
        <p:spPr>
          <a:xfrm>
            <a:off x="561111" y="6365290"/>
            <a:ext cx="4756614" cy="331350"/>
          </a:xfrm>
          <a:prstGeom prst="rect">
            <a:avLst/>
          </a:prstGeom>
        </p:spPr>
        <p:txBody>
          <a:bodyPr vert="horz" lIns="91440" tIns="45720" rIns="91440" bIns="45720" rtlCol="0" anchor="ctr"/>
          <a:lstStyle>
            <a:defPPr>
              <a:defRPr lang="en-US"/>
            </a:defPPr>
            <a:lvl1pPr marL="0" algn="l" defTabSz="457200" rtl="0" eaLnBrk="1" latinLnBrk="0" hangingPunct="1">
              <a:defRPr sz="1000" b="1" i="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2" name="Footer Placeholder 11">
            <a:extLst>
              <a:ext uri="{FF2B5EF4-FFF2-40B4-BE49-F238E27FC236}">
                <a16:creationId xmlns:a16="http://schemas.microsoft.com/office/drawing/2014/main" id="{B419AC98-32FB-46BD-8374-1F8802993CC7}"/>
              </a:ext>
            </a:extLst>
          </p:cNvPr>
          <p:cNvSpPr>
            <a:spLocks noGrp="1"/>
          </p:cNvSpPr>
          <p:nvPr>
            <p:ph type="ftr" sz="quarter" idx="11"/>
          </p:nvPr>
        </p:nvSpPr>
        <p:spPr/>
        <p:txBody>
          <a:bodyPr/>
          <a:lstStyle/>
          <a:p>
            <a:r>
              <a:rPr lang="en-US"/>
              <a:t>RedBus Travel Information System (RTIS)</a:t>
            </a:r>
            <a:endParaRPr lang="en-US" dirty="0"/>
          </a:p>
        </p:txBody>
      </p:sp>
    </p:spTree>
    <p:extLst>
      <p:ext uri="{BB962C8B-B14F-4D97-AF65-F5344CB8AC3E}">
        <p14:creationId xmlns:p14="http://schemas.microsoft.com/office/powerpoint/2010/main" val="3674148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ECE1-4474-4541-964A-9CA8B4C7D342}"/>
              </a:ext>
            </a:extLst>
          </p:cNvPr>
          <p:cNvSpPr>
            <a:spLocks noGrp="1"/>
          </p:cNvSpPr>
          <p:nvPr>
            <p:ph type="title"/>
          </p:nvPr>
        </p:nvSpPr>
        <p:spPr/>
        <p:txBody>
          <a:bodyPr/>
          <a:lstStyle/>
          <a:p>
            <a:r>
              <a:rPr lang="en-US" dirty="0"/>
              <a:t> </a:t>
            </a:r>
            <a:r>
              <a:rPr lang="en-US" dirty="0" err="1"/>
              <a:t>Streamlit</a:t>
            </a:r>
            <a:r>
              <a:rPr lang="en-US" dirty="0"/>
              <a:t> in RTIS</a:t>
            </a:r>
          </a:p>
        </p:txBody>
      </p:sp>
      <p:sp>
        <p:nvSpPr>
          <p:cNvPr id="3" name="Content Placeholder 2">
            <a:extLst>
              <a:ext uri="{FF2B5EF4-FFF2-40B4-BE49-F238E27FC236}">
                <a16:creationId xmlns:a16="http://schemas.microsoft.com/office/drawing/2014/main" id="{00965737-02EA-4122-BC30-651D0913F26B}"/>
              </a:ext>
            </a:extLst>
          </p:cNvPr>
          <p:cNvSpPr>
            <a:spLocks noGrp="1"/>
          </p:cNvSpPr>
          <p:nvPr>
            <p:ph idx="1"/>
          </p:nvPr>
        </p:nvSpPr>
        <p:spPr/>
        <p:txBody>
          <a:bodyPr>
            <a:noAutofit/>
          </a:bodyPr>
          <a:lstStyle/>
          <a:p>
            <a:pPr marL="0" lvl="0" indent="0" defTabSz="914400" eaLnBrk="0" fontAlgn="base" hangingPunct="0">
              <a:lnSpc>
                <a:spcPct val="200000"/>
              </a:lnSpc>
              <a:spcBef>
                <a:spcPct val="0"/>
              </a:spcBef>
              <a:spcAft>
                <a:spcPct val="0"/>
              </a:spcAft>
              <a:buClrTx/>
              <a:buSzTx/>
              <a:buNone/>
            </a:pPr>
            <a:r>
              <a:rPr lang="en-US" altLang="en-US" sz="1200" b="1" dirty="0">
                <a:solidFill>
                  <a:schemeClr val="tx1"/>
                </a:solidFill>
                <a:latin typeface="Arial" panose="020B0604020202020204" pitchFamily="34" charset="0"/>
              </a:rPr>
              <a:t>1</a:t>
            </a:r>
            <a:r>
              <a:rPr lang="en-US" altLang="en-US" sz="1400" b="1" dirty="0">
                <a:solidFill>
                  <a:schemeClr val="tx1"/>
                </a:solidFill>
                <a:latin typeface="Arial" panose="020B0604020202020204" pitchFamily="34" charset="0"/>
              </a:rPr>
              <a:t>. </a:t>
            </a:r>
            <a:r>
              <a:rPr lang="en-US" altLang="en-US" sz="1400" b="1" dirty="0" err="1">
                <a:solidFill>
                  <a:schemeClr val="tx1"/>
                </a:solidFill>
                <a:latin typeface="Arial" panose="020B0604020202020204" pitchFamily="34" charset="0"/>
              </a:rPr>
              <a:t>Streamlit</a:t>
            </a:r>
            <a:endParaRPr lang="en-US" altLang="en-US" sz="1400" dirty="0">
              <a:solidFill>
                <a:schemeClr val="tx1"/>
              </a:solidFill>
              <a:latin typeface="Arial" panose="020B0604020202020204" pitchFamily="34" charset="0"/>
            </a:endParaRPr>
          </a:p>
          <a:p>
            <a:pPr marL="0" lvl="0" indent="0" defTabSz="914400" eaLnBrk="0" fontAlgn="base" hangingPunct="0">
              <a:lnSpc>
                <a:spcPct val="200000"/>
              </a:lnSpc>
              <a:spcBef>
                <a:spcPct val="0"/>
              </a:spcBef>
              <a:spcAft>
                <a:spcPct val="0"/>
              </a:spcAft>
              <a:buClrTx/>
              <a:buSzTx/>
              <a:buFontTx/>
              <a:buChar char="•"/>
            </a:pPr>
            <a:r>
              <a:rPr lang="en-US" altLang="en-US" sz="1400" dirty="0">
                <a:solidFill>
                  <a:schemeClr val="tx1"/>
                </a:solidFill>
                <a:latin typeface="Arial" panose="020B0604020202020204" pitchFamily="34" charset="0"/>
              </a:rPr>
              <a:t>Creates interactive web interfaces for data filtering and visualization.</a:t>
            </a:r>
          </a:p>
          <a:p>
            <a:pPr marL="0" lvl="0" indent="0" defTabSz="914400" eaLnBrk="0" fontAlgn="base" hangingPunct="0">
              <a:lnSpc>
                <a:spcPct val="200000"/>
              </a:lnSpc>
              <a:spcBef>
                <a:spcPct val="0"/>
              </a:spcBef>
              <a:spcAft>
                <a:spcPct val="0"/>
              </a:spcAft>
              <a:buClrTx/>
              <a:buSzTx/>
              <a:buFontTx/>
              <a:buChar char="•"/>
            </a:pPr>
            <a:r>
              <a:rPr lang="en-US" altLang="en-US" sz="1400" dirty="0">
                <a:solidFill>
                  <a:schemeClr val="tx1"/>
                </a:solidFill>
                <a:latin typeface="Arial" panose="020B0604020202020204" pitchFamily="34" charset="0"/>
              </a:rPr>
              <a:t>Allows users to select filters like </a:t>
            </a:r>
            <a:r>
              <a:rPr lang="en-US" altLang="en-US" sz="1400" b="1" dirty="0">
                <a:solidFill>
                  <a:schemeClr val="tx1"/>
                </a:solidFill>
                <a:latin typeface="Arial" panose="020B0604020202020204" pitchFamily="34" charset="0"/>
              </a:rPr>
              <a:t>State</a:t>
            </a:r>
            <a:r>
              <a:rPr lang="en-US" altLang="en-US" sz="1400" dirty="0">
                <a:solidFill>
                  <a:schemeClr val="tx1"/>
                </a:solidFill>
                <a:latin typeface="Arial" panose="020B0604020202020204" pitchFamily="34" charset="0"/>
              </a:rPr>
              <a:t>, </a:t>
            </a:r>
            <a:r>
              <a:rPr lang="en-US" altLang="en-US" sz="1400" b="1" dirty="0">
                <a:solidFill>
                  <a:schemeClr val="tx1"/>
                </a:solidFill>
                <a:latin typeface="Arial" panose="020B0604020202020204" pitchFamily="34" charset="0"/>
              </a:rPr>
              <a:t>Route</a:t>
            </a:r>
            <a:r>
              <a:rPr lang="en-US" altLang="en-US" sz="1400" dirty="0">
                <a:solidFill>
                  <a:schemeClr val="tx1"/>
                </a:solidFill>
                <a:latin typeface="Arial" panose="020B0604020202020204" pitchFamily="34" charset="0"/>
              </a:rPr>
              <a:t>, </a:t>
            </a:r>
            <a:r>
              <a:rPr lang="en-US" altLang="en-US" sz="1400" b="1" dirty="0">
                <a:solidFill>
                  <a:schemeClr val="tx1"/>
                </a:solidFill>
                <a:latin typeface="Arial" panose="020B0604020202020204" pitchFamily="34" charset="0"/>
              </a:rPr>
              <a:t>Bus Name</a:t>
            </a:r>
            <a:r>
              <a:rPr lang="en-US" altLang="en-US" sz="1400" dirty="0">
                <a:solidFill>
                  <a:schemeClr val="tx1"/>
                </a:solidFill>
                <a:latin typeface="Arial" panose="020B0604020202020204" pitchFamily="34" charset="0"/>
              </a:rPr>
              <a:t>, and </a:t>
            </a:r>
            <a:r>
              <a:rPr lang="en-US" altLang="en-US" sz="1400" b="1" dirty="0">
                <a:solidFill>
                  <a:schemeClr val="tx1"/>
                </a:solidFill>
                <a:latin typeface="Arial" panose="020B0604020202020204" pitchFamily="34" charset="0"/>
              </a:rPr>
              <a:t>Bus Type</a:t>
            </a:r>
            <a:r>
              <a:rPr lang="en-US" altLang="en-US" sz="1400" dirty="0">
                <a:solidFill>
                  <a:schemeClr val="tx1"/>
                </a:solidFill>
                <a:latin typeface="Arial" panose="020B0604020202020204" pitchFamily="34" charset="0"/>
              </a:rPr>
              <a:t> from dropdowns.</a:t>
            </a:r>
          </a:p>
          <a:p>
            <a:pPr marL="0" lvl="0" indent="0" defTabSz="914400" eaLnBrk="0" fontAlgn="base" hangingPunct="0">
              <a:lnSpc>
                <a:spcPct val="200000"/>
              </a:lnSpc>
              <a:spcBef>
                <a:spcPct val="0"/>
              </a:spcBef>
              <a:spcAft>
                <a:spcPct val="0"/>
              </a:spcAft>
              <a:buClrTx/>
              <a:buSzTx/>
              <a:buFontTx/>
              <a:buChar char="•"/>
            </a:pPr>
            <a:r>
              <a:rPr lang="en-US" altLang="en-US" sz="1400" dirty="0">
                <a:solidFill>
                  <a:schemeClr val="tx1"/>
                </a:solidFill>
                <a:latin typeface="Arial" panose="020B0604020202020204" pitchFamily="34" charset="0"/>
              </a:rPr>
              <a:t>Displays filtered data and visualizations (charts, tables) dynamically.</a:t>
            </a:r>
          </a:p>
          <a:p>
            <a:pPr marL="0" lvl="0" indent="0" defTabSz="914400" eaLnBrk="0" fontAlgn="base" hangingPunct="0">
              <a:lnSpc>
                <a:spcPct val="200000"/>
              </a:lnSpc>
              <a:spcBef>
                <a:spcPct val="0"/>
              </a:spcBef>
              <a:spcAft>
                <a:spcPct val="0"/>
              </a:spcAft>
              <a:buClrTx/>
              <a:buSzTx/>
              <a:buFontTx/>
              <a:buChar char="•"/>
            </a:pPr>
            <a:endParaRPr lang="en-US" altLang="en-US" sz="1400" dirty="0">
              <a:solidFill>
                <a:schemeClr val="tx1"/>
              </a:solidFill>
              <a:latin typeface="Arial" panose="020B0604020202020204" pitchFamily="34" charset="0"/>
            </a:endParaRPr>
          </a:p>
          <a:p>
            <a:pPr marL="0" lvl="0" indent="0" defTabSz="914400" eaLnBrk="0" fontAlgn="base" hangingPunct="0">
              <a:lnSpc>
                <a:spcPct val="200000"/>
              </a:lnSpc>
              <a:spcBef>
                <a:spcPct val="0"/>
              </a:spcBef>
              <a:spcAft>
                <a:spcPct val="0"/>
              </a:spcAft>
              <a:buClrTx/>
              <a:buSzTx/>
              <a:buNone/>
            </a:pPr>
            <a:r>
              <a:rPr lang="en-US" altLang="en-US" sz="1400" dirty="0">
                <a:solidFill>
                  <a:schemeClr val="tx1"/>
                </a:solidFill>
              </a:rPr>
              <a:t>.</a:t>
            </a:r>
            <a:endParaRPr lang="en-US" altLang="en-US" sz="1400"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endParaRPr lang="en-US" altLang="en-US" sz="1200" dirty="0">
              <a:solidFill>
                <a:schemeClr val="tx1"/>
              </a:solidFill>
              <a:latin typeface="Arial" panose="020B0604020202020204" pitchFamily="34" charset="0"/>
            </a:endParaRPr>
          </a:p>
          <a:p>
            <a:pPr>
              <a:lnSpc>
                <a:spcPct val="200000"/>
              </a:lnSpc>
            </a:pPr>
            <a:endParaRPr lang="en-US" sz="1200" dirty="0"/>
          </a:p>
        </p:txBody>
      </p:sp>
      <p:sp>
        <p:nvSpPr>
          <p:cNvPr id="6" name="Rectangle 1">
            <a:extLst>
              <a:ext uri="{FF2B5EF4-FFF2-40B4-BE49-F238E27FC236}">
                <a16:creationId xmlns:a16="http://schemas.microsoft.com/office/drawing/2014/main" id="{165207BC-3BDF-4F51-861D-D67ED3E7D5F2}"/>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Footer Placeholder 8">
            <a:extLst>
              <a:ext uri="{FF2B5EF4-FFF2-40B4-BE49-F238E27FC236}">
                <a16:creationId xmlns:a16="http://schemas.microsoft.com/office/drawing/2014/main" id="{5C4E610C-0BBE-464B-935C-94DF64B9C508}"/>
              </a:ext>
            </a:extLst>
          </p:cNvPr>
          <p:cNvSpPr>
            <a:spLocks noGrp="1"/>
          </p:cNvSpPr>
          <p:nvPr>
            <p:ph type="ftr" sz="quarter" idx="11"/>
          </p:nvPr>
        </p:nvSpPr>
        <p:spPr/>
        <p:txBody>
          <a:bodyPr/>
          <a:lstStyle/>
          <a:p>
            <a:r>
              <a:rPr lang="en-US"/>
              <a:t>RedBus Travel Information System (RTIS)</a:t>
            </a:r>
            <a:endParaRPr lang="en-US" dirty="0"/>
          </a:p>
        </p:txBody>
      </p:sp>
    </p:spTree>
    <p:extLst>
      <p:ext uri="{BB962C8B-B14F-4D97-AF65-F5344CB8AC3E}">
        <p14:creationId xmlns:p14="http://schemas.microsoft.com/office/powerpoint/2010/main" val="417062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ECE1-4474-4541-964A-9CA8B4C7D342}"/>
              </a:ext>
            </a:extLst>
          </p:cNvPr>
          <p:cNvSpPr>
            <a:spLocks noGrp="1"/>
          </p:cNvSpPr>
          <p:nvPr>
            <p:ph type="title"/>
          </p:nvPr>
        </p:nvSpPr>
        <p:spPr/>
        <p:txBody>
          <a:bodyPr/>
          <a:lstStyle/>
          <a:p>
            <a:r>
              <a:rPr lang="en-US" dirty="0"/>
              <a:t> Libraries in RTIS</a:t>
            </a:r>
          </a:p>
        </p:txBody>
      </p:sp>
      <p:sp>
        <p:nvSpPr>
          <p:cNvPr id="3" name="Content Placeholder 2">
            <a:extLst>
              <a:ext uri="{FF2B5EF4-FFF2-40B4-BE49-F238E27FC236}">
                <a16:creationId xmlns:a16="http://schemas.microsoft.com/office/drawing/2014/main" id="{00965737-02EA-4122-BC30-651D0913F26B}"/>
              </a:ext>
            </a:extLst>
          </p:cNvPr>
          <p:cNvSpPr>
            <a:spLocks noGrp="1"/>
          </p:cNvSpPr>
          <p:nvPr>
            <p:ph idx="1"/>
          </p:nvPr>
        </p:nvSpPr>
        <p:spPr/>
        <p:txBody>
          <a:bodyPr>
            <a:noAutofit/>
          </a:bodyPr>
          <a:lstStyle/>
          <a:p>
            <a:pPr marL="0" lvl="0" indent="0" defTabSz="914400" eaLnBrk="0" fontAlgn="base" hangingPunct="0">
              <a:spcBef>
                <a:spcPct val="0"/>
              </a:spcBef>
              <a:spcAft>
                <a:spcPct val="0"/>
              </a:spcAft>
              <a:buClrTx/>
              <a:buSzTx/>
              <a:buNone/>
            </a:pPr>
            <a:r>
              <a:rPr lang="en-US" altLang="en-US" sz="1400" b="1" dirty="0">
                <a:solidFill>
                  <a:schemeClr val="tx1"/>
                </a:solidFill>
                <a:latin typeface="Arial" panose="020B0604020202020204" pitchFamily="34" charset="0"/>
              </a:rPr>
              <a:t>MySQL Connector (</a:t>
            </a:r>
            <a:r>
              <a:rPr lang="en-US" altLang="en-US" sz="900" b="1" dirty="0" err="1">
                <a:solidFill>
                  <a:schemeClr val="tx1"/>
                </a:solidFill>
                <a:latin typeface="Arial Unicode MS"/>
              </a:rPr>
              <a:t>pymysql</a:t>
            </a:r>
            <a:r>
              <a:rPr lang="en-US" altLang="en-US" sz="600" b="1" dirty="0">
                <a:solidFill>
                  <a:schemeClr val="tx1"/>
                </a:solidFill>
              </a:rPr>
              <a:t>)</a:t>
            </a:r>
            <a:endParaRPr lang="en-US" altLang="en-US" sz="1400"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FontTx/>
              <a:buChar char="•"/>
            </a:pPr>
            <a:r>
              <a:rPr lang="en-US" altLang="en-US" sz="1400" dirty="0">
                <a:solidFill>
                  <a:schemeClr val="tx1"/>
                </a:solidFill>
                <a:latin typeface="Arial" panose="020B0604020202020204" pitchFamily="34" charset="0"/>
              </a:rPr>
              <a:t>Connects to the MySQL database to fetch travel data.</a:t>
            </a:r>
          </a:p>
          <a:p>
            <a:pPr marL="0" lvl="0" indent="0" defTabSz="914400" eaLnBrk="0" fontAlgn="base" hangingPunct="0">
              <a:spcBef>
                <a:spcPct val="0"/>
              </a:spcBef>
              <a:spcAft>
                <a:spcPct val="0"/>
              </a:spcAft>
              <a:buClrTx/>
              <a:buSzTx/>
              <a:buFontTx/>
              <a:buChar char="•"/>
            </a:pPr>
            <a:r>
              <a:rPr lang="en-US" altLang="en-US" sz="1400" dirty="0">
                <a:solidFill>
                  <a:schemeClr val="tx1"/>
                </a:solidFill>
                <a:latin typeface="Arial" panose="020B0604020202020204" pitchFamily="34" charset="0"/>
              </a:rPr>
              <a:t>Executes SQL queries and retrieves results as Python data.</a:t>
            </a:r>
          </a:p>
          <a:p>
            <a:pPr marL="0" lvl="0" indent="0" defTabSz="914400" eaLnBrk="0" fontAlgn="base" hangingPunct="0">
              <a:spcBef>
                <a:spcPct val="0"/>
              </a:spcBef>
              <a:spcAft>
                <a:spcPct val="0"/>
              </a:spcAft>
              <a:buClrTx/>
              <a:buSzTx/>
              <a:buNone/>
            </a:pPr>
            <a:endParaRPr lang="en-US" altLang="en-US" sz="1400" b="1"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r>
              <a:rPr lang="en-US" altLang="en-US" sz="1400" b="1" dirty="0">
                <a:solidFill>
                  <a:schemeClr val="tx1"/>
                </a:solidFill>
                <a:latin typeface="Arial" panose="020B0604020202020204" pitchFamily="34" charset="0"/>
              </a:rPr>
              <a:t>3. Pandas</a:t>
            </a:r>
            <a:endParaRPr lang="en-US" altLang="en-US" sz="1400"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FontTx/>
              <a:buChar char="•"/>
            </a:pPr>
            <a:r>
              <a:rPr lang="en-US" altLang="en-US" sz="1400" dirty="0">
                <a:solidFill>
                  <a:schemeClr val="tx1"/>
                </a:solidFill>
                <a:latin typeface="Arial" panose="020B0604020202020204" pitchFamily="34" charset="0"/>
              </a:rPr>
              <a:t>Handles data manipulation, converting SQL results into structured </a:t>
            </a:r>
            <a:r>
              <a:rPr lang="en-US" altLang="en-US" sz="1400" dirty="0" err="1">
                <a:solidFill>
                  <a:schemeClr val="tx1"/>
                </a:solidFill>
                <a:latin typeface="Arial" panose="020B0604020202020204" pitchFamily="34" charset="0"/>
              </a:rPr>
              <a:t>DataFrames</a:t>
            </a:r>
            <a:r>
              <a:rPr lang="en-US" altLang="en-US" sz="1400" dirty="0">
                <a:solidFill>
                  <a:schemeClr val="tx1"/>
                </a:solidFill>
                <a:latin typeface="Arial" panose="020B0604020202020204" pitchFamily="34" charset="0"/>
              </a:rPr>
              <a:t>.</a:t>
            </a:r>
          </a:p>
          <a:p>
            <a:pPr marL="0" lvl="0" indent="0" defTabSz="914400" eaLnBrk="0" fontAlgn="base" hangingPunct="0">
              <a:spcBef>
                <a:spcPct val="0"/>
              </a:spcBef>
              <a:spcAft>
                <a:spcPct val="0"/>
              </a:spcAft>
              <a:buClrTx/>
              <a:buSzTx/>
              <a:buFontTx/>
              <a:buChar char="•"/>
            </a:pPr>
            <a:r>
              <a:rPr lang="en-US" altLang="en-US" sz="1400" dirty="0">
                <a:solidFill>
                  <a:schemeClr val="tx1"/>
                </a:solidFill>
                <a:latin typeface="Arial" panose="020B0604020202020204" pitchFamily="34" charset="0"/>
              </a:rPr>
              <a:t>Allows formatting of data like time conversion (e.g., </a:t>
            </a:r>
            <a:r>
              <a:rPr lang="en-US" altLang="en-US" sz="900" dirty="0" err="1">
                <a:solidFill>
                  <a:schemeClr val="tx1"/>
                </a:solidFill>
                <a:latin typeface="Arial Unicode MS"/>
              </a:rPr>
              <a:t>departing_time</a:t>
            </a:r>
            <a:r>
              <a:rPr lang="en-US" altLang="en-US" sz="600" dirty="0">
                <a:solidFill>
                  <a:schemeClr val="tx1"/>
                </a:solidFill>
              </a:rPr>
              <a:t>, </a:t>
            </a:r>
            <a:r>
              <a:rPr lang="en-US" altLang="en-US" sz="900" dirty="0" err="1">
                <a:solidFill>
                  <a:schemeClr val="tx1"/>
                </a:solidFill>
                <a:latin typeface="Arial Unicode MS"/>
              </a:rPr>
              <a:t>reaching_time</a:t>
            </a:r>
            <a:r>
              <a:rPr lang="en-US" altLang="en-US" sz="600" dirty="0">
                <a:solidFill>
                  <a:schemeClr val="tx1"/>
                </a:solidFill>
              </a:rPr>
              <a:t>).</a:t>
            </a:r>
            <a:endParaRPr lang="en-US" altLang="en-US" sz="1400"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endParaRPr lang="en-US" altLang="en-US" sz="1400" b="1"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r>
              <a:rPr lang="en-US" altLang="en-US" sz="1400" b="1" dirty="0">
                <a:solidFill>
                  <a:schemeClr val="tx1"/>
                </a:solidFill>
                <a:latin typeface="Arial" panose="020B0604020202020204" pitchFamily="34" charset="0"/>
              </a:rPr>
              <a:t>4. </a:t>
            </a:r>
            <a:r>
              <a:rPr lang="en-US" altLang="en-US" sz="1400" b="1" dirty="0" err="1">
                <a:solidFill>
                  <a:schemeClr val="tx1"/>
                </a:solidFill>
                <a:latin typeface="Arial" panose="020B0604020202020204" pitchFamily="34" charset="0"/>
              </a:rPr>
              <a:t>Plotly</a:t>
            </a:r>
            <a:endParaRPr lang="en-US" altLang="en-US" sz="1400"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FontTx/>
              <a:buChar char="•"/>
            </a:pPr>
            <a:r>
              <a:rPr lang="en-US" altLang="en-US" sz="1400" dirty="0">
                <a:solidFill>
                  <a:schemeClr val="tx1"/>
                </a:solidFill>
                <a:latin typeface="Arial" panose="020B0604020202020204" pitchFamily="34" charset="0"/>
              </a:rPr>
              <a:t>Creates interactive pie charts for visualizing seat availability across bus names.</a:t>
            </a:r>
          </a:p>
          <a:p>
            <a:pPr marL="0" lvl="0" indent="0" defTabSz="914400" eaLnBrk="0" fontAlgn="base" hangingPunct="0">
              <a:spcBef>
                <a:spcPct val="0"/>
              </a:spcBef>
              <a:spcAft>
                <a:spcPct val="0"/>
              </a:spcAft>
              <a:buClrTx/>
              <a:buSzTx/>
              <a:buFontTx/>
              <a:buChar char="•"/>
            </a:pPr>
            <a:r>
              <a:rPr lang="en-US" altLang="en-US" sz="1400" dirty="0">
                <a:solidFill>
                  <a:schemeClr val="tx1"/>
                </a:solidFill>
                <a:latin typeface="Arial" panose="020B0604020202020204" pitchFamily="34" charset="0"/>
              </a:rPr>
              <a:t>Displays the chart within the </a:t>
            </a:r>
            <a:r>
              <a:rPr lang="en-US" altLang="en-US" sz="1400" dirty="0" err="1">
                <a:solidFill>
                  <a:schemeClr val="tx1"/>
                </a:solidFill>
                <a:latin typeface="Arial" panose="020B0604020202020204" pitchFamily="34" charset="0"/>
              </a:rPr>
              <a:t>Streamlit</a:t>
            </a:r>
            <a:r>
              <a:rPr lang="en-US" altLang="en-US" sz="1400" dirty="0">
                <a:solidFill>
                  <a:schemeClr val="tx1"/>
                </a:solidFill>
                <a:latin typeface="Arial" panose="020B0604020202020204" pitchFamily="34" charset="0"/>
              </a:rPr>
              <a:t> interface.</a:t>
            </a:r>
          </a:p>
          <a:p>
            <a:pPr marL="0" lvl="0" indent="0" defTabSz="914400" eaLnBrk="0" fontAlgn="base" hangingPunct="0">
              <a:spcBef>
                <a:spcPct val="0"/>
              </a:spcBef>
              <a:spcAft>
                <a:spcPct val="0"/>
              </a:spcAft>
              <a:buClrTx/>
              <a:buSzTx/>
              <a:buNone/>
            </a:pPr>
            <a:endParaRPr lang="en-US" altLang="en-US" sz="1400" b="1"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r>
              <a:rPr lang="en-US" altLang="en-US" sz="1400" b="1" dirty="0">
                <a:solidFill>
                  <a:schemeClr val="tx1"/>
                </a:solidFill>
                <a:latin typeface="Arial" panose="020B0604020202020204" pitchFamily="34" charset="0"/>
              </a:rPr>
              <a:t>5. Datetime</a:t>
            </a:r>
            <a:endParaRPr lang="en-US" altLang="en-US" sz="1400"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FontTx/>
              <a:buChar char="•"/>
            </a:pPr>
            <a:r>
              <a:rPr lang="en-US" altLang="en-US" sz="1400" dirty="0">
                <a:solidFill>
                  <a:schemeClr val="tx1"/>
                </a:solidFill>
                <a:latin typeface="Arial" panose="020B0604020202020204" pitchFamily="34" charset="0"/>
              </a:rPr>
              <a:t>Manages time formatting to display </a:t>
            </a:r>
            <a:r>
              <a:rPr lang="en-US" altLang="en-US" sz="1400" b="1" dirty="0" err="1">
                <a:solidFill>
                  <a:schemeClr val="tx1"/>
                </a:solidFill>
                <a:latin typeface="Arial" panose="020B0604020202020204" pitchFamily="34" charset="0"/>
              </a:rPr>
              <a:t>departing_time</a:t>
            </a:r>
            <a:r>
              <a:rPr lang="en-US" altLang="en-US" sz="1400" dirty="0">
                <a:solidFill>
                  <a:schemeClr val="tx1"/>
                </a:solidFill>
                <a:latin typeface="Arial" panose="020B0604020202020204" pitchFamily="34" charset="0"/>
              </a:rPr>
              <a:t> and </a:t>
            </a:r>
            <a:r>
              <a:rPr lang="en-US" altLang="en-US" sz="1400" b="1" dirty="0" err="1">
                <a:solidFill>
                  <a:schemeClr val="tx1"/>
                </a:solidFill>
                <a:latin typeface="Arial" panose="020B0604020202020204" pitchFamily="34" charset="0"/>
              </a:rPr>
              <a:t>reaching_time</a:t>
            </a:r>
            <a:r>
              <a:rPr lang="en-US" altLang="en-US" sz="1400" dirty="0">
                <a:solidFill>
                  <a:schemeClr val="tx1"/>
                </a:solidFill>
                <a:latin typeface="Arial" panose="020B0604020202020204" pitchFamily="34" charset="0"/>
              </a:rPr>
              <a:t> in </a:t>
            </a:r>
            <a:r>
              <a:rPr lang="en-US" altLang="en-US" sz="900" dirty="0">
                <a:solidFill>
                  <a:schemeClr val="tx1"/>
                </a:solidFill>
                <a:latin typeface="Arial Unicode MS"/>
              </a:rPr>
              <a:t>HH:MM:SS</a:t>
            </a:r>
            <a:r>
              <a:rPr lang="en-US" altLang="en-US" sz="600" dirty="0">
                <a:solidFill>
                  <a:schemeClr val="tx1"/>
                </a:solidFill>
              </a:rPr>
              <a:t> format</a:t>
            </a:r>
            <a:endParaRPr lang="en-US" altLang="en-US" sz="1400" dirty="0">
              <a:solidFill>
                <a:schemeClr val="tx1"/>
              </a:solidFill>
              <a:latin typeface="Arial" panose="020B0604020202020204" pitchFamily="34" charset="0"/>
            </a:endParaRPr>
          </a:p>
          <a:p>
            <a:pPr marL="0" lvl="0" indent="0" defTabSz="914400" eaLnBrk="0" fontAlgn="base" hangingPunct="0">
              <a:lnSpc>
                <a:spcPct val="200000"/>
              </a:lnSpc>
              <a:spcBef>
                <a:spcPct val="0"/>
              </a:spcBef>
              <a:spcAft>
                <a:spcPct val="0"/>
              </a:spcAft>
              <a:buClrTx/>
              <a:buSzTx/>
              <a:buNone/>
            </a:pPr>
            <a:r>
              <a:rPr lang="en-US" altLang="en-US" sz="1400" dirty="0">
                <a:solidFill>
                  <a:schemeClr val="tx1"/>
                </a:solidFill>
              </a:rPr>
              <a:t>.</a:t>
            </a:r>
            <a:endParaRPr lang="en-US" altLang="en-US" sz="1400"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endParaRPr lang="en-US" altLang="en-US" sz="1200" dirty="0">
              <a:solidFill>
                <a:schemeClr val="tx1"/>
              </a:solidFill>
              <a:latin typeface="Arial" panose="020B0604020202020204" pitchFamily="34" charset="0"/>
            </a:endParaRPr>
          </a:p>
          <a:p>
            <a:pPr>
              <a:lnSpc>
                <a:spcPct val="200000"/>
              </a:lnSpc>
            </a:pPr>
            <a:endParaRPr lang="en-US" sz="1200" dirty="0"/>
          </a:p>
        </p:txBody>
      </p:sp>
      <p:sp>
        <p:nvSpPr>
          <p:cNvPr id="6" name="Rectangle 1">
            <a:extLst>
              <a:ext uri="{FF2B5EF4-FFF2-40B4-BE49-F238E27FC236}">
                <a16:creationId xmlns:a16="http://schemas.microsoft.com/office/drawing/2014/main" id="{165207BC-3BDF-4F51-861D-D67ED3E7D5F2}"/>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Footer Placeholder 6">
            <a:extLst>
              <a:ext uri="{FF2B5EF4-FFF2-40B4-BE49-F238E27FC236}">
                <a16:creationId xmlns:a16="http://schemas.microsoft.com/office/drawing/2014/main" id="{5EAF135C-D3EE-4DFF-93D1-23314EA88AE2}"/>
              </a:ext>
            </a:extLst>
          </p:cNvPr>
          <p:cNvSpPr>
            <a:spLocks noGrp="1"/>
          </p:cNvSpPr>
          <p:nvPr>
            <p:ph type="ftr" sz="quarter" idx="11"/>
          </p:nvPr>
        </p:nvSpPr>
        <p:spPr/>
        <p:txBody>
          <a:bodyPr/>
          <a:lstStyle/>
          <a:p>
            <a:r>
              <a:rPr lang="en-US"/>
              <a:t>RedBus Travel Information System (RTIS)</a:t>
            </a:r>
            <a:endParaRPr lang="en-US" dirty="0"/>
          </a:p>
        </p:txBody>
      </p:sp>
    </p:spTree>
    <p:extLst>
      <p:ext uri="{BB962C8B-B14F-4D97-AF65-F5344CB8AC3E}">
        <p14:creationId xmlns:p14="http://schemas.microsoft.com/office/powerpoint/2010/main" val="870907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ECE1-4474-4541-964A-9CA8B4C7D342}"/>
              </a:ext>
            </a:extLst>
          </p:cNvPr>
          <p:cNvSpPr>
            <a:spLocks noGrp="1"/>
          </p:cNvSpPr>
          <p:nvPr>
            <p:ph type="title"/>
          </p:nvPr>
        </p:nvSpPr>
        <p:spPr/>
        <p:txBody>
          <a:bodyPr/>
          <a:lstStyle/>
          <a:p>
            <a:r>
              <a:rPr lang="en-US" dirty="0"/>
              <a:t>Future Improvement</a:t>
            </a:r>
          </a:p>
        </p:txBody>
      </p:sp>
      <p:sp>
        <p:nvSpPr>
          <p:cNvPr id="3" name="Content Placeholder 2">
            <a:extLst>
              <a:ext uri="{FF2B5EF4-FFF2-40B4-BE49-F238E27FC236}">
                <a16:creationId xmlns:a16="http://schemas.microsoft.com/office/drawing/2014/main" id="{00965737-02EA-4122-BC30-651D0913F26B}"/>
              </a:ext>
            </a:extLst>
          </p:cNvPr>
          <p:cNvSpPr>
            <a:spLocks noGrp="1"/>
          </p:cNvSpPr>
          <p:nvPr>
            <p:ph idx="1"/>
          </p:nvPr>
        </p:nvSpPr>
        <p:spPr/>
        <p:txBody>
          <a:bodyPr>
            <a:noAutofit/>
          </a:bodyPr>
          <a:lstStyle/>
          <a:p>
            <a:pPr marL="0" lvl="0" indent="0" algn="just" defTabSz="914400" eaLnBrk="0" fontAlgn="base" hangingPunct="0">
              <a:lnSpc>
                <a:spcPct val="200000"/>
              </a:lnSpc>
              <a:spcBef>
                <a:spcPct val="0"/>
              </a:spcBef>
              <a:spcAft>
                <a:spcPct val="0"/>
              </a:spcAft>
              <a:buClrTx/>
              <a:buSzTx/>
              <a:buFontTx/>
              <a:buChar char="•"/>
            </a:pPr>
            <a:r>
              <a:rPr lang="en-US" altLang="en-US" b="1" dirty="0">
                <a:solidFill>
                  <a:schemeClr val="tx1"/>
                </a:solidFill>
                <a:latin typeface="Arial" panose="020B0604020202020204" pitchFamily="34" charset="0"/>
              </a:rPr>
              <a:t>Enhanced UI</a:t>
            </a:r>
            <a:r>
              <a:rPr lang="en-US" altLang="en-US" dirty="0">
                <a:solidFill>
                  <a:schemeClr val="tx1"/>
                </a:solidFill>
                <a:latin typeface="Arial" panose="020B0604020202020204" pitchFamily="34" charset="0"/>
              </a:rPr>
              <a:t>: Interactive filters, responsive design.</a:t>
            </a:r>
          </a:p>
          <a:p>
            <a:pPr marL="0" lvl="0" indent="0" algn="just" defTabSz="914400" eaLnBrk="0" fontAlgn="base" hangingPunct="0">
              <a:lnSpc>
                <a:spcPct val="200000"/>
              </a:lnSpc>
              <a:spcBef>
                <a:spcPct val="0"/>
              </a:spcBef>
              <a:spcAft>
                <a:spcPct val="0"/>
              </a:spcAft>
              <a:buClrTx/>
              <a:buSzTx/>
              <a:buFontTx/>
              <a:buChar char="•"/>
            </a:pPr>
            <a:r>
              <a:rPr lang="en-US" altLang="en-US" b="1" dirty="0">
                <a:solidFill>
                  <a:schemeClr val="tx1"/>
                </a:solidFill>
                <a:latin typeface="Arial" panose="020B0604020202020204" pitchFamily="34" charset="0"/>
              </a:rPr>
              <a:t>Data Optimization</a:t>
            </a:r>
            <a:r>
              <a:rPr lang="en-US" altLang="en-US" dirty="0">
                <a:solidFill>
                  <a:schemeClr val="tx1"/>
                </a:solidFill>
                <a:latin typeface="Arial" panose="020B0604020202020204" pitchFamily="34" charset="0"/>
              </a:rPr>
              <a:t>: Real-time data, improved query performance.</a:t>
            </a:r>
          </a:p>
          <a:p>
            <a:pPr marL="0" lvl="0" indent="0" algn="just" defTabSz="914400" eaLnBrk="0" fontAlgn="base" hangingPunct="0">
              <a:lnSpc>
                <a:spcPct val="200000"/>
              </a:lnSpc>
              <a:spcBef>
                <a:spcPct val="0"/>
              </a:spcBef>
              <a:spcAft>
                <a:spcPct val="0"/>
              </a:spcAft>
              <a:buClrTx/>
              <a:buSzTx/>
              <a:buFontTx/>
              <a:buChar char="•"/>
            </a:pPr>
            <a:r>
              <a:rPr lang="en-US" altLang="en-US" b="1" dirty="0">
                <a:solidFill>
                  <a:schemeClr val="tx1"/>
                </a:solidFill>
                <a:latin typeface="Arial" panose="020B0604020202020204" pitchFamily="34" charset="0"/>
              </a:rPr>
              <a:t>Better Visualizations</a:t>
            </a:r>
            <a:r>
              <a:rPr lang="en-US" altLang="en-US" dirty="0">
                <a:solidFill>
                  <a:schemeClr val="tx1"/>
                </a:solidFill>
                <a:latin typeface="Arial" panose="020B0604020202020204" pitchFamily="34" charset="0"/>
              </a:rPr>
              <a:t>: Advanced charts, route maps.</a:t>
            </a:r>
          </a:p>
          <a:p>
            <a:pPr marL="0" lvl="0" indent="0" algn="just" defTabSz="914400" eaLnBrk="0" fontAlgn="base" hangingPunct="0">
              <a:lnSpc>
                <a:spcPct val="200000"/>
              </a:lnSpc>
              <a:spcBef>
                <a:spcPct val="0"/>
              </a:spcBef>
              <a:spcAft>
                <a:spcPct val="0"/>
              </a:spcAft>
              <a:buClrTx/>
              <a:buSzTx/>
              <a:buFontTx/>
              <a:buChar char="•"/>
            </a:pPr>
            <a:r>
              <a:rPr lang="en-US" altLang="en-US" b="1" dirty="0">
                <a:solidFill>
                  <a:schemeClr val="tx1"/>
                </a:solidFill>
                <a:latin typeface="Arial" panose="020B0604020202020204" pitchFamily="34" charset="0"/>
              </a:rPr>
              <a:t>API Integration</a:t>
            </a:r>
            <a:r>
              <a:rPr lang="en-US" altLang="en-US" dirty="0">
                <a:solidFill>
                  <a:schemeClr val="tx1"/>
                </a:solidFill>
                <a:latin typeface="Arial" panose="020B0604020202020204" pitchFamily="34" charset="0"/>
              </a:rPr>
              <a:t>: Real-time updates, external data sources.</a:t>
            </a:r>
          </a:p>
          <a:p>
            <a:pPr marL="0" lvl="0" indent="0" algn="just" defTabSz="914400" eaLnBrk="0" fontAlgn="base" hangingPunct="0">
              <a:lnSpc>
                <a:spcPct val="200000"/>
              </a:lnSpc>
              <a:spcBef>
                <a:spcPct val="0"/>
              </a:spcBef>
              <a:spcAft>
                <a:spcPct val="0"/>
              </a:spcAft>
              <a:buClrTx/>
              <a:buSzTx/>
              <a:buFontTx/>
              <a:buChar char="•"/>
            </a:pPr>
            <a:r>
              <a:rPr lang="en-US" altLang="en-US" b="1" dirty="0">
                <a:solidFill>
                  <a:schemeClr val="tx1"/>
                </a:solidFill>
                <a:latin typeface="Arial" panose="020B0604020202020204" pitchFamily="34" charset="0"/>
              </a:rPr>
              <a:t>Export &amp; Reporting</a:t>
            </a:r>
            <a:r>
              <a:rPr lang="en-US" altLang="en-US" dirty="0">
                <a:solidFill>
                  <a:schemeClr val="tx1"/>
                </a:solidFill>
                <a:latin typeface="Arial" panose="020B0604020202020204" pitchFamily="34" charset="0"/>
              </a:rPr>
              <a:t>: CSV/Excel export, custom reports.</a:t>
            </a:r>
          </a:p>
          <a:p>
            <a:pPr marL="0" indent="0" algn="just">
              <a:lnSpc>
                <a:spcPct val="200000"/>
              </a:lnSpc>
              <a:buNone/>
            </a:pPr>
            <a:endParaRPr lang="en-US" sz="1200" dirty="0"/>
          </a:p>
        </p:txBody>
      </p:sp>
      <p:sp>
        <p:nvSpPr>
          <p:cNvPr id="6" name="Rectangle 1">
            <a:extLst>
              <a:ext uri="{FF2B5EF4-FFF2-40B4-BE49-F238E27FC236}">
                <a16:creationId xmlns:a16="http://schemas.microsoft.com/office/drawing/2014/main" id="{165207BC-3BDF-4F51-861D-D67ED3E7D5F2}"/>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Footer Placeholder 7">
            <a:extLst>
              <a:ext uri="{FF2B5EF4-FFF2-40B4-BE49-F238E27FC236}">
                <a16:creationId xmlns:a16="http://schemas.microsoft.com/office/drawing/2014/main" id="{8B426128-41B2-43D5-B12D-E4E8A95E2CAF}"/>
              </a:ext>
            </a:extLst>
          </p:cNvPr>
          <p:cNvSpPr>
            <a:spLocks noGrp="1"/>
          </p:cNvSpPr>
          <p:nvPr>
            <p:ph type="ftr" sz="quarter" idx="11"/>
          </p:nvPr>
        </p:nvSpPr>
        <p:spPr/>
        <p:txBody>
          <a:bodyPr/>
          <a:lstStyle/>
          <a:p>
            <a:r>
              <a:rPr lang="en-US"/>
              <a:t>RedBus Travel Information System (RTIS)</a:t>
            </a:r>
            <a:endParaRPr lang="en-US" dirty="0"/>
          </a:p>
        </p:txBody>
      </p:sp>
    </p:spTree>
    <p:extLst>
      <p:ext uri="{BB962C8B-B14F-4D97-AF65-F5344CB8AC3E}">
        <p14:creationId xmlns:p14="http://schemas.microsoft.com/office/powerpoint/2010/main" val="4110582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D8213-6B17-4E93-85DC-1927B2D0A33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F0AE03D-01BB-4862-9D1A-DF163F016435}"/>
              </a:ext>
            </a:extLst>
          </p:cNvPr>
          <p:cNvSpPr>
            <a:spLocks noGrp="1"/>
          </p:cNvSpPr>
          <p:nvPr>
            <p:ph idx="1"/>
          </p:nvPr>
        </p:nvSpPr>
        <p:spPr/>
        <p:txBody>
          <a:bodyPr>
            <a:normAutofit lnSpcReduction="10000"/>
          </a:bodyPr>
          <a:lstStyle/>
          <a:p>
            <a:r>
              <a:rPr lang="en-US" b="1" dirty="0"/>
              <a:t>Books:</a:t>
            </a:r>
            <a:endParaRPr lang="en-US" dirty="0"/>
          </a:p>
          <a:p>
            <a:pPr lvl="1"/>
            <a:r>
              <a:rPr lang="en-US" dirty="0"/>
              <a:t>"Selenium Testing Tools Cookbook" by </a:t>
            </a:r>
            <a:r>
              <a:rPr lang="en-US" dirty="0" err="1"/>
              <a:t>Unmesh</a:t>
            </a:r>
            <a:r>
              <a:rPr lang="en-US" dirty="0"/>
              <a:t> </a:t>
            </a:r>
            <a:r>
              <a:rPr lang="en-US" dirty="0" err="1"/>
              <a:t>Gundecha</a:t>
            </a:r>
            <a:endParaRPr lang="en-US" dirty="0"/>
          </a:p>
          <a:p>
            <a:pPr lvl="1"/>
            <a:r>
              <a:rPr lang="en-US" dirty="0"/>
              <a:t>"Mastering Selenium WebDriver" by Mark Collin</a:t>
            </a:r>
          </a:p>
          <a:p>
            <a:pPr lvl="1"/>
            <a:r>
              <a:rPr lang="en-US" altLang="en-US" dirty="0" err="1">
                <a:solidFill>
                  <a:schemeClr val="tx1"/>
                </a:solidFill>
                <a:latin typeface="Arial" panose="020B0604020202020204" pitchFamily="34" charset="0"/>
              </a:rPr>
              <a:t>Streamlit</a:t>
            </a:r>
            <a:r>
              <a:rPr lang="en-US" altLang="en-US" dirty="0">
                <a:solidFill>
                  <a:schemeClr val="tx1"/>
                </a:solidFill>
                <a:latin typeface="Arial" panose="020B0604020202020204" pitchFamily="34" charset="0"/>
              </a:rPr>
              <a:t> for Data Science" by Tyler Richards</a:t>
            </a:r>
          </a:p>
          <a:p>
            <a:pPr lvl="1"/>
            <a:r>
              <a:rPr lang="en-US" altLang="en-US" dirty="0">
                <a:solidFill>
                  <a:schemeClr val="tx1"/>
                </a:solidFill>
                <a:latin typeface="Arial" panose="020B0604020202020204" pitchFamily="34" charset="0"/>
              </a:rPr>
              <a:t>Hands-On Data Science with </a:t>
            </a:r>
            <a:r>
              <a:rPr lang="en-US" altLang="en-US" dirty="0" err="1">
                <a:solidFill>
                  <a:schemeClr val="tx1"/>
                </a:solidFill>
                <a:latin typeface="Arial" panose="020B0604020202020204" pitchFamily="34" charset="0"/>
              </a:rPr>
              <a:t>Streamlit</a:t>
            </a:r>
            <a:r>
              <a:rPr lang="en-US" altLang="en-US" dirty="0">
                <a:solidFill>
                  <a:schemeClr val="tx1"/>
                </a:solidFill>
                <a:latin typeface="Arial" panose="020B0604020202020204" pitchFamily="34" charset="0"/>
              </a:rPr>
              <a:t>" by John O'Hara</a:t>
            </a:r>
          </a:p>
          <a:p>
            <a:pPr marL="0" lvl="0" indent="0" defTabSz="914400" eaLnBrk="0" fontAlgn="base" hangingPunct="0">
              <a:spcBef>
                <a:spcPct val="0"/>
              </a:spcBef>
              <a:spcAft>
                <a:spcPct val="0"/>
              </a:spcAft>
              <a:buClrTx/>
              <a:buSzTx/>
              <a:buNone/>
            </a:pPr>
            <a:endParaRPr lang="en-US" altLang="en-US"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r>
              <a:rPr lang="en-US" altLang="en-US" dirty="0">
                <a:solidFill>
                  <a:schemeClr val="tx1"/>
                </a:solidFill>
                <a:latin typeface="Arial" panose="020B0604020202020204" pitchFamily="34" charset="0"/>
              </a:rPr>
              <a:t> </a:t>
            </a:r>
            <a:r>
              <a:rPr lang="en-US" b="1" dirty="0"/>
              <a:t>Official Website Links:</a:t>
            </a:r>
          </a:p>
          <a:p>
            <a:pPr marL="0" lvl="0" indent="0" defTabSz="914400" eaLnBrk="0" fontAlgn="base" hangingPunct="0">
              <a:spcBef>
                <a:spcPct val="0"/>
              </a:spcBef>
              <a:spcAft>
                <a:spcPct val="0"/>
              </a:spcAft>
              <a:buClrTx/>
              <a:buSzTx/>
              <a:buNone/>
            </a:pPr>
            <a:endParaRPr lang="en-US" dirty="0"/>
          </a:p>
          <a:p>
            <a:r>
              <a:rPr lang="en-US" dirty="0">
                <a:hlinkClick r:id="rId2"/>
              </a:rPr>
              <a:t>https://www.selenium.dev/documentation/en/</a:t>
            </a:r>
            <a:endParaRPr lang="en-US" dirty="0"/>
          </a:p>
          <a:p>
            <a:r>
              <a:rPr lang="en-US" dirty="0"/>
              <a:t>https://docs.streamlit.io/</a:t>
            </a:r>
          </a:p>
          <a:p>
            <a:endParaRPr lang="en-US" dirty="0"/>
          </a:p>
          <a:p>
            <a:endParaRPr lang="en-US" dirty="0"/>
          </a:p>
        </p:txBody>
      </p:sp>
      <p:sp>
        <p:nvSpPr>
          <p:cNvPr id="7" name="Footer Placeholder 6">
            <a:extLst>
              <a:ext uri="{FF2B5EF4-FFF2-40B4-BE49-F238E27FC236}">
                <a16:creationId xmlns:a16="http://schemas.microsoft.com/office/drawing/2014/main" id="{9A5617C7-BCFE-4ADB-878C-6E4F7CFDA831}"/>
              </a:ext>
            </a:extLst>
          </p:cNvPr>
          <p:cNvSpPr>
            <a:spLocks noGrp="1"/>
          </p:cNvSpPr>
          <p:nvPr>
            <p:ph type="ftr" sz="quarter" idx="11"/>
          </p:nvPr>
        </p:nvSpPr>
        <p:spPr/>
        <p:txBody>
          <a:bodyPr/>
          <a:lstStyle/>
          <a:p>
            <a:r>
              <a:rPr lang="en-US"/>
              <a:t>RedBus Travel Information System (RTIS)</a:t>
            </a:r>
            <a:endParaRPr lang="en-US" dirty="0"/>
          </a:p>
        </p:txBody>
      </p:sp>
    </p:spTree>
    <p:extLst>
      <p:ext uri="{BB962C8B-B14F-4D97-AF65-F5344CB8AC3E}">
        <p14:creationId xmlns:p14="http://schemas.microsoft.com/office/powerpoint/2010/main" val="4292223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7080-5BA2-454E-9CBF-24A93783CAE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14D3533-8774-48BF-BD21-230091257440}"/>
              </a:ext>
            </a:extLst>
          </p:cNvPr>
          <p:cNvSpPr>
            <a:spLocks noGrp="1"/>
          </p:cNvSpPr>
          <p:nvPr>
            <p:ph idx="1"/>
          </p:nvPr>
        </p:nvSpPr>
        <p:spPr/>
        <p:txBody>
          <a:bodyPr/>
          <a:lstStyle/>
          <a:p>
            <a:r>
              <a:rPr lang="en-US" dirty="0"/>
              <a:t>The </a:t>
            </a:r>
            <a:r>
              <a:rPr lang="en-US" b="1" dirty="0" err="1"/>
              <a:t>RedBus</a:t>
            </a:r>
            <a:r>
              <a:rPr lang="en-US" b="1" dirty="0"/>
              <a:t> Travel Information System</a:t>
            </a:r>
            <a:r>
              <a:rPr lang="en-US" dirty="0"/>
              <a:t> is a dynamic and user-friendly application designed to streamline the process of accessing interstate bus travel data. By leveraging </a:t>
            </a:r>
            <a:r>
              <a:rPr lang="en-US" b="1" dirty="0"/>
              <a:t>Selenium</a:t>
            </a:r>
            <a:r>
              <a:rPr lang="en-US" dirty="0"/>
              <a:t> for web scraping and </a:t>
            </a:r>
            <a:r>
              <a:rPr lang="en-US" b="1" dirty="0" err="1"/>
              <a:t>Streamlit</a:t>
            </a:r>
            <a:r>
              <a:rPr lang="en-US" dirty="0"/>
              <a:t> for interactive data visualization, the system offers users the ability to explore bus routes, schedules, availability, and pricing information in real time.</a:t>
            </a:r>
          </a:p>
          <a:p>
            <a:r>
              <a:rPr lang="en-US"/>
              <a:t>In conclusion, the system simplifies the process of finding relevant bus travel information and has the potential for further expansion to accommodate additional features </a:t>
            </a:r>
          </a:p>
        </p:txBody>
      </p:sp>
      <p:sp>
        <p:nvSpPr>
          <p:cNvPr id="4" name="Footer Placeholder 3">
            <a:extLst>
              <a:ext uri="{FF2B5EF4-FFF2-40B4-BE49-F238E27FC236}">
                <a16:creationId xmlns:a16="http://schemas.microsoft.com/office/drawing/2014/main" id="{BF438A38-3BCC-47CF-A8E9-41EC5D75B0E1}"/>
              </a:ext>
            </a:extLst>
          </p:cNvPr>
          <p:cNvSpPr>
            <a:spLocks noGrp="1"/>
          </p:cNvSpPr>
          <p:nvPr>
            <p:ph type="ftr" sz="quarter" idx="11"/>
          </p:nvPr>
        </p:nvSpPr>
        <p:spPr/>
        <p:txBody>
          <a:bodyPr/>
          <a:lstStyle/>
          <a:p>
            <a:r>
              <a:rPr lang="en-US"/>
              <a:t>RedBus Travel Information System (RTIS)</a:t>
            </a:r>
            <a:endParaRPr lang="en-US" dirty="0"/>
          </a:p>
        </p:txBody>
      </p:sp>
    </p:spTree>
    <p:extLst>
      <p:ext uri="{BB962C8B-B14F-4D97-AF65-F5344CB8AC3E}">
        <p14:creationId xmlns:p14="http://schemas.microsoft.com/office/powerpoint/2010/main" val="362451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823AF-C2E0-486A-857D-3FA2B4C7202D}"/>
              </a:ext>
            </a:extLst>
          </p:cNvPr>
          <p:cNvSpPr>
            <a:spLocks noGrp="1"/>
          </p:cNvSpPr>
          <p:nvPr>
            <p:ph type="title"/>
          </p:nvPr>
        </p:nvSpPr>
        <p:spPr/>
        <p:txBody>
          <a:bodyPr/>
          <a:lstStyle/>
          <a:p>
            <a:r>
              <a:rPr lang="en-US" dirty="0"/>
              <a:t>Project Agenda</a:t>
            </a:r>
          </a:p>
        </p:txBody>
      </p:sp>
      <p:sp>
        <p:nvSpPr>
          <p:cNvPr id="3" name="Content Placeholder 2">
            <a:extLst>
              <a:ext uri="{FF2B5EF4-FFF2-40B4-BE49-F238E27FC236}">
                <a16:creationId xmlns:a16="http://schemas.microsoft.com/office/drawing/2014/main" id="{F863A088-9288-4E88-93AA-8480F59D3F55}"/>
              </a:ext>
            </a:extLst>
          </p:cNvPr>
          <p:cNvSpPr>
            <a:spLocks noGrp="1"/>
          </p:cNvSpPr>
          <p:nvPr>
            <p:ph idx="1"/>
          </p:nvPr>
        </p:nvSpPr>
        <p:spPr/>
        <p:txBody>
          <a:bodyPr>
            <a:normAutofit lnSpcReduction="10000"/>
          </a:bodyPr>
          <a:lstStyle/>
          <a:p>
            <a:r>
              <a:rPr lang="en-US" b="1" dirty="0"/>
              <a:t>Problem Statement</a:t>
            </a:r>
            <a:endParaRPr lang="en-US" dirty="0"/>
          </a:p>
          <a:p>
            <a:r>
              <a:rPr lang="en-US" b="1" dirty="0"/>
              <a:t>Project Overview</a:t>
            </a:r>
            <a:endParaRPr lang="en-US" dirty="0"/>
          </a:p>
          <a:p>
            <a:r>
              <a:rPr lang="en-US" b="1" dirty="0"/>
              <a:t>Tools and Technologies</a:t>
            </a:r>
          </a:p>
          <a:p>
            <a:pPr lvl="1"/>
            <a:r>
              <a:rPr lang="en-US" b="1" dirty="0"/>
              <a:t>Data Scrapping</a:t>
            </a:r>
          </a:p>
          <a:p>
            <a:pPr lvl="1"/>
            <a:r>
              <a:rPr lang="en-US" b="1" dirty="0"/>
              <a:t>Data Design</a:t>
            </a:r>
            <a:endParaRPr lang="en-US" dirty="0"/>
          </a:p>
          <a:p>
            <a:pPr lvl="1"/>
            <a:r>
              <a:rPr lang="en-US" b="1" dirty="0"/>
              <a:t>Data Visualization</a:t>
            </a:r>
            <a:endParaRPr lang="en-US" dirty="0"/>
          </a:p>
          <a:p>
            <a:r>
              <a:rPr lang="en-US" b="1" dirty="0"/>
              <a:t> Future Improvements</a:t>
            </a:r>
          </a:p>
          <a:p>
            <a:r>
              <a:rPr lang="en-US" dirty="0"/>
              <a:t> </a:t>
            </a:r>
            <a:r>
              <a:rPr lang="en-US" b="1" dirty="0"/>
              <a:t>References</a:t>
            </a:r>
          </a:p>
          <a:p>
            <a:r>
              <a:rPr lang="en-US" b="1" dirty="0"/>
              <a:t>Conclusion</a:t>
            </a:r>
            <a:endParaRPr lang="en-US" dirty="0"/>
          </a:p>
          <a:p>
            <a:endParaRPr lang="en-US" dirty="0"/>
          </a:p>
        </p:txBody>
      </p:sp>
      <p:pic>
        <p:nvPicPr>
          <p:cNvPr id="4" name="Picture 3">
            <a:extLst>
              <a:ext uri="{FF2B5EF4-FFF2-40B4-BE49-F238E27FC236}">
                <a16:creationId xmlns:a16="http://schemas.microsoft.com/office/drawing/2014/main" id="{0E2027BB-601A-480D-949E-8D226F5FF97E}"/>
              </a:ext>
            </a:extLst>
          </p:cNvPr>
          <p:cNvPicPr>
            <a:picLocks noChangeAspect="1"/>
          </p:cNvPicPr>
          <p:nvPr/>
        </p:nvPicPr>
        <p:blipFill>
          <a:blip r:embed="rId2"/>
          <a:stretch>
            <a:fillRect/>
          </a:stretch>
        </p:blipFill>
        <p:spPr>
          <a:xfrm>
            <a:off x="10129421" y="1389246"/>
            <a:ext cx="1428180" cy="942599"/>
          </a:xfrm>
          <a:prstGeom prst="rect">
            <a:avLst/>
          </a:prstGeom>
        </p:spPr>
      </p:pic>
      <p:sp>
        <p:nvSpPr>
          <p:cNvPr id="7" name="Footer Placeholder 6">
            <a:extLst>
              <a:ext uri="{FF2B5EF4-FFF2-40B4-BE49-F238E27FC236}">
                <a16:creationId xmlns:a16="http://schemas.microsoft.com/office/drawing/2014/main" id="{D11DE862-7F93-4C6C-A954-600717C6A7F7}"/>
              </a:ext>
            </a:extLst>
          </p:cNvPr>
          <p:cNvSpPr>
            <a:spLocks noGrp="1"/>
          </p:cNvSpPr>
          <p:nvPr>
            <p:ph type="ftr" sz="quarter" idx="11"/>
          </p:nvPr>
        </p:nvSpPr>
        <p:spPr/>
        <p:txBody>
          <a:bodyPr/>
          <a:lstStyle/>
          <a:p>
            <a:r>
              <a:rPr lang="en-US"/>
              <a:t>RedBus Travel Information System (RTIS)</a:t>
            </a:r>
            <a:endParaRPr lang="en-US" dirty="0"/>
          </a:p>
        </p:txBody>
      </p:sp>
    </p:spTree>
    <p:extLst>
      <p:ext uri="{BB962C8B-B14F-4D97-AF65-F5344CB8AC3E}">
        <p14:creationId xmlns:p14="http://schemas.microsoft.com/office/powerpoint/2010/main" val="283074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E2D22-45B0-4DF2-BC39-1CAB4EFEA864}"/>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1F5D45A1-C92D-475B-8FB5-76239DE12A98}"/>
              </a:ext>
            </a:extLst>
          </p:cNvPr>
          <p:cNvSpPr>
            <a:spLocks noGrp="1"/>
          </p:cNvSpPr>
          <p:nvPr>
            <p:ph idx="1"/>
          </p:nvPr>
        </p:nvSpPr>
        <p:spPr/>
        <p:txBody>
          <a:bodyPr/>
          <a:lstStyle/>
          <a:p>
            <a:endParaRPr lang="en-US" dirty="0"/>
          </a:p>
          <a:p>
            <a:r>
              <a:rPr lang="en-US" dirty="0"/>
              <a:t>Travelers struggle to access real-time, consolidated bus data, with information scattered across multiple platforms. </a:t>
            </a:r>
          </a:p>
          <a:p>
            <a:r>
              <a:rPr lang="en-US" dirty="0"/>
              <a:t>Current systems lack interactive filters and real-time updates, making it difficult to compare routes, pricing, and availability. </a:t>
            </a:r>
          </a:p>
          <a:p>
            <a:r>
              <a:rPr lang="en-US" dirty="0"/>
              <a:t>As a result, travelers spend excessive time manually searching for bus options, leading to inefficiency and frustration. </a:t>
            </a:r>
          </a:p>
          <a:p>
            <a:r>
              <a:rPr lang="en-US" dirty="0"/>
              <a:t>There is a clear need for a unified, easy-to-use platform for bus travel planning.</a:t>
            </a:r>
          </a:p>
        </p:txBody>
      </p:sp>
      <p:pic>
        <p:nvPicPr>
          <p:cNvPr id="5" name="Picture 4">
            <a:extLst>
              <a:ext uri="{FF2B5EF4-FFF2-40B4-BE49-F238E27FC236}">
                <a16:creationId xmlns:a16="http://schemas.microsoft.com/office/drawing/2014/main" id="{EB2C8E06-0BFC-4CAD-BD45-B6A33D8253C1}"/>
              </a:ext>
            </a:extLst>
          </p:cNvPr>
          <p:cNvPicPr>
            <a:picLocks noChangeAspect="1"/>
          </p:cNvPicPr>
          <p:nvPr/>
        </p:nvPicPr>
        <p:blipFill>
          <a:blip r:embed="rId2"/>
          <a:stretch>
            <a:fillRect/>
          </a:stretch>
        </p:blipFill>
        <p:spPr>
          <a:xfrm>
            <a:off x="10129421" y="1389246"/>
            <a:ext cx="1428180" cy="942599"/>
          </a:xfrm>
          <a:prstGeom prst="rect">
            <a:avLst/>
          </a:prstGeom>
        </p:spPr>
      </p:pic>
      <p:sp>
        <p:nvSpPr>
          <p:cNvPr id="6" name="Footer Placeholder 5">
            <a:extLst>
              <a:ext uri="{FF2B5EF4-FFF2-40B4-BE49-F238E27FC236}">
                <a16:creationId xmlns:a16="http://schemas.microsoft.com/office/drawing/2014/main" id="{11B4B485-F18F-4D32-8690-1BC0E0CC3496}"/>
              </a:ext>
            </a:extLst>
          </p:cNvPr>
          <p:cNvSpPr>
            <a:spLocks noGrp="1"/>
          </p:cNvSpPr>
          <p:nvPr>
            <p:ph type="ftr" sz="quarter" idx="11"/>
          </p:nvPr>
        </p:nvSpPr>
        <p:spPr/>
        <p:txBody>
          <a:bodyPr/>
          <a:lstStyle/>
          <a:p>
            <a:r>
              <a:rPr lang="en-US"/>
              <a:t>RedBus Travel Information System (RTIS)</a:t>
            </a:r>
            <a:endParaRPr lang="en-US" dirty="0"/>
          </a:p>
        </p:txBody>
      </p:sp>
    </p:spTree>
    <p:extLst>
      <p:ext uri="{BB962C8B-B14F-4D97-AF65-F5344CB8AC3E}">
        <p14:creationId xmlns:p14="http://schemas.microsoft.com/office/powerpoint/2010/main" val="1667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C5AF3-24EE-4CBC-A13B-75B2C7BA5259}"/>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41EDF3E3-BCDC-4B87-9812-42A4B053D1AB}"/>
              </a:ext>
            </a:extLst>
          </p:cNvPr>
          <p:cNvSpPr>
            <a:spLocks noGrp="1"/>
          </p:cNvSpPr>
          <p:nvPr>
            <p:ph idx="1"/>
          </p:nvPr>
        </p:nvSpPr>
        <p:spPr/>
        <p:txBody>
          <a:bodyPr/>
          <a:lstStyle/>
          <a:p>
            <a:r>
              <a:rPr lang="en-US" dirty="0"/>
              <a:t>This project addresses the challenges faced by travelers by providing a centralized platform for real-time bus travel information. It scrapes data from </a:t>
            </a:r>
            <a:r>
              <a:rPr lang="en-US" dirty="0" err="1"/>
              <a:t>RedBus</a:t>
            </a:r>
            <a:r>
              <a:rPr lang="en-US" dirty="0"/>
              <a:t> using Selenium, capturing key details like bus schedules, prices, availability, and routes. The data is stored in a structured MySQL database, making it easily accessible for querying. </a:t>
            </a:r>
          </a:p>
          <a:p>
            <a:r>
              <a:rPr lang="en-US" dirty="0"/>
              <a:t>A user-friendly </a:t>
            </a:r>
            <a:r>
              <a:rPr lang="en-US" dirty="0" err="1"/>
              <a:t>Streamlit</a:t>
            </a:r>
            <a:r>
              <a:rPr lang="en-US" dirty="0"/>
              <a:t> dashboard allows travelers to interactively filter and compare bus options by state, route, and bus type. Additionally, visualizations such as pie charts for seat availability help users make informed decisions quickly, streamlining the travel planning process. give this is in form of list</a:t>
            </a:r>
          </a:p>
        </p:txBody>
      </p:sp>
      <p:pic>
        <p:nvPicPr>
          <p:cNvPr id="4" name="Picture 3">
            <a:extLst>
              <a:ext uri="{FF2B5EF4-FFF2-40B4-BE49-F238E27FC236}">
                <a16:creationId xmlns:a16="http://schemas.microsoft.com/office/drawing/2014/main" id="{DE210618-35A8-43CB-8C02-885FB212415E}"/>
              </a:ext>
            </a:extLst>
          </p:cNvPr>
          <p:cNvPicPr>
            <a:picLocks noChangeAspect="1"/>
          </p:cNvPicPr>
          <p:nvPr/>
        </p:nvPicPr>
        <p:blipFill>
          <a:blip r:embed="rId2"/>
          <a:stretch>
            <a:fillRect/>
          </a:stretch>
        </p:blipFill>
        <p:spPr>
          <a:xfrm>
            <a:off x="10129421" y="1389246"/>
            <a:ext cx="1428180" cy="942599"/>
          </a:xfrm>
          <a:prstGeom prst="rect">
            <a:avLst/>
          </a:prstGeom>
        </p:spPr>
      </p:pic>
      <p:sp>
        <p:nvSpPr>
          <p:cNvPr id="6" name="Footer Placeholder 5">
            <a:extLst>
              <a:ext uri="{FF2B5EF4-FFF2-40B4-BE49-F238E27FC236}">
                <a16:creationId xmlns:a16="http://schemas.microsoft.com/office/drawing/2014/main" id="{A6D7DE4A-9FD3-4163-945F-88F48EC4D63D}"/>
              </a:ext>
            </a:extLst>
          </p:cNvPr>
          <p:cNvSpPr>
            <a:spLocks noGrp="1"/>
          </p:cNvSpPr>
          <p:nvPr>
            <p:ph type="ftr" sz="quarter" idx="11"/>
          </p:nvPr>
        </p:nvSpPr>
        <p:spPr/>
        <p:txBody>
          <a:bodyPr/>
          <a:lstStyle/>
          <a:p>
            <a:r>
              <a:rPr lang="en-US"/>
              <a:t>RedBus Travel Information System (RTIS)</a:t>
            </a:r>
            <a:endParaRPr lang="en-US" dirty="0"/>
          </a:p>
        </p:txBody>
      </p:sp>
    </p:spTree>
    <p:extLst>
      <p:ext uri="{BB962C8B-B14F-4D97-AF65-F5344CB8AC3E}">
        <p14:creationId xmlns:p14="http://schemas.microsoft.com/office/powerpoint/2010/main" val="3658245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4A031-81B3-40AE-8ECD-9D17C42A0CB9}"/>
              </a:ext>
            </a:extLst>
          </p:cNvPr>
          <p:cNvSpPr>
            <a:spLocks noGrp="1"/>
          </p:cNvSpPr>
          <p:nvPr>
            <p:ph type="title"/>
          </p:nvPr>
        </p:nvSpPr>
        <p:spPr/>
        <p:txBody>
          <a:bodyPr/>
          <a:lstStyle/>
          <a:p>
            <a:r>
              <a:rPr lang="en-US" dirty="0"/>
              <a:t>Tools and Technologies</a:t>
            </a:r>
          </a:p>
        </p:txBody>
      </p:sp>
      <p:sp>
        <p:nvSpPr>
          <p:cNvPr id="4" name="Rectangle 1">
            <a:extLst>
              <a:ext uri="{FF2B5EF4-FFF2-40B4-BE49-F238E27FC236}">
                <a16:creationId xmlns:a16="http://schemas.microsoft.com/office/drawing/2014/main" id="{11667034-B18C-4ECF-833D-F12A51B72E84}"/>
              </a:ext>
            </a:extLst>
          </p:cNvPr>
          <p:cNvSpPr>
            <a:spLocks noGrp="1" noChangeArrowheads="1"/>
          </p:cNvSpPr>
          <p:nvPr>
            <p:ph idx="1"/>
          </p:nvPr>
        </p:nvSpPr>
        <p:spPr bwMode="auto">
          <a:xfrm>
            <a:off x="1154954" y="3200448"/>
            <a:ext cx="8161209" cy="2222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Selenium</a:t>
            </a:r>
            <a:r>
              <a:rPr kumimoji="0" lang="en-US" altLang="en-US" sz="1800" b="0" i="0" u="none" strike="noStrike" cap="none" normalizeH="0" baseline="0" dirty="0">
                <a:ln>
                  <a:noFill/>
                </a:ln>
                <a:solidFill>
                  <a:schemeClr val="tx1"/>
                </a:solidFill>
                <a:effectLst/>
                <a:latin typeface="Arial" panose="020B0604020202020204" pitchFamily="34" charset="0"/>
              </a:rPr>
              <a:t>: 	Web scraping and interaction with </a:t>
            </a:r>
            <a:r>
              <a:rPr kumimoji="0" lang="en-US" altLang="en-US" sz="1800" b="0" i="0" u="none" strike="noStrike" cap="none" normalizeH="0" baseline="0" dirty="0" err="1">
                <a:ln>
                  <a:noFill/>
                </a:ln>
                <a:solidFill>
                  <a:schemeClr val="tx1"/>
                </a:solidFill>
                <a:effectLst/>
                <a:latin typeface="Arial" panose="020B0604020202020204" pitchFamily="34" charset="0"/>
              </a:rPr>
              <a:t>RedBus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R="0" lvl="0"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MySQL</a:t>
            </a:r>
            <a:r>
              <a:rPr kumimoji="0" lang="en-US" altLang="en-US" sz="1800" b="0" i="0" u="none" strike="noStrike" cap="none" normalizeH="0" baseline="0" dirty="0">
                <a:ln>
                  <a:noFill/>
                </a:ln>
                <a:solidFill>
                  <a:schemeClr val="tx1"/>
                </a:solidFill>
                <a:effectLst/>
                <a:latin typeface="Arial" panose="020B0604020202020204" pitchFamily="34" charset="0"/>
              </a:rPr>
              <a:t>: 	Database for storing structured data.</a:t>
            </a:r>
          </a:p>
          <a:p>
            <a:pPr marR="0" lvl="0"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Python</a:t>
            </a:r>
            <a:r>
              <a:rPr kumimoji="0" lang="en-US" altLang="en-US" sz="1800" b="0" i="0" u="none" strike="noStrike" cap="none" normalizeH="0" baseline="0" dirty="0">
                <a:ln>
                  <a:noFill/>
                </a:ln>
                <a:solidFill>
                  <a:schemeClr val="tx1"/>
                </a:solidFill>
                <a:effectLst/>
                <a:latin typeface="Arial" panose="020B0604020202020204" pitchFamily="34" charset="0"/>
              </a:rPr>
              <a:t>: 	Core programming language for automation and integration.</a:t>
            </a:r>
          </a:p>
          <a:p>
            <a:pPr marR="0" lvl="0"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lang="en-US" altLang="en-US" b="1" dirty="0" err="1">
                <a:solidFill>
                  <a:schemeClr val="tx1"/>
                </a:solidFill>
                <a:latin typeface="Arial" panose="020B0604020202020204" pitchFamily="34" charset="0"/>
              </a:rPr>
              <a:t>Streamlit</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dirty="0">
                <a:solidFill>
                  <a:schemeClr val="tx1"/>
                </a:solidFill>
                <a:latin typeface="Arial" panose="020B0604020202020204" pitchFamily="34" charset="0"/>
              </a:rPr>
              <a:t>D</a:t>
            </a:r>
            <a:r>
              <a:rPr kumimoji="0" lang="en-US" altLang="en-US" sz="1800" b="0" i="0" u="none" strike="noStrike" cap="none" normalizeH="0" baseline="0" dirty="0">
                <a:ln>
                  <a:noFill/>
                </a:ln>
                <a:solidFill>
                  <a:schemeClr val="tx1"/>
                </a:solidFill>
                <a:effectLst/>
                <a:latin typeface="Arial" panose="020B0604020202020204" pitchFamily="34" charset="0"/>
              </a:rPr>
              <a:t>ata visualization and interaction. </a:t>
            </a:r>
          </a:p>
        </p:txBody>
      </p:sp>
      <p:sp>
        <p:nvSpPr>
          <p:cNvPr id="6" name="Footer Placeholder 5">
            <a:extLst>
              <a:ext uri="{FF2B5EF4-FFF2-40B4-BE49-F238E27FC236}">
                <a16:creationId xmlns:a16="http://schemas.microsoft.com/office/drawing/2014/main" id="{26FD9532-A36B-4F75-8BA6-89ADA5B255A4}"/>
              </a:ext>
            </a:extLst>
          </p:cNvPr>
          <p:cNvSpPr>
            <a:spLocks noGrp="1"/>
          </p:cNvSpPr>
          <p:nvPr>
            <p:ph type="ftr" sz="quarter" idx="11"/>
          </p:nvPr>
        </p:nvSpPr>
        <p:spPr/>
        <p:txBody>
          <a:bodyPr/>
          <a:lstStyle/>
          <a:p>
            <a:r>
              <a:rPr lang="en-US"/>
              <a:t>RedBus Travel Information System (RTIS)</a:t>
            </a:r>
            <a:endParaRPr lang="en-US" dirty="0"/>
          </a:p>
        </p:txBody>
      </p:sp>
    </p:spTree>
    <p:extLst>
      <p:ext uri="{BB962C8B-B14F-4D97-AF65-F5344CB8AC3E}">
        <p14:creationId xmlns:p14="http://schemas.microsoft.com/office/powerpoint/2010/main" val="2492284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ECE1-4474-4541-964A-9CA8B4C7D342}"/>
              </a:ext>
            </a:extLst>
          </p:cNvPr>
          <p:cNvSpPr>
            <a:spLocks noGrp="1"/>
          </p:cNvSpPr>
          <p:nvPr>
            <p:ph type="title"/>
          </p:nvPr>
        </p:nvSpPr>
        <p:spPr/>
        <p:txBody>
          <a:bodyPr/>
          <a:lstStyle/>
          <a:p>
            <a:r>
              <a:rPr lang="en-US" dirty="0"/>
              <a:t> Selenium</a:t>
            </a:r>
          </a:p>
        </p:txBody>
      </p:sp>
      <p:sp>
        <p:nvSpPr>
          <p:cNvPr id="3" name="Content Placeholder 2">
            <a:extLst>
              <a:ext uri="{FF2B5EF4-FFF2-40B4-BE49-F238E27FC236}">
                <a16:creationId xmlns:a16="http://schemas.microsoft.com/office/drawing/2014/main" id="{00965737-02EA-4122-BC30-651D0913F26B}"/>
              </a:ext>
            </a:extLst>
          </p:cNvPr>
          <p:cNvSpPr>
            <a:spLocks noGrp="1"/>
          </p:cNvSpPr>
          <p:nvPr>
            <p:ph idx="1"/>
          </p:nvPr>
        </p:nvSpPr>
        <p:spPr/>
        <p:txBody>
          <a:bodyPr>
            <a:noAutofit/>
          </a:bodyPr>
          <a:lstStyle/>
          <a:p>
            <a:r>
              <a:rPr lang="en-US" sz="1200" b="1" dirty="0">
                <a:latin typeface="Arial" panose="020B0604020202020204" pitchFamily="34" charset="0"/>
                <a:cs typeface="Arial" panose="020B0604020202020204" pitchFamily="34" charset="0"/>
              </a:rPr>
              <a:t>Selenium</a:t>
            </a:r>
            <a:r>
              <a:rPr lang="en-US" sz="1200" dirty="0">
                <a:latin typeface="Arial" panose="020B0604020202020204" pitchFamily="34" charset="0"/>
                <a:cs typeface="Arial" panose="020B0604020202020204" pitchFamily="34" charset="0"/>
              </a:rPr>
              <a:t> is a powerful tool for automating web browsers. It provides a suite of tools for web application testing across different browsers and platforms.</a:t>
            </a:r>
          </a:p>
          <a:p>
            <a:r>
              <a:rPr lang="en-US" sz="1200" b="1" dirty="0">
                <a:latin typeface="Arial" panose="020B0604020202020204" pitchFamily="34" charset="0"/>
                <a:cs typeface="Arial" panose="020B0604020202020204" pitchFamily="34" charset="0"/>
              </a:rPr>
              <a:t>Key Features of Selenium:</a:t>
            </a:r>
          </a:p>
          <a:p>
            <a:pPr lvl="1"/>
            <a:r>
              <a:rPr lang="en-US" sz="1000" b="1" dirty="0">
                <a:latin typeface="Arial" panose="020B0604020202020204" pitchFamily="34" charset="0"/>
                <a:cs typeface="Arial" panose="020B0604020202020204" pitchFamily="34" charset="0"/>
              </a:rPr>
              <a:t>Browser Automation</a:t>
            </a:r>
            <a:r>
              <a:rPr lang="en-US" sz="1000" dirty="0">
                <a:latin typeface="Arial" panose="020B0604020202020204" pitchFamily="34" charset="0"/>
                <a:cs typeface="Arial" panose="020B0604020202020204" pitchFamily="34" charset="0"/>
              </a:rPr>
              <a:t>: Selenium allows you to automate browsers like Chrome, Firefox, Edge, Safari, etc., to perform repetitive web tasks.</a:t>
            </a:r>
          </a:p>
          <a:p>
            <a:pPr lvl="1"/>
            <a:r>
              <a:rPr lang="en-US" sz="1000" b="1" dirty="0">
                <a:latin typeface="Arial" panose="020B0604020202020204" pitchFamily="34" charset="0"/>
                <a:cs typeface="Arial" panose="020B0604020202020204" pitchFamily="34" charset="0"/>
              </a:rPr>
              <a:t>Cross-Browser Compatibility</a:t>
            </a:r>
            <a:r>
              <a:rPr lang="en-US" sz="1000" dirty="0">
                <a:latin typeface="Arial" panose="020B0604020202020204" pitchFamily="34" charset="0"/>
                <a:cs typeface="Arial" panose="020B0604020202020204" pitchFamily="34" charset="0"/>
              </a:rPr>
              <a:t>: Tests can be run on different browsers to ensure your web app works across all platforms.</a:t>
            </a:r>
          </a:p>
          <a:p>
            <a:pPr lvl="1"/>
            <a:r>
              <a:rPr lang="en-US" sz="1000" b="1" dirty="0">
                <a:latin typeface="Arial" panose="020B0604020202020204" pitchFamily="34" charset="0"/>
                <a:cs typeface="Arial" panose="020B0604020202020204" pitchFamily="34" charset="0"/>
              </a:rPr>
              <a:t>Multiple Language Support</a:t>
            </a:r>
            <a:r>
              <a:rPr lang="en-US" sz="1000" dirty="0">
                <a:latin typeface="Arial" panose="020B0604020202020204" pitchFamily="34" charset="0"/>
                <a:cs typeface="Arial" panose="020B0604020202020204" pitchFamily="34" charset="0"/>
              </a:rPr>
              <a:t>: Selenium supports various programming languages including Python, Java, C#, JavaScript, and Ruby.</a:t>
            </a:r>
          </a:p>
          <a:p>
            <a:pPr lvl="1"/>
            <a:r>
              <a:rPr lang="en-US" sz="1000" b="1" dirty="0" err="1">
                <a:latin typeface="Arial" panose="020B0604020202020204" pitchFamily="34" charset="0"/>
                <a:cs typeface="Arial" panose="020B0604020202020204" pitchFamily="34" charset="0"/>
              </a:rPr>
              <a:t>WebElement</a:t>
            </a:r>
            <a:r>
              <a:rPr lang="en-US" sz="1000" b="1" dirty="0">
                <a:latin typeface="Arial" panose="020B0604020202020204" pitchFamily="34" charset="0"/>
                <a:cs typeface="Arial" panose="020B0604020202020204" pitchFamily="34" charset="0"/>
              </a:rPr>
              <a:t> Interaction</a:t>
            </a:r>
            <a:r>
              <a:rPr lang="en-US" sz="1000" dirty="0">
                <a:latin typeface="Arial" panose="020B0604020202020204" pitchFamily="34" charset="0"/>
                <a:cs typeface="Arial" panose="020B0604020202020204" pitchFamily="34" charset="0"/>
              </a:rPr>
              <a:t>: It allows interacting with page elements like buttons, links, forms, dropdowns, and text fields.</a:t>
            </a:r>
          </a:p>
          <a:p>
            <a:pPr lvl="1"/>
            <a:r>
              <a:rPr lang="en-US" sz="1000" b="1" dirty="0">
                <a:latin typeface="Arial" panose="020B0604020202020204" pitchFamily="34" charset="0"/>
                <a:cs typeface="Arial" panose="020B0604020202020204" pitchFamily="34" charset="0"/>
              </a:rPr>
              <a:t>Scripting Capabilities</a:t>
            </a:r>
            <a:r>
              <a:rPr lang="en-US" sz="1000" dirty="0">
                <a:latin typeface="Arial" panose="020B0604020202020204" pitchFamily="34" charset="0"/>
                <a:cs typeface="Arial" panose="020B0604020202020204" pitchFamily="34" charset="0"/>
              </a:rPr>
              <a:t>: It supports writing complex scripts to simulate real user interactions (e.g., clicking buttons, filling forms).</a:t>
            </a:r>
          </a:p>
          <a:p>
            <a:pPr lvl="1"/>
            <a:r>
              <a:rPr lang="en-US" sz="1000" b="1" dirty="0">
                <a:latin typeface="Arial" panose="020B0604020202020204" pitchFamily="34" charset="0"/>
                <a:cs typeface="Arial" panose="020B0604020202020204" pitchFamily="34" charset="0"/>
              </a:rPr>
              <a:t>Parallel Test Execution</a:t>
            </a:r>
            <a:r>
              <a:rPr lang="en-US" sz="1000" dirty="0">
                <a:latin typeface="Arial" panose="020B0604020202020204" pitchFamily="34" charset="0"/>
                <a:cs typeface="Arial" panose="020B0604020202020204" pitchFamily="34" charset="0"/>
              </a:rPr>
              <a:t>: Using Selenium Grid, you can execute tests in parallel across multiple machines and browsers, speeding up the testing process.</a:t>
            </a:r>
          </a:p>
          <a:p>
            <a:pPr lvl="1"/>
            <a:r>
              <a:rPr lang="en-US" sz="1000" b="1" dirty="0">
                <a:latin typeface="Arial" panose="020B0604020202020204" pitchFamily="34" charset="0"/>
                <a:cs typeface="Arial" panose="020B0604020202020204" pitchFamily="34" charset="0"/>
              </a:rPr>
              <a:t>Screenshot Capabilities</a:t>
            </a:r>
            <a:r>
              <a:rPr lang="en-US" sz="1000" dirty="0">
                <a:latin typeface="Arial" panose="020B0604020202020204" pitchFamily="34" charset="0"/>
                <a:cs typeface="Arial" panose="020B0604020202020204" pitchFamily="34" charset="0"/>
              </a:rPr>
              <a:t>: Selenium can take screenshots during automation, useful for visual testing or debugging.</a:t>
            </a:r>
          </a:p>
          <a:p>
            <a:pPr lvl="1"/>
            <a:r>
              <a:rPr lang="en-US" sz="1000" b="1" dirty="0">
                <a:latin typeface="Arial" panose="020B0604020202020204" pitchFamily="34" charset="0"/>
                <a:cs typeface="Arial" panose="020B0604020202020204" pitchFamily="34" charset="0"/>
              </a:rPr>
              <a:t>Headless Browser Testing</a:t>
            </a:r>
            <a:r>
              <a:rPr lang="en-US" sz="1000" dirty="0">
                <a:latin typeface="Arial" panose="020B0604020202020204" pitchFamily="34" charset="0"/>
                <a:cs typeface="Arial" panose="020B0604020202020204" pitchFamily="34" charset="0"/>
              </a:rPr>
              <a:t>: Selenium can run in "headless" mode (without UI), making it faster for automated tasks in testing or scraping.</a:t>
            </a:r>
          </a:p>
          <a:p>
            <a:endParaRPr lang="en-US" sz="1200" dirty="0"/>
          </a:p>
        </p:txBody>
      </p:sp>
      <p:sp>
        <p:nvSpPr>
          <p:cNvPr id="6" name="Footer Placeholder 5">
            <a:extLst>
              <a:ext uri="{FF2B5EF4-FFF2-40B4-BE49-F238E27FC236}">
                <a16:creationId xmlns:a16="http://schemas.microsoft.com/office/drawing/2014/main" id="{8CF0711E-C136-426B-B1B5-37D5AF01DFE8}"/>
              </a:ext>
            </a:extLst>
          </p:cNvPr>
          <p:cNvSpPr>
            <a:spLocks noGrp="1"/>
          </p:cNvSpPr>
          <p:nvPr>
            <p:ph type="ftr" sz="quarter" idx="11"/>
          </p:nvPr>
        </p:nvSpPr>
        <p:spPr/>
        <p:txBody>
          <a:bodyPr/>
          <a:lstStyle/>
          <a:p>
            <a:r>
              <a:rPr lang="en-US"/>
              <a:t>RedBus Travel Information System (RTIS)</a:t>
            </a:r>
            <a:endParaRPr lang="en-US" dirty="0"/>
          </a:p>
        </p:txBody>
      </p:sp>
    </p:spTree>
    <p:extLst>
      <p:ext uri="{BB962C8B-B14F-4D97-AF65-F5344CB8AC3E}">
        <p14:creationId xmlns:p14="http://schemas.microsoft.com/office/powerpoint/2010/main" val="2484007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5E2CA-D23E-468F-9E0B-DB3C34D4CC3E}"/>
              </a:ext>
            </a:extLst>
          </p:cNvPr>
          <p:cNvSpPr>
            <a:spLocks noGrp="1"/>
          </p:cNvSpPr>
          <p:nvPr>
            <p:ph type="title"/>
          </p:nvPr>
        </p:nvSpPr>
        <p:spPr/>
        <p:txBody>
          <a:bodyPr/>
          <a:lstStyle/>
          <a:p>
            <a:r>
              <a:rPr lang="en-US" dirty="0"/>
              <a:t>Selenium in RTIS</a:t>
            </a:r>
          </a:p>
        </p:txBody>
      </p:sp>
      <p:sp>
        <p:nvSpPr>
          <p:cNvPr id="3" name="Content Placeholder 2">
            <a:extLst>
              <a:ext uri="{FF2B5EF4-FFF2-40B4-BE49-F238E27FC236}">
                <a16:creationId xmlns:a16="http://schemas.microsoft.com/office/drawing/2014/main" id="{70ED2988-3809-49CB-AB3B-F835E31D4D80}"/>
              </a:ext>
            </a:extLst>
          </p:cNvPr>
          <p:cNvSpPr>
            <a:spLocks noGrp="1"/>
          </p:cNvSpPr>
          <p:nvPr>
            <p:ph idx="1"/>
          </p:nvPr>
        </p:nvSpPr>
        <p:spPr/>
        <p:txBody>
          <a:bodyPr/>
          <a:lstStyle/>
          <a:p>
            <a:r>
              <a:rPr lang="en-US" dirty="0"/>
              <a:t>Step 1 : </a:t>
            </a:r>
            <a:r>
              <a:rPr lang="en-US" b="1" dirty="0"/>
              <a:t>Setup WebDriver and Navigate </a:t>
            </a:r>
          </a:p>
          <a:p>
            <a:endParaRPr lang="en-US" b="1" dirty="0"/>
          </a:p>
          <a:p>
            <a:pPr marL="400050" lvl="1" indent="0" defTabSz="914400" eaLnBrk="0" fontAlgn="base" hangingPunct="0">
              <a:lnSpc>
                <a:spcPct val="200000"/>
              </a:lnSpc>
              <a:spcBef>
                <a:spcPct val="0"/>
              </a:spcBef>
              <a:spcAft>
                <a:spcPct val="0"/>
              </a:spcAft>
              <a:buClrTx/>
              <a:buSzTx/>
              <a:buFontTx/>
              <a:buChar char="•"/>
            </a:pPr>
            <a:r>
              <a:rPr lang="en-US" altLang="en-US" sz="1400" dirty="0">
                <a:solidFill>
                  <a:schemeClr val="tx1"/>
                </a:solidFill>
                <a:latin typeface="Arial" panose="020B0604020202020204" pitchFamily="34" charset="0"/>
                <a:cs typeface="Arial" panose="020B0604020202020204" pitchFamily="34" charset="0"/>
              </a:rPr>
              <a:t>Initializes a Selenium WebDriver for Chrome using </a:t>
            </a:r>
            <a:r>
              <a:rPr lang="en-US" altLang="en-US" sz="1400" dirty="0" err="1">
                <a:solidFill>
                  <a:schemeClr val="tx1"/>
                </a:solidFill>
                <a:latin typeface="Arial" panose="020B0604020202020204" pitchFamily="34" charset="0"/>
                <a:cs typeface="Arial" panose="020B0604020202020204" pitchFamily="34" charset="0"/>
              </a:rPr>
              <a:t>webdriver.Chrome</a:t>
            </a:r>
            <a:r>
              <a:rPr lang="en-US" altLang="en-US" sz="1400" dirty="0">
                <a:solidFill>
                  <a:schemeClr val="tx1"/>
                </a:solidFill>
                <a:latin typeface="Arial" panose="020B0604020202020204" pitchFamily="34" charset="0"/>
                <a:cs typeface="Arial" panose="020B0604020202020204" pitchFamily="34" charset="0"/>
              </a:rPr>
              <a:t>().</a:t>
            </a:r>
          </a:p>
          <a:p>
            <a:pPr marL="400050" lvl="1" indent="0" defTabSz="914400" eaLnBrk="0" fontAlgn="base" hangingPunct="0">
              <a:lnSpc>
                <a:spcPct val="200000"/>
              </a:lnSpc>
              <a:spcBef>
                <a:spcPct val="0"/>
              </a:spcBef>
              <a:spcAft>
                <a:spcPct val="0"/>
              </a:spcAft>
              <a:buClrTx/>
              <a:buSzTx/>
              <a:buFontTx/>
              <a:buChar char="•"/>
            </a:pPr>
            <a:r>
              <a:rPr lang="en-US" altLang="en-US" sz="1400" dirty="0">
                <a:solidFill>
                  <a:schemeClr val="tx1"/>
                </a:solidFill>
                <a:latin typeface="Arial" panose="020B0604020202020204" pitchFamily="34" charset="0"/>
                <a:cs typeface="Arial" panose="020B0604020202020204" pitchFamily="34" charset="0"/>
              </a:rPr>
              <a:t>Launches the </a:t>
            </a:r>
            <a:r>
              <a:rPr lang="en-US" altLang="en-US" sz="1400" dirty="0" err="1">
                <a:solidFill>
                  <a:schemeClr val="tx1"/>
                </a:solidFill>
                <a:latin typeface="Arial" panose="020B0604020202020204" pitchFamily="34" charset="0"/>
                <a:cs typeface="Arial" panose="020B0604020202020204" pitchFamily="34" charset="0"/>
              </a:rPr>
              <a:t>RedBus</a:t>
            </a:r>
            <a:r>
              <a:rPr lang="en-US" altLang="en-US" sz="1400" dirty="0">
                <a:solidFill>
                  <a:schemeClr val="tx1"/>
                </a:solidFill>
                <a:latin typeface="Arial" panose="020B0604020202020204" pitchFamily="34" charset="0"/>
                <a:cs typeface="Arial" panose="020B0604020202020204" pitchFamily="34" charset="0"/>
              </a:rPr>
              <a:t> homepage (https://www.redbus.in/) for scraping.	</a:t>
            </a:r>
          </a:p>
          <a:p>
            <a:pPr marL="800100" lvl="2" indent="0" defTabSz="914400" eaLnBrk="0" fontAlgn="base" hangingPunct="0">
              <a:lnSpc>
                <a:spcPct val="200000"/>
              </a:lnSpc>
              <a:spcBef>
                <a:spcPct val="0"/>
              </a:spcBef>
              <a:spcAft>
                <a:spcPct val="0"/>
              </a:spcAft>
              <a:buClrTx/>
              <a:buSzTx/>
              <a:buFontTx/>
              <a:buChar char="•"/>
            </a:pPr>
            <a:r>
              <a:rPr lang="en-US" altLang="en-US" sz="1200" dirty="0">
                <a:solidFill>
                  <a:schemeClr val="tx1"/>
                </a:solidFill>
                <a:latin typeface="Arial" panose="020B0604020202020204" pitchFamily="34" charset="0"/>
                <a:cs typeface="Arial" panose="020B0604020202020204" pitchFamily="34" charset="0"/>
              </a:rPr>
              <a:t>Wait for State Elements:</a:t>
            </a:r>
          </a:p>
          <a:p>
            <a:pPr marL="800100" lvl="2" indent="0" defTabSz="914400" eaLnBrk="0" fontAlgn="base" hangingPunct="0">
              <a:lnSpc>
                <a:spcPct val="200000"/>
              </a:lnSpc>
              <a:spcBef>
                <a:spcPct val="0"/>
              </a:spcBef>
              <a:spcAft>
                <a:spcPct val="0"/>
              </a:spcAft>
              <a:buClrTx/>
              <a:buSzTx/>
              <a:buFontTx/>
              <a:buChar char="•"/>
            </a:pPr>
            <a:r>
              <a:rPr lang="en-US" altLang="en-US" sz="1200" dirty="0">
                <a:solidFill>
                  <a:schemeClr val="tx1"/>
                </a:solidFill>
                <a:latin typeface="Arial" panose="020B0604020202020204" pitchFamily="34" charset="0"/>
                <a:cs typeface="Arial" panose="020B0604020202020204" pitchFamily="34" charset="0"/>
              </a:rPr>
              <a:t>Uses </a:t>
            </a:r>
            <a:r>
              <a:rPr lang="en-US" altLang="en-US" sz="1200" dirty="0" err="1">
                <a:solidFill>
                  <a:schemeClr val="tx1"/>
                </a:solidFill>
                <a:latin typeface="Arial" panose="020B0604020202020204" pitchFamily="34" charset="0"/>
                <a:cs typeface="Arial" panose="020B0604020202020204" pitchFamily="34" charset="0"/>
              </a:rPr>
              <a:t>WebDriverWait</a:t>
            </a:r>
            <a:r>
              <a:rPr lang="en-US" altLang="en-US" sz="1200" dirty="0">
                <a:solidFill>
                  <a:schemeClr val="tx1"/>
                </a:solidFill>
                <a:latin typeface="Arial" panose="020B0604020202020204" pitchFamily="34" charset="0"/>
                <a:cs typeface="Arial" panose="020B0604020202020204" pitchFamily="34" charset="0"/>
              </a:rPr>
              <a:t> to wait until States (bus operators) names are fully loaded on the page.</a:t>
            </a:r>
          </a:p>
          <a:p>
            <a:pPr marL="0" lvl="0" indent="0" defTabSz="914400" eaLnBrk="0" fontAlgn="base" hangingPunct="0">
              <a:spcBef>
                <a:spcPct val="0"/>
              </a:spcBef>
              <a:spcAft>
                <a:spcPct val="0"/>
              </a:spcAft>
              <a:buClrTx/>
              <a:buSzTx/>
              <a:buNone/>
            </a:pPr>
            <a:endParaRPr lang="en-US" altLang="en-US" dirty="0">
              <a:solidFill>
                <a:schemeClr val="tx1"/>
              </a:solidFill>
              <a:latin typeface="Arial" panose="020B0604020202020204" pitchFamily="34" charset="0"/>
            </a:endParaRPr>
          </a:p>
          <a:p>
            <a:endParaRPr lang="en-US" b="1" dirty="0"/>
          </a:p>
          <a:p>
            <a:endParaRPr lang="en-US" dirty="0"/>
          </a:p>
        </p:txBody>
      </p:sp>
      <p:sp>
        <p:nvSpPr>
          <p:cNvPr id="10" name="Footer Placeholder 9">
            <a:extLst>
              <a:ext uri="{FF2B5EF4-FFF2-40B4-BE49-F238E27FC236}">
                <a16:creationId xmlns:a16="http://schemas.microsoft.com/office/drawing/2014/main" id="{F1B0844E-F054-430B-8EFF-F8AA4D3B3A86}"/>
              </a:ext>
            </a:extLst>
          </p:cNvPr>
          <p:cNvSpPr>
            <a:spLocks noGrp="1"/>
          </p:cNvSpPr>
          <p:nvPr>
            <p:ph type="ftr" sz="quarter" idx="11"/>
          </p:nvPr>
        </p:nvSpPr>
        <p:spPr/>
        <p:txBody>
          <a:bodyPr/>
          <a:lstStyle/>
          <a:p>
            <a:r>
              <a:rPr lang="en-US"/>
              <a:t>RedBus Travel Information System (RTIS)</a:t>
            </a:r>
            <a:endParaRPr lang="en-US" dirty="0"/>
          </a:p>
        </p:txBody>
      </p:sp>
    </p:spTree>
    <p:extLst>
      <p:ext uri="{BB962C8B-B14F-4D97-AF65-F5344CB8AC3E}">
        <p14:creationId xmlns:p14="http://schemas.microsoft.com/office/powerpoint/2010/main" val="4034965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5E2CA-D23E-468F-9E0B-DB3C34D4CC3E}"/>
              </a:ext>
            </a:extLst>
          </p:cNvPr>
          <p:cNvSpPr>
            <a:spLocks noGrp="1"/>
          </p:cNvSpPr>
          <p:nvPr>
            <p:ph type="title"/>
          </p:nvPr>
        </p:nvSpPr>
        <p:spPr/>
        <p:txBody>
          <a:bodyPr/>
          <a:lstStyle/>
          <a:p>
            <a:r>
              <a:rPr lang="en-US" dirty="0"/>
              <a:t>Selenium in RTIS</a:t>
            </a:r>
          </a:p>
        </p:txBody>
      </p:sp>
      <p:sp>
        <p:nvSpPr>
          <p:cNvPr id="3" name="Content Placeholder 2">
            <a:extLst>
              <a:ext uri="{FF2B5EF4-FFF2-40B4-BE49-F238E27FC236}">
                <a16:creationId xmlns:a16="http://schemas.microsoft.com/office/drawing/2014/main" id="{70ED2988-3809-49CB-AB3B-F835E31D4D80}"/>
              </a:ext>
            </a:extLst>
          </p:cNvPr>
          <p:cNvSpPr>
            <a:spLocks noGrp="1"/>
          </p:cNvSpPr>
          <p:nvPr>
            <p:ph idx="1"/>
          </p:nvPr>
        </p:nvSpPr>
        <p:spPr/>
        <p:txBody>
          <a:bodyPr>
            <a:normAutofit fontScale="55000" lnSpcReduction="20000"/>
          </a:bodyPr>
          <a:lstStyle/>
          <a:p>
            <a:r>
              <a:rPr lang="en-US" sz="3300" b="1" dirty="0"/>
              <a:t>Step 2 : RTC Interaction and Bus Route Extraction</a:t>
            </a:r>
          </a:p>
          <a:p>
            <a:endParaRPr lang="en-US" sz="2600" b="1" dirty="0"/>
          </a:p>
          <a:p>
            <a:pPr marL="400050" lvl="1" indent="0" defTabSz="914400" eaLnBrk="0" fontAlgn="base" hangingPunct="0">
              <a:lnSpc>
                <a:spcPct val="200000"/>
              </a:lnSpc>
              <a:spcBef>
                <a:spcPct val="0"/>
              </a:spcBef>
              <a:spcAft>
                <a:spcPct val="0"/>
              </a:spcAft>
              <a:buClrTx/>
              <a:buSzTx/>
              <a:buFontTx/>
              <a:buChar char="•"/>
            </a:pPr>
            <a:r>
              <a:rPr lang="en-US" altLang="en-US" sz="1900" b="1" dirty="0">
                <a:solidFill>
                  <a:schemeClr val="tx1"/>
                </a:solidFill>
                <a:latin typeface="Arial" panose="020B0604020202020204" pitchFamily="34" charset="0"/>
                <a:cs typeface="Arial" panose="020B0604020202020204" pitchFamily="34" charset="0"/>
              </a:rPr>
              <a:t>Clicking RTC(state) Names</a:t>
            </a:r>
            <a:r>
              <a:rPr lang="en-US" altLang="en-US" sz="1900" dirty="0">
                <a:solidFill>
                  <a:schemeClr val="tx1"/>
                </a:solidFill>
                <a:latin typeface="Arial" panose="020B0604020202020204" pitchFamily="34" charset="0"/>
                <a:cs typeface="Arial" panose="020B0604020202020204" pitchFamily="34" charset="0"/>
              </a:rPr>
              <a:t>:</a:t>
            </a:r>
          </a:p>
          <a:p>
            <a:pPr marL="400050" lvl="1" indent="0" defTabSz="914400" eaLnBrk="0" fontAlgn="base" hangingPunct="0">
              <a:lnSpc>
                <a:spcPct val="200000"/>
              </a:lnSpc>
              <a:spcBef>
                <a:spcPct val="0"/>
              </a:spcBef>
              <a:spcAft>
                <a:spcPct val="0"/>
              </a:spcAft>
              <a:buClrTx/>
              <a:buSzTx/>
              <a:buFontTx/>
              <a:buChar char="•"/>
            </a:pPr>
            <a:r>
              <a:rPr lang="en-US" altLang="en-US" sz="1900" dirty="0">
                <a:solidFill>
                  <a:schemeClr val="tx1"/>
                </a:solidFill>
                <a:latin typeface="Arial" panose="020B0604020202020204" pitchFamily="34" charset="0"/>
                <a:cs typeface="Arial" panose="020B0604020202020204" pitchFamily="34" charset="0"/>
              </a:rPr>
              <a:t>Each RTC name is selected using </a:t>
            </a:r>
            <a:r>
              <a:rPr lang="en-US" altLang="en-US" sz="1900" dirty="0" err="1">
                <a:solidFill>
                  <a:schemeClr val="tx1"/>
                </a:solidFill>
                <a:latin typeface="Arial" panose="020B0604020202020204" pitchFamily="34" charset="0"/>
                <a:cs typeface="Arial" panose="020B0604020202020204" pitchFamily="34" charset="0"/>
              </a:rPr>
              <a:t>driver.execute_script</a:t>
            </a:r>
            <a:r>
              <a:rPr lang="en-US" altLang="en-US" sz="1900" dirty="0">
                <a:solidFill>
                  <a:schemeClr val="tx1"/>
                </a:solidFill>
                <a:latin typeface="Arial" panose="020B0604020202020204" pitchFamily="34" charset="0"/>
                <a:cs typeface="Arial" panose="020B0604020202020204" pitchFamily="34" charset="0"/>
              </a:rPr>
              <a:t> to ensure clicks are not blocked by other elements (</a:t>
            </a:r>
            <a:r>
              <a:rPr lang="en-US" altLang="en-US" sz="1900" dirty="0" err="1">
                <a:solidFill>
                  <a:schemeClr val="tx1"/>
                </a:solidFill>
                <a:latin typeface="Arial" panose="020B0604020202020204" pitchFamily="34" charset="0"/>
                <a:cs typeface="Arial" panose="020B0604020202020204" pitchFamily="34" charset="0"/>
              </a:rPr>
              <a:t>ElementClickInterceptedException</a:t>
            </a:r>
            <a:r>
              <a:rPr lang="en-US" altLang="en-US" sz="1900" dirty="0">
                <a:solidFill>
                  <a:schemeClr val="tx1"/>
                </a:solidFill>
                <a:latin typeface="Arial" panose="020B0604020202020204" pitchFamily="34" charset="0"/>
                <a:cs typeface="Arial" panose="020B0604020202020204" pitchFamily="34" charset="0"/>
              </a:rPr>
              <a:t> is handled).</a:t>
            </a:r>
          </a:p>
          <a:p>
            <a:pPr marL="400050" lvl="1" indent="0" defTabSz="914400" eaLnBrk="0" fontAlgn="base" hangingPunct="0">
              <a:lnSpc>
                <a:spcPct val="200000"/>
              </a:lnSpc>
              <a:spcBef>
                <a:spcPct val="0"/>
              </a:spcBef>
              <a:spcAft>
                <a:spcPct val="0"/>
              </a:spcAft>
              <a:buClrTx/>
              <a:buSzTx/>
              <a:buFontTx/>
              <a:buChar char="•"/>
            </a:pPr>
            <a:r>
              <a:rPr lang="en-US" altLang="en-US" sz="1900" dirty="0">
                <a:solidFill>
                  <a:schemeClr val="tx1"/>
                </a:solidFill>
                <a:latin typeface="Arial" panose="020B0604020202020204" pitchFamily="34" charset="0"/>
                <a:cs typeface="Arial" panose="020B0604020202020204" pitchFamily="34" charset="0"/>
              </a:rPr>
              <a:t>After clicking, the routes for each RTC are displayed.</a:t>
            </a:r>
          </a:p>
          <a:p>
            <a:pPr marL="400050" lvl="1" indent="0" defTabSz="914400" eaLnBrk="0" fontAlgn="base" hangingPunct="0">
              <a:lnSpc>
                <a:spcPct val="200000"/>
              </a:lnSpc>
              <a:spcBef>
                <a:spcPct val="0"/>
              </a:spcBef>
              <a:spcAft>
                <a:spcPct val="0"/>
              </a:spcAft>
              <a:buClrTx/>
              <a:buSzTx/>
              <a:buFontTx/>
              <a:buChar char="•"/>
            </a:pPr>
            <a:r>
              <a:rPr lang="en-US" altLang="en-US" sz="1900" b="1" dirty="0">
                <a:solidFill>
                  <a:schemeClr val="tx1"/>
                </a:solidFill>
                <a:latin typeface="Arial" panose="020B0604020202020204" pitchFamily="34" charset="0"/>
                <a:cs typeface="Arial" panose="020B0604020202020204" pitchFamily="34" charset="0"/>
              </a:rPr>
              <a:t>Extract Bus Details</a:t>
            </a:r>
            <a:r>
              <a:rPr lang="en-US" altLang="en-US" sz="1900" dirty="0">
                <a:solidFill>
                  <a:schemeClr val="tx1"/>
                </a:solidFill>
                <a:latin typeface="Arial" panose="020B0604020202020204" pitchFamily="34" charset="0"/>
                <a:cs typeface="Arial" panose="020B0604020202020204" pitchFamily="34" charset="0"/>
              </a:rPr>
              <a:t>:</a:t>
            </a:r>
          </a:p>
          <a:p>
            <a:pPr marL="400050" lvl="1" indent="0" defTabSz="914400" eaLnBrk="0" fontAlgn="base" hangingPunct="0">
              <a:lnSpc>
                <a:spcPct val="200000"/>
              </a:lnSpc>
              <a:spcBef>
                <a:spcPct val="0"/>
              </a:spcBef>
              <a:spcAft>
                <a:spcPct val="0"/>
              </a:spcAft>
              <a:buClrTx/>
              <a:buSzTx/>
              <a:buFontTx/>
              <a:buChar char="•"/>
            </a:pPr>
            <a:r>
              <a:rPr lang="en-US" altLang="en-US" sz="1900" dirty="0">
                <a:solidFill>
                  <a:schemeClr val="tx1"/>
                </a:solidFill>
                <a:latin typeface="Arial" panose="020B0604020202020204" pitchFamily="34" charset="0"/>
                <a:cs typeface="Arial" panose="020B0604020202020204" pitchFamily="34" charset="0"/>
              </a:rPr>
              <a:t>For each bus route, a new tab is opened to extract detailed bus information (name, type, departure time, etc.).</a:t>
            </a:r>
          </a:p>
          <a:p>
            <a:pPr marL="400050" lvl="1" indent="0" defTabSz="914400" eaLnBrk="0" fontAlgn="base" hangingPunct="0">
              <a:lnSpc>
                <a:spcPct val="200000"/>
              </a:lnSpc>
              <a:spcBef>
                <a:spcPct val="0"/>
              </a:spcBef>
              <a:spcAft>
                <a:spcPct val="0"/>
              </a:spcAft>
              <a:buClrTx/>
              <a:buSzTx/>
              <a:buFontTx/>
              <a:buChar char="•"/>
            </a:pPr>
            <a:r>
              <a:rPr lang="en-US" altLang="en-US" sz="1900" dirty="0">
                <a:solidFill>
                  <a:schemeClr val="tx1"/>
                </a:solidFill>
                <a:latin typeface="Arial" panose="020B0604020202020204" pitchFamily="34" charset="0"/>
                <a:cs typeface="Arial" panose="020B0604020202020204" pitchFamily="34" charset="0"/>
              </a:rPr>
              <a:t>Data is scraped using CSS selectors for elements like bus name, departure time, price, and available seats.</a:t>
            </a:r>
          </a:p>
          <a:p>
            <a:pPr marL="400050" lvl="1" indent="0" defTabSz="914400" eaLnBrk="0" fontAlgn="base" hangingPunct="0">
              <a:lnSpc>
                <a:spcPct val="200000"/>
              </a:lnSpc>
              <a:spcBef>
                <a:spcPct val="0"/>
              </a:spcBef>
              <a:spcAft>
                <a:spcPct val="0"/>
              </a:spcAft>
              <a:buClrTx/>
              <a:buSzTx/>
              <a:buFontTx/>
              <a:buChar char="•"/>
            </a:pPr>
            <a:r>
              <a:rPr lang="en-US" altLang="en-US" sz="1900" b="1" dirty="0">
                <a:solidFill>
                  <a:schemeClr val="tx1"/>
                </a:solidFill>
                <a:latin typeface="Arial" panose="020B0604020202020204" pitchFamily="34" charset="0"/>
                <a:cs typeface="Arial" panose="020B0604020202020204" pitchFamily="34" charset="0"/>
              </a:rPr>
              <a:t>Insert Data into Database</a:t>
            </a:r>
            <a:r>
              <a:rPr lang="en-US" altLang="en-US" sz="1900" dirty="0">
                <a:solidFill>
                  <a:schemeClr val="tx1"/>
                </a:solidFill>
                <a:latin typeface="Arial" panose="020B0604020202020204" pitchFamily="34" charset="0"/>
                <a:cs typeface="Arial" panose="020B0604020202020204" pitchFamily="34" charset="0"/>
              </a:rPr>
              <a:t>:</a:t>
            </a:r>
          </a:p>
          <a:p>
            <a:pPr marL="400050" lvl="1" indent="0" defTabSz="914400" eaLnBrk="0" fontAlgn="base" hangingPunct="0">
              <a:lnSpc>
                <a:spcPct val="200000"/>
              </a:lnSpc>
              <a:spcBef>
                <a:spcPct val="0"/>
              </a:spcBef>
              <a:spcAft>
                <a:spcPct val="0"/>
              </a:spcAft>
              <a:buClrTx/>
              <a:buSzTx/>
              <a:buFontTx/>
              <a:buChar char="•"/>
            </a:pPr>
            <a:r>
              <a:rPr lang="en-US" altLang="en-US" sz="1900" dirty="0">
                <a:solidFill>
                  <a:schemeClr val="tx1"/>
                </a:solidFill>
                <a:latin typeface="Arial" panose="020B0604020202020204" pitchFamily="34" charset="0"/>
                <a:cs typeface="Arial" panose="020B0604020202020204" pitchFamily="34" charset="0"/>
              </a:rPr>
              <a:t>The extracted bus details (e.g., price, seats available) are inserted into the MySQL database (</a:t>
            </a:r>
            <a:r>
              <a:rPr lang="en-US" altLang="en-US" sz="1900" dirty="0" err="1">
                <a:solidFill>
                  <a:schemeClr val="tx1"/>
                </a:solidFill>
                <a:latin typeface="Arial" panose="020B0604020202020204" pitchFamily="34" charset="0"/>
                <a:cs typeface="Arial" panose="020B0604020202020204" pitchFamily="34" charset="0"/>
              </a:rPr>
              <a:t>redbus</a:t>
            </a:r>
            <a:r>
              <a:rPr lang="en-US" altLang="en-US" sz="1900" dirty="0">
                <a:solidFill>
                  <a:schemeClr val="tx1"/>
                </a:solidFill>
                <a:latin typeface="Arial" panose="020B0604020202020204" pitchFamily="34" charset="0"/>
                <a:cs typeface="Arial" panose="020B0604020202020204" pitchFamily="34" charset="0"/>
              </a:rPr>
              <a:t> table) using SQL queries executed via </a:t>
            </a:r>
            <a:r>
              <a:rPr lang="en-US" altLang="en-US" sz="1900" dirty="0" err="1">
                <a:solidFill>
                  <a:schemeClr val="tx1"/>
                </a:solidFill>
                <a:latin typeface="Arial" panose="020B0604020202020204" pitchFamily="34" charset="0"/>
                <a:cs typeface="Arial" panose="020B0604020202020204" pitchFamily="34" charset="0"/>
              </a:rPr>
              <a:t>pymysql</a:t>
            </a:r>
            <a:r>
              <a:rPr lang="en-US" altLang="en-US" sz="1900" dirty="0">
                <a:solidFill>
                  <a:schemeClr val="tx1"/>
                </a:solidFill>
                <a:latin typeface="Arial" panose="020B0604020202020204" pitchFamily="34" charset="0"/>
                <a:cs typeface="Arial" panose="020B0604020202020204" pitchFamily="34" charset="0"/>
              </a:rPr>
              <a:t>.</a:t>
            </a:r>
          </a:p>
          <a:p>
            <a:pPr marL="0" lvl="0" indent="0" defTabSz="914400" eaLnBrk="0" fontAlgn="base" hangingPunct="0">
              <a:spcBef>
                <a:spcPct val="0"/>
              </a:spcBef>
              <a:spcAft>
                <a:spcPct val="0"/>
              </a:spcAft>
              <a:buClrTx/>
              <a:buSzTx/>
              <a:buNone/>
            </a:pPr>
            <a:endParaRPr lang="en-US" altLang="en-US" dirty="0">
              <a:solidFill>
                <a:schemeClr val="tx1"/>
              </a:solidFill>
              <a:latin typeface="Arial" panose="020B0604020202020204" pitchFamily="34" charset="0"/>
            </a:endParaRPr>
          </a:p>
          <a:p>
            <a:endParaRPr lang="en-US" b="1" dirty="0"/>
          </a:p>
          <a:p>
            <a:endParaRPr lang="en-US" b="1" dirty="0"/>
          </a:p>
          <a:p>
            <a:pPr marL="0" lvl="0" indent="0" defTabSz="914400" eaLnBrk="0" fontAlgn="base" hangingPunct="0">
              <a:spcBef>
                <a:spcPct val="0"/>
              </a:spcBef>
              <a:spcAft>
                <a:spcPct val="0"/>
              </a:spcAft>
              <a:buClrTx/>
              <a:buSzTx/>
              <a:buNone/>
            </a:pPr>
            <a:endParaRPr lang="en-US" altLang="en-US" dirty="0">
              <a:solidFill>
                <a:schemeClr val="tx1"/>
              </a:solidFill>
              <a:latin typeface="Arial" panose="020B0604020202020204" pitchFamily="34" charset="0"/>
            </a:endParaRPr>
          </a:p>
          <a:p>
            <a:endParaRPr lang="en-US" b="1" dirty="0"/>
          </a:p>
          <a:p>
            <a:endParaRPr lang="en-US" dirty="0"/>
          </a:p>
        </p:txBody>
      </p:sp>
      <p:sp>
        <p:nvSpPr>
          <p:cNvPr id="9" name="Footer Placeholder 8">
            <a:extLst>
              <a:ext uri="{FF2B5EF4-FFF2-40B4-BE49-F238E27FC236}">
                <a16:creationId xmlns:a16="http://schemas.microsoft.com/office/drawing/2014/main" id="{1FB002EA-E1A3-44FB-840E-0E2FC6EC5D99}"/>
              </a:ext>
            </a:extLst>
          </p:cNvPr>
          <p:cNvSpPr>
            <a:spLocks noGrp="1"/>
          </p:cNvSpPr>
          <p:nvPr>
            <p:ph type="ftr" sz="quarter" idx="11"/>
          </p:nvPr>
        </p:nvSpPr>
        <p:spPr/>
        <p:txBody>
          <a:bodyPr/>
          <a:lstStyle/>
          <a:p>
            <a:r>
              <a:rPr lang="en-US"/>
              <a:t>RedBus Travel Information System (RTIS)</a:t>
            </a:r>
            <a:endParaRPr lang="en-US" dirty="0"/>
          </a:p>
        </p:txBody>
      </p:sp>
    </p:spTree>
    <p:extLst>
      <p:ext uri="{BB962C8B-B14F-4D97-AF65-F5344CB8AC3E}">
        <p14:creationId xmlns:p14="http://schemas.microsoft.com/office/powerpoint/2010/main" val="2641501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5E2CA-D23E-468F-9E0B-DB3C34D4CC3E}"/>
              </a:ext>
            </a:extLst>
          </p:cNvPr>
          <p:cNvSpPr>
            <a:spLocks noGrp="1"/>
          </p:cNvSpPr>
          <p:nvPr>
            <p:ph type="title"/>
          </p:nvPr>
        </p:nvSpPr>
        <p:spPr/>
        <p:txBody>
          <a:bodyPr/>
          <a:lstStyle/>
          <a:p>
            <a:r>
              <a:rPr lang="en-US" dirty="0"/>
              <a:t>Selenium in RTIS</a:t>
            </a:r>
          </a:p>
        </p:txBody>
      </p:sp>
      <p:sp>
        <p:nvSpPr>
          <p:cNvPr id="3" name="Content Placeholder 2">
            <a:extLst>
              <a:ext uri="{FF2B5EF4-FFF2-40B4-BE49-F238E27FC236}">
                <a16:creationId xmlns:a16="http://schemas.microsoft.com/office/drawing/2014/main" id="{70ED2988-3809-49CB-AB3B-F835E31D4D80}"/>
              </a:ext>
            </a:extLst>
          </p:cNvPr>
          <p:cNvSpPr>
            <a:spLocks noGrp="1"/>
          </p:cNvSpPr>
          <p:nvPr>
            <p:ph idx="1"/>
          </p:nvPr>
        </p:nvSpPr>
        <p:spPr/>
        <p:txBody>
          <a:bodyPr>
            <a:normAutofit fontScale="92500" lnSpcReduction="10000"/>
          </a:bodyPr>
          <a:lstStyle/>
          <a:p>
            <a:r>
              <a:rPr lang="en-US" sz="3300" b="1" dirty="0"/>
              <a:t>Step 3 : Pagination and Error Handling</a:t>
            </a:r>
          </a:p>
          <a:p>
            <a:endParaRPr lang="en-US" sz="2600" b="1" dirty="0"/>
          </a:p>
          <a:p>
            <a:pPr marL="0" lvl="0" indent="0" defTabSz="914400" eaLnBrk="0" fontAlgn="base" hangingPunct="0">
              <a:lnSpc>
                <a:spcPct val="200000"/>
              </a:lnSpc>
              <a:spcBef>
                <a:spcPct val="0"/>
              </a:spcBef>
              <a:spcAft>
                <a:spcPct val="0"/>
              </a:spcAft>
              <a:buClrTx/>
              <a:buSzTx/>
              <a:buNone/>
            </a:pPr>
            <a:r>
              <a:rPr lang="en-US" altLang="en-US" sz="1300" b="1" dirty="0">
                <a:solidFill>
                  <a:schemeClr val="tx1"/>
                </a:solidFill>
                <a:latin typeface="Arial" panose="020B0604020202020204" pitchFamily="34" charset="0"/>
                <a:cs typeface="Arial" panose="020B0604020202020204" pitchFamily="34" charset="0"/>
              </a:rPr>
              <a:t>Handle Pagination</a:t>
            </a:r>
            <a:r>
              <a:rPr lang="en-US" altLang="en-US" sz="1300" dirty="0">
                <a:solidFill>
                  <a:schemeClr val="tx1"/>
                </a:solidFill>
                <a:latin typeface="Arial" panose="020B0604020202020204" pitchFamily="34" charset="0"/>
                <a:cs typeface="Arial" panose="020B0604020202020204" pitchFamily="34" charset="0"/>
              </a:rPr>
              <a:t>:</a:t>
            </a:r>
          </a:p>
          <a:p>
            <a:pPr marL="400050" lvl="1" indent="0" defTabSz="914400" eaLnBrk="0" fontAlgn="base" hangingPunct="0">
              <a:lnSpc>
                <a:spcPct val="200000"/>
              </a:lnSpc>
              <a:spcBef>
                <a:spcPct val="0"/>
              </a:spcBef>
              <a:spcAft>
                <a:spcPct val="0"/>
              </a:spcAft>
              <a:buClrTx/>
              <a:buSzTx/>
              <a:buFontTx/>
              <a:buChar char="•"/>
            </a:pPr>
            <a:r>
              <a:rPr lang="en-US" altLang="en-US" sz="1100" dirty="0">
                <a:solidFill>
                  <a:schemeClr val="tx1"/>
                </a:solidFill>
                <a:latin typeface="Arial" panose="020B0604020202020204" pitchFamily="34" charset="0"/>
                <a:cs typeface="Arial" panose="020B0604020202020204" pitchFamily="34" charset="0"/>
              </a:rPr>
              <a:t>The code checks for the "Next" button on the page to navigate to the next set of routes.</a:t>
            </a:r>
          </a:p>
          <a:p>
            <a:pPr marL="400050" lvl="1" indent="0" defTabSz="914400" eaLnBrk="0" fontAlgn="base" hangingPunct="0">
              <a:lnSpc>
                <a:spcPct val="200000"/>
              </a:lnSpc>
              <a:spcBef>
                <a:spcPct val="0"/>
              </a:spcBef>
              <a:spcAft>
                <a:spcPct val="0"/>
              </a:spcAft>
              <a:buClrTx/>
              <a:buSzTx/>
              <a:buFontTx/>
              <a:buChar char="•"/>
            </a:pPr>
            <a:r>
              <a:rPr lang="en-US" altLang="en-US" sz="1100" dirty="0">
                <a:solidFill>
                  <a:schemeClr val="tx1"/>
                </a:solidFill>
                <a:latin typeface="Arial" panose="020B0604020202020204" pitchFamily="34" charset="0"/>
                <a:cs typeface="Arial" panose="020B0604020202020204" pitchFamily="34" charset="0"/>
              </a:rPr>
              <a:t>Uses </a:t>
            </a:r>
            <a:r>
              <a:rPr lang="en-US" altLang="en-US" sz="1100" dirty="0" err="1">
                <a:solidFill>
                  <a:schemeClr val="tx1"/>
                </a:solidFill>
                <a:latin typeface="Arial" panose="020B0604020202020204" pitchFamily="34" charset="0"/>
                <a:cs typeface="Arial" panose="020B0604020202020204" pitchFamily="34" charset="0"/>
              </a:rPr>
              <a:t>driver.execute_script</a:t>
            </a:r>
            <a:r>
              <a:rPr lang="en-US" altLang="en-US" sz="1100" dirty="0">
                <a:solidFill>
                  <a:schemeClr val="tx1"/>
                </a:solidFill>
                <a:latin typeface="Arial" panose="020B0604020202020204" pitchFamily="34" charset="0"/>
                <a:cs typeface="Arial" panose="020B0604020202020204" pitchFamily="34" charset="0"/>
              </a:rPr>
              <a:t> to click the "Next" button and wait for new routes to load.</a:t>
            </a:r>
          </a:p>
          <a:p>
            <a:pPr marL="0" lvl="0" indent="0" defTabSz="914400" eaLnBrk="0" fontAlgn="base" hangingPunct="0">
              <a:lnSpc>
                <a:spcPct val="200000"/>
              </a:lnSpc>
              <a:spcBef>
                <a:spcPct val="0"/>
              </a:spcBef>
              <a:spcAft>
                <a:spcPct val="0"/>
              </a:spcAft>
              <a:buClrTx/>
              <a:buSzTx/>
              <a:buNone/>
            </a:pPr>
            <a:r>
              <a:rPr lang="en-US" altLang="en-US" sz="1300" b="1" dirty="0">
                <a:solidFill>
                  <a:schemeClr val="tx1"/>
                </a:solidFill>
                <a:latin typeface="Arial" panose="020B0604020202020204" pitchFamily="34" charset="0"/>
                <a:cs typeface="Arial" panose="020B0604020202020204" pitchFamily="34" charset="0"/>
              </a:rPr>
              <a:t>Error Handling</a:t>
            </a:r>
            <a:r>
              <a:rPr lang="en-US" altLang="en-US" sz="1300" dirty="0">
                <a:solidFill>
                  <a:schemeClr val="tx1"/>
                </a:solidFill>
                <a:latin typeface="Arial" panose="020B0604020202020204" pitchFamily="34" charset="0"/>
                <a:cs typeface="Arial" panose="020B0604020202020204" pitchFamily="34" charset="0"/>
              </a:rPr>
              <a:t>:</a:t>
            </a:r>
          </a:p>
          <a:p>
            <a:pPr marL="400050" lvl="1" indent="0" defTabSz="914400" eaLnBrk="0" fontAlgn="base" hangingPunct="0">
              <a:lnSpc>
                <a:spcPct val="200000"/>
              </a:lnSpc>
              <a:spcBef>
                <a:spcPct val="0"/>
              </a:spcBef>
              <a:spcAft>
                <a:spcPct val="0"/>
              </a:spcAft>
              <a:buClrTx/>
              <a:buSzTx/>
              <a:buFontTx/>
              <a:buChar char="•"/>
            </a:pPr>
            <a:r>
              <a:rPr lang="en-US" altLang="en-US" sz="1100" dirty="0" err="1">
                <a:solidFill>
                  <a:schemeClr val="tx1"/>
                </a:solidFill>
                <a:latin typeface="Arial" panose="020B0604020202020204" pitchFamily="34" charset="0"/>
                <a:cs typeface="Arial" panose="020B0604020202020204" pitchFamily="34" charset="0"/>
              </a:rPr>
              <a:t>TimeoutException</a:t>
            </a:r>
            <a:r>
              <a:rPr lang="en-US" altLang="en-US" sz="1100" dirty="0">
                <a:solidFill>
                  <a:schemeClr val="tx1"/>
                </a:solidFill>
                <a:latin typeface="Arial" panose="020B0604020202020204" pitchFamily="34" charset="0"/>
                <a:cs typeface="Arial" panose="020B0604020202020204" pitchFamily="34" charset="0"/>
              </a:rPr>
              <a:t> and </a:t>
            </a:r>
            <a:r>
              <a:rPr lang="en-US" altLang="en-US" sz="1100" dirty="0" err="1">
                <a:solidFill>
                  <a:schemeClr val="tx1"/>
                </a:solidFill>
                <a:latin typeface="Arial" panose="020B0604020202020204" pitchFamily="34" charset="0"/>
                <a:cs typeface="Arial" panose="020B0604020202020204" pitchFamily="34" charset="0"/>
              </a:rPr>
              <a:t>WebDriverException</a:t>
            </a:r>
            <a:r>
              <a:rPr lang="en-US" altLang="en-US" sz="1100" dirty="0">
                <a:solidFill>
                  <a:schemeClr val="tx1"/>
                </a:solidFill>
                <a:latin typeface="Arial" panose="020B0604020202020204" pitchFamily="34" charset="0"/>
                <a:cs typeface="Arial" panose="020B0604020202020204" pitchFamily="34" charset="0"/>
              </a:rPr>
              <a:t> are handled to ensure the scraping continues smoothly in case of delays or navigation issues.</a:t>
            </a:r>
          </a:p>
          <a:p>
            <a:pPr marL="400050" lvl="1" indent="0" defTabSz="914400" eaLnBrk="0" fontAlgn="base" hangingPunct="0">
              <a:lnSpc>
                <a:spcPct val="200000"/>
              </a:lnSpc>
              <a:spcBef>
                <a:spcPct val="0"/>
              </a:spcBef>
              <a:spcAft>
                <a:spcPct val="0"/>
              </a:spcAft>
              <a:buClrTx/>
              <a:buSzTx/>
              <a:buFontTx/>
              <a:buChar char="•"/>
            </a:pPr>
            <a:r>
              <a:rPr lang="en-US" altLang="en-US" sz="1100" dirty="0">
                <a:solidFill>
                  <a:schemeClr val="tx1"/>
                </a:solidFill>
                <a:latin typeface="Arial" panose="020B0604020202020204" pitchFamily="34" charset="0"/>
                <a:cs typeface="Arial" panose="020B0604020202020204" pitchFamily="34" charset="0"/>
              </a:rPr>
              <a:t>Retries clicking on an element if it’s intercepted.</a:t>
            </a:r>
          </a:p>
          <a:p>
            <a:pPr marL="400050" lvl="1" indent="0" defTabSz="914400" eaLnBrk="0" fontAlgn="base" hangingPunct="0">
              <a:lnSpc>
                <a:spcPct val="200000"/>
              </a:lnSpc>
              <a:spcBef>
                <a:spcPct val="0"/>
              </a:spcBef>
              <a:spcAft>
                <a:spcPct val="0"/>
              </a:spcAft>
              <a:buClrTx/>
              <a:buSzTx/>
              <a:buFontTx/>
              <a:buChar char="•"/>
            </a:pPr>
            <a:r>
              <a:rPr lang="en-US" altLang="en-US" sz="1100" dirty="0">
                <a:solidFill>
                  <a:schemeClr val="tx1"/>
                </a:solidFill>
                <a:latin typeface="Arial" panose="020B0604020202020204" pitchFamily="34" charset="0"/>
                <a:cs typeface="Arial" panose="020B0604020202020204" pitchFamily="34" charset="0"/>
              </a:rPr>
              <a:t>Return to Previous Page:</a:t>
            </a:r>
          </a:p>
          <a:p>
            <a:pPr marL="400050" lvl="1" indent="0" defTabSz="914400" eaLnBrk="0" fontAlgn="base" hangingPunct="0">
              <a:lnSpc>
                <a:spcPct val="200000"/>
              </a:lnSpc>
              <a:spcBef>
                <a:spcPct val="0"/>
              </a:spcBef>
              <a:spcAft>
                <a:spcPct val="0"/>
              </a:spcAft>
              <a:buClrTx/>
              <a:buSzTx/>
              <a:buFontTx/>
              <a:buChar char="•"/>
            </a:pPr>
            <a:r>
              <a:rPr lang="en-US" altLang="en-US" sz="1100" dirty="0">
                <a:solidFill>
                  <a:schemeClr val="tx1"/>
                </a:solidFill>
                <a:latin typeface="Arial" panose="020B0604020202020204" pitchFamily="34" charset="0"/>
                <a:cs typeface="Arial" panose="020B0604020202020204" pitchFamily="34" charset="0"/>
              </a:rPr>
              <a:t>After processing all routes on one page, the code returns to the main RTC page and refreshes the RTC names list to scrape more routes.</a:t>
            </a:r>
          </a:p>
          <a:p>
            <a:pPr marL="0" lvl="0" indent="0" defTabSz="914400" eaLnBrk="0" fontAlgn="base" hangingPunct="0">
              <a:spcBef>
                <a:spcPct val="0"/>
              </a:spcBef>
              <a:spcAft>
                <a:spcPct val="0"/>
              </a:spcAft>
              <a:buClrTx/>
              <a:buSzTx/>
              <a:buNone/>
            </a:pPr>
            <a:endParaRPr lang="en-US" altLang="en-US"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endParaRPr lang="en-US" altLang="en-US" dirty="0">
              <a:solidFill>
                <a:schemeClr val="tx1"/>
              </a:solidFill>
              <a:latin typeface="Arial" panose="020B0604020202020204" pitchFamily="34" charset="0"/>
            </a:endParaRPr>
          </a:p>
          <a:p>
            <a:endParaRPr lang="en-US" b="1" dirty="0"/>
          </a:p>
          <a:p>
            <a:endParaRPr lang="en-US" dirty="0"/>
          </a:p>
        </p:txBody>
      </p:sp>
      <p:sp>
        <p:nvSpPr>
          <p:cNvPr id="8" name="Footer Placeholder 7">
            <a:extLst>
              <a:ext uri="{FF2B5EF4-FFF2-40B4-BE49-F238E27FC236}">
                <a16:creationId xmlns:a16="http://schemas.microsoft.com/office/drawing/2014/main" id="{833410EE-4E41-40A9-9181-479C92ADB298}"/>
              </a:ext>
            </a:extLst>
          </p:cNvPr>
          <p:cNvSpPr>
            <a:spLocks noGrp="1"/>
          </p:cNvSpPr>
          <p:nvPr>
            <p:ph type="ftr" sz="quarter" idx="11"/>
          </p:nvPr>
        </p:nvSpPr>
        <p:spPr/>
        <p:txBody>
          <a:bodyPr/>
          <a:lstStyle/>
          <a:p>
            <a:r>
              <a:rPr lang="en-US"/>
              <a:t>RedBus Travel Information System (RTIS)</a:t>
            </a:r>
            <a:endParaRPr lang="en-US" dirty="0"/>
          </a:p>
        </p:txBody>
      </p:sp>
    </p:spTree>
    <p:extLst>
      <p:ext uri="{BB962C8B-B14F-4D97-AF65-F5344CB8AC3E}">
        <p14:creationId xmlns:p14="http://schemas.microsoft.com/office/powerpoint/2010/main" val="25524096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254</TotalTime>
  <Words>1320</Words>
  <Application>Microsoft Office PowerPoint</Application>
  <PresentationFormat>Widescreen</PresentationFormat>
  <Paragraphs>140</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Unicode MS</vt:lpstr>
      <vt:lpstr>Calibri</vt:lpstr>
      <vt:lpstr>Century Gothic</vt:lpstr>
      <vt:lpstr>Trebuchet MS</vt:lpstr>
      <vt:lpstr>Wingdings</vt:lpstr>
      <vt:lpstr>Wingdings 3</vt:lpstr>
      <vt:lpstr>Ion Boardroom</vt:lpstr>
      <vt:lpstr>  RedBus Travel Information System (RTIS) </vt:lpstr>
      <vt:lpstr>Project Agenda</vt:lpstr>
      <vt:lpstr>Problem Statement</vt:lpstr>
      <vt:lpstr>Project Overview</vt:lpstr>
      <vt:lpstr>Tools and Technologies</vt:lpstr>
      <vt:lpstr> Selenium</vt:lpstr>
      <vt:lpstr>Selenium in RTIS</vt:lpstr>
      <vt:lpstr>Selenium in RTIS</vt:lpstr>
      <vt:lpstr>Selenium in RTIS</vt:lpstr>
      <vt:lpstr>Database Schema</vt:lpstr>
      <vt:lpstr> Streamlit</vt:lpstr>
      <vt:lpstr> Streamlit in RTIS</vt:lpstr>
      <vt:lpstr> Libraries in RTIS</vt:lpstr>
      <vt:lpstr>Future Improvement</vt:lpstr>
      <vt:lpstr>References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redBus Inter-State Travel Information System 🚌</dc:title>
  <dc:creator>Admin</dc:creator>
  <cp:lastModifiedBy>Admin</cp:lastModifiedBy>
  <cp:revision>71</cp:revision>
  <dcterms:created xsi:type="dcterms:W3CDTF">2024-11-16T05:48:27Z</dcterms:created>
  <dcterms:modified xsi:type="dcterms:W3CDTF">2024-11-16T11:25:09Z</dcterms:modified>
</cp:coreProperties>
</file>