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7" r:id="rId6"/>
    <p:sldId id="266" r:id="rId7"/>
    <p:sldId id="265" r:id="rId8"/>
    <p:sldId id="268" r:id="rId9"/>
    <p:sldId id="270" r:id="rId10"/>
    <p:sldId id="271" r:id="rId11"/>
    <p:sldId id="272" r:id="rId12"/>
    <p:sldId id="269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8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EE55A-7CA6-4529-B73C-D3D5D35FAED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87FE-5491-4E9B-827F-D83D78AF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FA90E1E-5F19-4DEF-B432-544BBEB254D1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3FE5-E092-4471-AE26-2B96ABD1C514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3442-8EAA-46CF-96EB-DA60EA05C372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2280-EBDA-4CE2-BEF3-C9BFC8420361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BF01-A784-4E31-9B5A-26E156A74542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4739-11CA-40F3-84B0-B0D675217D0C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7187-C28B-496C-B7F9-3412EF1EC226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89A5-054D-479D-9EAD-5663F256AB39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2BED-C171-4435-A2A5-8C7A4B09CAA1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CBF3-4814-4237-8518-31A96050C548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89BD-3027-4B3D-9944-33F626C69F5D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1CED-0939-4297-B56E-D54EAA499CBA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29C8-B411-4C6A-A92D-ABE68283B2F3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51FD-FE4E-40AF-8C17-AE028AF0582B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D749-9511-4754-89B6-F94C89D46DB5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7AB3-1909-49B8-8F6B-4991FBE8A01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927F-3873-4EDC-A7D2-36832CBDB822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267BD4-98C0-43FB-AB25-B28048E9BAFB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Lakshmi Devi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9539-F0F0-4CF4-8327-DFA61455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 dirty="0"/>
              <a:t>Crime Data Analysis for Predictive Policing and Crime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76296-40E9-4AB5-B2D7-820A89109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 Lakshmi Devi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42857-C987-47FD-85C8-1DB52D47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CCAC-98D1-4881-9C1E-2918AB80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3A0C79-52E0-4D65-81B4-7C890AA5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2EEE0A9-48B7-4EB2-AE09-DC15DEC7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 </a:t>
            </a:r>
            <a:br>
              <a:rPr lang="en-US" dirty="0"/>
            </a:br>
            <a:r>
              <a:rPr lang="en-US" dirty="0"/>
              <a:t>     Advanced Visualization &amp;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06382" cy="3416300"/>
          </a:xfrm>
        </p:spPr>
        <p:txBody>
          <a:bodyPr>
            <a:noAutofit/>
          </a:bodyPr>
          <a:lstStyle/>
          <a:p>
            <a:endParaRPr lang="en-US" sz="1000" b="1" dirty="0"/>
          </a:p>
          <a:p>
            <a:endParaRPr lang="en-US" sz="1400" b="1" dirty="0"/>
          </a:p>
          <a:p>
            <a:r>
              <a:rPr lang="en-US" sz="1400" b="1" dirty="0"/>
              <a:t>8. Repeated Crime Based on Crime Count: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Inference</a:t>
            </a:r>
            <a:r>
              <a:rPr lang="en-US" sz="1400" dirty="0"/>
              <a:t>: This analysis identifies areas or individuals with </a:t>
            </a:r>
            <a:r>
              <a:rPr lang="en-US" sz="1400" b="1" dirty="0"/>
              <a:t>repeated offenses</a:t>
            </a:r>
            <a:r>
              <a:rPr lang="en-US" sz="1400" dirty="0"/>
              <a:t>, helping law enforcement to focus on </a:t>
            </a:r>
            <a:r>
              <a:rPr lang="en-US" sz="1400" b="1" dirty="0"/>
              <a:t>repeat offenders</a:t>
            </a:r>
            <a:r>
              <a:rPr lang="en-US" sz="1400" dirty="0"/>
              <a:t> and </a:t>
            </a:r>
            <a:r>
              <a:rPr lang="en-US" sz="1400" b="1" dirty="0"/>
              <a:t>persistent problem areas</a:t>
            </a:r>
            <a:r>
              <a:rPr lang="en-US" sz="1400" dirty="0"/>
              <a:t>.</a:t>
            </a:r>
          </a:p>
          <a:p>
            <a:endParaRPr lang="en-US" sz="1400" b="1" dirty="0"/>
          </a:p>
          <a:p>
            <a:r>
              <a:rPr lang="en-US" sz="1400" b="1" dirty="0"/>
              <a:t>9. Dynamic Query: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Inference</a:t>
            </a:r>
            <a:r>
              <a:rPr lang="en-US" sz="1400" dirty="0"/>
              <a:t>: With </a:t>
            </a:r>
            <a:r>
              <a:rPr lang="en-US" sz="1400" b="1" dirty="0"/>
              <a:t>dynamic queries</a:t>
            </a:r>
            <a:r>
              <a:rPr lang="en-US" sz="1400" dirty="0"/>
              <a:t>, users can interactively filter and drill down into crime data, providing </a:t>
            </a:r>
            <a:r>
              <a:rPr lang="en-US" sz="1400" b="1" dirty="0"/>
              <a:t>customized insights</a:t>
            </a:r>
            <a:r>
              <a:rPr lang="en-US" sz="1400" dirty="0"/>
              <a:t> based on different criteria (time, location, crime type, etc.).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54D1AE-0E06-44FB-8AE9-0A46FA114030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b="1" dirty="0"/>
              <a:t>       </a:t>
            </a:r>
            <a:br>
              <a:rPr lang="en-US" b="1" dirty="0"/>
            </a:br>
            <a:r>
              <a:rPr lang="en-US" b="1" dirty="0"/>
              <a:t>      </a:t>
            </a:r>
            <a:r>
              <a:rPr lang="en-US" dirty="0"/>
              <a:t>Advanced Visualization &amp; Analysis -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06382" cy="3416300"/>
          </a:xfrm>
        </p:spPr>
        <p:txBody>
          <a:bodyPr>
            <a:noAutofit/>
          </a:bodyPr>
          <a:lstStyle/>
          <a:p>
            <a:endParaRPr lang="en-US" sz="1000" b="1" dirty="0"/>
          </a:p>
          <a:p>
            <a:endParaRPr lang="en-US" sz="1400" b="1" dirty="0"/>
          </a:p>
          <a:p>
            <a:r>
              <a:rPr lang="en-US" sz="1400" b="1" dirty="0"/>
              <a:t>10. ARIMA Prediction Model and Chart: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Inference</a:t>
            </a:r>
            <a:r>
              <a:rPr lang="en-US" sz="1400" dirty="0"/>
              <a:t>: The </a:t>
            </a:r>
            <a:r>
              <a:rPr lang="en-US" sz="1400" b="1" dirty="0"/>
              <a:t>ARIMA-generated forecast</a:t>
            </a:r>
            <a:r>
              <a:rPr lang="en-US" sz="1400" dirty="0"/>
              <a:t> predicts future crime trends, giving an insight into </a:t>
            </a:r>
            <a:r>
              <a:rPr lang="en-US" sz="1400" b="1" dirty="0"/>
              <a:t>potential future crime rates</a:t>
            </a:r>
            <a:r>
              <a:rPr lang="en-US" sz="1400" dirty="0"/>
              <a:t>. This helps in planning </a:t>
            </a:r>
            <a:r>
              <a:rPr lang="en-US" sz="1400" b="1" dirty="0"/>
              <a:t>resource allocation</a:t>
            </a:r>
            <a:r>
              <a:rPr lang="en-US" sz="1400" dirty="0"/>
              <a:t>, </a:t>
            </a:r>
            <a:r>
              <a:rPr lang="en-US" sz="1400" b="1" dirty="0"/>
              <a:t>predictive policing</a:t>
            </a:r>
            <a:r>
              <a:rPr lang="en-US" sz="1400" dirty="0"/>
              <a:t>, and </a:t>
            </a:r>
            <a:r>
              <a:rPr lang="en-US" sz="1400" b="1" dirty="0"/>
              <a:t>crime prevention strategies</a:t>
            </a:r>
            <a:r>
              <a:rPr lang="en-US" sz="1400" dirty="0"/>
              <a:t>.</a:t>
            </a:r>
          </a:p>
          <a:p>
            <a:endParaRPr lang="en-US" sz="1400" b="1" dirty="0"/>
          </a:p>
          <a:p>
            <a:r>
              <a:rPr lang="en-US" sz="1400" b="1" dirty="0"/>
              <a:t>11. Paginated Report: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Inference</a:t>
            </a:r>
            <a:r>
              <a:rPr lang="en-US" sz="1400" dirty="0"/>
              <a:t>: The </a:t>
            </a:r>
            <a:r>
              <a:rPr lang="en-US" sz="1400" b="1" dirty="0"/>
              <a:t>paginated report</a:t>
            </a:r>
            <a:r>
              <a:rPr lang="en-US" sz="1400" dirty="0"/>
              <a:t> offers a detailed, printable summary of crime data with the ability to </a:t>
            </a:r>
            <a:r>
              <a:rPr lang="en-US" sz="1400" b="1" dirty="0"/>
              <a:t>generate periodic reports</a:t>
            </a:r>
            <a:r>
              <a:rPr lang="en-US" sz="1400" dirty="0"/>
              <a:t> for law enforcement, policymakers, and other stakeholders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Lakshmi Devi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54D1AE-0E06-44FB-8AE9-0A46FA114030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      Reporting and Dashboards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8943" y="4958499"/>
            <a:ext cx="1357431" cy="13574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C5E0EC-E280-47F7-9C51-D99B2CAAE30F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9D8A3-E237-4EC1-8789-87E56B169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4" y="4839516"/>
            <a:ext cx="2811650" cy="147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E1DA8-5982-435D-85F6-CA104486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971" y="4802810"/>
            <a:ext cx="2811650" cy="1435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27F04-AAB9-40F4-9D71-B3356A6CB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84" y="2609149"/>
            <a:ext cx="2811650" cy="1470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A6672-9043-4198-931C-BE7B810C1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8971" y="2646835"/>
            <a:ext cx="2811650" cy="1585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6470E9-2291-4C17-B044-31613476BC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6604" y="3120272"/>
            <a:ext cx="4008471" cy="24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0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      Scope and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46" y="2724352"/>
            <a:ext cx="10044090" cy="3295448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scope of the "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Crime Data Analysis for Predictive Policing and Crime Prevention</a:t>
            </a:r>
            <a:r>
              <a:rPr lang="en-US" sz="1400" dirty="0"/>
              <a:t>" project involves analyzing crime data to identify patterns, trends, and hotspots, using techniques like exploratory data analysis (EDA), feature engineering, and predictive modeling. </a:t>
            </a:r>
          </a:p>
          <a:p>
            <a:r>
              <a:rPr lang="en-US" sz="1400" dirty="0"/>
              <a:t>The project aims to predict future crime trends, detect high-risk areas, and provide actionable insights for law enforcement to improve resource allocation and crime prevention strategies. Key methods include time-series forecasting (ARIMA) and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neural networks (RNN, LSTM), </a:t>
            </a:r>
            <a:r>
              <a:rPr lang="en-US" sz="1400" dirty="0"/>
              <a:t>along with visualizing the results in interactive dashboards.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Lakshmi Devi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710" y="4901938"/>
            <a:ext cx="1292608" cy="1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54D1AE-0E06-44FB-8AE9-0A46FA114030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46" y="2724352"/>
            <a:ext cx="10044090" cy="3295448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models provide accurate crime predictions, aiding in proactive policing and better resource allocation. Interactive dashboards enhance decision-making, ultimately contributing to improved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crime prevention </a:t>
            </a:r>
            <a:r>
              <a:rPr lang="en-US" sz="1600" dirty="0"/>
              <a:t>and community safety.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Lakshmi Devi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710" y="4901938"/>
            <a:ext cx="1292608" cy="1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54D1AE-0E06-44FB-8AE9-0A46FA114030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069F-EB6F-423D-9D4F-8AF3214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</a:t>
            </a:r>
            <a:br>
              <a:rPr lang="en-US" b="1" dirty="0"/>
            </a:br>
            <a:r>
              <a:rPr lang="en-US" b="1" dirty="0"/>
              <a:t>     Executive 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1E8A-B23E-4ACE-8DAA-82193945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brief overview of the project:</a:t>
            </a:r>
          </a:p>
          <a:p>
            <a:pPr lvl="1"/>
            <a:r>
              <a:rPr lang="en-US" b="1" dirty="0"/>
              <a:t>Problem Statement</a:t>
            </a:r>
            <a:r>
              <a:rPr lang="en-US" dirty="0"/>
              <a:t>: Rising crime rates and inefficient resource allocation challenge law enforcement in identifying hotspots, patterns, and predicting future incidents.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Use advanced data analysis, time-series modeling, and predictive analytics to support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decision-making</a:t>
            </a:r>
            <a:r>
              <a:rPr lang="en-US" dirty="0"/>
              <a:t> for crime prevention and resource optimization.</a:t>
            </a:r>
          </a:p>
          <a:p>
            <a:pPr lvl="1"/>
            <a:r>
              <a:rPr lang="en-US" b="1" dirty="0"/>
              <a:t>Outcome</a:t>
            </a:r>
            <a:r>
              <a:rPr lang="en-US" dirty="0"/>
              <a:t>: Insights into crime patterns, risk-prone areas, seasonal trends, and a predictive ARIMA model for forecasting crime counts by primary type.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A9753-14DF-4323-AD54-5DBD9469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C0CF8-F972-4879-AF09-935F3537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8B003-CA37-465E-BDA6-A91B1ACF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45570F-1A4C-4855-A194-B83FF44B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latin typeface="Arial Black" panose="020B0A04020102020204" pitchFamily="34" charset="0"/>
              </a:rPr>
              <a:t>Lakshmi Devi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B0DD25-B2AD-4AC6-82B2-519C55D108AA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Objectives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Perform a detailed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exploratory data analysis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to uncover trends, patterns, and hotspots.</a:t>
            </a:r>
          </a:p>
          <a:p>
            <a:r>
              <a:rPr lang="en-US" dirty="0"/>
              <a:t>Engineer features like </a:t>
            </a:r>
            <a:r>
              <a:rPr lang="en-US" b="1" dirty="0"/>
              <a:t>seasonality, clusters, and repetitive crimes</a:t>
            </a:r>
            <a:r>
              <a:rPr lang="en-US" dirty="0"/>
              <a:t> to enhance insights.</a:t>
            </a:r>
          </a:p>
          <a:p>
            <a:r>
              <a:rPr lang="en-US" dirty="0"/>
              <a:t>Develop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time-series forecasting model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to predict crime counts for each primary type.</a:t>
            </a:r>
          </a:p>
          <a:p>
            <a:r>
              <a:rPr lang="en-US" dirty="0"/>
              <a:t>Create interactive dashboards and paginated reports for actionable stakeholder insights.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354A0D-D3B6-4635-8613-7D917B408EBB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Approach and Methodology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Data Preprocessing and Feature Engineering</a:t>
            </a:r>
          </a:p>
          <a:p>
            <a:r>
              <a:rPr lang="en-US" b="1" dirty="0"/>
              <a:t>Exploratory Data Analysis (EDA)</a:t>
            </a:r>
          </a:p>
          <a:p>
            <a:r>
              <a:rPr lang="en-US" b="1" dirty="0"/>
              <a:t>Time Series Modeling</a:t>
            </a:r>
          </a:p>
          <a:p>
            <a:r>
              <a:rPr lang="en-US" b="1" dirty="0"/>
              <a:t>Advanced Analysis</a:t>
            </a:r>
          </a:p>
          <a:p>
            <a:r>
              <a:rPr lang="en-US" b="1" dirty="0"/>
              <a:t>Reporting and Dashboards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D90BB7-674C-496A-A62B-38C4FE5AF8CA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   Preprocessing and Feature                      E      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Preprocessing Steps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Handled missing and duplicate values.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Outlier Handling for numerical datatype using IQR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Feature Engineering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Created new columns like crime count, season, risk, crime category, high risk time,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time_of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crime for analysis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Applied clustering to identify high-crime areas and repetitive crime location.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Feature Extraction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Selected the required columns for training the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arima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predictive model.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36E2FC-BC31-4F75-B0A7-D059040653C6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   Exploratory Data Analysis (EDA)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5128E6-241C-43BF-94F7-24F75B4CF70D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Descriptive Analysis - Statistics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Analyzed summary statistics (mean, median, mode, standard deviation, etc.) to understand the central tendency and dispersion of the data.</a:t>
            </a:r>
          </a:p>
          <a:p>
            <a:r>
              <a:rPr lang="en-US" b="1" dirty="0"/>
              <a:t>Time-Based Analysis - Patterns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Explored temporal patterns such as trends, seasonality, and cyclic behaviors, especially in data with timestamps.</a:t>
            </a:r>
          </a:p>
          <a:p>
            <a:r>
              <a:rPr lang="en-US" b="1" dirty="0"/>
              <a:t>Geospatial/Location-Based Analysis - Hotspots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Studied spatial patterns, identifying crime hotspots or patterns based on location data in your </a:t>
            </a:r>
            <a:r>
              <a:rPr lang="en-US" b="1" dirty="0"/>
              <a:t>crime data analysis</a:t>
            </a:r>
            <a:r>
              <a:rPr lang="en-US" dirty="0"/>
              <a:t> project.</a:t>
            </a:r>
          </a:p>
          <a:p>
            <a:r>
              <a:rPr lang="en-US" b="1" dirty="0"/>
              <a:t>Studying Patterns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Identified patterns, relationships, or anomalies in the data, such as the distribution of certain variables, correlations, and trends over time.</a:t>
            </a:r>
          </a:p>
          <a:p>
            <a:r>
              <a:rPr lang="en-US" b="1" dirty="0"/>
              <a:t>Bivariate and Multivariate Analysis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Explored relationships between two or more variables (e.g., correlation analysis, scatter plots, pair plots) to understand how features interact.</a:t>
            </a:r>
          </a:p>
          <a:p>
            <a:r>
              <a:rPr lang="en-US" b="1" dirty="0"/>
              <a:t>Heatmap Generation - Covariance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Generated heatmaps to analyze the covariance or correlation between features, identifying relationships between different variables.</a:t>
            </a:r>
          </a:p>
          <a:p>
            <a:r>
              <a:rPr lang="en-US" b="1" dirty="0"/>
              <a:t>Studying the Distribution - Population of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Analyzed the distribution of data using visualizations like histograms, box plots, and density plots to understand the spread and detect outliers.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8D77F3-AD1A-46A9-8430-322DAE126814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   Time Series Modeling -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AF45EE-F53D-41E0-BE5C-F20BAA115AE7}"/>
              </a:ext>
            </a:extLst>
          </p:cNvPr>
          <p:cNvSpPr txBox="1">
            <a:spLocks/>
          </p:cNvSpPr>
          <p:nvPr/>
        </p:nvSpPr>
        <p:spPr>
          <a:xfrm>
            <a:off x="1307354" y="27559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Objective:</a:t>
            </a:r>
          </a:p>
          <a:p>
            <a:pPr lvl="1"/>
            <a:r>
              <a:rPr lang="en-US" dirty="0"/>
              <a:t>Forecast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crime count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for each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primary crime category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using </a:t>
            </a:r>
            <a:r>
              <a:rPr lang="en-US" b="1" dirty="0"/>
              <a:t>ARIMA</a:t>
            </a:r>
            <a:r>
              <a:rPr lang="en-US" dirty="0"/>
              <a:t>.</a:t>
            </a:r>
          </a:p>
          <a:p>
            <a:r>
              <a:rPr lang="en-US" b="1" dirty="0"/>
              <a:t>ARIMA Model:</a:t>
            </a:r>
          </a:p>
          <a:p>
            <a:pPr lvl="1"/>
            <a:r>
              <a:rPr lang="en-US" dirty="0"/>
              <a:t>ARIMA = AR + I + MA:</a:t>
            </a:r>
          </a:p>
          <a:p>
            <a:pPr lvl="1"/>
            <a:r>
              <a:rPr lang="en-US" dirty="0"/>
              <a:t>AR (Autoregressive): Uses past values.</a:t>
            </a:r>
          </a:p>
          <a:p>
            <a:pPr lvl="1"/>
            <a:r>
              <a:rPr lang="en-US" dirty="0"/>
              <a:t>I (Integrated): Makes data stationary by differencing.</a:t>
            </a:r>
          </a:p>
          <a:p>
            <a:pPr lvl="1"/>
            <a:r>
              <a:rPr lang="en-US" dirty="0"/>
              <a:t>MA (Moving Average): Uses past errors.</a:t>
            </a:r>
          </a:p>
          <a:p>
            <a:r>
              <a:rPr lang="en-US" b="1" dirty="0"/>
              <a:t>Output Inference:</a:t>
            </a:r>
          </a:p>
          <a:p>
            <a:pPr lvl="1"/>
            <a:r>
              <a:rPr lang="en-US" b="1" dirty="0"/>
              <a:t>Predicted Crime Counts</a:t>
            </a:r>
            <a:r>
              <a:rPr lang="en-US" dirty="0"/>
              <a:t>: Forecast the future crime count for each primary category.</a:t>
            </a:r>
          </a:p>
          <a:p>
            <a:pPr lvl="1"/>
            <a:r>
              <a:rPr lang="en-US" b="1" dirty="0"/>
              <a:t>Confidence Intervals</a:t>
            </a:r>
            <a:r>
              <a:rPr lang="en-US" dirty="0"/>
              <a:t>: Provide ranges for predictions to quantify uncertainty.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5EF20-4DFF-4E0E-81BD-55A35126249D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 </a:t>
            </a:r>
            <a:br>
              <a:rPr lang="en-US" dirty="0"/>
            </a:br>
            <a:r>
              <a:rPr lang="en-US" dirty="0"/>
              <a:t>      Advanced Visualization &amp; Analysis 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06382" cy="3416300"/>
          </a:xfrm>
        </p:spPr>
        <p:txBody>
          <a:bodyPr>
            <a:normAutofit fontScale="77500" lnSpcReduction="20000"/>
          </a:bodyPr>
          <a:lstStyle/>
          <a:p>
            <a:endParaRPr lang="en-US" b="1" dirty="0"/>
          </a:p>
          <a:p>
            <a:r>
              <a:rPr lang="en-US" b="1" dirty="0"/>
              <a:t>1. Temporal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Inference</a:t>
            </a:r>
            <a:r>
              <a:rPr lang="en-US" dirty="0"/>
              <a:t>: Crime trends over time can be visualized, identifying peak periods, seasonal patterns, and long-term trends. This helps in understanding when crimes are most likely to occur.</a:t>
            </a:r>
          </a:p>
          <a:p>
            <a:r>
              <a:rPr lang="en-US" b="1" dirty="0"/>
              <a:t>2. Geospatial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Inference</a:t>
            </a:r>
            <a:r>
              <a:rPr lang="en-US" dirty="0"/>
              <a:t>: A </a:t>
            </a:r>
            <a:r>
              <a:rPr lang="en-US" b="1" dirty="0"/>
              <a:t>crime density map</a:t>
            </a:r>
            <a:r>
              <a:rPr lang="en-US" dirty="0"/>
              <a:t> highlights high-crime areas, aiding in identifying </a:t>
            </a:r>
            <a:r>
              <a:rPr lang="en-US" b="1" dirty="0"/>
              <a:t>crime hotspots</a:t>
            </a:r>
            <a:r>
              <a:rPr lang="en-US" dirty="0"/>
              <a:t>. This can be crucial for </a:t>
            </a:r>
            <a:r>
              <a:rPr lang="en-US" b="1" dirty="0"/>
              <a:t>resource allocation</a:t>
            </a:r>
            <a:r>
              <a:rPr lang="en-US" dirty="0"/>
              <a:t> and </a:t>
            </a:r>
            <a:r>
              <a:rPr lang="en-US" b="1" dirty="0"/>
              <a:t>policing strategies</a:t>
            </a:r>
            <a:r>
              <a:rPr lang="en-US" dirty="0"/>
              <a:t>.</a:t>
            </a:r>
          </a:p>
          <a:p>
            <a:r>
              <a:rPr lang="en-US" b="1" dirty="0"/>
              <a:t>3. Arrest Rate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Inference</a:t>
            </a:r>
            <a:r>
              <a:rPr lang="en-US" dirty="0"/>
              <a:t>: The </a:t>
            </a:r>
            <a:r>
              <a:rPr lang="en-US" b="1" dirty="0"/>
              <a:t>arrest rate</a:t>
            </a:r>
            <a:r>
              <a:rPr lang="en-US" dirty="0"/>
              <a:t> analysis shows how effective arrests are in relation to crime counts, identifying areas with low arrest rates that may need more attention or improved law enforcement strategies.</a:t>
            </a:r>
          </a:p>
          <a:p>
            <a:r>
              <a:rPr lang="en-US" b="1" dirty="0"/>
              <a:t>4. Crime Count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Inference</a:t>
            </a:r>
            <a:r>
              <a:rPr lang="en-US" dirty="0"/>
              <a:t>: Crime counts can be analyzed by various </a:t>
            </a:r>
            <a:r>
              <a:rPr lang="en-US" b="1" dirty="0"/>
              <a:t>primary crime categories</a:t>
            </a:r>
            <a:r>
              <a:rPr lang="en-US" dirty="0"/>
              <a:t> to identify which types of crimes are most prevalent, helping in prioritizing efforts to reduce specific types of crime.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54D1AE-0E06-44FB-8AE9-0A46FA114030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254-48F5-4CAA-8B61-C4561FF6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973669"/>
            <a:ext cx="8825659" cy="706964"/>
          </a:xfrm>
        </p:spPr>
        <p:txBody>
          <a:bodyPr/>
          <a:lstStyle/>
          <a:p>
            <a:r>
              <a:rPr lang="en-US" dirty="0"/>
              <a:t>       </a:t>
            </a:r>
            <a:br>
              <a:rPr lang="en-US" dirty="0"/>
            </a:br>
            <a:r>
              <a:rPr lang="en-US" dirty="0"/>
              <a:t>      Advanced Visualization &amp; Analysis 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D84A-10C0-4F5D-B839-F2F86ACE7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06382" cy="3416300"/>
          </a:xfrm>
        </p:spPr>
        <p:txBody>
          <a:bodyPr>
            <a:noAutofit/>
          </a:bodyPr>
          <a:lstStyle/>
          <a:p>
            <a:endParaRPr lang="en-US" sz="1000" b="1" dirty="0"/>
          </a:p>
          <a:p>
            <a:r>
              <a:rPr lang="en-US" sz="1400" b="1" dirty="0"/>
              <a:t>5. High-Risk Time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Inference</a:t>
            </a:r>
            <a:r>
              <a:rPr lang="en-US" sz="1400" dirty="0"/>
              <a:t>: The </a:t>
            </a:r>
            <a:r>
              <a:rPr lang="en-US" sz="1400" b="1" dirty="0"/>
              <a:t>high-risk time</a:t>
            </a:r>
            <a:r>
              <a:rPr lang="en-US" sz="1400" dirty="0"/>
              <a:t> analysis identifies the time periods (e.g., late night or early morning) when crimes are most likely to occur, allowing authorities to focus resources during these critical times.</a:t>
            </a:r>
          </a:p>
          <a:p>
            <a:r>
              <a:rPr lang="en-US" sz="1400" b="1" dirty="0"/>
              <a:t>6. Crime Density Map Based on Location: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Inference</a:t>
            </a:r>
            <a:r>
              <a:rPr lang="en-US" sz="1400" dirty="0"/>
              <a:t>: By visualizing crime data on a </a:t>
            </a:r>
            <a:r>
              <a:rPr lang="en-US" sz="1400" b="1" dirty="0"/>
              <a:t>map</a:t>
            </a:r>
            <a:r>
              <a:rPr lang="en-US" sz="1400" dirty="0"/>
              <a:t>, it’s easy to pinpoint </a:t>
            </a:r>
            <a:r>
              <a:rPr lang="en-US" sz="1400" b="1" dirty="0"/>
              <a:t>hotspot locations</a:t>
            </a:r>
            <a:r>
              <a:rPr lang="en-US" sz="1400" dirty="0"/>
              <a:t> where crimes are most concentrated. This can be used for </a:t>
            </a:r>
            <a:r>
              <a:rPr lang="en-US" sz="1400" b="1" dirty="0"/>
              <a:t>targeted interventions</a:t>
            </a:r>
            <a:r>
              <a:rPr lang="en-US" sz="1400" dirty="0"/>
              <a:t> and </a:t>
            </a:r>
            <a:r>
              <a:rPr lang="en-US" sz="1400" b="1" dirty="0"/>
              <a:t>crime prevention strategies</a:t>
            </a:r>
            <a:r>
              <a:rPr lang="en-US" sz="1400" dirty="0"/>
              <a:t>.</a:t>
            </a:r>
          </a:p>
          <a:p>
            <a:r>
              <a:rPr lang="en-US" sz="1400" b="1" dirty="0"/>
              <a:t>7. Seasonal Patterns in Crime: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Inference</a:t>
            </a:r>
            <a:r>
              <a:rPr lang="en-US" sz="1400" dirty="0"/>
              <a:t>: Understanding </a:t>
            </a:r>
            <a:r>
              <a:rPr lang="en-US" sz="1400" b="1" dirty="0"/>
              <a:t>seasonal crime patterns</a:t>
            </a:r>
            <a:r>
              <a:rPr lang="en-US" sz="1400" dirty="0"/>
              <a:t> helps in recognizing specific times of the year when crime spikes (e.g., holidays, certain months), assisting in seasonal </a:t>
            </a:r>
            <a:r>
              <a:rPr lang="en-US" sz="1400" b="1" dirty="0"/>
              <a:t>policing strategies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000" b="1" dirty="0"/>
          </a:p>
          <a:p>
            <a:endParaRPr lang="en-US" sz="1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1FFFF-BE8F-425C-86C1-93D9210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Lakshmi Devi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358A-0A13-4210-AEA2-1B8DB29C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" y="41838"/>
            <a:ext cx="2288095" cy="228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1612D-D818-4493-82DC-55A03676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3" y="1019635"/>
            <a:ext cx="1606428" cy="16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E1E78-6C16-46F8-87D1-A18B11C6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223" y="4449451"/>
            <a:ext cx="1745095" cy="1745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54D1AE-0E06-44FB-8AE9-0A46FA114030}"/>
              </a:ext>
            </a:extLst>
          </p:cNvPr>
          <p:cNvSpPr/>
          <p:nvPr/>
        </p:nvSpPr>
        <p:spPr>
          <a:xfrm>
            <a:off x="557784" y="2626063"/>
            <a:ext cx="11225721" cy="36673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5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977</TotalTime>
  <Words>1134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Century Gothic</vt:lpstr>
      <vt:lpstr>Wingdings 3</vt:lpstr>
      <vt:lpstr>Ion Boardroom</vt:lpstr>
      <vt:lpstr>Crime Data Analysis for Predictive Policing and Crime Prevention</vt:lpstr>
      <vt:lpstr>          Executive Summary </vt:lpstr>
      <vt:lpstr>      Objectives  </vt:lpstr>
      <vt:lpstr>      Approach and Methodology  </vt:lpstr>
      <vt:lpstr>         Preprocessing and Feature                      E       Engineering</vt:lpstr>
      <vt:lpstr>         Exploratory Data Analysis (EDA) </vt:lpstr>
      <vt:lpstr>         Time Series Modeling - ARIMA</vt:lpstr>
      <vt:lpstr>              Advanced Visualization &amp; Analysis - </vt:lpstr>
      <vt:lpstr>              Advanced Visualization &amp; Analysis - </vt:lpstr>
      <vt:lpstr>             Advanced Visualization &amp; Analysis  </vt:lpstr>
      <vt:lpstr>              Advanced Visualization &amp; Analysis - </vt:lpstr>
      <vt:lpstr>            Reporting and Dashboards </vt:lpstr>
      <vt:lpstr>            Scope and Enhancements</vt:lpstr>
      <vt:lpstr>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 for Predictive Policing and Crime Prevention</dc:title>
  <dc:creator>Lakshmi Devi</dc:creator>
  <cp:lastModifiedBy>Lakshmi Devi</cp:lastModifiedBy>
  <cp:revision>72</cp:revision>
  <dcterms:created xsi:type="dcterms:W3CDTF">2024-12-19T03:37:15Z</dcterms:created>
  <dcterms:modified xsi:type="dcterms:W3CDTF">2024-12-21T13:26:53Z</dcterms:modified>
</cp:coreProperties>
</file>