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6"/>
  </p:notesMasterIdLst>
  <p:handoutMasterIdLst>
    <p:handoutMasterId r:id="rId27"/>
  </p:handoutMasterIdLst>
  <p:sldIdLst>
    <p:sldId id="312" r:id="rId5"/>
    <p:sldId id="282" r:id="rId6"/>
    <p:sldId id="323" r:id="rId7"/>
    <p:sldId id="324" r:id="rId8"/>
    <p:sldId id="325" r:id="rId9"/>
    <p:sldId id="326" r:id="rId10"/>
    <p:sldId id="327" r:id="rId11"/>
    <p:sldId id="328" r:id="rId12"/>
    <p:sldId id="304" r:id="rId13"/>
    <p:sldId id="329" r:id="rId14"/>
    <p:sldId id="330" r:id="rId15"/>
    <p:sldId id="331" r:id="rId16"/>
    <p:sldId id="332" r:id="rId17"/>
    <p:sldId id="333" r:id="rId18"/>
    <p:sldId id="334" r:id="rId19"/>
    <p:sldId id="317" r:id="rId20"/>
    <p:sldId id="338" r:id="rId21"/>
    <p:sldId id="339" r:id="rId22"/>
    <p:sldId id="340" r:id="rId23"/>
    <p:sldId id="281" r:id="rId24"/>
    <p:sldId id="342"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C4E9"/>
    <a:srgbClr val="D4D593"/>
    <a:srgbClr val="00B050"/>
    <a:srgbClr val="00421E"/>
    <a:srgbClr val="202C8F"/>
    <a:srgbClr val="FDFBF6"/>
    <a:srgbClr val="F5CDCE"/>
    <a:srgbClr val="DF8C8C"/>
    <a:srgbClr val="E6F0FE"/>
    <a:srgbClr val="CDB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88" autoAdjust="0"/>
  </p:normalViewPr>
  <p:slideViewPr>
    <p:cSldViewPr snapToGrid="0" snapToObjects="1">
      <p:cViewPr varScale="1">
        <p:scale>
          <a:sx n="64" d="100"/>
          <a:sy n="64" d="100"/>
        </p:scale>
        <p:origin x="9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C1346-2117-8767-11EF-3E4BD89119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214F94-6607-7A6D-1122-287633CBD38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D9B6035-B27C-296F-2909-55DF34DEEDD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67079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0A373-A399-7A35-67F9-9758E7797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D04493-E994-E5B1-8A03-D2489032C88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E30E58D4-2088-5D19-4711-61B6EC372DD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09637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CE06F-A8B9-678C-8794-4A6F14CFD5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281DDA-912C-1943-829F-C707DB440B5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4B5187D-7D6B-676D-F3B9-8549B9C0E02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10513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848C-498C-2FE1-C333-899B3799EB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581226-B386-0218-1B16-30D43A9750CD}"/>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2334822-F284-713F-E9ED-00C3453494A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64184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2E651-71F0-0ADD-BCC2-A8C2B3600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A13E46-1B95-A17F-54B4-E3C430D0B86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F025BC2-7E37-3E15-F2EE-6E59A75CB21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2467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8CB7B-C4FA-0E78-2B25-4F7B90E00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55DE77-D8D5-5A16-F0CD-94A4D0A1F03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405601B-6CEA-C5EA-7BEF-EFDC3721C85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02225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F4AED-0FDB-B574-5EF6-F8A082ED9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433A51-FB0C-DA38-D3EC-775F408924A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04613A9-09DC-08B8-9CF4-CC3B352A3B2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220551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CEA98-13D7-0058-7834-90EB884F57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6DABB0-D522-8C64-CCE8-D104B9B6F017}"/>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CBD541A-D56E-AD3D-39C0-88FB9866F29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17709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9EC32-CCEB-4B92-B89F-2480D4318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5F650-404D-34F0-3AE2-DAE58B9BEE4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4B44DB8-E989-9239-7E7F-1BFE49633ED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71508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D3FBC-F811-DCE2-7F18-7C49852D2E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F80571-BA25-40A3-6EBF-A5AEB33A7C2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8968266-0DAE-BCA0-F5EA-CA32945F35B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5143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5715A-B63E-AE99-B985-2948B82C11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C5253A-D90E-03DD-24DC-7AC6C8F058E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2B2DECC-0C02-629D-4050-83DF97654E5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4261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B2A29-A9B6-CB90-D815-698BDA01E4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BA812-DA84-3686-746E-AFD15CD7254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C4A0195-49A3-2929-45D7-D8BB37391C9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9966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51241-E657-A2D1-EFB7-B995668939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F66BD7-3D7B-C9BC-5682-DD418EE04BF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AE5E893-0881-67F0-D6C0-8EB5CF3781A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5512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9919B-4149-D684-0B68-0FF22DBC1C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B1B854-68D9-F12A-E136-613E833847C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BEFC91C-DF3C-F5F5-1436-6FBD83475B6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315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6C9EB-63F7-333B-1CB9-1BA8FA2680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2759F4-9E06-9632-D4CA-EBDA1FD0DD9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A291154-F8E7-27EB-5445-129430E2E63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6504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BBCA7-D5D5-CC94-08D2-3FB99E875A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1E0C04-A109-D493-3778-D6E0BE244D9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316A376-99BD-7688-F3C1-99054A42C42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2403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EMPLOYEE</a:t>
            </a:r>
            <a:br>
              <a:rPr lang="en-US" dirty="0"/>
            </a:br>
            <a:r>
              <a:rPr lang="en-US" dirty="0"/>
              <a:t>ATTRITION </a:t>
            </a:r>
            <a:br>
              <a:rPr lang="en-US" dirty="0"/>
            </a:br>
            <a:r>
              <a:rPr lang="en-US" dirty="0"/>
              <a:t>presentation</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4F3F3-F720-69C5-7C70-3CD3CFBB6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358CC-074A-8CD8-D301-BB717987BC51}"/>
              </a:ext>
            </a:extLst>
          </p:cNvPr>
          <p:cNvSpPr>
            <a:spLocks noGrp="1"/>
          </p:cNvSpPr>
          <p:nvPr>
            <p:ph type="title"/>
          </p:nvPr>
        </p:nvSpPr>
        <p:spPr>
          <a:xfrm>
            <a:off x="811967" y="302295"/>
            <a:ext cx="10568066" cy="954703"/>
          </a:xfrm>
        </p:spPr>
        <p:txBody>
          <a:bodyPr/>
          <a:lstStyle/>
          <a:p>
            <a:r>
              <a:rPr lang="en-US" sz="2800" dirty="0"/>
              <a:t>2.2. Average Years At Company for </a:t>
            </a:r>
            <a:r>
              <a:rPr lang="en-US" sz="2800" dirty="0" err="1"/>
              <a:t>attrited</a:t>
            </a:r>
            <a:r>
              <a:rPr lang="en-US" sz="2800" dirty="0"/>
              <a:t> vs. retained employees.</a:t>
            </a:r>
          </a:p>
        </p:txBody>
      </p:sp>
      <p:sp>
        <p:nvSpPr>
          <p:cNvPr id="7" name="Content Placeholder 2">
            <a:extLst>
              <a:ext uri="{FF2B5EF4-FFF2-40B4-BE49-F238E27FC236}">
                <a16:creationId xmlns:a16="http://schemas.microsoft.com/office/drawing/2014/main" id="{32BEBB3A-4FA3-CF6B-8C5A-4054F96F94EA}"/>
              </a:ext>
            </a:extLst>
          </p:cNvPr>
          <p:cNvSpPr txBox="1">
            <a:spLocks/>
          </p:cNvSpPr>
          <p:nvPr/>
        </p:nvSpPr>
        <p:spPr>
          <a:xfrm>
            <a:off x="2056151" y="3019457"/>
            <a:ext cx="7327692" cy="3838543"/>
          </a:xfrm>
          <a:prstGeom prst="rect">
            <a:avLst/>
          </a:prstGeom>
          <a:solidFill>
            <a:schemeClr val="accent4">
              <a:lumMod val="60000"/>
              <a:lumOff val="40000"/>
            </a:schemeClr>
          </a:solidFill>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t>CODE:</a:t>
            </a:r>
            <a:endParaRPr lang="en-US" sz="1800" dirty="0"/>
          </a:p>
          <a:p>
            <a:pPr marL="0" indent="0">
              <a:buNone/>
            </a:pPr>
            <a:r>
              <a:rPr lang="en-US" sz="1800" dirty="0"/>
              <a:t>(SELECT AVG(TOTALWORKINGYEARS) AS AVG_WORKING_YEARS, ATTRITION </a:t>
            </a:r>
          </a:p>
          <a:p>
            <a:pPr marL="0" indent="0">
              <a:buNone/>
            </a:pPr>
            <a:r>
              <a:rPr lang="en-IN" sz="1800" dirty="0"/>
              <a:t>FROM EMP_ATTRITION</a:t>
            </a:r>
          </a:p>
          <a:p>
            <a:pPr marL="0" indent="0">
              <a:buNone/>
            </a:pPr>
            <a:r>
              <a:rPr lang="en-IN" sz="1800" dirty="0"/>
              <a:t>WHERE ATTRITION = 1</a:t>
            </a:r>
          </a:p>
          <a:p>
            <a:pPr marL="0" indent="0">
              <a:buNone/>
            </a:pPr>
            <a:r>
              <a:rPr lang="en-IN" sz="1800" dirty="0"/>
              <a:t>GROUP BY ATTRITION)</a:t>
            </a:r>
          </a:p>
          <a:p>
            <a:pPr marL="0" indent="0">
              <a:buNone/>
            </a:pPr>
            <a:r>
              <a:rPr lang="en-IN" sz="1800" dirty="0"/>
              <a:t>UNION</a:t>
            </a:r>
          </a:p>
          <a:p>
            <a:pPr marL="0" indent="0">
              <a:buNone/>
            </a:pPr>
            <a:r>
              <a:rPr lang="en-US" sz="1800" dirty="0"/>
              <a:t>(SELECT AVG(TOTALWORKINGYEARS) AS AVG_WORKING_YEARS, ATTRITION </a:t>
            </a:r>
          </a:p>
          <a:p>
            <a:pPr marL="0" indent="0">
              <a:buNone/>
            </a:pPr>
            <a:r>
              <a:rPr lang="en-IN" sz="1800" dirty="0"/>
              <a:t>FROM EMP_ATTRITION</a:t>
            </a:r>
          </a:p>
          <a:p>
            <a:pPr marL="0" indent="0">
              <a:buNone/>
            </a:pPr>
            <a:r>
              <a:rPr lang="en-IN" sz="1800" dirty="0"/>
              <a:t>WHERE ATTRITION = 0</a:t>
            </a:r>
          </a:p>
          <a:p>
            <a:pPr marL="0" indent="0">
              <a:buNone/>
            </a:pPr>
            <a:r>
              <a:rPr lang="en-IN" sz="1800" dirty="0"/>
              <a:t>GROUP BY ATTRITION)</a:t>
            </a:r>
            <a:endParaRPr lang="en-US" sz="1800" dirty="0"/>
          </a:p>
        </p:txBody>
      </p:sp>
      <p:pic>
        <p:nvPicPr>
          <p:cNvPr id="5" name="Picture 4">
            <a:extLst>
              <a:ext uri="{FF2B5EF4-FFF2-40B4-BE49-F238E27FC236}">
                <a16:creationId xmlns:a16="http://schemas.microsoft.com/office/drawing/2014/main" id="{1054459D-1A6D-6077-0328-18FFE30CF19B}"/>
              </a:ext>
            </a:extLst>
          </p:cNvPr>
          <p:cNvPicPr>
            <a:picLocks noChangeAspect="1"/>
          </p:cNvPicPr>
          <p:nvPr/>
        </p:nvPicPr>
        <p:blipFill>
          <a:blip r:embed="rId3"/>
          <a:stretch>
            <a:fillRect/>
          </a:stretch>
        </p:blipFill>
        <p:spPr>
          <a:xfrm>
            <a:off x="2926508" y="1483935"/>
            <a:ext cx="5363053" cy="1308585"/>
          </a:xfrm>
          <a:prstGeom prst="rect">
            <a:avLst/>
          </a:prstGeom>
        </p:spPr>
      </p:pic>
    </p:spTree>
    <p:extLst>
      <p:ext uri="{BB962C8B-B14F-4D97-AF65-F5344CB8AC3E}">
        <p14:creationId xmlns:p14="http://schemas.microsoft.com/office/powerpoint/2010/main" val="1423874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5406E-B423-4E0F-17F7-CC60EEFDB4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33AC3D-98B8-C8E4-B41A-DF6EC7836B0F}"/>
              </a:ext>
            </a:extLst>
          </p:cNvPr>
          <p:cNvSpPr>
            <a:spLocks noGrp="1"/>
          </p:cNvSpPr>
          <p:nvPr>
            <p:ph type="title"/>
          </p:nvPr>
        </p:nvSpPr>
        <p:spPr>
          <a:xfrm>
            <a:off x="914399" y="304206"/>
            <a:ext cx="10538085" cy="919214"/>
          </a:xfrm>
        </p:spPr>
        <p:txBody>
          <a:bodyPr/>
          <a:lstStyle/>
          <a:p>
            <a:r>
              <a:rPr lang="en-US" sz="2800" dirty="0"/>
              <a:t>2.3. Do employees with </a:t>
            </a:r>
            <a:r>
              <a:rPr lang="en-US" sz="2800" dirty="0" err="1"/>
              <a:t>OverTime</a:t>
            </a:r>
            <a:r>
              <a:rPr lang="en-US" sz="2800" dirty="0"/>
              <a:t> have higher attrition rates?</a:t>
            </a:r>
          </a:p>
        </p:txBody>
      </p:sp>
      <p:sp>
        <p:nvSpPr>
          <p:cNvPr id="7" name="Content Placeholder 2">
            <a:extLst>
              <a:ext uri="{FF2B5EF4-FFF2-40B4-BE49-F238E27FC236}">
                <a16:creationId xmlns:a16="http://schemas.microsoft.com/office/drawing/2014/main" id="{89903BBD-F654-BBED-927A-3B83301EC519}"/>
              </a:ext>
            </a:extLst>
          </p:cNvPr>
          <p:cNvSpPr txBox="1">
            <a:spLocks/>
          </p:cNvSpPr>
          <p:nvPr/>
        </p:nvSpPr>
        <p:spPr>
          <a:xfrm>
            <a:off x="2113269" y="3429000"/>
            <a:ext cx="7965460" cy="1659428"/>
          </a:xfrm>
          <a:prstGeom prst="rect">
            <a:avLst/>
          </a:prstGeom>
          <a:solidFill>
            <a:schemeClr val="accent4">
              <a:lumMod val="60000"/>
              <a:lumOff val="40000"/>
            </a:schemeClr>
          </a:solidFill>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SELECT COUNT(OVERTIME) AS EMP_WORKING_OVERTIME, ATTRITION FROM EMP_ATTRITION</a:t>
            </a:r>
          </a:p>
          <a:p>
            <a:pPr marL="0" indent="0">
              <a:buNone/>
            </a:pPr>
            <a:r>
              <a:rPr lang="en-IN" sz="1800" dirty="0"/>
              <a:t>WHERE OVERTIME = 1</a:t>
            </a:r>
          </a:p>
          <a:p>
            <a:pPr marL="0" indent="0">
              <a:buNone/>
            </a:pPr>
            <a:r>
              <a:rPr lang="en-IN" sz="1800" dirty="0"/>
              <a:t>GROUP BY ATTRITION</a:t>
            </a:r>
          </a:p>
          <a:p>
            <a:pPr marL="0" indent="0">
              <a:buNone/>
            </a:pPr>
            <a:r>
              <a:rPr lang="en-US" sz="1800" dirty="0"/>
              <a:t>ORDER BY EMP_WORKING_OVERTIME</a:t>
            </a:r>
          </a:p>
        </p:txBody>
      </p:sp>
      <p:pic>
        <p:nvPicPr>
          <p:cNvPr id="5" name="Picture 4">
            <a:extLst>
              <a:ext uri="{FF2B5EF4-FFF2-40B4-BE49-F238E27FC236}">
                <a16:creationId xmlns:a16="http://schemas.microsoft.com/office/drawing/2014/main" id="{ADF6BBB7-5CC9-D512-B840-18507A9C439B}"/>
              </a:ext>
            </a:extLst>
          </p:cNvPr>
          <p:cNvPicPr>
            <a:picLocks noChangeAspect="1"/>
          </p:cNvPicPr>
          <p:nvPr/>
        </p:nvPicPr>
        <p:blipFill>
          <a:blip r:embed="rId3"/>
          <a:stretch>
            <a:fillRect/>
          </a:stretch>
        </p:blipFill>
        <p:spPr>
          <a:xfrm>
            <a:off x="3368537" y="1555109"/>
            <a:ext cx="5454925" cy="1212206"/>
          </a:xfrm>
          <a:prstGeom prst="rect">
            <a:avLst/>
          </a:prstGeom>
        </p:spPr>
      </p:pic>
      <p:sp>
        <p:nvSpPr>
          <p:cNvPr id="3" name="TextBox 2">
            <a:extLst>
              <a:ext uri="{FF2B5EF4-FFF2-40B4-BE49-F238E27FC236}">
                <a16:creationId xmlns:a16="http://schemas.microsoft.com/office/drawing/2014/main" id="{856CE33C-B8D0-8603-D7C4-87DE8F024C7B}"/>
              </a:ext>
            </a:extLst>
          </p:cNvPr>
          <p:cNvSpPr txBox="1"/>
          <p:nvPr/>
        </p:nvSpPr>
        <p:spPr>
          <a:xfrm>
            <a:off x="1259908" y="5533901"/>
            <a:ext cx="9847065" cy="369332"/>
          </a:xfrm>
          <a:prstGeom prst="rect">
            <a:avLst/>
          </a:prstGeom>
          <a:solidFill>
            <a:schemeClr val="accent3"/>
          </a:solidFill>
        </p:spPr>
        <p:txBody>
          <a:bodyPr wrap="square" rtlCol="0">
            <a:spAutoFit/>
          </a:bodyPr>
          <a:lstStyle/>
          <a:p>
            <a:r>
              <a:rPr lang="en-US" dirty="0"/>
              <a:t>There is a strong influence of employees working overtime on the attrition of about 127 employees.</a:t>
            </a:r>
            <a:endParaRPr lang="en-IN" dirty="0"/>
          </a:p>
        </p:txBody>
      </p:sp>
    </p:spTree>
    <p:extLst>
      <p:ext uri="{BB962C8B-B14F-4D97-AF65-F5344CB8AC3E}">
        <p14:creationId xmlns:p14="http://schemas.microsoft.com/office/powerpoint/2010/main" val="3967539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43F14-ADFA-0D5E-1E71-8BA003D304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2D58A-3640-5B64-DEEE-34F04F598379}"/>
              </a:ext>
            </a:extLst>
          </p:cNvPr>
          <p:cNvSpPr>
            <a:spLocks noGrp="1"/>
          </p:cNvSpPr>
          <p:nvPr>
            <p:ph type="title"/>
          </p:nvPr>
        </p:nvSpPr>
        <p:spPr>
          <a:xfrm>
            <a:off x="2003684" y="424060"/>
            <a:ext cx="8184631" cy="846015"/>
          </a:xfrm>
        </p:spPr>
        <p:txBody>
          <a:bodyPr/>
          <a:lstStyle/>
          <a:p>
            <a:r>
              <a:rPr lang="en-US" sz="2800" dirty="0"/>
              <a:t>2.4. Which Education Field has the highest attrition?</a:t>
            </a:r>
          </a:p>
        </p:txBody>
      </p:sp>
      <p:sp>
        <p:nvSpPr>
          <p:cNvPr id="7" name="Content Placeholder 2">
            <a:extLst>
              <a:ext uri="{FF2B5EF4-FFF2-40B4-BE49-F238E27FC236}">
                <a16:creationId xmlns:a16="http://schemas.microsoft.com/office/drawing/2014/main" id="{25113652-B110-364D-057F-D4E0AF6CD892}"/>
              </a:ext>
            </a:extLst>
          </p:cNvPr>
          <p:cNvSpPr txBox="1">
            <a:spLocks/>
          </p:cNvSpPr>
          <p:nvPr/>
        </p:nvSpPr>
        <p:spPr>
          <a:xfrm>
            <a:off x="2003684" y="3681617"/>
            <a:ext cx="7965460" cy="1754326"/>
          </a:xfrm>
          <a:prstGeom prst="rect">
            <a:avLst/>
          </a:prstGeom>
          <a:solidFill>
            <a:schemeClr val="accent4">
              <a:lumMod val="60000"/>
              <a:lumOff val="40000"/>
            </a:schemeClr>
          </a:solidFill>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SELECT </a:t>
            </a:r>
            <a:r>
              <a:rPr lang="en-US" sz="1800" dirty="0" err="1"/>
              <a:t>EducationField</a:t>
            </a:r>
            <a:r>
              <a:rPr lang="en-US" sz="1800" dirty="0"/>
              <a:t>, COUNT(ATTRITION) AS ATTRITION_COUNT </a:t>
            </a:r>
          </a:p>
          <a:p>
            <a:pPr marL="0" indent="0">
              <a:buNone/>
            </a:pPr>
            <a:r>
              <a:rPr lang="en-IN" sz="1800" dirty="0"/>
              <a:t>FROM EMP_ATTRITION</a:t>
            </a:r>
          </a:p>
          <a:p>
            <a:pPr marL="0" indent="0">
              <a:buNone/>
            </a:pPr>
            <a:r>
              <a:rPr lang="en-IN" sz="1800" dirty="0"/>
              <a:t>WHERE ATTRITION = 1</a:t>
            </a:r>
          </a:p>
          <a:p>
            <a:pPr marL="0" indent="0">
              <a:buNone/>
            </a:pPr>
            <a:r>
              <a:rPr lang="en-IN" sz="1800" dirty="0"/>
              <a:t>GROUP BY EDUCATIONFIELD</a:t>
            </a:r>
          </a:p>
          <a:p>
            <a:pPr marL="0" indent="0">
              <a:buNone/>
            </a:pPr>
            <a:r>
              <a:rPr lang="en-US" sz="1800" dirty="0"/>
              <a:t>ORDER BY ATTRITION_COUNT DESC</a:t>
            </a:r>
          </a:p>
        </p:txBody>
      </p:sp>
      <p:pic>
        <p:nvPicPr>
          <p:cNvPr id="5" name="Picture 4">
            <a:extLst>
              <a:ext uri="{FF2B5EF4-FFF2-40B4-BE49-F238E27FC236}">
                <a16:creationId xmlns:a16="http://schemas.microsoft.com/office/drawing/2014/main" id="{29CEE306-1BF4-9C5D-AB09-2293E0130EE6}"/>
              </a:ext>
            </a:extLst>
          </p:cNvPr>
          <p:cNvPicPr>
            <a:picLocks noChangeAspect="1"/>
          </p:cNvPicPr>
          <p:nvPr/>
        </p:nvPicPr>
        <p:blipFill>
          <a:blip r:embed="rId3"/>
          <a:stretch>
            <a:fillRect/>
          </a:stretch>
        </p:blipFill>
        <p:spPr>
          <a:xfrm>
            <a:off x="4133137" y="1401049"/>
            <a:ext cx="3925726" cy="2037214"/>
          </a:xfrm>
          <a:prstGeom prst="rect">
            <a:avLst/>
          </a:prstGeom>
        </p:spPr>
      </p:pic>
      <p:sp>
        <p:nvSpPr>
          <p:cNvPr id="3" name="TextBox 2">
            <a:extLst>
              <a:ext uri="{FF2B5EF4-FFF2-40B4-BE49-F238E27FC236}">
                <a16:creationId xmlns:a16="http://schemas.microsoft.com/office/drawing/2014/main" id="{4C1619A9-78A4-27DA-581D-9338BBC543E2}"/>
              </a:ext>
            </a:extLst>
          </p:cNvPr>
          <p:cNvSpPr txBox="1"/>
          <p:nvPr/>
        </p:nvSpPr>
        <p:spPr>
          <a:xfrm>
            <a:off x="1126760" y="5644279"/>
            <a:ext cx="9938478" cy="923330"/>
          </a:xfrm>
          <a:prstGeom prst="rect">
            <a:avLst/>
          </a:prstGeom>
          <a:solidFill>
            <a:srgbClr val="AAC4E9"/>
          </a:solidFill>
        </p:spPr>
        <p:txBody>
          <a:bodyPr wrap="square" rtlCol="0">
            <a:spAutoFit/>
          </a:bodyPr>
          <a:lstStyle/>
          <a:p>
            <a:r>
              <a:rPr lang="en-US" dirty="0"/>
              <a:t>From the following table we can say that employees who graduated from Life Sciences and Medical have the highest attrition rate indicating the possibilities that the job role may not match with their area of expertise. Rest of the Education Field have shown little to no impact on attrition rate.</a:t>
            </a:r>
            <a:endParaRPr lang="en-IN" dirty="0"/>
          </a:p>
        </p:txBody>
      </p:sp>
    </p:spTree>
    <p:extLst>
      <p:ext uri="{BB962C8B-B14F-4D97-AF65-F5344CB8AC3E}">
        <p14:creationId xmlns:p14="http://schemas.microsoft.com/office/powerpoint/2010/main" val="269591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18617-E38B-0D1F-57C1-6AB0012B19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91E586-2C76-931A-C267-5DFB66A05A2F}"/>
              </a:ext>
            </a:extLst>
          </p:cNvPr>
          <p:cNvSpPr>
            <a:spLocks noGrp="1"/>
          </p:cNvSpPr>
          <p:nvPr>
            <p:ph type="title"/>
          </p:nvPr>
        </p:nvSpPr>
        <p:spPr>
          <a:xfrm>
            <a:off x="631058" y="479683"/>
            <a:ext cx="10929883" cy="627779"/>
          </a:xfrm>
        </p:spPr>
        <p:txBody>
          <a:bodyPr/>
          <a:lstStyle/>
          <a:p>
            <a:r>
              <a:rPr lang="en-US" sz="2800" dirty="0"/>
              <a:t>2.5. Average income by Job Level and Job Role.</a:t>
            </a:r>
          </a:p>
        </p:txBody>
      </p:sp>
      <p:sp>
        <p:nvSpPr>
          <p:cNvPr id="7" name="Content Placeholder 2">
            <a:extLst>
              <a:ext uri="{FF2B5EF4-FFF2-40B4-BE49-F238E27FC236}">
                <a16:creationId xmlns:a16="http://schemas.microsoft.com/office/drawing/2014/main" id="{BAF04F21-E168-EA15-40E2-8A76F261865F}"/>
              </a:ext>
            </a:extLst>
          </p:cNvPr>
          <p:cNvSpPr txBox="1">
            <a:spLocks/>
          </p:cNvSpPr>
          <p:nvPr/>
        </p:nvSpPr>
        <p:spPr>
          <a:xfrm>
            <a:off x="224509" y="3049729"/>
            <a:ext cx="7965460" cy="1747890"/>
          </a:xfrm>
          <a:prstGeom prst="rect">
            <a:avLst/>
          </a:prstGeom>
          <a:solidFill>
            <a:schemeClr val="accent4">
              <a:lumMod val="60000"/>
              <a:lumOff val="40000"/>
            </a:schemeClr>
          </a:solidFill>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SELECT JOBLEVEL, JOBROLE, AVG(MONTHLYINCOME) AS AVERGE_INCOME</a:t>
            </a:r>
          </a:p>
          <a:p>
            <a:pPr marL="0" indent="0">
              <a:buNone/>
            </a:pPr>
            <a:r>
              <a:rPr lang="en-IN" sz="1800" dirty="0"/>
              <a:t>FROM EMP_ATTRITION</a:t>
            </a:r>
          </a:p>
          <a:p>
            <a:pPr marL="0" indent="0">
              <a:buNone/>
            </a:pPr>
            <a:r>
              <a:rPr lang="en-IN" sz="1800" dirty="0"/>
              <a:t>GROUP BY JOBLEVEL, JOBROLE</a:t>
            </a:r>
          </a:p>
          <a:p>
            <a:pPr marL="0" indent="0">
              <a:buNone/>
            </a:pPr>
            <a:r>
              <a:rPr lang="en-IN" sz="1800" dirty="0"/>
              <a:t>ORDER BY JOBLEVEL, JOBROLE</a:t>
            </a:r>
            <a:endParaRPr lang="en-US" sz="1800" dirty="0"/>
          </a:p>
        </p:txBody>
      </p:sp>
      <p:pic>
        <p:nvPicPr>
          <p:cNvPr id="5" name="Picture 4">
            <a:extLst>
              <a:ext uri="{FF2B5EF4-FFF2-40B4-BE49-F238E27FC236}">
                <a16:creationId xmlns:a16="http://schemas.microsoft.com/office/drawing/2014/main" id="{852C6C15-8A9B-E924-EE10-01D9DB1987B4}"/>
              </a:ext>
            </a:extLst>
          </p:cNvPr>
          <p:cNvPicPr>
            <a:picLocks noChangeAspect="1"/>
          </p:cNvPicPr>
          <p:nvPr/>
        </p:nvPicPr>
        <p:blipFill>
          <a:blip r:embed="rId3"/>
          <a:stretch>
            <a:fillRect/>
          </a:stretch>
        </p:blipFill>
        <p:spPr>
          <a:xfrm>
            <a:off x="8316358" y="1599250"/>
            <a:ext cx="3524742" cy="4648849"/>
          </a:xfrm>
          <a:prstGeom prst="rect">
            <a:avLst/>
          </a:prstGeom>
        </p:spPr>
      </p:pic>
    </p:spTree>
    <p:extLst>
      <p:ext uri="{BB962C8B-B14F-4D97-AF65-F5344CB8AC3E}">
        <p14:creationId xmlns:p14="http://schemas.microsoft.com/office/powerpoint/2010/main" val="3122115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34ED5-E894-5696-1ECB-320C1E4E2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4F0A60-25CC-2B6B-088D-6F355CD7208E}"/>
              </a:ext>
            </a:extLst>
          </p:cNvPr>
          <p:cNvSpPr>
            <a:spLocks noGrp="1"/>
          </p:cNvSpPr>
          <p:nvPr>
            <p:ph type="title"/>
          </p:nvPr>
        </p:nvSpPr>
        <p:spPr>
          <a:xfrm>
            <a:off x="914399" y="403650"/>
            <a:ext cx="10358203" cy="879752"/>
          </a:xfrm>
        </p:spPr>
        <p:txBody>
          <a:bodyPr/>
          <a:lstStyle/>
          <a:p>
            <a:r>
              <a:rPr lang="en-US" sz="2800" dirty="0"/>
              <a:t>2.6. Most common Work Life Balance rating for those who left.</a:t>
            </a:r>
          </a:p>
        </p:txBody>
      </p:sp>
      <p:sp>
        <p:nvSpPr>
          <p:cNvPr id="7" name="Content Placeholder 2">
            <a:extLst>
              <a:ext uri="{FF2B5EF4-FFF2-40B4-BE49-F238E27FC236}">
                <a16:creationId xmlns:a16="http://schemas.microsoft.com/office/drawing/2014/main" id="{1B5D9153-63F6-05A5-8230-9A94A6869FBB}"/>
              </a:ext>
            </a:extLst>
          </p:cNvPr>
          <p:cNvSpPr txBox="1">
            <a:spLocks/>
          </p:cNvSpPr>
          <p:nvPr/>
        </p:nvSpPr>
        <p:spPr>
          <a:xfrm>
            <a:off x="1785024" y="3504730"/>
            <a:ext cx="7965460" cy="1696735"/>
          </a:xfrm>
          <a:prstGeom prst="rect">
            <a:avLst/>
          </a:prstGeom>
          <a:solidFill>
            <a:schemeClr val="accent4">
              <a:lumMod val="60000"/>
              <a:lumOff val="40000"/>
            </a:schemeClr>
          </a:solidFill>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SELECT WORKLIFEBALANCE, COUNT(ATTRITION) AS EMP_LEFT FROM EMP_ATTRITION</a:t>
            </a:r>
          </a:p>
          <a:p>
            <a:pPr marL="0" indent="0">
              <a:buNone/>
            </a:pPr>
            <a:r>
              <a:rPr lang="en-IN" sz="1800" dirty="0"/>
              <a:t>WHERE ATTRITION = 1</a:t>
            </a:r>
          </a:p>
          <a:p>
            <a:pPr marL="0" indent="0">
              <a:buNone/>
            </a:pPr>
            <a:r>
              <a:rPr lang="en-IN" sz="1800" dirty="0"/>
              <a:t>GROUP BY WORKLIFEBALANCE</a:t>
            </a:r>
          </a:p>
          <a:p>
            <a:pPr marL="0" indent="0">
              <a:buNone/>
            </a:pPr>
            <a:r>
              <a:rPr lang="en-IN" sz="1800" dirty="0"/>
              <a:t>ORDER BY WORKLIFEBALANCE </a:t>
            </a:r>
            <a:endParaRPr lang="en-US" sz="1800" dirty="0"/>
          </a:p>
        </p:txBody>
      </p:sp>
      <p:pic>
        <p:nvPicPr>
          <p:cNvPr id="5" name="Picture 4">
            <a:extLst>
              <a:ext uri="{FF2B5EF4-FFF2-40B4-BE49-F238E27FC236}">
                <a16:creationId xmlns:a16="http://schemas.microsoft.com/office/drawing/2014/main" id="{83D6AED6-B988-E53A-2AF3-0B652A633A5A}"/>
              </a:ext>
            </a:extLst>
          </p:cNvPr>
          <p:cNvPicPr>
            <a:picLocks noChangeAspect="1"/>
          </p:cNvPicPr>
          <p:nvPr/>
        </p:nvPicPr>
        <p:blipFill>
          <a:blip r:embed="rId3"/>
          <a:stretch>
            <a:fillRect/>
          </a:stretch>
        </p:blipFill>
        <p:spPr>
          <a:xfrm>
            <a:off x="3730481" y="1406890"/>
            <a:ext cx="4074543" cy="1839561"/>
          </a:xfrm>
          <a:prstGeom prst="rect">
            <a:avLst/>
          </a:prstGeom>
        </p:spPr>
      </p:pic>
      <p:sp>
        <p:nvSpPr>
          <p:cNvPr id="3" name="TextBox 2">
            <a:extLst>
              <a:ext uri="{FF2B5EF4-FFF2-40B4-BE49-F238E27FC236}">
                <a16:creationId xmlns:a16="http://schemas.microsoft.com/office/drawing/2014/main" id="{CF8B6394-DDFD-C3BC-C959-BF5D4D18B2B1}"/>
              </a:ext>
            </a:extLst>
          </p:cNvPr>
          <p:cNvSpPr txBox="1"/>
          <p:nvPr/>
        </p:nvSpPr>
        <p:spPr>
          <a:xfrm>
            <a:off x="1103141" y="5467779"/>
            <a:ext cx="9329225" cy="646331"/>
          </a:xfrm>
          <a:prstGeom prst="rect">
            <a:avLst/>
          </a:prstGeom>
          <a:solidFill>
            <a:srgbClr val="AAC4E9"/>
          </a:solidFill>
        </p:spPr>
        <p:txBody>
          <a:bodyPr wrap="square" rtlCol="0">
            <a:spAutoFit/>
          </a:bodyPr>
          <a:lstStyle/>
          <a:p>
            <a:r>
              <a:rPr lang="en-US" dirty="0"/>
              <a:t>The following table shows feedback of employee rating from 1 to 5 star regarding work life balance. It seems like there is no such effect of it on employee attrition.</a:t>
            </a:r>
            <a:endParaRPr lang="en-IN" dirty="0"/>
          </a:p>
        </p:txBody>
      </p:sp>
    </p:spTree>
    <p:extLst>
      <p:ext uri="{BB962C8B-B14F-4D97-AF65-F5344CB8AC3E}">
        <p14:creationId xmlns:p14="http://schemas.microsoft.com/office/powerpoint/2010/main" val="3787211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99CFF-6629-34C2-07F1-06E7538A94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90845-3D3B-CC33-F28E-D66F1DF5ACC4}"/>
              </a:ext>
            </a:extLst>
          </p:cNvPr>
          <p:cNvSpPr>
            <a:spLocks noGrp="1"/>
          </p:cNvSpPr>
          <p:nvPr>
            <p:ph type="title"/>
          </p:nvPr>
        </p:nvSpPr>
        <p:spPr>
          <a:xfrm>
            <a:off x="914400" y="1274164"/>
            <a:ext cx="7965460" cy="887595"/>
          </a:xfrm>
        </p:spPr>
        <p:txBody>
          <a:bodyPr/>
          <a:lstStyle/>
          <a:p>
            <a:r>
              <a:rPr lang="en-US" sz="2800" dirty="0"/>
              <a:t>2.7. </a:t>
            </a:r>
            <a:r>
              <a:rPr lang="en-IN" sz="2800" dirty="0"/>
              <a:t>Does distance from home affect attrition?</a:t>
            </a:r>
            <a:endParaRPr lang="en-US" sz="2800" dirty="0"/>
          </a:p>
        </p:txBody>
      </p:sp>
      <p:sp>
        <p:nvSpPr>
          <p:cNvPr id="7" name="Content Placeholder 2">
            <a:extLst>
              <a:ext uri="{FF2B5EF4-FFF2-40B4-BE49-F238E27FC236}">
                <a16:creationId xmlns:a16="http://schemas.microsoft.com/office/drawing/2014/main" id="{294B8573-3167-D72F-F92B-CB079D6146C3}"/>
              </a:ext>
            </a:extLst>
          </p:cNvPr>
          <p:cNvSpPr txBox="1">
            <a:spLocks/>
          </p:cNvSpPr>
          <p:nvPr/>
        </p:nvSpPr>
        <p:spPr>
          <a:xfrm>
            <a:off x="914400" y="2931918"/>
            <a:ext cx="7965460" cy="1764324"/>
          </a:xfrm>
          <a:prstGeom prst="rect">
            <a:avLst/>
          </a:prstGeom>
          <a:solidFill>
            <a:schemeClr val="accent4">
              <a:lumMod val="60000"/>
              <a:lumOff val="40000"/>
            </a:schemeClr>
          </a:solidFill>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SELECT DISTANCEFROMHOME, COUNT(ATTRITION) AS EMP_LEFT</a:t>
            </a:r>
          </a:p>
          <a:p>
            <a:pPr marL="0" indent="0">
              <a:buNone/>
            </a:pPr>
            <a:r>
              <a:rPr lang="en-IN" sz="1800" dirty="0"/>
              <a:t>FROM EMP_ATTRITION</a:t>
            </a:r>
          </a:p>
          <a:p>
            <a:pPr marL="0" indent="0">
              <a:buNone/>
            </a:pPr>
            <a:r>
              <a:rPr lang="en-IN" sz="1800" dirty="0"/>
              <a:t>WHERE ATTRITION = 1</a:t>
            </a:r>
          </a:p>
          <a:p>
            <a:pPr marL="0" indent="0">
              <a:buNone/>
            </a:pPr>
            <a:r>
              <a:rPr lang="en-IN" sz="1800" dirty="0"/>
              <a:t>GROUP BY DISTANCEFROMHOME</a:t>
            </a:r>
          </a:p>
          <a:p>
            <a:pPr marL="0" indent="0">
              <a:buNone/>
            </a:pPr>
            <a:r>
              <a:rPr lang="en-US" sz="1800" dirty="0"/>
              <a:t>ORDER BY EMP_LEFT DESC</a:t>
            </a:r>
          </a:p>
        </p:txBody>
      </p:sp>
      <p:pic>
        <p:nvPicPr>
          <p:cNvPr id="5" name="Picture 4">
            <a:extLst>
              <a:ext uri="{FF2B5EF4-FFF2-40B4-BE49-F238E27FC236}">
                <a16:creationId xmlns:a16="http://schemas.microsoft.com/office/drawing/2014/main" id="{F9C49313-0664-CC34-9207-8B554DCA6A3C}"/>
              </a:ext>
            </a:extLst>
          </p:cNvPr>
          <p:cNvPicPr>
            <a:picLocks noChangeAspect="1"/>
          </p:cNvPicPr>
          <p:nvPr/>
        </p:nvPicPr>
        <p:blipFill>
          <a:blip r:embed="rId3"/>
          <a:stretch>
            <a:fillRect/>
          </a:stretch>
        </p:blipFill>
        <p:spPr>
          <a:xfrm>
            <a:off x="9328879" y="1905311"/>
            <a:ext cx="2713220" cy="4952689"/>
          </a:xfrm>
          <a:prstGeom prst="rect">
            <a:avLst/>
          </a:prstGeom>
        </p:spPr>
      </p:pic>
      <p:sp>
        <p:nvSpPr>
          <p:cNvPr id="3" name="TextBox 2">
            <a:extLst>
              <a:ext uri="{FF2B5EF4-FFF2-40B4-BE49-F238E27FC236}">
                <a16:creationId xmlns:a16="http://schemas.microsoft.com/office/drawing/2014/main" id="{F6AC94A7-AD3B-8D12-E187-8DB145E9C4B5}"/>
              </a:ext>
            </a:extLst>
          </p:cNvPr>
          <p:cNvSpPr txBox="1"/>
          <p:nvPr/>
        </p:nvSpPr>
        <p:spPr>
          <a:xfrm>
            <a:off x="773723" y="5004736"/>
            <a:ext cx="6481516" cy="923330"/>
          </a:xfrm>
          <a:prstGeom prst="rect">
            <a:avLst/>
          </a:prstGeom>
          <a:solidFill>
            <a:schemeClr val="accent3"/>
          </a:solidFill>
        </p:spPr>
        <p:txBody>
          <a:bodyPr wrap="square" rtlCol="0">
            <a:spAutoFit/>
          </a:bodyPr>
          <a:lstStyle/>
          <a:p>
            <a:r>
              <a:rPr lang="en-US" dirty="0"/>
              <a:t>From the table, we can say that there is a significance of traveling distance on employee attrition. Employees living at a distance from 9 to 24 miles have shown signs of leaving the company.</a:t>
            </a:r>
            <a:endParaRPr lang="en-IN" dirty="0"/>
          </a:p>
        </p:txBody>
      </p:sp>
    </p:spTree>
    <p:extLst>
      <p:ext uri="{BB962C8B-B14F-4D97-AF65-F5344CB8AC3E}">
        <p14:creationId xmlns:p14="http://schemas.microsoft.com/office/powerpoint/2010/main" val="1504472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6210199-C129-11F0-56F2-2D1AED21CB4C}"/>
              </a:ext>
            </a:extLst>
          </p:cNvPr>
          <p:cNvSpPr>
            <a:spLocks noGrp="1"/>
          </p:cNvSpPr>
          <p:nvPr>
            <p:ph type="title"/>
          </p:nvPr>
        </p:nvSpPr>
        <p:spPr>
          <a:xfrm>
            <a:off x="1187199" y="434199"/>
            <a:ext cx="9036093" cy="702877"/>
          </a:xfrm>
        </p:spPr>
        <p:txBody>
          <a:bodyPr/>
          <a:lstStyle/>
          <a:p>
            <a:r>
              <a:rPr lang="en-US" sz="2000" dirty="0"/>
              <a:t>3.1. Create a risk score using multiple factors </a:t>
            </a:r>
            <a:br>
              <a:rPr lang="en-US" sz="2000" dirty="0"/>
            </a:br>
            <a:r>
              <a:rPr lang="en-US" sz="2000" dirty="0"/>
              <a:t>(Over Time, Job Satisfaction &lt; 3, Years At Company &lt; 2)</a:t>
            </a:r>
          </a:p>
        </p:txBody>
      </p:sp>
      <p:pic>
        <p:nvPicPr>
          <p:cNvPr id="18" name="Picture 17">
            <a:extLst>
              <a:ext uri="{FF2B5EF4-FFF2-40B4-BE49-F238E27FC236}">
                <a16:creationId xmlns:a16="http://schemas.microsoft.com/office/drawing/2014/main" id="{C04A8BE9-E6CF-7D02-7FB9-F135B38B0D65}"/>
              </a:ext>
            </a:extLst>
          </p:cNvPr>
          <p:cNvPicPr>
            <a:picLocks noChangeAspect="1"/>
          </p:cNvPicPr>
          <p:nvPr/>
        </p:nvPicPr>
        <p:blipFill>
          <a:blip r:embed="rId3"/>
          <a:stretch>
            <a:fillRect/>
          </a:stretch>
        </p:blipFill>
        <p:spPr>
          <a:xfrm>
            <a:off x="2279417" y="1424911"/>
            <a:ext cx="6851656" cy="4008178"/>
          </a:xfrm>
          <a:prstGeom prst="rect">
            <a:avLst/>
          </a:prstGeom>
        </p:spPr>
      </p:pic>
      <p:sp>
        <p:nvSpPr>
          <p:cNvPr id="2" name="TextBox 1">
            <a:extLst>
              <a:ext uri="{FF2B5EF4-FFF2-40B4-BE49-F238E27FC236}">
                <a16:creationId xmlns:a16="http://schemas.microsoft.com/office/drawing/2014/main" id="{C368AF0A-ECC7-0605-409B-02F51A8B414C}"/>
              </a:ext>
            </a:extLst>
          </p:cNvPr>
          <p:cNvSpPr txBox="1"/>
          <p:nvPr/>
        </p:nvSpPr>
        <p:spPr>
          <a:xfrm>
            <a:off x="1014812" y="5457384"/>
            <a:ext cx="9380866" cy="1200329"/>
          </a:xfrm>
          <a:prstGeom prst="rect">
            <a:avLst/>
          </a:prstGeom>
          <a:solidFill>
            <a:schemeClr val="accent3"/>
          </a:solidFill>
        </p:spPr>
        <p:txBody>
          <a:bodyPr wrap="square" rtlCol="0">
            <a:spAutoFit/>
          </a:bodyPr>
          <a:lstStyle/>
          <a:p>
            <a:r>
              <a:rPr lang="en-US" dirty="0"/>
              <a:t>We can say that employees who have witnessed overwork, less job satisfaction and no work-life balance are at the highest risk of leaving the company. Some of the employees had mediocre environment satisfaction but were not satisfied with their job role and had experienced overwork in the company.</a:t>
            </a:r>
            <a:endParaRPr lang="en-IN" dirty="0"/>
          </a:p>
        </p:txBody>
      </p:sp>
    </p:spTree>
    <p:extLst>
      <p:ext uri="{BB962C8B-B14F-4D97-AF65-F5344CB8AC3E}">
        <p14:creationId xmlns:p14="http://schemas.microsoft.com/office/powerpoint/2010/main" val="1941619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C25A5-2F46-ADE9-1996-9B30B081686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08D275B-41B7-AC45-7E76-FF6DACC54DAD}"/>
              </a:ext>
            </a:extLst>
          </p:cNvPr>
          <p:cNvSpPr>
            <a:spLocks noGrp="1"/>
          </p:cNvSpPr>
          <p:nvPr>
            <p:ph type="title"/>
          </p:nvPr>
        </p:nvSpPr>
        <p:spPr>
          <a:xfrm>
            <a:off x="447472" y="498676"/>
            <a:ext cx="11049983" cy="430012"/>
          </a:xfrm>
        </p:spPr>
        <p:txBody>
          <a:bodyPr/>
          <a:lstStyle/>
          <a:p>
            <a:r>
              <a:rPr lang="en-US" sz="2000" dirty="0"/>
              <a:t>3.2. Use WINDOW FUNCTIONS to rank departments by attrition rate.</a:t>
            </a:r>
          </a:p>
        </p:txBody>
      </p:sp>
      <p:pic>
        <p:nvPicPr>
          <p:cNvPr id="8" name="Picture 7">
            <a:extLst>
              <a:ext uri="{FF2B5EF4-FFF2-40B4-BE49-F238E27FC236}">
                <a16:creationId xmlns:a16="http://schemas.microsoft.com/office/drawing/2014/main" id="{244614CF-D60E-C6CF-B9B1-72628B989C0C}"/>
              </a:ext>
            </a:extLst>
          </p:cNvPr>
          <p:cNvPicPr>
            <a:picLocks noChangeAspect="1"/>
          </p:cNvPicPr>
          <p:nvPr/>
        </p:nvPicPr>
        <p:blipFill>
          <a:blip r:embed="rId3"/>
          <a:stretch>
            <a:fillRect/>
          </a:stretch>
        </p:blipFill>
        <p:spPr>
          <a:xfrm>
            <a:off x="707036" y="2553645"/>
            <a:ext cx="10777928" cy="1462840"/>
          </a:xfrm>
          <a:prstGeom prst="rect">
            <a:avLst/>
          </a:prstGeom>
        </p:spPr>
      </p:pic>
      <p:sp>
        <p:nvSpPr>
          <p:cNvPr id="2" name="TextBox 1">
            <a:extLst>
              <a:ext uri="{FF2B5EF4-FFF2-40B4-BE49-F238E27FC236}">
                <a16:creationId xmlns:a16="http://schemas.microsoft.com/office/drawing/2014/main" id="{E225508E-13CC-C0E4-63A0-971209FE114D}"/>
              </a:ext>
            </a:extLst>
          </p:cNvPr>
          <p:cNvSpPr txBox="1"/>
          <p:nvPr/>
        </p:nvSpPr>
        <p:spPr>
          <a:xfrm>
            <a:off x="1440569" y="4575230"/>
            <a:ext cx="9063787" cy="923330"/>
          </a:xfrm>
          <a:prstGeom prst="rect">
            <a:avLst/>
          </a:prstGeom>
          <a:solidFill>
            <a:schemeClr val="accent3"/>
          </a:solidFill>
        </p:spPr>
        <p:txBody>
          <a:bodyPr wrap="square" rtlCol="0">
            <a:spAutoFit/>
          </a:bodyPr>
          <a:lstStyle/>
          <a:p>
            <a:r>
              <a:rPr lang="en-US" dirty="0"/>
              <a:t>From the above table we can say that about 92 employees left the company from Sales department. Attrition rate of about 20% is from Human Resources department and 13% from Research &amp; Development department.</a:t>
            </a:r>
            <a:endParaRPr lang="en-IN" dirty="0"/>
          </a:p>
        </p:txBody>
      </p:sp>
    </p:spTree>
    <p:extLst>
      <p:ext uri="{BB962C8B-B14F-4D97-AF65-F5344CB8AC3E}">
        <p14:creationId xmlns:p14="http://schemas.microsoft.com/office/powerpoint/2010/main" val="3989007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EB32B-EBE4-FBBE-A332-93AC0EE85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E199D6-C690-2173-AC83-E554C0C3C13D}"/>
              </a:ext>
            </a:extLst>
          </p:cNvPr>
          <p:cNvSpPr>
            <a:spLocks noGrp="1"/>
          </p:cNvSpPr>
          <p:nvPr>
            <p:ph type="title"/>
          </p:nvPr>
        </p:nvSpPr>
        <p:spPr>
          <a:xfrm>
            <a:off x="765974" y="546195"/>
            <a:ext cx="11021292" cy="764986"/>
          </a:xfrm>
        </p:spPr>
        <p:txBody>
          <a:bodyPr/>
          <a:lstStyle/>
          <a:p>
            <a:r>
              <a:rPr lang="en-US" sz="2000" dirty="0"/>
              <a:t>3.3 Pivot the dataset to show average scores for satisfaction, balance, income, etc. per Job Role.</a:t>
            </a:r>
          </a:p>
        </p:txBody>
      </p:sp>
      <p:pic>
        <p:nvPicPr>
          <p:cNvPr id="6" name="Picture 5">
            <a:extLst>
              <a:ext uri="{FF2B5EF4-FFF2-40B4-BE49-F238E27FC236}">
                <a16:creationId xmlns:a16="http://schemas.microsoft.com/office/drawing/2014/main" id="{70EA7DE1-65FE-1293-83FA-4B6557995486}"/>
              </a:ext>
            </a:extLst>
          </p:cNvPr>
          <p:cNvPicPr>
            <a:picLocks noChangeAspect="1"/>
          </p:cNvPicPr>
          <p:nvPr/>
        </p:nvPicPr>
        <p:blipFill>
          <a:blip r:embed="rId3"/>
          <a:srcRect t="47698"/>
          <a:stretch>
            <a:fillRect/>
          </a:stretch>
        </p:blipFill>
        <p:spPr>
          <a:xfrm>
            <a:off x="1006838" y="1767707"/>
            <a:ext cx="10178321" cy="2444529"/>
          </a:xfrm>
          <a:prstGeom prst="rect">
            <a:avLst/>
          </a:prstGeom>
        </p:spPr>
      </p:pic>
      <p:sp>
        <p:nvSpPr>
          <p:cNvPr id="7" name="TextBox 6">
            <a:extLst>
              <a:ext uri="{FF2B5EF4-FFF2-40B4-BE49-F238E27FC236}">
                <a16:creationId xmlns:a16="http://schemas.microsoft.com/office/drawing/2014/main" id="{A7F75AAE-7EE9-AB44-BEC8-014FDA96AF3F}"/>
              </a:ext>
            </a:extLst>
          </p:cNvPr>
          <p:cNvSpPr txBox="1"/>
          <p:nvPr/>
        </p:nvSpPr>
        <p:spPr>
          <a:xfrm>
            <a:off x="1333208" y="4783073"/>
            <a:ext cx="9525583" cy="646331"/>
          </a:xfrm>
          <a:prstGeom prst="rect">
            <a:avLst/>
          </a:prstGeom>
          <a:solidFill>
            <a:schemeClr val="accent3"/>
          </a:solidFill>
        </p:spPr>
        <p:txBody>
          <a:bodyPr wrap="square" rtlCol="0">
            <a:spAutoFit/>
          </a:bodyPr>
          <a:lstStyle/>
          <a:p>
            <a:r>
              <a:rPr lang="en-US" dirty="0"/>
              <a:t>After executing the above table, we can say that average score for environment, job satisfaction and work life balance is equal and has no effect on overtime.</a:t>
            </a:r>
            <a:endParaRPr lang="en-IN" dirty="0"/>
          </a:p>
        </p:txBody>
      </p:sp>
    </p:spTree>
    <p:extLst>
      <p:ext uri="{BB962C8B-B14F-4D97-AF65-F5344CB8AC3E}">
        <p14:creationId xmlns:p14="http://schemas.microsoft.com/office/powerpoint/2010/main" val="2950925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24998-CDFF-F9F8-01A1-39F42C76FF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7FC166-B30F-92E6-22A1-13FACE0EE101}"/>
              </a:ext>
            </a:extLst>
          </p:cNvPr>
          <p:cNvSpPr>
            <a:spLocks noGrp="1"/>
          </p:cNvSpPr>
          <p:nvPr>
            <p:ph type="title"/>
          </p:nvPr>
        </p:nvSpPr>
        <p:spPr>
          <a:xfrm>
            <a:off x="989351" y="445361"/>
            <a:ext cx="10013430" cy="644032"/>
          </a:xfrm>
        </p:spPr>
        <p:txBody>
          <a:bodyPr/>
          <a:lstStyle/>
          <a:p>
            <a:r>
              <a:rPr lang="en-US" sz="2000" dirty="0"/>
              <a:t>3.4. Find employee segments with the highest attrition risk using grouped attributes.</a:t>
            </a:r>
          </a:p>
        </p:txBody>
      </p:sp>
      <p:pic>
        <p:nvPicPr>
          <p:cNvPr id="7" name="Picture 6">
            <a:extLst>
              <a:ext uri="{FF2B5EF4-FFF2-40B4-BE49-F238E27FC236}">
                <a16:creationId xmlns:a16="http://schemas.microsoft.com/office/drawing/2014/main" id="{0F54A861-7278-9A1B-11C3-11E4895C92DB}"/>
              </a:ext>
            </a:extLst>
          </p:cNvPr>
          <p:cNvPicPr>
            <a:picLocks noChangeAspect="1"/>
          </p:cNvPicPr>
          <p:nvPr/>
        </p:nvPicPr>
        <p:blipFill>
          <a:blip r:embed="rId3"/>
          <a:srcRect l="1543"/>
          <a:stretch>
            <a:fillRect/>
          </a:stretch>
        </p:blipFill>
        <p:spPr>
          <a:xfrm>
            <a:off x="2591367" y="1221855"/>
            <a:ext cx="6809397" cy="3553321"/>
          </a:xfrm>
          <a:prstGeom prst="rect">
            <a:avLst/>
          </a:prstGeom>
        </p:spPr>
      </p:pic>
      <p:sp>
        <p:nvSpPr>
          <p:cNvPr id="6" name="TextBox 5">
            <a:extLst>
              <a:ext uri="{FF2B5EF4-FFF2-40B4-BE49-F238E27FC236}">
                <a16:creationId xmlns:a16="http://schemas.microsoft.com/office/drawing/2014/main" id="{45959CD4-2D44-D2B9-32D8-FA64357CD061}"/>
              </a:ext>
            </a:extLst>
          </p:cNvPr>
          <p:cNvSpPr txBox="1"/>
          <p:nvPr/>
        </p:nvSpPr>
        <p:spPr>
          <a:xfrm>
            <a:off x="824459" y="4913492"/>
            <a:ext cx="10178322" cy="1477328"/>
          </a:xfrm>
          <a:prstGeom prst="rect">
            <a:avLst/>
          </a:prstGeom>
          <a:solidFill>
            <a:schemeClr val="accent3"/>
          </a:solidFill>
        </p:spPr>
        <p:txBody>
          <a:bodyPr wrap="square" rtlCol="0">
            <a:spAutoFit/>
          </a:bodyPr>
          <a:lstStyle/>
          <a:p>
            <a:pPr marL="285750" indent="-285750">
              <a:buFont typeface="Arial" panose="020B0604020202020204" pitchFamily="34" charset="0"/>
              <a:buChar char="•"/>
            </a:pPr>
            <a:r>
              <a:rPr lang="en-US" dirty="0"/>
              <a:t>From the above table we can say that employees belonging to ‘Young’ age group tend to leave the company as compared to other age group because of low income and commute distance.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significant amount of senior and mid-age employees left the company as well because of low income. </a:t>
            </a:r>
            <a:endParaRPr lang="en-IN" dirty="0"/>
          </a:p>
        </p:txBody>
      </p:sp>
    </p:spTree>
    <p:extLst>
      <p:ext uri="{BB962C8B-B14F-4D97-AF65-F5344CB8AC3E}">
        <p14:creationId xmlns:p14="http://schemas.microsoft.com/office/powerpoint/2010/main" val="255458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4" y="560192"/>
            <a:ext cx="7965461" cy="994164"/>
          </a:xfrm>
        </p:spPr>
        <p:txBody>
          <a:bodyPr/>
          <a:lstStyle/>
          <a:p>
            <a:r>
              <a:rPr lang="en-US" sz="2800" dirty="0"/>
              <a:t>1.1. How many employees left the company?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6" y="2183751"/>
            <a:ext cx="7965460" cy="1185078"/>
          </a:xfrm>
          <a:solidFill>
            <a:schemeClr val="accent4">
              <a:lumMod val="60000"/>
              <a:lumOff val="40000"/>
            </a:schemeClr>
          </a:solidFill>
        </p:spPr>
        <p:txBody>
          <a:bodyPr>
            <a:normAutofit/>
          </a:bodyPr>
          <a:lstStyle/>
          <a:p>
            <a:pPr marL="0" indent="0">
              <a:buNone/>
            </a:pPr>
            <a:r>
              <a:rPr lang="en-IN" dirty="0"/>
              <a:t>SELECT COUNT(ATTRITION) </a:t>
            </a:r>
          </a:p>
          <a:p>
            <a:pPr marL="0" indent="0">
              <a:buNone/>
            </a:pPr>
            <a:r>
              <a:rPr lang="en-IN" dirty="0"/>
              <a:t>FROM EMP_ATTRITION</a:t>
            </a:r>
          </a:p>
          <a:p>
            <a:pPr marL="0" indent="0">
              <a:buNone/>
            </a:pPr>
            <a:r>
              <a:rPr lang="en-IN" dirty="0"/>
              <a:t>WHERE ATTRITION  = 1</a:t>
            </a:r>
            <a:endParaRPr lang="en-US" dirty="0"/>
          </a:p>
        </p:txBody>
      </p:sp>
      <p:sp>
        <p:nvSpPr>
          <p:cNvPr id="4" name="TextBox 3">
            <a:extLst>
              <a:ext uri="{FF2B5EF4-FFF2-40B4-BE49-F238E27FC236}">
                <a16:creationId xmlns:a16="http://schemas.microsoft.com/office/drawing/2014/main" id="{4CD28B03-B1BB-AB54-EA36-D3F215535A2F}"/>
              </a:ext>
            </a:extLst>
          </p:cNvPr>
          <p:cNvSpPr txBox="1"/>
          <p:nvPr/>
        </p:nvSpPr>
        <p:spPr>
          <a:xfrm>
            <a:off x="3460566" y="3880454"/>
            <a:ext cx="7965460" cy="646331"/>
          </a:xfrm>
          <a:prstGeom prst="rect">
            <a:avLst/>
          </a:prstGeom>
          <a:solidFill>
            <a:srgbClr val="AAC4E9"/>
          </a:solidFill>
        </p:spPr>
        <p:txBody>
          <a:bodyPr wrap="square" rtlCol="0">
            <a:spAutoFit/>
          </a:bodyPr>
          <a:lstStyle/>
          <a:p>
            <a:r>
              <a:rPr lang="en-US" dirty="0"/>
              <a:t>There are about 237 employees who left the company.</a:t>
            </a:r>
          </a:p>
          <a:p>
            <a:endParaRPr lang="en-IN" dirty="0"/>
          </a:p>
        </p:txBody>
      </p:sp>
    </p:spTree>
    <p:extLst>
      <p:ext uri="{BB962C8B-B14F-4D97-AF65-F5344CB8AC3E}">
        <p14:creationId xmlns:p14="http://schemas.microsoft.com/office/powerpoint/2010/main" val="685681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893EAB5-0942-3E63-50C5-79B9E0E039D7}"/>
              </a:ext>
            </a:extLst>
          </p:cNvPr>
          <p:cNvPicPr>
            <a:picLocks noChangeAspect="1"/>
          </p:cNvPicPr>
          <p:nvPr/>
        </p:nvPicPr>
        <p:blipFill>
          <a:blip r:embed="rId3"/>
          <a:stretch>
            <a:fillRect/>
          </a:stretch>
        </p:blipFill>
        <p:spPr>
          <a:xfrm>
            <a:off x="1451550" y="943222"/>
            <a:ext cx="9288898" cy="5171139"/>
          </a:xfrm>
          <a:prstGeom prst="rect">
            <a:avLst/>
          </a:prstGeom>
        </p:spPr>
      </p:pic>
      <p:sp>
        <p:nvSpPr>
          <p:cNvPr id="12" name="Title 5">
            <a:extLst>
              <a:ext uri="{FF2B5EF4-FFF2-40B4-BE49-F238E27FC236}">
                <a16:creationId xmlns:a16="http://schemas.microsoft.com/office/drawing/2014/main" id="{53915451-7D8F-B2EB-67B4-8B1E482F1AF5}"/>
              </a:ext>
            </a:extLst>
          </p:cNvPr>
          <p:cNvSpPr>
            <a:spLocks noGrp="1"/>
          </p:cNvSpPr>
          <p:nvPr>
            <p:ph type="title"/>
          </p:nvPr>
        </p:nvSpPr>
        <p:spPr>
          <a:xfrm>
            <a:off x="2975987" y="310850"/>
            <a:ext cx="6240025" cy="652073"/>
          </a:xfrm>
        </p:spPr>
        <p:txBody>
          <a:bodyPr/>
          <a:lstStyle/>
          <a:p>
            <a:r>
              <a:rPr lang="en-US" dirty="0"/>
              <a:t>POWER BI DASHBOARD</a:t>
            </a:r>
            <a:endParaRPr lang="en-IN" dirty="0"/>
          </a:p>
        </p:txBody>
      </p:sp>
      <p:sp>
        <p:nvSpPr>
          <p:cNvPr id="13" name="Content Placeholder 7">
            <a:extLst>
              <a:ext uri="{FF2B5EF4-FFF2-40B4-BE49-F238E27FC236}">
                <a16:creationId xmlns:a16="http://schemas.microsoft.com/office/drawing/2014/main" id="{71BF1EDC-0110-C7B9-6E8D-3BAE0FB6EA5D}"/>
              </a:ext>
            </a:extLst>
          </p:cNvPr>
          <p:cNvSpPr txBox="1">
            <a:spLocks/>
          </p:cNvSpPr>
          <p:nvPr/>
        </p:nvSpPr>
        <p:spPr>
          <a:xfrm>
            <a:off x="1451551" y="6205927"/>
            <a:ext cx="9288898" cy="652073"/>
          </a:xfrm>
          <a:prstGeom prst="rect">
            <a:avLst/>
          </a:prstGeom>
          <a:solidFill>
            <a:schemeClr val="accent3"/>
          </a:solidFill>
        </p:spPr>
        <p:txBody>
          <a:bodyPr vert="horz" lIns="91440" tIns="45720" rIns="91440" bIns="45720" rtlCol="0">
            <a:normAutofit/>
          </a:bodyPr>
          <a:lstStyle>
            <a:lvl1pPr marL="0" indent="0" algn="l"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The following dashboard includes various charts showcasing the influence of attrition on various fields such as department and job role.</a:t>
            </a:r>
            <a:endParaRPr lang="en-IN" dirty="0">
              <a:solidFill>
                <a:schemeClr val="tx1"/>
              </a:solidFill>
            </a:endParaRPr>
          </a:p>
        </p:txBody>
      </p:sp>
    </p:spTree>
    <p:extLst>
      <p:ext uri="{BB962C8B-B14F-4D97-AF65-F5344CB8AC3E}">
        <p14:creationId xmlns:p14="http://schemas.microsoft.com/office/powerpoint/2010/main" val="2952923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F2F7D-7E4B-13F6-D0CB-7BED49A184DF}"/>
            </a:ext>
          </a:extLst>
        </p:cNvPr>
        <p:cNvGrpSpPr/>
        <p:nvPr/>
      </p:nvGrpSpPr>
      <p:grpSpPr>
        <a:xfrm>
          <a:off x="0" y="0"/>
          <a:ext cx="0" cy="0"/>
          <a:chOff x="0" y="0"/>
          <a:chExt cx="0" cy="0"/>
        </a:xfrm>
      </p:grpSpPr>
      <p:sp>
        <p:nvSpPr>
          <p:cNvPr id="12" name="Title 5">
            <a:extLst>
              <a:ext uri="{FF2B5EF4-FFF2-40B4-BE49-F238E27FC236}">
                <a16:creationId xmlns:a16="http://schemas.microsoft.com/office/drawing/2014/main" id="{5D3E5995-E824-1C9B-263F-8EA42E6EEC80}"/>
              </a:ext>
            </a:extLst>
          </p:cNvPr>
          <p:cNvSpPr>
            <a:spLocks noGrp="1"/>
          </p:cNvSpPr>
          <p:nvPr>
            <p:ph type="title"/>
          </p:nvPr>
        </p:nvSpPr>
        <p:spPr>
          <a:xfrm>
            <a:off x="2998471" y="367727"/>
            <a:ext cx="6195055" cy="652073"/>
          </a:xfrm>
        </p:spPr>
        <p:txBody>
          <a:bodyPr/>
          <a:lstStyle/>
          <a:p>
            <a:r>
              <a:rPr lang="en-US" dirty="0"/>
              <a:t>POWER BI DASHBOARD</a:t>
            </a:r>
            <a:endParaRPr lang="en-IN" dirty="0"/>
          </a:p>
        </p:txBody>
      </p:sp>
      <p:pic>
        <p:nvPicPr>
          <p:cNvPr id="7" name="Picture 6">
            <a:extLst>
              <a:ext uri="{FF2B5EF4-FFF2-40B4-BE49-F238E27FC236}">
                <a16:creationId xmlns:a16="http://schemas.microsoft.com/office/drawing/2014/main" id="{A41B8BD6-59D9-2BE5-68BE-3097A0E722E1}"/>
              </a:ext>
            </a:extLst>
          </p:cNvPr>
          <p:cNvPicPr>
            <a:picLocks noChangeAspect="1"/>
          </p:cNvPicPr>
          <p:nvPr/>
        </p:nvPicPr>
        <p:blipFill>
          <a:blip r:embed="rId3"/>
          <a:stretch>
            <a:fillRect/>
          </a:stretch>
        </p:blipFill>
        <p:spPr>
          <a:xfrm>
            <a:off x="1363319" y="1199212"/>
            <a:ext cx="9465361" cy="5291061"/>
          </a:xfrm>
          <a:prstGeom prst="rect">
            <a:avLst/>
          </a:prstGeom>
        </p:spPr>
      </p:pic>
    </p:spTree>
    <p:extLst>
      <p:ext uri="{BB962C8B-B14F-4D97-AF65-F5344CB8AC3E}">
        <p14:creationId xmlns:p14="http://schemas.microsoft.com/office/powerpoint/2010/main" val="4001788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10FD1-8FC0-C9EF-10F3-26FF6E4AB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37974-B37C-98BF-AAA9-4E761008A57A}"/>
              </a:ext>
            </a:extLst>
          </p:cNvPr>
          <p:cNvSpPr>
            <a:spLocks noGrp="1"/>
          </p:cNvSpPr>
          <p:nvPr>
            <p:ph type="title"/>
          </p:nvPr>
        </p:nvSpPr>
        <p:spPr>
          <a:xfrm>
            <a:off x="3460565" y="586348"/>
            <a:ext cx="7965461" cy="994164"/>
          </a:xfrm>
        </p:spPr>
        <p:txBody>
          <a:bodyPr/>
          <a:lstStyle/>
          <a:p>
            <a:r>
              <a:rPr lang="en-US" sz="2800" dirty="0"/>
              <a:t>1.2. Attrition count by Department or Job Role.</a:t>
            </a:r>
          </a:p>
        </p:txBody>
      </p:sp>
      <p:sp>
        <p:nvSpPr>
          <p:cNvPr id="6" name="Content Placeholder 5">
            <a:extLst>
              <a:ext uri="{FF2B5EF4-FFF2-40B4-BE49-F238E27FC236}">
                <a16:creationId xmlns:a16="http://schemas.microsoft.com/office/drawing/2014/main" id="{6F388398-BA7F-8BF8-8C07-EDEC1A355683}"/>
              </a:ext>
            </a:extLst>
          </p:cNvPr>
          <p:cNvSpPr>
            <a:spLocks noGrp="1"/>
          </p:cNvSpPr>
          <p:nvPr>
            <p:ph sz="half" idx="2"/>
          </p:nvPr>
        </p:nvSpPr>
        <p:spPr>
          <a:xfrm>
            <a:off x="3460566" y="1937269"/>
            <a:ext cx="7965460" cy="1491403"/>
          </a:xfrm>
          <a:solidFill>
            <a:schemeClr val="accent4">
              <a:lumMod val="60000"/>
              <a:lumOff val="40000"/>
            </a:schemeClr>
          </a:solidFill>
        </p:spPr>
        <p:txBody>
          <a:bodyPr/>
          <a:lstStyle/>
          <a:p>
            <a:pPr marL="0" indent="0">
              <a:buNone/>
            </a:pPr>
            <a:r>
              <a:rPr lang="en-US" dirty="0"/>
              <a:t>SELECT DEPARTMENT, COUNT(ATTRITION) AS 'TOTAL_ATTRITION'</a:t>
            </a:r>
          </a:p>
          <a:p>
            <a:pPr marL="0" indent="0">
              <a:buNone/>
            </a:pPr>
            <a:r>
              <a:rPr lang="en-IN" dirty="0"/>
              <a:t>FROM EMP_ATTRITION</a:t>
            </a:r>
          </a:p>
          <a:p>
            <a:pPr marL="0" indent="0">
              <a:buNone/>
            </a:pPr>
            <a:r>
              <a:rPr lang="en-IN" dirty="0"/>
              <a:t>WHERE ATTRITION = 1</a:t>
            </a:r>
          </a:p>
          <a:p>
            <a:pPr marL="0" indent="0">
              <a:buNone/>
            </a:pPr>
            <a:r>
              <a:rPr lang="en-IN" dirty="0"/>
              <a:t>GROUP BY department</a:t>
            </a:r>
          </a:p>
        </p:txBody>
      </p:sp>
      <p:pic>
        <p:nvPicPr>
          <p:cNvPr id="8" name="Picture 7">
            <a:extLst>
              <a:ext uri="{FF2B5EF4-FFF2-40B4-BE49-F238E27FC236}">
                <a16:creationId xmlns:a16="http://schemas.microsoft.com/office/drawing/2014/main" id="{3DA3A4FA-0492-FD64-9CEF-45F81FC4A3A3}"/>
              </a:ext>
            </a:extLst>
          </p:cNvPr>
          <p:cNvPicPr>
            <a:picLocks noChangeAspect="1"/>
          </p:cNvPicPr>
          <p:nvPr/>
        </p:nvPicPr>
        <p:blipFill>
          <a:blip r:embed="rId3"/>
          <a:srcRect l="1679"/>
          <a:stretch>
            <a:fillRect/>
          </a:stretch>
        </p:blipFill>
        <p:spPr>
          <a:xfrm>
            <a:off x="4206318" y="3868998"/>
            <a:ext cx="5275308" cy="1491403"/>
          </a:xfrm>
          <a:prstGeom prst="rect">
            <a:avLst/>
          </a:prstGeom>
        </p:spPr>
      </p:pic>
      <p:sp>
        <p:nvSpPr>
          <p:cNvPr id="3" name="TextBox 2">
            <a:extLst>
              <a:ext uri="{FF2B5EF4-FFF2-40B4-BE49-F238E27FC236}">
                <a16:creationId xmlns:a16="http://schemas.microsoft.com/office/drawing/2014/main" id="{A6B1D66A-6F6D-667F-1BA0-739D1AE53FE0}"/>
              </a:ext>
            </a:extLst>
          </p:cNvPr>
          <p:cNvSpPr txBox="1"/>
          <p:nvPr/>
        </p:nvSpPr>
        <p:spPr>
          <a:xfrm>
            <a:off x="3468408" y="5770280"/>
            <a:ext cx="7965460" cy="646331"/>
          </a:xfrm>
          <a:prstGeom prst="rect">
            <a:avLst/>
          </a:prstGeom>
          <a:solidFill>
            <a:srgbClr val="AAC4E9"/>
          </a:solidFill>
        </p:spPr>
        <p:txBody>
          <a:bodyPr wrap="square" rtlCol="0">
            <a:spAutoFit/>
          </a:bodyPr>
          <a:lstStyle/>
          <a:p>
            <a:r>
              <a:rPr lang="en-US" dirty="0"/>
              <a:t>133 employees working on Research &amp; Development department left the company followed by 92 employees working on Sales department.</a:t>
            </a:r>
            <a:endParaRPr lang="en-IN" dirty="0"/>
          </a:p>
        </p:txBody>
      </p:sp>
    </p:spTree>
    <p:extLst>
      <p:ext uri="{BB962C8B-B14F-4D97-AF65-F5344CB8AC3E}">
        <p14:creationId xmlns:p14="http://schemas.microsoft.com/office/powerpoint/2010/main" val="108634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8D5D4-8B35-E139-D6B9-25A24539D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914C62-58DB-E9E5-7F87-7BA43C546B4D}"/>
              </a:ext>
            </a:extLst>
          </p:cNvPr>
          <p:cNvSpPr>
            <a:spLocks noGrp="1"/>
          </p:cNvSpPr>
          <p:nvPr>
            <p:ph type="title"/>
          </p:nvPr>
        </p:nvSpPr>
        <p:spPr>
          <a:xfrm>
            <a:off x="3460564" y="560192"/>
            <a:ext cx="7965461" cy="994164"/>
          </a:xfrm>
        </p:spPr>
        <p:txBody>
          <a:bodyPr/>
          <a:lstStyle/>
          <a:p>
            <a:r>
              <a:rPr lang="en-US" sz="2800" dirty="0"/>
              <a:t>1.3. Average Monthly Income of employees.</a:t>
            </a:r>
          </a:p>
        </p:txBody>
      </p:sp>
      <p:sp>
        <p:nvSpPr>
          <p:cNvPr id="3" name="Content Placeholder 2">
            <a:extLst>
              <a:ext uri="{FF2B5EF4-FFF2-40B4-BE49-F238E27FC236}">
                <a16:creationId xmlns:a16="http://schemas.microsoft.com/office/drawing/2014/main" id="{114A536C-FD72-34FC-ADE1-1CC2FCFB6419}"/>
              </a:ext>
            </a:extLst>
          </p:cNvPr>
          <p:cNvSpPr>
            <a:spLocks noGrp="1"/>
          </p:cNvSpPr>
          <p:nvPr>
            <p:ph sz="half" idx="2"/>
          </p:nvPr>
        </p:nvSpPr>
        <p:spPr>
          <a:xfrm>
            <a:off x="3460565" y="2303029"/>
            <a:ext cx="7797048" cy="994164"/>
          </a:xfrm>
          <a:solidFill>
            <a:schemeClr val="accent4">
              <a:lumMod val="60000"/>
              <a:lumOff val="40000"/>
            </a:schemeClr>
          </a:solidFill>
        </p:spPr>
        <p:txBody>
          <a:bodyPr>
            <a:normAutofit/>
          </a:bodyPr>
          <a:lstStyle/>
          <a:p>
            <a:pPr marL="0" indent="0">
              <a:buNone/>
            </a:pPr>
            <a:r>
              <a:rPr lang="en-IN" dirty="0"/>
              <a:t>SELECT AVG(</a:t>
            </a:r>
            <a:r>
              <a:rPr lang="en-IN" dirty="0" err="1"/>
              <a:t>MonthlyIncome</a:t>
            </a:r>
            <a:r>
              <a:rPr lang="en-IN" dirty="0"/>
              <a:t>) </a:t>
            </a:r>
          </a:p>
          <a:p>
            <a:pPr marL="0" indent="0">
              <a:buNone/>
            </a:pPr>
            <a:r>
              <a:rPr lang="en-IN" dirty="0"/>
              <a:t>FROM EMP_ATTRITION</a:t>
            </a:r>
            <a:endParaRPr lang="en-US" dirty="0"/>
          </a:p>
        </p:txBody>
      </p:sp>
      <p:sp>
        <p:nvSpPr>
          <p:cNvPr id="4" name="TextBox 3">
            <a:extLst>
              <a:ext uri="{FF2B5EF4-FFF2-40B4-BE49-F238E27FC236}">
                <a16:creationId xmlns:a16="http://schemas.microsoft.com/office/drawing/2014/main" id="{8772A4C1-7547-9944-ADF5-6E0C9D301184}"/>
              </a:ext>
            </a:extLst>
          </p:cNvPr>
          <p:cNvSpPr txBox="1"/>
          <p:nvPr/>
        </p:nvSpPr>
        <p:spPr>
          <a:xfrm>
            <a:off x="3460565" y="3567659"/>
            <a:ext cx="5173769" cy="646331"/>
          </a:xfrm>
          <a:prstGeom prst="rect">
            <a:avLst/>
          </a:prstGeom>
          <a:solidFill>
            <a:srgbClr val="AAC4E9"/>
          </a:solidFill>
        </p:spPr>
        <p:txBody>
          <a:bodyPr wrap="square" rtlCol="0">
            <a:spAutoFit/>
          </a:bodyPr>
          <a:lstStyle/>
          <a:p>
            <a:r>
              <a:rPr lang="en-US" dirty="0"/>
              <a:t>The average monthly income of employees is $6502</a:t>
            </a:r>
          </a:p>
          <a:p>
            <a:endParaRPr lang="en-IN" dirty="0"/>
          </a:p>
        </p:txBody>
      </p:sp>
    </p:spTree>
    <p:extLst>
      <p:ext uri="{BB962C8B-B14F-4D97-AF65-F5344CB8AC3E}">
        <p14:creationId xmlns:p14="http://schemas.microsoft.com/office/powerpoint/2010/main" val="556561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DDB50-2EFD-2A91-6BDF-9DF4A8F9E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B11A51-1957-CE12-4291-DFD0D820B31D}"/>
              </a:ext>
            </a:extLst>
          </p:cNvPr>
          <p:cNvSpPr>
            <a:spLocks noGrp="1"/>
          </p:cNvSpPr>
          <p:nvPr>
            <p:ph type="title"/>
          </p:nvPr>
        </p:nvSpPr>
        <p:spPr>
          <a:xfrm>
            <a:off x="2802758" y="310317"/>
            <a:ext cx="9281074" cy="994164"/>
          </a:xfrm>
        </p:spPr>
        <p:txBody>
          <a:bodyPr/>
          <a:lstStyle/>
          <a:p>
            <a:r>
              <a:rPr lang="en-US" sz="2800" dirty="0"/>
              <a:t>1.4. Average Age of employees who left vs. stayed.</a:t>
            </a:r>
          </a:p>
        </p:txBody>
      </p:sp>
      <p:sp>
        <p:nvSpPr>
          <p:cNvPr id="3" name="Content Placeholder 2">
            <a:extLst>
              <a:ext uri="{FF2B5EF4-FFF2-40B4-BE49-F238E27FC236}">
                <a16:creationId xmlns:a16="http://schemas.microsoft.com/office/drawing/2014/main" id="{AC68707A-6A1F-9329-C86A-C6BE32E61273}"/>
              </a:ext>
            </a:extLst>
          </p:cNvPr>
          <p:cNvSpPr>
            <a:spLocks noGrp="1"/>
          </p:cNvSpPr>
          <p:nvPr>
            <p:ph sz="half" idx="2"/>
          </p:nvPr>
        </p:nvSpPr>
        <p:spPr>
          <a:xfrm>
            <a:off x="3460565" y="2997519"/>
            <a:ext cx="7965460" cy="3618087"/>
          </a:xfrm>
          <a:solidFill>
            <a:schemeClr val="accent4">
              <a:lumMod val="60000"/>
              <a:lumOff val="40000"/>
            </a:schemeClr>
          </a:solidFill>
        </p:spPr>
        <p:txBody>
          <a:bodyPr>
            <a:normAutofit/>
          </a:bodyPr>
          <a:lstStyle/>
          <a:p>
            <a:pPr marL="0" indent="0">
              <a:buNone/>
            </a:pPr>
            <a:r>
              <a:rPr lang="en-US" dirty="0"/>
              <a:t>(SELECT ATTRITION, AVG(AGE) AS AVG_AGE_EMPLOYEES</a:t>
            </a:r>
          </a:p>
          <a:p>
            <a:pPr marL="0" indent="0">
              <a:buNone/>
            </a:pPr>
            <a:r>
              <a:rPr lang="en-IN" dirty="0"/>
              <a:t>FROM EMP_ATTRITION</a:t>
            </a:r>
          </a:p>
          <a:p>
            <a:pPr marL="0" indent="0">
              <a:buNone/>
            </a:pPr>
            <a:r>
              <a:rPr lang="en-IN" dirty="0"/>
              <a:t>WHERE ATTRITION = 1</a:t>
            </a:r>
          </a:p>
          <a:p>
            <a:pPr marL="0" indent="0">
              <a:buNone/>
            </a:pPr>
            <a:r>
              <a:rPr lang="en-IN" dirty="0"/>
              <a:t>GROUP BY ATTRITION)</a:t>
            </a:r>
          </a:p>
          <a:p>
            <a:pPr marL="0" indent="0">
              <a:buNone/>
            </a:pPr>
            <a:r>
              <a:rPr lang="en-IN" dirty="0"/>
              <a:t>UNION</a:t>
            </a:r>
          </a:p>
          <a:p>
            <a:pPr marL="0" indent="0">
              <a:buNone/>
            </a:pPr>
            <a:r>
              <a:rPr lang="en-US" dirty="0"/>
              <a:t>(SELECT ATTRITION, AVG(AGE) AS AVG_AGE_EMPLOYEES</a:t>
            </a:r>
          </a:p>
          <a:p>
            <a:pPr marL="0" indent="0">
              <a:buNone/>
            </a:pPr>
            <a:r>
              <a:rPr lang="en-IN" dirty="0"/>
              <a:t>FROM EMP_ATTRITION</a:t>
            </a:r>
          </a:p>
          <a:p>
            <a:pPr marL="0" indent="0">
              <a:buNone/>
            </a:pPr>
            <a:r>
              <a:rPr lang="en-IN" dirty="0"/>
              <a:t>WHERE ATTRITION = 0</a:t>
            </a:r>
          </a:p>
          <a:p>
            <a:pPr marL="0" indent="0">
              <a:buNone/>
            </a:pPr>
            <a:r>
              <a:rPr lang="en-IN" dirty="0"/>
              <a:t>GROUP BY ATTRITION);</a:t>
            </a:r>
            <a:endParaRPr lang="en-US" dirty="0"/>
          </a:p>
        </p:txBody>
      </p:sp>
      <p:pic>
        <p:nvPicPr>
          <p:cNvPr id="5" name="Picture 4">
            <a:extLst>
              <a:ext uri="{FF2B5EF4-FFF2-40B4-BE49-F238E27FC236}">
                <a16:creationId xmlns:a16="http://schemas.microsoft.com/office/drawing/2014/main" id="{D70CDD90-D17A-CF57-2918-50F93624F22E}"/>
              </a:ext>
            </a:extLst>
          </p:cNvPr>
          <p:cNvPicPr>
            <a:picLocks noChangeAspect="1"/>
          </p:cNvPicPr>
          <p:nvPr/>
        </p:nvPicPr>
        <p:blipFill>
          <a:blip r:embed="rId3"/>
          <a:stretch>
            <a:fillRect/>
          </a:stretch>
        </p:blipFill>
        <p:spPr>
          <a:xfrm>
            <a:off x="5131793" y="1543664"/>
            <a:ext cx="4623003" cy="1214671"/>
          </a:xfrm>
          <a:prstGeom prst="rect">
            <a:avLst/>
          </a:prstGeom>
        </p:spPr>
      </p:pic>
    </p:spTree>
    <p:extLst>
      <p:ext uri="{BB962C8B-B14F-4D97-AF65-F5344CB8AC3E}">
        <p14:creationId xmlns:p14="http://schemas.microsoft.com/office/powerpoint/2010/main" val="340794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2B111-22A2-7F71-0632-87863692B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8BC2D-E5A3-2552-CDFC-D4BE4079A4AD}"/>
              </a:ext>
            </a:extLst>
          </p:cNvPr>
          <p:cNvSpPr>
            <a:spLocks noGrp="1"/>
          </p:cNvSpPr>
          <p:nvPr>
            <p:ph type="title"/>
          </p:nvPr>
        </p:nvSpPr>
        <p:spPr>
          <a:xfrm>
            <a:off x="3460563" y="219657"/>
            <a:ext cx="7965461" cy="994164"/>
          </a:xfrm>
        </p:spPr>
        <p:txBody>
          <a:bodyPr/>
          <a:lstStyle/>
          <a:p>
            <a:r>
              <a:rPr lang="en-US" sz="2800" dirty="0"/>
              <a:t>1.5. </a:t>
            </a:r>
            <a:r>
              <a:rPr lang="en-IN" sz="2800" dirty="0"/>
              <a:t>Gender-wise distribution of attrition.</a:t>
            </a:r>
            <a:endParaRPr lang="en-US" sz="2800" dirty="0"/>
          </a:p>
        </p:txBody>
      </p:sp>
      <p:sp>
        <p:nvSpPr>
          <p:cNvPr id="3" name="Content Placeholder 2">
            <a:extLst>
              <a:ext uri="{FF2B5EF4-FFF2-40B4-BE49-F238E27FC236}">
                <a16:creationId xmlns:a16="http://schemas.microsoft.com/office/drawing/2014/main" id="{6F4844F6-B283-5D83-4A80-8417105A8786}"/>
              </a:ext>
            </a:extLst>
          </p:cNvPr>
          <p:cNvSpPr>
            <a:spLocks noGrp="1"/>
          </p:cNvSpPr>
          <p:nvPr>
            <p:ph sz="half" idx="2"/>
          </p:nvPr>
        </p:nvSpPr>
        <p:spPr>
          <a:xfrm>
            <a:off x="3613708" y="2822979"/>
            <a:ext cx="7965460" cy="3318282"/>
          </a:xfrm>
          <a:solidFill>
            <a:schemeClr val="accent4">
              <a:lumMod val="60000"/>
              <a:lumOff val="40000"/>
            </a:schemeClr>
          </a:solidFill>
        </p:spPr>
        <p:txBody>
          <a:bodyPr>
            <a:normAutofit/>
          </a:bodyPr>
          <a:lstStyle/>
          <a:p>
            <a:pPr marL="0" indent="0">
              <a:buNone/>
            </a:pPr>
            <a:r>
              <a:rPr lang="en-US" dirty="0"/>
              <a:t>(SELECT GENDER, COUNT(ATTRITION) AS EMP_LEFT</a:t>
            </a:r>
          </a:p>
          <a:p>
            <a:pPr marL="0" indent="0">
              <a:buNone/>
            </a:pPr>
            <a:r>
              <a:rPr lang="en-IN" dirty="0"/>
              <a:t>FROM EMP_ATTRITION</a:t>
            </a:r>
          </a:p>
          <a:p>
            <a:pPr marL="0" indent="0">
              <a:buNone/>
            </a:pPr>
            <a:r>
              <a:rPr lang="en-IN" dirty="0"/>
              <a:t>WHERE ATTRITION = 1</a:t>
            </a:r>
          </a:p>
          <a:p>
            <a:pPr marL="0" indent="0">
              <a:buNone/>
            </a:pPr>
            <a:r>
              <a:rPr lang="en-IN" dirty="0"/>
              <a:t>GROUP BY GENDER)</a:t>
            </a:r>
          </a:p>
          <a:p>
            <a:pPr marL="0" indent="0">
              <a:buNone/>
            </a:pPr>
            <a:r>
              <a:rPr lang="en-US" dirty="0"/>
              <a:t>(SELECT GENDER, COUNT(ATTRITION) AS EMP_STAYED</a:t>
            </a:r>
          </a:p>
          <a:p>
            <a:pPr marL="0" indent="0">
              <a:buNone/>
            </a:pPr>
            <a:r>
              <a:rPr lang="en-IN" dirty="0"/>
              <a:t>FROM EMP_ATTRITION</a:t>
            </a:r>
          </a:p>
          <a:p>
            <a:pPr marL="0" indent="0">
              <a:buNone/>
            </a:pPr>
            <a:r>
              <a:rPr lang="en-IN" dirty="0"/>
              <a:t>WHERE ATTRITION = 0</a:t>
            </a:r>
          </a:p>
          <a:p>
            <a:pPr marL="0" indent="0">
              <a:buNone/>
            </a:pPr>
            <a:r>
              <a:rPr lang="en-IN" dirty="0"/>
              <a:t>GROUP BY GENDER)</a:t>
            </a:r>
            <a:endParaRPr lang="en-US" dirty="0"/>
          </a:p>
        </p:txBody>
      </p:sp>
      <p:pic>
        <p:nvPicPr>
          <p:cNvPr id="5" name="Picture 4">
            <a:extLst>
              <a:ext uri="{FF2B5EF4-FFF2-40B4-BE49-F238E27FC236}">
                <a16:creationId xmlns:a16="http://schemas.microsoft.com/office/drawing/2014/main" id="{CE7AC133-F014-7D49-AB89-479DD83B6CD1}"/>
              </a:ext>
            </a:extLst>
          </p:cNvPr>
          <p:cNvPicPr>
            <a:picLocks noChangeAspect="1"/>
          </p:cNvPicPr>
          <p:nvPr/>
        </p:nvPicPr>
        <p:blipFill>
          <a:blip r:embed="rId3"/>
          <a:srcRect b="61288"/>
          <a:stretch>
            <a:fillRect/>
          </a:stretch>
        </p:blipFill>
        <p:spPr>
          <a:xfrm>
            <a:off x="4463486" y="1594662"/>
            <a:ext cx="2184057" cy="822636"/>
          </a:xfrm>
          <a:prstGeom prst="rect">
            <a:avLst/>
          </a:prstGeom>
        </p:spPr>
      </p:pic>
      <p:sp>
        <p:nvSpPr>
          <p:cNvPr id="4" name="TextBox 3">
            <a:extLst>
              <a:ext uri="{FF2B5EF4-FFF2-40B4-BE49-F238E27FC236}">
                <a16:creationId xmlns:a16="http://schemas.microsoft.com/office/drawing/2014/main" id="{7154BA4A-98F4-3224-00C0-5CB606E21DED}"/>
              </a:ext>
            </a:extLst>
          </p:cNvPr>
          <p:cNvSpPr txBox="1"/>
          <p:nvPr/>
        </p:nvSpPr>
        <p:spPr>
          <a:xfrm>
            <a:off x="2845119" y="6180305"/>
            <a:ext cx="9196350" cy="646331"/>
          </a:xfrm>
          <a:prstGeom prst="rect">
            <a:avLst/>
          </a:prstGeom>
          <a:solidFill>
            <a:srgbClr val="AAC4E9"/>
          </a:solidFill>
        </p:spPr>
        <p:txBody>
          <a:bodyPr wrap="square" rtlCol="0">
            <a:spAutoFit/>
          </a:bodyPr>
          <a:lstStyle/>
          <a:p>
            <a:r>
              <a:rPr lang="en-US" dirty="0"/>
              <a:t>From the table, we can say that almost double number of males left the company as compared to females. There is a possibility of inequality or discrimination practices in the company.</a:t>
            </a:r>
            <a:endParaRPr lang="en-IN" dirty="0"/>
          </a:p>
        </p:txBody>
      </p:sp>
      <p:pic>
        <p:nvPicPr>
          <p:cNvPr id="6" name="Picture 5">
            <a:extLst>
              <a:ext uri="{FF2B5EF4-FFF2-40B4-BE49-F238E27FC236}">
                <a16:creationId xmlns:a16="http://schemas.microsoft.com/office/drawing/2014/main" id="{93731C40-8B6B-932E-5BAC-CC64CB8FB1F0}"/>
              </a:ext>
            </a:extLst>
          </p:cNvPr>
          <p:cNvPicPr>
            <a:picLocks noChangeAspect="1"/>
          </p:cNvPicPr>
          <p:nvPr/>
        </p:nvPicPr>
        <p:blipFill>
          <a:blip r:embed="rId3"/>
          <a:srcRect t="61288"/>
          <a:stretch>
            <a:fillRect/>
          </a:stretch>
        </p:blipFill>
        <p:spPr>
          <a:xfrm>
            <a:off x="7596438" y="1594663"/>
            <a:ext cx="2184060" cy="822636"/>
          </a:xfrm>
          <a:prstGeom prst="rect">
            <a:avLst/>
          </a:prstGeom>
        </p:spPr>
      </p:pic>
    </p:spTree>
    <p:extLst>
      <p:ext uri="{BB962C8B-B14F-4D97-AF65-F5344CB8AC3E}">
        <p14:creationId xmlns:p14="http://schemas.microsoft.com/office/powerpoint/2010/main" val="82242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63BCB-9F94-A0A6-C7BE-65C386BF4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F6E04-4861-0B14-FA65-5A87187661EE}"/>
              </a:ext>
            </a:extLst>
          </p:cNvPr>
          <p:cNvSpPr>
            <a:spLocks noGrp="1"/>
          </p:cNvSpPr>
          <p:nvPr>
            <p:ph type="title"/>
          </p:nvPr>
        </p:nvSpPr>
        <p:spPr>
          <a:xfrm>
            <a:off x="3460565" y="274386"/>
            <a:ext cx="7965461" cy="994164"/>
          </a:xfrm>
        </p:spPr>
        <p:txBody>
          <a:bodyPr/>
          <a:lstStyle/>
          <a:p>
            <a:r>
              <a:rPr lang="en-US" sz="2800" dirty="0"/>
              <a:t>1.6. Count of employees by Education level.</a:t>
            </a:r>
          </a:p>
        </p:txBody>
      </p:sp>
      <p:sp>
        <p:nvSpPr>
          <p:cNvPr id="3" name="Content Placeholder 2">
            <a:extLst>
              <a:ext uri="{FF2B5EF4-FFF2-40B4-BE49-F238E27FC236}">
                <a16:creationId xmlns:a16="http://schemas.microsoft.com/office/drawing/2014/main" id="{B9BB187E-C6B5-CC41-3596-9A4081CD289B}"/>
              </a:ext>
            </a:extLst>
          </p:cNvPr>
          <p:cNvSpPr>
            <a:spLocks noGrp="1"/>
          </p:cNvSpPr>
          <p:nvPr>
            <p:ph sz="half" idx="2"/>
          </p:nvPr>
        </p:nvSpPr>
        <p:spPr>
          <a:xfrm>
            <a:off x="3460566" y="4369084"/>
            <a:ext cx="7965460" cy="1755881"/>
          </a:xfrm>
          <a:solidFill>
            <a:schemeClr val="accent4">
              <a:lumMod val="60000"/>
              <a:lumOff val="40000"/>
            </a:schemeClr>
          </a:solidFill>
        </p:spPr>
        <p:txBody>
          <a:bodyPr>
            <a:normAutofit/>
          </a:bodyPr>
          <a:lstStyle/>
          <a:p>
            <a:pPr marL="0" indent="0">
              <a:buNone/>
            </a:pPr>
            <a:r>
              <a:rPr lang="en-US" dirty="0"/>
              <a:t>SELECT EDUCATION AS COLLEGE_TIER, COUNT(EMPLOYEECOUNT) AS EMP_COUNT</a:t>
            </a:r>
          </a:p>
          <a:p>
            <a:pPr marL="0" indent="0">
              <a:buNone/>
            </a:pPr>
            <a:r>
              <a:rPr lang="en-IN" dirty="0"/>
              <a:t>FROM EMP_ATTRITION</a:t>
            </a:r>
          </a:p>
          <a:p>
            <a:pPr marL="0" indent="0">
              <a:buNone/>
            </a:pPr>
            <a:r>
              <a:rPr lang="en-IN" dirty="0"/>
              <a:t>GROUP BY EDUCATION</a:t>
            </a:r>
          </a:p>
          <a:p>
            <a:pPr marL="0" indent="0">
              <a:buNone/>
            </a:pPr>
            <a:r>
              <a:rPr lang="en-IN" dirty="0"/>
              <a:t>ORDER BY EDUCATION</a:t>
            </a:r>
            <a:endParaRPr lang="en-US" dirty="0"/>
          </a:p>
        </p:txBody>
      </p:sp>
      <p:pic>
        <p:nvPicPr>
          <p:cNvPr id="5" name="Picture 4">
            <a:extLst>
              <a:ext uri="{FF2B5EF4-FFF2-40B4-BE49-F238E27FC236}">
                <a16:creationId xmlns:a16="http://schemas.microsoft.com/office/drawing/2014/main" id="{1B9D767B-6224-7F2F-2346-3EBD34438003}"/>
              </a:ext>
            </a:extLst>
          </p:cNvPr>
          <p:cNvPicPr>
            <a:picLocks noChangeAspect="1"/>
          </p:cNvPicPr>
          <p:nvPr/>
        </p:nvPicPr>
        <p:blipFill>
          <a:blip r:embed="rId3"/>
          <a:stretch>
            <a:fillRect/>
          </a:stretch>
        </p:blipFill>
        <p:spPr>
          <a:xfrm>
            <a:off x="5697539" y="1944982"/>
            <a:ext cx="3491511" cy="2065402"/>
          </a:xfrm>
          <a:prstGeom prst="rect">
            <a:avLst/>
          </a:prstGeom>
        </p:spPr>
      </p:pic>
    </p:spTree>
    <p:extLst>
      <p:ext uri="{BB962C8B-B14F-4D97-AF65-F5344CB8AC3E}">
        <p14:creationId xmlns:p14="http://schemas.microsoft.com/office/powerpoint/2010/main" val="1628912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3E245-BE9B-3DC9-67D9-85900B1B80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1FC4E-6C52-8CF6-7713-6DC92159AFAC}"/>
              </a:ext>
            </a:extLst>
          </p:cNvPr>
          <p:cNvSpPr>
            <a:spLocks noGrp="1"/>
          </p:cNvSpPr>
          <p:nvPr>
            <p:ph type="title"/>
          </p:nvPr>
        </p:nvSpPr>
        <p:spPr>
          <a:xfrm>
            <a:off x="3460563" y="368023"/>
            <a:ext cx="7965461" cy="994164"/>
          </a:xfrm>
        </p:spPr>
        <p:txBody>
          <a:bodyPr/>
          <a:lstStyle/>
          <a:p>
            <a:r>
              <a:rPr lang="en-US" sz="2800" dirty="0"/>
              <a:t>1.7. Top 5 job roles with the most employees.</a:t>
            </a:r>
          </a:p>
        </p:txBody>
      </p:sp>
      <p:sp>
        <p:nvSpPr>
          <p:cNvPr id="3" name="Content Placeholder 2">
            <a:extLst>
              <a:ext uri="{FF2B5EF4-FFF2-40B4-BE49-F238E27FC236}">
                <a16:creationId xmlns:a16="http://schemas.microsoft.com/office/drawing/2014/main" id="{54E0E2C7-83F2-8DF3-41CB-2BC16470C11D}"/>
              </a:ext>
            </a:extLst>
          </p:cNvPr>
          <p:cNvSpPr>
            <a:spLocks noGrp="1"/>
          </p:cNvSpPr>
          <p:nvPr>
            <p:ph sz="half" idx="2"/>
          </p:nvPr>
        </p:nvSpPr>
        <p:spPr>
          <a:xfrm>
            <a:off x="3460564" y="4362440"/>
            <a:ext cx="7965460" cy="1630455"/>
          </a:xfrm>
          <a:solidFill>
            <a:schemeClr val="accent4">
              <a:lumMod val="60000"/>
              <a:lumOff val="40000"/>
            </a:schemeClr>
          </a:solidFill>
        </p:spPr>
        <p:txBody>
          <a:bodyPr>
            <a:normAutofit/>
          </a:bodyPr>
          <a:lstStyle/>
          <a:p>
            <a:pPr marL="0" indent="0">
              <a:buNone/>
            </a:pPr>
            <a:r>
              <a:rPr lang="en-US" dirty="0"/>
              <a:t>SELECT TOP 5 JOBROLE, COUNT(EMPLOYEECOUNT) AS EMP_COUNT</a:t>
            </a:r>
          </a:p>
          <a:p>
            <a:pPr marL="0" indent="0">
              <a:buNone/>
            </a:pPr>
            <a:r>
              <a:rPr lang="en-IN" dirty="0"/>
              <a:t>FROM EMP_ATTRITION</a:t>
            </a:r>
          </a:p>
          <a:p>
            <a:pPr marL="0" indent="0">
              <a:buNone/>
            </a:pPr>
            <a:r>
              <a:rPr lang="en-IN" dirty="0"/>
              <a:t>GROUP BY JOBROLE</a:t>
            </a:r>
          </a:p>
          <a:p>
            <a:pPr marL="0" indent="0">
              <a:buNone/>
            </a:pPr>
            <a:r>
              <a:rPr lang="en-US" dirty="0"/>
              <a:t>ORDER BY EMP_COUNT DESC</a:t>
            </a:r>
          </a:p>
        </p:txBody>
      </p:sp>
      <p:pic>
        <p:nvPicPr>
          <p:cNvPr id="5" name="Picture 4">
            <a:extLst>
              <a:ext uri="{FF2B5EF4-FFF2-40B4-BE49-F238E27FC236}">
                <a16:creationId xmlns:a16="http://schemas.microsoft.com/office/drawing/2014/main" id="{6898D399-2271-62BD-4A1E-78AA001DC92A}"/>
              </a:ext>
            </a:extLst>
          </p:cNvPr>
          <p:cNvPicPr>
            <a:picLocks noChangeAspect="1"/>
          </p:cNvPicPr>
          <p:nvPr/>
        </p:nvPicPr>
        <p:blipFill>
          <a:blip r:embed="rId3"/>
          <a:stretch>
            <a:fillRect/>
          </a:stretch>
        </p:blipFill>
        <p:spPr>
          <a:xfrm>
            <a:off x="5462536" y="2303028"/>
            <a:ext cx="3971335" cy="1849247"/>
          </a:xfrm>
          <a:prstGeom prst="rect">
            <a:avLst/>
          </a:prstGeom>
        </p:spPr>
      </p:pic>
    </p:spTree>
    <p:extLst>
      <p:ext uri="{BB962C8B-B14F-4D97-AF65-F5344CB8AC3E}">
        <p14:creationId xmlns:p14="http://schemas.microsoft.com/office/powerpoint/2010/main" val="69333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232941" y="180951"/>
            <a:ext cx="9726118" cy="895184"/>
          </a:xfrm>
        </p:spPr>
        <p:txBody>
          <a:bodyPr/>
          <a:lstStyle/>
          <a:p>
            <a:r>
              <a:rPr lang="en-US" sz="2800" dirty="0"/>
              <a:t>2.1. Attrition rate (%) by Department and Job Role.</a:t>
            </a:r>
          </a:p>
        </p:txBody>
      </p:sp>
      <p:pic>
        <p:nvPicPr>
          <p:cNvPr id="5" name="Picture 4">
            <a:extLst>
              <a:ext uri="{FF2B5EF4-FFF2-40B4-BE49-F238E27FC236}">
                <a16:creationId xmlns:a16="http://schemas.microsoft.com/office/drawing/2014/main" id="{A760E293-48E3-1A3B-6A7F-F7D791472256}"/>
              </a:ext>
            </a:extLst>
          </p:cNvPr>
          <p:cNvPicPr>
            <a:picLocks noChangeAspect="1"/>
          </p:cNvPicPr>
          <p:nvPr/>
        </p:nvPicPr>
        <p:blipFill>
          <a:blip r:embed="rId3"/>
          <a:stretch>
            <a:fillRect/>
          </a:stretch>
        </p:blipFill>
        <p:spPr>
          <a:xfrm>
            <a:off x="3120491" y="1228487"/>
            <a:ext cx="5106572" cy="4096322"/>
          </a:xfrm>
          <a:prstGeom prst="rect">
            <a:avLst/>
          </a:prstGeom>
        </p:spPr>
      </p:pic>
      <p:sp>
        <p:nvSpPr>
          <p:cNvPr id="3" name="TextBox 2">
            <a:extLst>
              <a:ext uri="{FF2B5EF4-FFF2-40B4-BE49-F238E27FC236}">
                <a16:creationId xmlns:a16="http://schemas.microsoft.com/office/drawing/2014/main" id="{E2BA12EC-00C1-339A-D9CC-F6A846448A7D}"/>
              </a:ext>
            </a:extLst>
          </p:cNvPr>
          <p:cNvSpPr txBox="1"/>
          <p:nvPr/>
        </p:nvSpPr>
        <p:spPr>
          <a:xfrm>
            <a:off x="1443784" y="5477161"/>
            <a:ext cx="8459986" cy="1200329"/>
          </a:xfrm>
          <a:prstGeom prst="rect">
            <a:avLst/>
          </a:prstGeom>
          <a:solidFill>
            <a:schemeClr val="accent3"/>
          </a:solidFill>
        </p:spPr>
        <p:txBody>
          <a:bodyPr wrap="square" rtlCol="0">
            <a:spAutoFit/>
          </a:bodyPr>
          <a:lstStyle/>
          <a:p>
            <a:r>
              <a:rPr lang="en-US" dirty="0"/>
              <a:t>The attrition rate of about 26% is observed on employees working as a Laboratory Technician in the Research &amp; Development department following 24% working on Sales department. There is little to no significance on employees working at a senior position as a Manager and Research Director.</a:t>
            </a:r>
            <a:endParaRPr lang="en-IN" dirty="0"/>
          </a:p>
        </p:txBody>
      </p:sp>
    </p:spTree>
    <p:extLst>
      <p:ext uri="{BB962C8B-B14F-4D97-AF65-F5344CB8AC3E}">
        <p14:creationId xmlns:p14="http://schemas.microsoft.com/office/powerpoint/2010/main" val="391321975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{DEAAB9AC-1D74-4F3D-BA4D-35B6210F12BD}tf78438558_win32</Template>
  <TotalTime>1294</TotalTime>
  <Words>1072</Words>
  <Application>Microsoft Office PowerPoint</Application>
  <PresentationFormat>Widescreen</PresentationFormat>
  <Paragraphs>103</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Arial Black</vt:lpstr>
      <vt:lpstr>Calibri</vt:lpstr>
      <vt:lpstr>Sabon Next LT</vt:lpstr>
      <vt:lpstr>Custom</vt:lpstr>
      <vt:lpstr>EMPLOYEE ATTRITION  presentation</vt:lpstr>
      <vt:lpstr>1.1. How many employees left the company?</vt:lpstr>
      <vt:lpstr>1.2. Attrition count by Department or Job Role.</vt:lpstr>
      <vt:lpstr>1.3. Average Monthly Income of employees.</vt:lpstr>
      <vt:lpstr>1.4. Average Age of employees who left vs. stayed.</vt:lpstr>
      <vt:lpstr>1.5. Gender-wise distribution of attrition.</vt:lpstr>
      <vt:lpstr>1.6. Count of employees by Education level.</vt:lpstr>
      <vt:lpstr>1.7. Top 5 job roles with the most employees.</vt:lpstr>
      <vt:lpstr>2.1. Attrition rate (%) by Department and Job Role.</vt:lpstr>
      <vt:lpstr>2.2. Average Years At Company for attrited vs. retained employees.</vt:lpstr>
      <vt:lpstr>2.3. Do employees with OverTime have higher attrition rates?</vt:lpstr>
      <vt:lpstr>2.4. Which Education Field has the highest attrition?</vt:lpstr>
      <vt:lpstr>2.5. Average income by Job Level and Job Role.</vt:lpstr>
      <vt:lpstr>2.6. Most common Work Life Balance rating for those who left.</vt:lpstr>
      <vt:lpstr>2.7. Does distance from home affect attrition?</vt:lpstr>
      <vt:lpstr>3.1. Create a risk score using multiple factors  (Over Time, Job Satisfaction &lt; 3, Years At Company &lt; 2)</vt:lpstr>
      <vt:lpstr>3.2. Use WINDOW FUNCTIONS to rank departments by attrition rate.</vt:lpstr>
      <vt:lpstr>3.3 Pivot the dataset to show average scores for satisfaction, balance, income, etc. per Job Role.</vt:lpstr>
      <vt:lpstr>3.4. Find employee segments with the highest attrition risk using grouped attributes.</vt:lpstr>
      <vt:lpstr>POWER BI DASHBOARD</vt:lpstr>
      <vt:lpstr>POWER BI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Forza Motorsport</dc:creator>
  <cp:lastModifiedBy>Forza Motorsport</cp:lastModifiedBy>
  <cp:revision>65</cp:revision>
  <dcterms:created xsi:type="dcterms:W3CDTF">2025-07-01T15:14:58Z</dcterms:created>
  <dcterms:modified xsi:type="dcterms:W3CDTF">2025-07-04T03:01:52Z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