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78" r:id="rId11"/>
    <p:sldId id="279" r:id="rId12"/>
    <p:sldId id="280" r:id="rId13"/>
    <p:sldId id="268" r:id="rId14"/>
    <p:sldId id="283" r:id="rId15"/>
    <p:sldId id="281" r:id="rId16"/>
    <p:sldId id="282" r:id="rId17"/>
    <p:sldId id="277"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Montserrat" panose="000005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gzvaHDHLC2H3EGYj3iXxQ7lbkn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99766712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fab805b3a7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gfab805b3a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75020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fab805b3a7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gfab805b3a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9362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fab805b3a7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gfab805b3a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06432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fab805b3a7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gfab805b3a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fab805b3a7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gfab805b3a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963453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fab805b3a7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gfab805b3a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50850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fab805b3a7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gfab805b3a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77623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0" name="Google Shape;18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8" name="Google Shape;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4" name="Google Shape;6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0" name="Google Shape;7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6" name="Google Shape;7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efcd18d6a1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gefcd18d6a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efcd18d6a1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gefcd18d6a1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fab805b3a7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gfab805b3a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fab805b3a7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gfab805b3a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3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3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2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2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2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2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2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2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2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2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3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9" name="Google Shape;9;p2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txBox="1">
            <a:spLocks noGrp="1"/>
          </p:cNvSpPr>
          <p:nvPr>
            <p:ph type="ctrTitle"/>
          </p:nvPr>
        </p:nvSpPr>
        <p:spPr>
          <a:xfrm>
            <a:off x="315750" y="1281869"/>
            <a:ext cx="8512500" cy="3784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US" sz="4200" b="1" dirty="0">
                <a:solidFill>
                  <a:srgbClr val="CC0000"/>
                </a:solidFill>
                <a:latin typeface="Montserrat"/>
                <a:ea typeface="Montserrat"/>
                <a:cs typeface="Montserrat"/>
                <a:sym typeface="Montserrat"/>
              </a:rPr>
              <a:t>Capstone Project</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US" sz="3500" b="1" dirty="0">
                <a:solidFill>
                  <a:srgbClr val="134F5C"/>
                </a:solidFill>
                <a:latin typeface="Montserrat"/>
                <a:ea typeface="Montserrat"/>
                <a:cs typeface="Montserrat"/>
                <a:sym typeface="Montserrat"/>
              </a:rPr>
              <a:t>Face Emotion Recognition</a:t>
            </a:r>
            <a:br>
              <a:rPr lang="en-US" sz="3500" b="1" dirty="0">
                <a:solidFill>
                  <a:srgbClr val="134F5C"/>
                </a:solidFill>
                <a:latin typeface="Montserrat"/>
                <a:ea typeface="Montserrat"/>
                <a:cs typeface="Montserrat"/>
                <a:sym typeface="Montserrat"/>
              </a:rPr>
            </a:br>
            <a:r>
              <a:rPr lang="en-US" sz="3500" b="1" dirty="0">
                <a:solidFill>
                  <a:srgbClr val="134F5C"/>
                </a:solidFill>
                <a:latin typeface="Montserrat"/>
                <a:ea typeface="Montserrat"/>
                <a:cs typeface="Montserrat"/>
                <a:sym typeface="Montserrat"/>
              </a:rPr>
              <a:t>Deep learning and MLE</a:t>
            </a:r>
            <a:br>
              <a:rPr lang="en-US" sz="3500" b="1" dirty="0">
                <a:solidFill>
                  <a:srgbClr val="134F5C"/>
                </a:solidFill>
                <a:latin typeface="Montserrat"/>
                <a:ea typeface="Montserrat"/>
                <a:cs typeface="Montserrat"/>
                <a:sym typeface="Montserrat"/>
              </a:rPr>
            </a:br>
            <a:br>
              <a:rPr lang="en-US" sz="3500" b="1" dirty="0">
                <a:solidFill>
                  <a:srgbClr val="134F5C"/>
                </a:solidFill>
                <a:latin typeface="Montserrat"/>
                <a:ea typeface="Montserrat"/>
                <a:cs typeface="Montserrat"/>
                <a:sym typeface="Montserrat"/>
              </a:rPr>
            </a:br>
            <a:endParaRPr lang="en-US" sz="3600" b="1" dirty="0">
              <a:solidFill>
                <a:srgbClr val="134F5C"/>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US" sz="2800" b="1" dirty="0">
                <a:solidFill>
                  <a:srgbClr val="134F5C"/>
                </a:solidFill>
                <a:latin typeface="Montserrat"/>
                <a:ea typeface="Montserrat"/>
                <a:cs typeface="Montserrat"/>
                <a:sym typeface="Montserrat"/>
              </a:rPr>
              <a:t>SHASHANK BHATIA</a:t>
            </a:r>
            <a:br>
              <a:rPr lang="en-US" sz="2800" b="1" dirty="0">
                <a:solidFill>
                  <a:srgbClr val="134F5C"/>
                </a:solidFill>
                <a:latin typeface="Montserrat"/>
                <a:ea typeface="Montserrat"/>
                <a:cs typeface="Montserrat"/>
                <a:sym typeface="Montserrat"/>
              </a:rPr>
            </a:br>
            <a:endParaRPr sz="2800" b="1" dirty="0">
              <a:solidFill>
                <a:srgbClr val="134F5C"/>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fab805b3a7_0_10"/>
          <p:cNvSpPr txBox="1">
            <a:spLocks noGrp="1"/>
          </p:cNvSpPr>
          <p:nvPr>
            <p:ph type="title"/>
          </p:nvPr>
        </p:nvSpPr>
        <p:spPr>
          <a:xfrm>
            <a:off x="311700" y="100250"/>
            <a:ext cx="852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SzPts val="5200"/>
              <a:buNone/>
            </a:pPr>
            <a:r>
              <a:rPr lang="en-US" sz="2300" b="1" dirty="0">
                <a:solidFill>
                  <a:srgbClr val="CC0000"/>
                </a:solidFill>
                <a:latin typeface="Montserrat"/>
                <a:ea typeface="Montserrat"/>
                <a:cs typeface="Montserrat"/>
                <a:sym typeface="Montserrat"/>
              </a:rPr>
              <a:t>CNN MODEL</a:t>
            </a:r>
            <a:endParaRPr sz="2300" b="1" dirty="0">
              <a:solidFill>
                <a:srgbClr val="CC0000"/>
              </a:solidFill>
              <a:latin typeface="Montserrat"/>
              <a:ea typeface="Montserrat"/>
              <a:cs typeface="Montserrat"/>
              <a:sym typeface="Montserrat"/>
            </a:endParaRPr>
          </a:p>
        </p:txBody>
      </p:sp>
      <p:sp>
        <p:nvSpPr>
          <p:cNvPr id="4" name="Google Shape;66;p5">
            <a:extLst>
              <a:ext uri="{FF2B5EF4-FFF2-40B4-BE49-F238E27FC236}">
                <a16:creationId xmlns:a16="http://schemas.microsoft.com/office/drawing/2014/main" id="{5B792FC0-2B62-4AD8-B2D3-C5CED417EC40}"/>
              </a:ext>
            </a:extLst>
          </p:cNvPr>
          <p:cNvSpPr txBox="1">
            <a:spLocks noGrp="1"/>
          </p:cNvSpPr>
          <p:nvPr>
            <p:ph type="body" idx="1"/>
          </p:nvPr>
        </p:nvSpPr>
        <p:spPr>
          <a:xfrm>
            <a:off x="179275" y="672950"/>
            <a:ext cx="8520600" cy="368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800"/>
              <a:buNone/>
            </a:pPr>
            <a:r>
              <a:rPr lang="en-US" sz="1600" b="1" dirty="0">
                <a:solidFill>
                  <a:srgbClr val="134F5C"/>
                </a:solidFill>
                <a:latin typeface="Montserrat"/>
                <a:ea typeface="Montserrat"/>
                <a:cs typeface="Montserrat"/>
                <a:sym typeface="Montserrat"/>
              </a:rPr>
              <a:t>CONVOLUTION -  It is a mathematical operation on two functions that produces a third that expresses how the shape of one is modified by the other.</a:t>
            </a: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a:p>
            <a:pPr marL="0" marR="0" lvl="0" indent="0" algn="l" rtl="0">
              <a:lnSpc>
                <a:spcPct val="100000"/>
              </a:lnSpc>
              <a:spcBef>
                <a:spcPts val="0"/>
              </a:spcBef>
              <a:spcAft>
                <a:spcPts val="0"/>
              </a:spcAft>
              <a:buSzPts val="1800"/>
              <a:buNone/>
            </a:pPr>
            <a:r>
              <a:rPr lang="en-US" sz="1600" b="1" dirty="0">
                <a:solidFill>
                  <a:srgbClr val="134F5C"/>
                </a:solidFill>
                <a:latin typeface="Montserrat"/>
                <a:ea typeface="Montserrat"/>
                <a:cs typeface="Montserrat"/>
                <a:sym typeface="Montserrat"/>
              </a:rPr>
              <a:t>NEURAL NETWORK - Neural networks are a series of algorithms that mimic the operations of an animal brain to recognize relationships between vast amounts of data.</a:t>
            </a: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p:txBody>
      </p:sp>
      <p:pic>
        <p:nvPicPr>
          <p:cNvPr id="3" name="Picture 2">
            <a:extLst>
              <a:ext uri="{FF2B5EF4-FFF2-40B4-BE49-F238E27FC236}">
                <a16:creationId xmlns:a16="http://schemas.microsoft.com/office/drawing/2014/main" id="{06770A54-8BFD-4DE7-A4AB-0EA614E5B06B}"/>
              </a:ext>
            </a:extLst>
          </p:cNvPr>
          <p:cNvPicPr>
            <a:picLocks noChangeAspect="1"/>
          </p:cNvPicPr>
          <p:nvPr/>
        </p:nvPicPr>
        <p:blipFill>
          <a:blip r:embed="rId3"/>
          <a:stretch>
            <a:fillRect/>
          </a:stretch>
        </p:blipFill>
        <p:spPr>
          <a:xfrm>
            <a:off x="4359246" y="2293409"/>
            <a:ext cx="4719436" cy="2944897"/>
          </a:xfrm>
          <a:prstGeom prst="rect">
            <a:avLst/>
          </a:prstGeom>
        </p:spPr>
      </p:pic>
      <p:pic>
        <p:nvPicPr>
          <p:cNvPr id="6" name="Picture 5">
            <a:extLst>
              <a:ext uri="{FF2B5EF4-FFF2-40B4-BE49-F238E27FC236}">
                <a16:creationId xmlns:a16="http://schemas.microsoft.com/office/drawing/2014/main" id="{5C26B223-B791-4B3D-8CA9-BEFCB7B89F25}"/>
              </a:ext>
            </a:extLst>
          </p:cNvPr>
          <p:cNvPicPr>
            <a:picLocks noChangeAspect="1"/>
          </p:cNvPicPr>
          <p:nvPr/>
        </p:nvPicPr>
        <p:blipFill>
          <a:blip r:embed="rId4"/>
          <a:stretch>
            <a:fillRect/>
          </a:stretch>
        </p:blipFill>
        <p:spPr>
          <a:xfrm>
            <a:off x="696244" y="2515700"/>
            <a:ext cx="3436277" cy="2571750"/>
          </a:xfrm>
          <a:prstGeom prst="rect">
            <a:avLst/>
          </a:prstGeom>
        </p:spPr>
      </p:pic>
    </p:spTree>
    <p:extLst>
      <p:ext uri="{BB962C8B-B14F-4D97-AF65-F5344CB8AC3E}">
        <p14:creationId xmlns:p14="http://schemas.microsoft.com/office/powerpoint/2010/main" val="2086967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fab805b3a7_0_10"/>
          <p:cNvSpPr txBox="1">
            <a:spLocks noGrp="1"/>
          </p:cNvSpPr>
          <p:nvPr>
            <p:ph type="title"/>
          </p:nvPr>
        </p:nvSpPr>
        <p:spPr>
          <a:xfrm>
            <a:off x="311700" y="100250"/>
            <a:ext cx="852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SzPts val="5200"/>
              <a:buNone/>
            </a:pPr>
            <a:r>
              <a:rPr lang="en-US" sz="2300" b="1" dirty="0">
                <a:solidFill>
                  <a:srgbClr val="CC0000"/>
                </a:solidFill>
                <a:latin typeface="Montserrat"/>
                <a:ea typeface="Montserrat"/>
                <a:cs typeface="Montserrat"/>
                <a:sym typeface="Montserrat"/>
              </a:rPr>
              <a:t>CNN MODEL</a:t>
            </a:r>
            <a:endParaRPr sz="2300" b="1" dirty="0">
              <a:solidFill>
                <a:srgbClr val="CC0000"/>
              </a:solidFill>
              <a:latin typeface="Montserrat"/>
              <a:ea typeface="Montserrat"/>
              <a:cs typeface="Montserrat"/>
              <a:sym typeface="Montserrat"/>
            </a:endParaRPr>
          </a:p>
        </p:txBody>
      </p:sp>
      <p:sp>
        <p:nvSpPr>
          <p:cNvPr id="4" name="Google Shape;66;p5">
            <a:extLst>
              <a:ext uri="{FF2B5EF4-FFF2-40B4-BE49-F238E27FC236}">
                <a16:creationId xmlns:a16="http://schemas.microsoft.com/office/drawing/2014/main" id="{5B792FC0-2B62-4AD8-B2D3-C5CED417EC40}"/>
              </a:ext>
            </a:extLst>
          </p:cNvPr>
          <p:cNvSpPr txBox="1">
            <a:spLocks noGrp="1"/>
          </p:cNvSpPr>
          <p:nvPr>
            <p:ph type="body" idx="1"/>
          </p:nvPr>
        </p:nvSpPr>
        <p:spPr>
          <a:xfrm>
            <a:off x="179275" y="672950"/>
            <a:ext cx="8520600" cy="368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p:txBody>
      </p:sp>
      <p:pic>
        <p:nvPicPr>
          <p:cNvPr id="5" name="Picture 4">
            <a:extLst>
              <a:ext uri="{FF2B5EF4-FFF2-40B4-BE49-F238E27FC236}">
                <a16:creationId xmlns:a16="http://schemas.microsoft.com/office/drawing/2014/main" id="{68CA6858-A5AE-41D5-A71F-0E439A90756F}"/>
              </a:ext>
            </a:extLst>
          </p:cNvPr>
          <p:cNvPicPr>
            <a:picLocks noChangeAspect="1"/>
          </p:cNvPicPr>
          <p:nvPr/>
        </p:nvPicPr>
        <p:blipFill>
          <a:blip r:embed="rId3"/>
          <a:stretch>
            <a:fillRect/>
          </a:stretch>
        </p:blipFill>
        <p:spPr>
          <a:xfrm>
            <a:off x="444125" y="672950"/>
            <a:ext cx="8388175" cy="4085334"/>
          </a:xfrm>
          <a:prstGeom prst="rect">
            <a:avLst/>
          </a:prstGeom>
        </p:spPr>
      </p:pic>
    </p:spTree>
    <p:extLst>
      <p:ext uri="{BB962C8B-B14F-4D97-AF65-F5344CB8AC3E}">
        <p14:creationId xmlns:p14="http://schemas.microsoft.com/office/powerpoint/2010/main" val="345346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fab805b3a7_0_10"/>
          <p:cNvSpPr txBox="1">
            <a:spLocks noGrp="1"/>
          </p:cNvSpPr>
          <p:nvPr>
            <p:ph type="title"/>
          </p:nvPr>
        </p:nvSpPr>
        <p:spPr>
          <a:xfrm>
            <a:off x="311700" y="100250"/>
            <a:ext cx="852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SzPts val="5200"/>
              <a:buNone/>
            </a:pPr>
            <a:r>
              <a:rPr lang="en-US" sz="2300" b="1" dirty="0">
                <a:solidFill>
                  <a:srgbClr val="CC0000"/>
                </a:solidFill>
                <a:latin typeface="Montserrat"/>
                <a:ea typeface="Montserrat"/>
                <a:cs typeface="Montserrat"/>
                <a:sym typeface="Montserrat"/>
              </a:rPr>
              <a:t>MODEL PARAMETERS</a:t>
            </a:r>
            <a:endParaRPr sz="2300" b="1" dirty="0">
              <a:solidFill>
                <a:srgbClr val="CC0000"/>
              </a:solidFill>
              <a:latin typeface="Montserrat"/>
              <a:ea typeface="Montserrat"/>
              <a:cs typeface="Montserrat"/>
              <a:sym typeface="Montserrat"/>
            </a:endParaRPr>
          </a:p>
        </p:txBody>
      </p:sp>
      <p:sp>
        <p:nvSpPr>
          <p:cNvPr id="4" name="Google Shape;66;p5">
            <a:extLst>
              <a:ext uri="{FF2B5EF4-FFF2-40B4-BE49-F238E27FC236}">
                <a16:creationId xmlns:a16="http://schemas.microsoft.com/office/drawing/2014/main" id="{5B792FC0-2B62-4AD8-B2D3-C5CED417EC40}"/>
              </a:ext>
            </a:extLst>
          </p:cNvPr>
          <p:cNvSpPr txBox="1">
            <a:spLocks noGrp="1"/>
          </p:cNvSpPr>
          <p:nvPr>
            <p:ph type="body" idx="1"/>
          </p:nvPr>
        </p:nvSpPr>
        <p:spPr>
          <a:xfrm>
            <a:off x="179275" y="672950"/>
            <a:ext cx="8520600" cy="3685500"/>
          </a:xfrm>
          <a:prstGeom prst="rect">
            <a:avLst/>
          </a:prstGeom>
          <a:noFill/>
          <a:ln>
            <a:noFill/>
          </a:ln>
        </p:spPr>
        <p:txBody>
          <a:bodyPr spcFirstLastPara="1" wrap="square" lIns="91425" tIns="91425" rIns="91425" bIns="91425" anchor="t" anchorCtr="0">
            <a:noAutofit/>
          </a:bodyPr>
          <a:lstStyle/>
          <a:p>
            <a:pPr marL="342900">
              <a:lnSpc>
                <a:spcPct val="100000"/>
              </a:lnSpc>
              <a:buClrTx/>
              <a:buFont typeface="+mj-lt"/>
              <a:buAutoNum type="arabicPeriod"/>
            </a:pPr>
            <a:r>
              <a:rPr lang="en-US" sz="1600" b="1" dirty="0">
                <a:solidFill>
                  <a:srgbClr val="134F5C"/>
                </a:solidFill>
                <a:latin typeface="Montserrat"/>
                <a:ea typeface="Montserrat"/>
                <a:cs typeface="Montserrat"/>
                <a:sym typeface="Montserrat"/>
              </a:rPr>
              <a:t>● </a:t>
            </a:r>
            <a:r>
              <a:rPr lang="en-US" sz="1700" b="1" dirty="0">
                <a:solidFill>
                  <a:srgbClr val="134F5C"/>
                </a:solidFill>
                <a:latin typeface="Montserrat"/>
                <a:sym typeface="Montserrat"/>
              </a:rPr>
              <a:t>Activation Function - </a:t>
            </a:r>
            <a:r>
              <a:rPr lang="en-US" sz="1700" b="1" dirty="0" err="1">
                <a:solidFill>
                  <a:srgbClr val="134F5C"/>
                </a:solidFill>
                <a:latin typeface="Montserrat"/>
                <a:sym typeface="Montserrat"/>
              </a:rPr>
              <a:t>ReLu</a:t>
            </a:r>
            <a:r>
              <a:rPr lang="en-US" sz="1700" b="1" dirty="0">
                <a:solidFill>
                  <a:srgbClr val="134F5C"/>
                </a:solidFill>
                <a:latin typeface="Montserrat"/>
                <a:sym typeface="Montserrat"/>
              </a:rPr>
              <a:t>, </a:t>
            </a:r>
            <a:r>
              <a:rPr lang="en-US" sz="1700" b="1" dirty="0" err="1">
                <a:solidFill>
                  <a:srgbClr val="134F5C"/>
                </a:solidFill>
                <a:latin typeface="Montserrat"/>
                <a:sym typeface="Montserrat"/>
              </a:rPr>
              <a:t>Softmax</a:t>
            </a:r>
            <a:endParaRPr lang="en-US" sz="1700" b="1" dirty="0">
              <a:solidFill>
                <a:srgbClr val="134F5C"/>
              </a:solidFill>
              <a:latin typeface="Montserrat"/>
              <a:sym typeface="Montserrat"/>
            </a:endParaRPr>
          </a:p>
          <a:p>
            <a:pPr marL="342900">
              <a:lnSpc>
                <a:spcPct val="100000"/>
              </a:lnSpc>
              <a:buClrTx/>
              <a:buFont typeface="+mj-lt"/>
              <a:buAutoNum type="arabicPeriod"/>
            </a:pPr>
            <a:r>
              <a:rPr lang="en-US" sz="1700" b="1" dirty="0">
                <a:solidFill>
                  <a:srgbClr val="134F5C"/>
                </a:solidFill>
                <a:latin typeface="Montserrat"/>
                <a:sym typeface="Montserrat"/>
              </a:rPr>
              <a:t>● Epoch – 42</a:t>
            </a:r>
          </a:p>
          <a:p>
            <a:pPr marL="342900">
              <a:lnSpc>
                <a:spcPct val="100000"/>
              </a:lnSpc>
              <a:buClrTx/>
              <a:buFont typeface="+mj-lt"/>
              <a:buAutoNum type="arabicPeriod"/>
            </a:pPr>
            <a:r>
              <a:rPr lang="en-US" sz="1700" b="1" dirty="0">
                <a:solidFill>
                  <a:srgbClr val="134F5C"/>
                </a:solidFill>
                <a:latin typeface="Montserrat"/>
                <a:sym typeface="Montserrat"/>
              </a:rPr>
              <a:t>● Optimizer - Adam </a:t>
            </a:r>
          </a:p>
          <a:p>
            <a:pPr marL="342900">
              <a:lnSpc>
                <a:spcPct val="100000"/>
              </a:lnSpc>
              <a:buClrTx/>
              <a:buFont typeface="+mj-lt"/>
              <a:buAutoNum type="arabicPeriod"/>
            </a:pPr>
            <a:r>
              <a:rPr lang="en-US" sz="1700" b="1" dirty="0">
                <a:solidFill>
                  <a:srgbClr val="134F5C"/>
                </a:solidFill>
                <a:latin typeface="Montserrat"/>
                <a:sym typeface="Montserrat"/>
              </a:rPr>
              <a:t>● Hidden layers - 4</a:t>
            </a:r>
          </a:p>
          <a:p>
            <a:pPr marL="342900">
              <a:lnSpc>
                <a:spcPct val="100000"/>
              </a:lnSpc>
              <a:buClrTx/>
              <a:buFont typeface="+mj-lt"/>
              <a:buAutoNum type="arabicPeriod"/>
            </a:pPr>
            <a:r>
              <a:rPr lang="en-US" sz="1700" b="1" dirty="0">
                <a:solidFill>
                  <a:srgbClr val="134F5C"/>
                </a:solidFill>
                <a:latin typeface="Montserrat"/>
                <a:sym typeface="Montserrat"/>
              </a:rPr>
              <a:t>● Batch size -32</a:t>
            </a:r>
          </a:p>
        </p:txBody>
      </p:sp>
    </p:spTree>
    <p:extLst>
      <p:ext uri="{BB962C8B-B14F-4D97-AF65-F5344CB8AC3E}">
        <p14:creationId xmlns:p14="http://schemas.microsoft.com/office/powerpoint/2010/main" val="4002439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fab805b3a7_0_30"/>
          <p:cNvSpPr txBox="1">
            <a:spLocks noGrp="1"/>
          </p:cNvSpPr>
          <p:nvPr>
            <p:ph type="title"/>
          </p:nvPr>
        </p:nvSpPr>
        <p:spPr>
          <a:xfrm>
            <a:off x="311700" y="100250"/>
            <a:ext cx="852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SzPts val="5200"/>
              <a:buNone/>
            </a:pPr>
            <a:r>
              <a:rPr lang="en-US" sz="2300" b="1" dirty="0">
                <a:solidFill>
                  <a:srgbClr val="CC0000"/>
                </a:solidFill>
                <a:latin typeface="Montserrat"/>
                <a:ea typeface="Montserrat"/>
                <a:cs typeface="Montserrat"/>
                <a:sym typeface="Montserrat"/>
              </a:rPr>
              <a:t>MODEL EVALUATION</a:t>
            </a:r>
            <a:endParaRPr sz="2300" b="1" dirty="0">
              <a:solidFill>
                <a:srgbClr val="CC0000"/>
              </a:solidFill>
              <a:latin typeface="Montserrat"/>
              <a:ea typeface="Montserrat"/>
              <a:cs typeface="Montserrat"/>
              <a:sym typeface="Montserrat"/>
            </a:endParaRPr>
          </a:p>
        </p:txBody>
      </p:sp>
      <p:pic>
        <p:nvPicPr>
          <p:cNvPr id="3" name="Picture 2">
            <a:extLst>
              <a:ext uri="{FF2B5EF4-FFF2-40B4-BE49-F238E27FC236}">
                <a16:creationId xmlns:a16="http://schemas.microsoft.com/office/drawing/2014/main" id="{70321E35-5D00-4EA2-BF96-8E14EF699B84}"/>
              </a:ext>
            </a:extLst>
          </p:cNvPr>
          <p:cNvPicPr>
            <a:picLocks noChangeAspect="1"/>
          </p:cNvPicPr>
          <p:nvPr/>
        </p:nvPicPr>
        <p:blipFill>
          <a:blip r:embed="rId3"/>
          <a:stretch>
            <a:fillRect/>
          </a:stretch>
        </p:blipFill>
        <p:spPr>
          <a:xfrm>
            <a:off x="559792" y="897429"/>
            <a:ext cx="7670876" cy="38872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fab805b3a7_0_30"/>
          <p:cNvSpPr txBox="1">
            <a:spLocks noGrp="1"/>
          </p:cNvSpPr>
          <p:nvPr>
            <p:ph type="title"/>
          </p:nvPr>
        </p:nvSpPr>
        <p:spPr>
          <a:xfrm>
            <a:off x="311700" y="100250"/>
            <a:ext cx="852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SzPts val="5200"/>
              <a:buNone/>
            </a:pPr>
            <a:r>
              <a:rPr lang="en-US" sz="2300" b="1" dirty="0">
                <a:solidFill>
                  <a:srgbClr val="CC0000"/>
                </a:solidFill>
                <a:latin typeface="Montserrat"/>
                <a:ea typeface="Montserrat"/>
                <a:cs typeface="Montserrat"/>
                <a:sym typeface="Montserrat"/>
              </a:rPr>
              <a:t>MODEL TEST</a:t>
            </a:r>
            <a:endParaRPr sz="2300" b="1" dirty="0">
              <a:solidFill>
                <a:srgbClr val="CC0000"/>
              </a:solidFill>
              <a:latin typeface="Montserrat"/>
              <a:ea typeface="Montserrat"/>
              <a:cs typeface="Montserrat"/>
              <a:sym typeface="Montserrat"/>
            </a:endParaRPr>
          </a:p>
        </p:txBody>
      </p:sp>
      <p:pic>
        <p:nvPicPr>
          <p:cNvPr id="4" name="Picture 3">
            <a:extLst>
              <a:ext uri="{FF2B5EF4-FFF2-40B4-BE49-F238E27FC236}">
                <a16:creationId xmlns:a16="http://schemas.microsoft.com/office/drawing/2014/main" id="{FAD484FC-2610-4732-98A6-0A2267B9898F}"/>
              </a:ext>
            </a:extLst>
          </p:cNvPr>
          <p:cNvPicPr>
            <a:picLocks noChangeAspect="1"/>
          </p:cNvPicPr>
          <p:nvPr/>
        </p:nvPicPr>
        <p:blipFill>
          <a:blip r:embed="rId3"/>
          <a:stretch>
            <a:fillRect/>
          </a:stretch>
        </p:blipFill>
        <p:spPr>
          <a:xfrm>
            <a:off x="673395" y="779768"/>
            <a:ext cx="2876623" cy="3324399"/>
          </a:xfrm>
          <a:prstGeom prst="rect">
            <a:avLst/>
          </a:prstGeom>
        </p:spPr>
      </p:pic>
      <p:sp>
        <p:nvSpPr>
          <p:cNvPr id="7" name="Google Shape;66;p5">
            <a:extLst>
              <a:ext uri="{FF2B5EF4-FFF2-40B4-BE49-F238E27FC236}">
                <a16:creationId xmlns:a16="http://schemas.microsoft.com/office/drawing/2014/main" id="{D69E147E-58D0-48A4-AB57-3AE05B0A76CD}"/>
              </a:ext>
            </a:extLst>
          </p:cNvPr>
          <p:cNvSpPr txBox="1">
            <a:spLocks noGrp="1"/>
          </p:cNvSpPr>
          <p:nvPr>
            <p:ph type="body" idx="1"/>
          </p:nvPr>
        </p:nvSpPr>
        <p:spPr>
          <a:xfrm>
            <a:off x="4238846" y="991926"/>
            <a:ext cx="4368880" cy="3685500"/>
          </a:xfrm>
          <a:prstGeom prst="rect">
            <a:avLst/>
          </a:prstGeom>
          <a:noFill/>
          <a:ln>
            <a:noFill/>
          </a:ln>
        </p:spPr>
        <p:txBody>
          <a:bodyPr spcFirstLastPara="1" wrap="square" lIns="91425" tIns="91425" rIns="91425" bIns="91425" anchor="t" anchorCtr="0">
            <a:noAutofit/>
          </a:bodyPr>
          <a:lstStyle/>
          <a:p>
            <a:pPr marL="0" indent="0">
              <a:lnSpc>
                <a:spcPct val="100000"/>
              </a:lnSpc>
              <a:buClrTx/>
              <a:buNone/>
            </a:pPr>
            <a:r>
              <a:rPr lang="en-US" sz="1600" b="1" dirty="0">
                <a:solidFill>
                  <a:srgbClr val="134F5C"/>
                </a:solidFill>
                <a:latin typeface="Montserrat"/>
                <a:sym typeface="Montserrat"/>
              </a:rPr>
              <a:t>We got 5 out of 7 predictions correct on our test dataset.</a:t>
            </a:r>
            <a:endParaRPr lang="en-US" sz="1700" b="1" dirty="0">
              <a:solidFill>
                <a:srgbClr val="134F5C"/>
              </a:solidFill>
              <a:latin typeface="Montserrat"/>
              <a:sym typeface="Montserrat"/>
            </a:endParaRPr>
          </a:p>
        </p:txBody>
      </p:sp>
    </p:spTree>
    <p:extLst>
      <p:ext uri="{BB962C8B-B14F-4D97-AF65-F5344CB8AC3E}">
        <p14:creationId xmlns:p14="http://schemas.microsoft.com/office/powerpoint/2010/main" val="2039081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fab805b3a7_0_10"/>
          <p:cNvSpPr txBox="1">
            <a:spLocks noGrp="1"/>
          </p:cNvSpPr>
          <p:nvPr>
            <p:ph type="title"/>
          </p:nvPr>
        </p:nvSpPr>
        <p:spPr>
          <a:xfrm>
            <a:off x="311700" y="100250"/>
            <a:ext cx="852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SzPts val="5200"/>
              <a:buNone/>
            </a:pPr>
            <a:r>
              <a:rPr lang="en-US" sz="2300" b="1" dirty="0">
                <a:solidFill>
                  <a:srgbClr val="CC0000"/>
                </a:solidFill>
                <a:latin typeface="Montserrat"/>
                <a:ea typeface="Montserrat"/>
                <a:cs typeface="Montserrat"/>
                <a:sym typeface="Montserrat"/>
              </a:rPr>
              <a:t>DEMONSTRATION</a:t>
            </a:r>
            <a:endParaRPr sz="2300" b="1" dirty="0">
              <a:solidFill>
                <a:srgbClr val="CC0000"/>
              </a:solidFill>
              <a:latin typeface="Montserrat"/>
              <a:ea typeface="Montserrat"/>
              <a:cs typeface="Montserrat"/>
              <a:sym typeface="Montserrat"/>
            </a:endParaRPr>
          </a:p>
        </p:txBody>
      </p:sp>
      <p:sp>
        <p:nvSpPr>
          <p:cNvPr id="4" name="Google Shape;66;p5">
            <a:extLst>
              <a:ext uri="{FF2B5EF4-FFF2-40B4-BE49-F238E27FC236}">
                <a16:creationId xmlns:a16="http://schemas.microsoft.com/office/drawing/2014/main" id="{5B792FC0-2B62-4AD8-B2D3-C5CED417EC40}"/>
              </a:ext>
            </a:extLst>
          </p:cNvPr>
          <p:cNvSpPr txBox="1">
            <a:spLocks noGrp="1"/>
          </p:cNvSpPr>
          <p:nvPr>
            <p:ph type="body" idx="1"/>
          </p:nvPr>
        </p:nvSpPr>
        <p:spPr>
          <a:xfrm>
            <a:off x="179275" y="672950"/>
            <a:ext cx="8520600" cy="368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p:txBody>
      </p:sp>
      <p:pic>
        <p:nvPicPr>
          <p:cNvPr id="8" name="Picture 7">
            <a:extLst>
              <a:ext uri="{FF2B5EF4-FFF2-40B4-BE49-F238E27FC236}">
                <a16:creationId xmlns:a16="http://schemas.microsoft.com/office/drawing/2014/main" id="{5D49B74F-FF53-443F-9C12-74EEB9209245}"/>
              </a:ext>
            </a:extLst>
          </p:cNvPr>
          <p:cNvPicPr>
            <a:picLocks noChangeAspect="1"/>
          </p:cNvPicPr>
          <p:nvPr/>
        </p:nvPicPr>
        <p:blipFill>
          <a:blip r:embed="rId3"/>
          <a:stretch>
            <a:fillRect/>
          </a:stretch>
        </p:blipFill>
        <p:spPr>
          <a:xfrm>
            <a:off x="4718332" y="995473"/>
            <a:ext cx="3801892" cy="2862152"/>
          </a:xfrm>
          <a:prstGeom prst="rect">
            <a:avLst/>
          </a:prstGeom>
        </p:spPr>
      </p:pic>
      <p:pic>
        <p:nvPicPr>
          <p:cNvPr id="10" name="Picture 9">
            <a:extLst>
              <a:ext uri="{FF2B5EF4-FFF2-40B4-BE49-F238E27FC236}">
                <a16:creationId xmlns:a16="http://schemas.microsoft.com/office/drawing/2014/main" id="{DCE6252D-C7F8-4D12-AF42-8DC87394EB84}"/>
              </a:ext>
            </a:extLst>
          </p:cNvPr>
          <p:cNvPicPr>
            <a:picLocks noChangeAspect="1"/>
          </p:cNvPicPr>
          <p:nvPr/>
        </p:nvPicPr>
        <p:blipFill>
          <a:blip r:embed="rId4"/>
          <a:stretch>
            <a:fillRect/>
          </a:stretch>
        </p:blipFill>
        <p:spPr>
          <a:xfrm>
            <a:off x="400532" y="995473"/>
            <a:ext cx="3824220" cy="2862152"/>
          </a:xfrm>
          <a:prstGeom prst="rect">
            <a:avLst/>
          </a:prstGeom>
        </p:spPr>
      </p:pic>
    </p:spTree>
    <p:extLst>
      <p:ext uri="{BB962C8B-B14F-4D97-AF65-F5344CB8AC3E}">
        <p14:creationId xmlns:p14="http://schemas.microsoft.com/office/powerpoint/2010/main" val="3884222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fab805b3a7_0_10"/>
          <p:cNvSpPr txBox="1">
            <a:spLocks noGrp="1"/>
          </p:cNvSpPr>
          <p:nvPr>
            <p:ph type="title"/>
          </p:nvPr>
        </p:nvSpPr>
        <p:spPr>
          <a:xfrm>
            <a:off x="311700" y="100250"/>
            <a:ext cx="852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SzPts val="5200"/>
              <a:buNone/>
            </a:pPr>
            <a:r>
              <a:rPr lang="en-US" sz="2300" b="1" dirty="0">
                <a:solidFill>
                  <a:srgbClr val="CC0000"/>
                </a:solidFill>
                <a:latin typeface="Montserrat"/>
                <a:ea typeface="Montserrat"/>
                <a:cs typeface="Montserrat"/>
                <a:sym typeface="Montserrat"/>
              </a:rPr>
              <a:t>CHALLENGES</a:t>
            </a:r>
            <a:endParaRPr sz="2300" b="1" dirty="0">
              <a:solidFill>
                <a:srgbClr val="CC0000"/>
              </a:solidFill>
              <a:latin typeface="Montserrat"/>
              <a:ea typeface="Montserrat"/>
              <a:cs typeface="Montserrat"/>
              <a:sym typeface="Montserrat"/>
            </a:endParaRPr>
          </a:p>
        </p:txBody>
      </p:sp>
      <p:sp>
        <p:nvSpPr>
          <p:cNvPr id="4" name="Google Shape;66;p5">
            <a:extLst>
              <a:ext uri="{FF2B5EF4-FFF2-40B4-BE49-F238E27FC236}">
                <a16:creationId xmlns:a16="http://schemas.microsoft.com/office/drawing/2014/main" id="{5B792FC0-2B62-4AD8-B2D3-C5CED417EC40}"/>
              </a:ext>
            </a:extLst>
          </p:cNvPr>
          <p:cNvSpPr txBox="1">
            <a:spLocks noGrp="1"/>
          </p:cNvSpPr>
          <p:nvPr>
            <p:ph type="body" idx="1"/>
          </p:nvPr>
        </p:nvSpPr>
        <p:spPr>
          <a:xfrm>
            <a:off x="207628" y="1020280"/>
            <a:ext cx="8520600" cy="3685500"/>
          </a:xfrm>
          <a:prstGeom prst="rect">
            <a:avLst/>
          </a:prstGeom>
          <a:noFill/>
          <a:ln>
            <a:noFill/>
          </a:ln>
        </p:spPr>
        <p:txBody>
          <a:bodyPr spcFirstLastPara="1" wrap="square" lIns="91425" tIns="91425" rIns="91425" bIns="91425" anchor="t" anchorCtr="0">
            <a:noAutofit/>
          </a:bodyPr>
          <a:lstStyle/>
          <a:p>
            <a:pPr marL="342900">
              <a:lnSpc>
                <a:spcPct val="100000"/>
              </a:lnSpc>
              <a:buClrTx/>
              <a:buFont typeface="+mj-lt"/>
              <a:buAutoNum type="arabicPeriod"/>
            </a:pPr>
            <a:r>
              <a:rPr lang="en-US" sz="1700" b="1" dirty="0">
                <a:solidFill>
                  <a:srgbClr val="134F5C"/>
                </a:solidFill>
                <a:latin typeface="Montserrat"/>
                <a:sym typeface="Montserrat"/>
              </a:rPr>
              <a:t>Low computational resources led to choosing a small dataset.</a:t>
            </a:r>
          </a:p>
          <a:p>
            <a:pPr marL="342900">
              <a:lnSpc>
                <a:spcPct val="100000"/>
              </a:lnSpc>
              <a:buClrTx/>
              <a:buFont typeface="+mj-lt"/>
              <a:buAutoNum type="arabicPeriod"/>
            </a:pPr>
            <a:r>
              <a:rPr lang="en-US" sz="1700" b="1" dirty="0">
                <a:solidFill>
                  <a:srgbClr val="134F5C"/>
                </a:solidFill>
                <a:latin typeface="Montserrat"/>
                <a:sym typeface="Montserrat"/>
              </a:rPr>
              <a:t>Experimentation was tough as a single iteration of model training took hours.</a:t>
            </a:r>
          </a:p>
          <a:p>
            <a:pPr marL="342900">
              <a:lnSpc>
                <a:spcPct val="100000"/>
              </a:lnSpc>
              <a:buClrTx/>
              <a:buFont typeface="+mj-lt"/>
              <a:buAutoNum type="arabicPeriod"/>
            </a:pPr>
            <a:r>
              <a:rPr lang="en-US" sz="1700" b="1" dirty="0">
                <a:solidFill>
                  <a:srgbClr val="134F5C"/>
                </a:solidFill>
                <a:latin typeface="Montserrat"/>
                <a:sym typeface="Montserrat"/>
              </a:rPr>
              <a:t>Overfitting occurred during the initial stages of the project.</a:t>
            </a:r>
          </a:p>
          <a:p>
            <a:pPr marL="342900">
              <a:lnSpc>
                <a:spcPct val="100000"/>
              </a:lnSpc>
              <a:buClrTx/>
              <a:buFont typeface="+mj-lt"/>
              <a:buAutoNum type="arabicPeriod"/>
            </a:pPr>
            <a:r>
              <a:rPr lang="en-US" sz="1700" b="1" dirty="0">
                <a:solidFill>
                  <a:srgbClr val="134F5C"/>
                </a:solidFill>
                <a:latin typeface="Montserrat"/>
                <a:sym typeface="Montserrat"/>
              </a:rPr>
              <a:t>Faced a lot of errors during deployment on </a:t>
            </a:r>
            <a:r>
              <a:rPr lang="en-US" sz="1700" b="1" dirty="0" err="1">
                <a:solidFill>
                  <a:srgbClr val="134F5C"/>
                </a:solidFill>
                <a:latin typeface="Montserrat"/>
                <a:sym typeface="Montserrat"/>
              </a:rPr>
              <a:t>Streamlit</a:t>
            </a:r>
            <a:r>
              <a:rPr lang="en-US" sz="1700" b="1" dirty="0">
                <a:solidFill>
                  <a:srgbClr val="134F5C"/>
                </a:solidFill>
                <a:latin typeface="Montserrat"/>
                <a:sym typeface="Montserrat"/>
              </a:rPr>
              <a:t> as a different set of codes are required.</a:t>
            </a:r>
          </a:p>
          <a:p>
            <a:pPr marL="342900">
              <a:lnSpc>
                <a:spcPct val="100000"/>
              </a:lnSpc>
              <a:buClrTx/>
              <a:buFont typeface="+mj-lt"/>
              <a:buAutoNum type="arabicPeriod"/>
            </a:pPr>
            <a:r>
              <a:rPr lang="en-US" sz="1700" b="1" dirty="0" err="1">
                <a:solidFill>
                  <a:srgbClr val="134F5C"/>
                </a:solidFill>
                <a:latin typeface="Montserrat"/>
                <a:sym typeface="Montserrat"/>
              </a:rPr>
              <a:t>Streamlit</a:t>
            </a:r>
            <a:r>
              <a:rPr lang="en-US" sz="1700" b="1" dirty="0">
                <a:solidFill>
                  <a:srgbClr val="134F5C"/>
                </a:solidFill>
                <a:latin typeface="Montserrat"/>
                <a:sym typeface="Montserrat"/>
              </a:rPr>
              <a:t> app is bit slow because of the usage of free account.</a:t>
            </a:r>
          </a:p>
          <a:p>
            <a:pPr marL="342900">
              <a:lnSpc>
                <a:spcPct val="100000"/>
              </a:lnSpc>
              <a:buClrTx/>
              <a:buFont typeface="+mj-lt"/>
              <a:buAutoNum type="arabicPeriod"/>
            </a:pPr>
            <a:endParaRPr lang="en-US" sz="1600" b="1" dirty="0">
              <a:solidFill>
                <a:srgbClr val="134F5C"/>
              </a:solidFill>
              <a:latin typeface="Montserrat"/>
              <a:ea typeface="Montserrat"/>
              <a:cs typeface="Montserrat"/>
              <a:sym typeface="Montserrat"/>
            </a:endParaRPr>
          </a:p>
          <a:p>
            <a:pPr marL="342900">
              <a:lnSpc>
                <a:spcPct val="100000"/>
              </a:lnSpc>
              <a:buClrTx/>
              <a:buFont typeface="+mj-lt"/>
              <a:buAutoNum type="arabicPeriod"/>
            </a:pPr>
            <a:endParaRPr lang="en-US" sz="1600" b="1" dirty="0">
              <a:solidFill>
                <a:srgbClr val="134F5C"/>
              </a:solidFill>
              <a:latin typeface="Montserrat"/>
              <a:ea typeface="Montserrat"/>
              <a:cs typeface="Montserrat"/>
              <a:sym typeface="Montserrat"/>
            </a:endParaRPr>
          </a:p>
        </p:txBody>
      </p:sp>
    </p:spTree>
    <p:extLst>
      <p:ext uri="{BB962C8B-B14F-4D97-AF65-F5344CB8AC3E}">
        <p14:creationId xmlns:p14="http://schemas.microsoft.com/office/powerpoint/2010/main" val="3627269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9"/>
          <p:cNvSpPr txBox="1">
            <a:spLocks noGrp="1"/>
          </p:cNvSpPr>
          <p:nvPr>
            <p:ph type="title"/>
          </p:nvPr>
        </p:nvSpPr>
        <p:spPr>
          <a:xfrm>
            <a:off x="311700" y="34585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3000" b="1">
                <a:solidFill>
                  <a:srgbClr val="CC0000"/>
                </a:solidFill>
                <a:latin typeface="Montserrat"/>
                <a:ea typeface="Montserrat"/>
                <a:cs typeface="Montserrat"/>
                <a:sym typeface="Montserrat"/>
              </a:rPr>
              <a:t>Conclusion</a:t>
            </a:r>
            <a:endParaRPr sz="3000" b="1">
              <a:solidFill>
                <a:srgbClr val="CC0000"/>
              </a:solidFill>
              <a:latin typeface="Montserrat"/>
              <a:ea typeface="Montserrat"/>
              <a:cs typeface="Montserrat"/>
              <a:sym typeface="Montserrat"/>
            </a:endParaRPr>
          </a:p>
        </p:txBody>
      </p:sp>
      <p:sp>
        <p:nvSpPr>
          <p:cNvPr id="183" name="Google Shape;183;p19"/>
          <p:cNvSpPr txBox="1">
            <a:spLocks noGrp="1"/>
          </p:cNvSpPr>
          <p:nvPr>
            <p:ph type="body" idx="1"/>
          </p:nvPr>
        </p:nvSpPr>
        <p:spPr>
          <a:xfrm>
            <a:off x="311700" y="695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500" dirty="0">
              <a:solidFill>
                <a:srgbClr val="212121"/>
              </a:solidFill>
              <a:latin typeface="Calibri"/>
              <a:ea typeface="Calibri"/>
              <a:cs typeface="Calibri"/>
              <a:sym typeface="Calibri"/>
            </a:endParaRPr>
          </a:p>
          <a:p>
            <a:pPr marL="457200" lvl="0" indent="-336550" algn="l" rtl="0">
              <a:lnSpc>
                <a:spcPct val="150000"/>
              </a:lnSpc>
              <a:spcBef>
                <a:spcPts val="0"/>
              </a:spcBef>
              <a:spcAft>
                <a:spcPts val="0"/>
              </a:spcAft>
              <a:buClr>
                <a:srgbClr val="134F5C"/>
              </a:buClr>
              <a:buSzPts val="1700"/>
              <a:buFont typeface="Montserrat"/>
              <a:buAutoNum type="arabicPeriod"/>
            </a:pPr>
            <a:r>
              <a:rPr lang="en-IN" sz="1700" b="1" dirty="0">
                <a:solidFill>
                  <a:srgbClr val="134F5C"/>
                </a:solidFill>
                <a:latin typeface="Montserrat"/>
                <a:ea typeface="Montserrat"/>
                <a:cs typeface="Montserrat"/>
                <a:sym typeface="Montserrat"/>
              </a:rPr>
              <a:t>Learned about each and every process from EDA and development to deployment in project during the whole course.</a:t>
            </a:r>
          </a:p>
          <a:p>
            <a:pPr indent="-336550">
              <a:lnSpc>
                <a:spcPct val="150000"/>
              </a:lnSpc>
              <a:buClr>
                <a:srgbClr val="134F5C"/>
              </a:buClr>
              <a:buSzPts val="1700"/>
              <a:buFont typeface="Montserrat"/>
              <a:buAutoNum type="arabicPeriod"/>
            </a:pPr>
            <a:r>
              <a:rPr lang="en-IN" sz="1700" b="1" dirty="0">
                <a:solidFill>
                  <a:srgbClr val="134F5C"/>
                </a:solidFill>
                <a:latin typeface="Montserrat"/>
                <a:ea typeface="Montserrat"/>
                <a:cs typeface="Montserrat"/>
                <a:sym typeface="Montserrat"/>
              </a:rPr>
              <a:t>Model is able to detect faces and classify facial emotions in real-time.</a:t>
            </a:r>
          </a:p>
          <a:p>
            <a:pPr marL="457200" lvl="0" indent="-336550" algn="l" rtl="0">
              <a:lnSpc>
                <a:spcPct val="150000"/>
              </a:lnSpc>
              <a:spcBef>
                <a:spcPts val="0"/>
              </a:spcBef>
              <a:spcAft>
                <a:spcPts val="0"/>
              </a:spcAft>
              <a:buClr>
                <a:srgbClr val="134F5C"/>
              </a:buClr>
              <a:buSzPts val="1700"/>
              <a:buFont typeface="Montserrat"/>
              <a:buAutoNum type="arabicPeriod"/>
            </a:pPr>
            <a:r>
              <a:rPr lang="en-IN" sz="1700" b="1" dirty="0">
                <a:solidFill>
                  <a:srgbClr val="134F5C"/>
                </a:solidFill>
                <a:latin typeface="Montserrat"/>
                <a:ea typeface="Montserrat"/>
                <a:cs typeface="Montserrat"/>
                <a:sym typeface="Montserrat"/>
              </a:rPr>
              <a:t>Model gave an accuracy </a:t>
            </a:r>
            <a:r>
              <a:rPr lang="en-IN" sz="1700" b="1">
                <a:solidFill>
                  <a:srgbClr val="134F5C"/>
                </a:solidFill>
                <a:latin typeface="Montserrat"/>
                <a:ea typeface="Montserrat"/>
                <a:cs typeface="Montserrat"/>
                <a:sym typeface="Montserrat"/>
              </a:rPr>
              <a:t>of 67.3% </a:t>
            </a:r>
            <a:r>
              <a:rPr lang="en-IN" sz="1700" b="1" dirty="0">
                <a:solidFill>
                  <a:srgbClr val="134F5C"/>
                </a:solidFill>
                <a:latin typeface="Montserrat"/>
                <a:ea typeface="Montserrat"/>
                <a:cs typeface="Montserrat"/>
                <a:sym typeface="Montserrat"/>
              </a:rPr>
              <a:t>on the validation set. (which can be increased with more computational resources and data).</a:t>
            </a:r>
          </a:p>
          <a:p>
            <a:pPr marL="457200" lvl="0" indent="-336550" algn="l" rtl="0">
              <a:lnSpc>
                <a:spcPct val="150000"/>
              </a:lnSpc>
              <a:spcBef>
                <a:spcPts val="0"/>
              </a:spcBef>
              <a:spcAft>
                <a:spcPts val="0"/>
              </a:spcAft>
              <a:buClr>
                <a:srgbClr val="134F5C"/>
              </a:buClr>
              <a:buSzPts val="1700"/>
              <a:buFont typeface="Montserrat"/>
              <a:buAutoNum type="arabicPeriod"/>
            </a:pPr>
            <a:r>
              <a:rPr lang="en-IN" sz="1700" b="1" dirty="0">
                <a:solidFill>
                  <a:srgbClr val="134F5C"/>
                </a:solidFill>
                <a:latin typeface="Montserrat"/>
                <a:ea typeface="Montserrat"/>
                <a:cs typeface="Montserrat"/>
                <a:sym typeface="Montserrat"/>
              </a:rPr>
              <a:t>Model has been deployed on </a:t>
            </a:r>
            <a:r>
              <a:rPr lang="en-IN" sz="1700" b="1" dirty="0" err="1">
                <a:solidFill>
                  <a:srgbClr val="134F5C"/>
                </a:solidFill>
                <a:latin typeface="Montserrat"/>
                <a:ea typeface="Montserrat"/>
                <a:cs typeface="Montserrat"/>
                <a:sym typeface="Montserrat"/>
              </a:rPr>
              <a:t>Streamlit</a:t>
            </a:r>
            <a:r>
              <a:rPr lang="en-IN" sz="1700" b="1" dirty="0">
                <a:solidFill>
                  <a:srgbClr val="134F5C"/>
                </a:solidFill>
                <a:latin typeface="Montserrat"/>
                <a:ea typeface="Montserrat"/>
                <a:cs typeface="Montserrat"/>
                <a:sym typeface="Montserrat"/>
              </a:rPr>
              <a:t> as end to end solution.</a:t>
            </a:r>
          </a:p>
          <a:p>
            <a:pPr marL="457200" lvl="0" indent="-336550" algn="l" rtl="0">
              <a:lnSpc>
                <a:spcPct val="150000"/>
              </a:lnSpc>
              <a:spcBef>
                <a:spcPts val="0"/>
              </a:spcBef>
              <a:spcAft>
                <a:spcPts val="0"/>
              </a:spcAft>
              <a:buClr>
                <a:srgbClr val="134F5C"/>
              </a:buClr>
              <a:buSzPts val="1700"/>
              <a:buFont typeface="Montserrat"/>
              <a:buAutoNum type="arabicPeriod"/>
            </a:pPr>
            <a:r>
              <a:rPr lang="en-IN" sz="1700" b="1" dirty="0">
                <a:solidFill>
                  <a:srgbClr val="134F5C"/>
                </a:solidFill>
                <a:latin typeface="Montserrat"/>
                <a:ea typeface="Montserrat"/>
                <a:cs typeface="Montserrat"/>
                <a:sym typeface="Montserrat"/>
              </a:rPr>
              <a:t>Model can be used on local machine in real time.</a:t>
            </a:r>
          </a:p>
          <a:p>
            <a:pPr marL="457200" lvl="0" indent="-336550" algn="l" rtl="0">
              <a:lnSpc>
                <a:spcPct val="100000"/>
              </a:lnSpc>
              <a:spcBef>
                <a:spcPts val="0"/>
              </a:spcBef>
              <a:spcAft>
                <a:spcPts val="0"/>
              </a:spcAft>
              <a:buClr>
                <a:srgbClr val="134F5C"/>
              </a:buClr>
              <a:buSzPts val="1700"/>
              <a:buFont typeface="Montserrat"/>
              <a:buAutoNum type="arabicPeriod"/>
            </a:pPr>
            <a:endParaRPr lang="en-IN" sz="1700" b="1" dirty="0">
              <a:solidFill>
                <a:srgbClr val="134F5C"/>
              </a:solidFill>
              <a:latin typeface="Montserrat"/>
              <a:ea typeface="Montserrat"/>
              <a:cs typeface="Montserrat"/>
              <a:sym typeface="Montserrat"/>
            </a:endParaRPr>
          </a:p>
          <a:p>
            <a:pPr marL="457200" lvl="0" indent="-336550" algn="l" rtl="0">
              <a:lnSpc>
                <a:spcPct val="100000"/>
              </a:lnSpc>
              <a:spcBef>
                <a:spcPts val="0"/>
              </a:spcBef>
              <a:spcAft>
                <a:spcPts val="0"/>
              </a:spcAft>
              <a:buClr>
                <a:srgbClr val="134F5C"/>
              </a:buClr>
              <a:buSzPts val="1700"/>
              <a:buFont typeface="Montserrat"/>
              <a:buAutoNum type="arabicPeriod"/>
            </a:pPr>
            <a:endParaRPr lang="en-IN" sz="1700" b="1" dirty="0">
              <a:solidFill>
                <a:srgbClr val="134F5C"/>
              </a:solidFill>
              <a:latin typeface="Montserrat"/>
              <a:ea typeface="Montserrat"/>
              <a:cs typeface="Montserrat"/>
              <a:sym typeface="Montserrat"/>
            </a:endParaRPr>
          </a:p>
          <a:p>
            <a:pPr marL="457200" lvl="0" indent="-336550" algn="l" rtl="0">
              <a:lnSpc>
                <a:spcPct val="100000"/>
              </a:lnSpc>
              <a:spcBef>
                <a:spcPts val="0"/>
              </a:spcBef>
              <a:spcAft>
                <a:spcPts val="0"/>
              </a:spcAft>
              <a:buClr>
                <a:srgbClr val="134F5C"/>
              </a:buClr>
              <a:buSzPts val="1700"/>
              <a:buFont typeface="Montserrat"/>
              <a:buAutoNum type="arabicPeriod"/>
            </a:pPr>
            <a:endParaRPr sz="1700" b="1" dirty="0">
              <a:solidFill>
                <a:srgbClr val="134F5C"/>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a:spLocks noGrp="1"/>
          </p:cNvSpPr>
          <p:nvPr>
            <p:ph type="title"/>
          </p:nvPr>
        </p:nvSpPr>
        <p:spPr>
          <a:xfrm>
            <a:off x="311700" y="469550"/>
            <a:ext cx="852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5200"/>
              <a:buFont typeface="Arial"/>
              <a:buNone/>
            </a:pPr>
            <a:r>
              <a:rPr lang="en-US" sz="3900" b="1">
                <a:solidFill>
                  <a:srgbClr val="CC0000"/>
                </a:solidFill>
                <a:latin typeface="Montserrat"/>
                <a:ea typeface="Montserrat"/>
                <a:cs typeface="Montserrat"/>
                <a:sym typeface="Montserrat"/>
              </a:rPr>
              <a:t>CONTENTS</a:t>
            </a:r>
            <a:endParaRPr sz="3900" b="1">
              <a:solidFill>
                <a:srgbClr val="CC0000"/>
              </a:solidFill>
              <a:latin typeface="Montserrat"/>
              <a:ea typeface="Montserrat"/>
              <a:cs typeface="Montserrat"/>
              <a:sym typeface="Montserrat"/>
            </a:endParaRPr>
          </a:p>
        </p:txBody>
      </p:sp>
      <p:sp>
        <p:nvSpPr>
          <p:cNvPr id="61" name="Google Shape;61;p2"/>
          <p:cNvSpPr txBox="1">
            <a:spLocks noGrp="1"/>
          </p:cNvSpPr>
          <p:nvPr>
            <p:ph type="body" idx="1"/>
          </p:nvPr>
        </p:nvSpPr>
        <p:spPr>
          <a:xfrm>
            <a:off x="311700" y="914100"/>
            <a:ext cx="8520600" cy="4229400"/>
          </a:xfrm>
          <a:prstGeom prst="rect">
            <a:avLst/>
          </a:prstGeom>
          <a:noFill/>
          <a:ln>
            <a:noFill/>
          </a:ln>
        </p:spPr>
        <p:txBody>
          <a:bodyPr spcFirstLastPara="1" wrap="square" lIns="91425" tIns="91425" rIns="91425" bIns="91425" anchor="ctr" anchorCtr="0">
            <a:noAutofit/>
          </a:bodyPr>
          <a:lstStyle/>
          <a:p>
            <a:pPr marL="457200" marR="0" lvl="0" indent="-400050" algn="l" rtl="0">
              <a:lnSpc>
                <a:spcPct val="100000"/>
              </a:lnSpc>
              <a:spcBef>
                <a:spcPts val="0"/>
              </a:spcBef>
              <a:spcAft>
                <a:spcPts val="0"/>
              </a:spcAft>
              <a:buClr>
                <a:srgbClr val="134F5C"/>
              </a:buClr>
              <a:buSzPts val="2700"/>
              <a:buFont typeface="Montserrat"/>
              <a:buAutoNum type="arabicPeriod"/>
            </a:pPr>
            <a:r>
              <a:rPr lang="en-US" sz="2000" b="1" dirty="0">
                <a:solidFill>
                  <a:srgbClr val="134F5C"/>
                </a:solidFill>
                <a:latin typeface="Montserrat"/>
                <a:ea typeface="Montserrat"/>
                <a:cs typeface="Montserrat"/>
                <a:sym typeface="Montserrat"/>
              </a:rPr>
              <a:t>Problem Statement</a:t>
            </a:r>
            <a:endParaRPr sz="2000" b="1" dirty="0">
              <a:solidFill>
                <a:srgbClr val="134F5C"/>
              </a:solidFill>
              <a:latin typeface="Montserrat"/>
              <a:ea typeface="Montserrat"/>
              <a:cs typeface="Montserrat"/>
              <a:sym typeface="Montserrat"/>
            </a:endParaRPr>
          </a:p>
          <a:p>
            <a:pPr marL="457200" marR="0" lvl="0" indent="-400050" algn="l" rtl="0">
              <a:lnSpc>
                <a:spcPct val="100000"/>
              </a:lnSpc>
              <a:spcBef>
                <a:spcPts val="0"/>
              </a:spcBef>
              <a:spcAft>
                <a:spcPts val="0"/>
              </a:spcAft>
              <a:buClr>
                <a:srgbClr val="134F5C"/>
              </a:buClr>
              <a:buSzPts val="2700"/>
              <a:buFont typeface="Montserrat"/>
              <a:buAutoNum type="arabicPeriod"/>
            </a:pPr>
            <a:r>
              <a:rPr lang="en-US" sz="2000" b="1" dirty="0">
                <a:solidFill>
                  <a:srgbClr val="134F5C"/>
                </a:solidFill>
                <a:latin typeface="Montserrat"/>
                <a:ea typeface="Montserrat"/>
                <a:cs typeface="Montserrat"/>
                <a:sym typeface="Montserrat"/>
              </a:rPr>
              <a:t>Data Pipeline</a:t>
            </a:r>
            <a:endParaRPr sz="2000" b="1" dirty="0">
              <a:solidFill>
                <a:srgbClr val="134F5C"/>
              </a:solidFill>
              <a:latin typeface="Montserrat"/>
              <a:ea typeface="Montserrat"/>
              <a:cs typeface="Montserrat"/>
              <a:sym typeface="Montserrat"/>
            </a:endParaRPr>
          </a:p>
          <a:p>
            <a:pPr marL="457200" marR="0" lvl="0" indent="-400050" algn="l" rtl="0">
              <a:lnSpc>
                <a:spcPct val="100000"/>
              </a:lnSpc>
              <a:spcBef>
                <a:spcPts val="0"/>
              </a:spcBef>
              <a:spcAft>
                <a:spcPts val="0"/>
              </a:spcAft>
              <a:buClr>
                <a:srgbClr val="134F5C"/>
              </a:buClr>
              <a:buSzPts val="2700"/>
              <a:buFont typeface="Montserrat"/>
              <a:buAutoNum type="arabicPeriod"/>
            </a:pPr>
            <a:r>
              <a:rPr lang="en-US" sz="2000" b="1" dirty="0">
                <a:solidFill>
                  <a:srgbClr val="134F5C"/>
                </a:solidFill>
                <a:latin typeface="Montserrat"/>
                <a:ea typeface="Montserrat"/>
                <a:cs typeface="Montserrat"/>
                <a:sym typeface="Montserrat"/>
              </a:rPr>
              <a:t>Data Summary</a:t>
            </a:r>
            <a:endParaRPr sz="2000" b="1" dirty="0">
              <a:solidFill>
                <a:srgbClr val="134F5C"/>
              </a:solidFill>
              <a:latin typeface="Montserrat"/>
              <a:ea typeface="Montserrat"/>
              <a:cs typeface="Montserrat"/>
              <a:sym typeface="Montserrat"/>
            </a:endParaRPr>
          </a:p>
          <a:p>
            <a:pPr marL="457200" marR="0" lvl="0" indent="-400050" algn="l" rtl="0">
              <a:lnSpc>
                <a:spcPct val="100000"/>
              </a:lnSpc>
              <a:spcBef>
                <a:spcPts val="0"/>
              </a:spcBef>
              <a:spcAft>
                <a:spcPts val="0"/>
              </a:spcAft>
              <a:buClr>
                <a:srgbClr val="134F5C"/>
              </a:buClr>
              <a:buSzPts val="2700"/>
              <a:buFont typeface="Montserrat"/>
              <a:buAutoNum type="arabicPeriod"/>
            </a:pPr>
            <a:r>
              <a:rPr lang="en-US" sz="2000" b="1" dirty="0">
                <a:solidFill>
                  <a:srgbClr val="134F5C"/>
                </a:solidFill>
                <a:latin typeface="Montserrat"/>
                <a:ea typeface="Montserrat"/>
                <a:cs typeface="Montserrat"/>
                <a:sym typeface="Montserrat"/>
              </a:rPr>
              <a:t>EDA </a:t>
            </a:r>
          </a:p>
          <a:p>
            <a:pPr marL="457200" marR="0" lvl="0" indent="-400050" algn="l" rtl="0">
              <a:lnSpc>
                <a:spcPct val="100000"/>
              </a:lnSpc>
              <a:spcBef>
                <a:spcPts val="0"/>
              </a:spcBef>
              <a:spcAft>
                <a:spcPts val="0"/>
              </a:spcAft>
              <a:buClr>
                <a:srgbClr val="134F5C"/>
              </a:buClr>
              <a:buSzPts val="2700"/>
              <a:buFont typeface="Montserrat"/>
              <a:buAutoNum type="arabicPeriod"/>
            </a:pPr>
            <a:r>
              <a:rPr lang="en-US" sz="2000" b="1" dirty="0">
                <a:solidFill>
                  <a:srgbClr val="134F5C"/>
                </a:solidFill>
                <a:latin typeface="Montserrat"/>
                <a:ea typeface="Montserrat"/>
                <a:cs typeface="Montserrat"/>
                <a:sym typeface="Montserrat"/>
              </a:rPr>
              <a:t>Data preprocessing </a:t>
            </a:r>
            <a:endParaRPr sz="2000" b="1" dirty="0">
              <a:solidFill>
                <a:srgbClr val="134F5C"/>
              </a:solidFill>
              <a:latin typeface="Montserrat"/>
              <a:ea typeface="Montserrat"/>
              <a:cs typeface="Montserrat"/>
              <a:sym typeface="Montserrat"/>
            </a:endParaRPr>
          </a:p>
          <a:p>
            <a:pPr marL="457200" marR="0" lvl="0" indent="-400050" algn="l" rtl="0">
              <a:lnSpc>
                <a:spcPct val="100000"/>
              </a:lnSpc>
              <a:spcBef>
                <a:spcPts val="0"/>
              </a:spcBef>
              <a:spcAft>
                <a:spcPts val="0"/>
              </a:spcAft>
              <a:buClr>
                <a:srgbClr val="134F5C"/>
              </a:buClr>
              <a:buSzPts val="2700"/>
              <a:buFont typeface="Montserrat"/>
              <a:buAutoNum type="arabicPeriod"/>
            </a:pPr>
            <a:r>
              <a:rPr lang="en-US" sz="2000" b="1" dirty="0">
                <a:solidFill>
                  <a:srgbClr val="134F5C"/>
                </a:solidFill>
                <a:latin typeface="Montserrat"/>
                <a:ea typeface="Montserrat"/>
                <a:cs typeface="Montserrat"/>
                <a:sym typeface="Montserrat"/>
              </a:rPr>
              <a:t>CNN Model</a:t>
            </a:r>
          </a:p>
          <a:p>
            <a:pPr marL="457200" marR="0" lvl="0" indent="-400050" algn="l" rtl="0">
              <a:lnSpc>
                <a:spcPct val="100000"/>
              </a:lnSpc>
              <a:spcBef>
                <a:spcPts val="0"/>
              </a:spcBef>
              <a:spcAft>
                <a:spcPts val="0"/>
              </a:spcAft>
              <a:buClr>
                <a:srgbClr val="134F5C"/>
              </a:buClr>
              <a:buSzPts val="2700"/>
              <a:buFont typeface="Montserrat"/>
              <a:buAutoNum type="arabicPeriod"/>
            </a:pPr>
            <a:r>
              <a:rPr lang="en-US" sz="2000" b="1" dirty="0">
                <a:solidFill>
                  <a:srgbClr val="134F5C"/>
                </a:solidFill>
                <a:latin typeface="Montserrat"/>
                <a:ea typeface="Montserrat"/>
                <a:cs typeface="Montserrat"/>
                <a:sym typeface="Montserrat"/>
              </a:rPr>
              <a:t>Model Parameters</a:t>
            </a:r>
          </a:p>
          <a:p>
            <a:pPr marL="457200" marR="0" lvl="0" indent="-400050" algn="l" rtl="0">
              <a:lnSpc>
                <a:spcPct val="100000"/>
              </a:lnSpc>
              <a:spcBef>
                <a:spcPts val="0"/>
              </a:spcBef>
              <a:spcAft>
                <a:spcPts val="0"/>
              </a:spcAft>
              <a:buClr>
                <a:srgbClr val="134F5C"/>
              </a:buClr>
              <a:buSzPts val="2700"/>
              <a:buFont typeface="Montserrat"/>
              <a:buAutoNum type="arabicPeriod"/>
            </a:pPr>
            <a:r>
              <a:rPr lang="en-US" sz="2000" b="1" dirty="0">
                <a:solidFill>
                  <a:srgbClr val="134F5C"/>
                </a:solidFill>
                <a:latin typeface="Montserrat"/>
                <a:ea typeface="Montserrat"/>
                <a:cs typeface="Montserrat"/>
                <a:sym typeface="Montserrat"/>
              </a:rPr>
              <a:t>Model Evaluation</a:t>
            </a:r>
          </a:p>
          <a:p>
            <a:pPr marL="457200" marR="0" lvl="0" indent="-400050" algn="l" rtl="0">
              <a:lnSpc>
                <a:spcPct val="100000"/>
              </a:lnSpc>
              <a:spcBef>
                <a:spcPts val="0"/>
              </a:spcBef>
              <a:spcAft>
                <a:spcPts val="0"/>
              </a:spcAft>
              <a:buClr>
                <a:srgbClr val="134F5C"/>
              </a:buClr>
              <a:buSzPts val="2700"/>
              <a:buFont typeface="Montserrat"/>
              <a:buAutoNum type="arabicPeriod"/>
            </a:pPr>
            <a:r>
              <a:rPr lang="en-US" sz="2000" b="1" dirty="0">
                <a:solidFill>
                  <a:srgbClr val="134F5C"/>
                </a:solidFill>
                <a:latin typeface="Montserrat"/>
                <a:ea typeface="Montserrat"/>
                <a:cs typeface="Montserrat"/>
                <a:sym typeface="Montserrat"/>
              </a:rPr>
              <a:t>Model Testing</a:t>
            </a:r>
          </a:p>
          <a:p>
            <a:pPr indent="-400050">
              <a:lnSpc>
                <a:spcPct val="100000"/>
              </a:lnSpc>
              <a:buClr>
                <a:srgbClr val="134F5C"/>
              </a:buClr>
              <a:buSzPts val="2700"/>
              <a:buFont typeface="Montserrat"/>
              <a:buAutoNum type="arabicPeriod"/>
            </a:pPr>
            <a:r>
              <a:rPr lang="en-US" sz="2000" b="1" dirty="0">
                <a:solidFill>
                  <a:srgbClr val="134F5C"/>
                </a:solidFill>
                <a:latin typeface="Montserrat"/>
                <a:ea typeface="Montserrat"/>
                <a:cs typeface="Montserrat"/>
                <a:sym typeface="Montserrat"/>
              </a:rPr>
              <a:t>Model Demonstration</a:t>
            </a:r>
          </a:p>
          <a:p>
            <a:pPr indent="-400050">
              <a:lnSpc>
                <a:spcPct val="100000"/>
              </a:lnSpc>
              <a:buClr>
                <a:srgbClr val="134F5C"/>
              </a:buClr>
              <a:buSzPts val="2700"/>
              <a:buFont typeface="Montserrat"/>
              <a:buAutoNum type="arabicPeriod"/>
            </a:pPr>
            <a:r>
              <a:rPr lang="en-US" sz="2000" b="1" dirty="0">
                <a:solidFill>
                  <a:srgbClr val="134F5C"/>
                </a:solidFill>
                <a:latin typeface="Montserrat"/>
                <a:ea typeface="Montserrat"/>
                <a:cs typeface="Montserrat"/>
                <a:sym typeface="Montserrat"/>
              </a:rPr>
              <a:t>Challenges </a:t>
            </a:r>
          </a:p>
          <a:p>
            <a:pPr marL="457200" marR="0" lvl="0" indent="-400050" algn="l" rtl="0">
              <a:lnSpc>
                <a:spcPct val="100000"/>
              </a:lnSpc>
              <a:spcBef>
                <a:spcPts val="0"/>
              </a:spcBef>
              <a:spcAft>
                <a:spcPts val="0"/>
              </a:spcAft>
              <a:buClr>
                <a:srgbClr val="134F5C"/>
              </a:buClr>
              <a:buSzPts val="2700"/>
              <a:buFont typeface="Montserrat"/>
              <a:buAutoNum type="arabicPeriod"/>
            </a:pPr>
            <a:r>
              <a:rPr lang="en-US" sz="2000" b="1" dirty="0">
                <a:solidFill>
                  <a:srgbClr val="134F5C"/>
                </a:solidFill>
                <a:latin typeface="Montserrat"/>
                <a:ea typeface="Montserrat"/>
                <a:cs typeface="Montserrat"/>
                <a:sym typeface="Montserrat"/>
              </a:rPr>
              <a:t>Conclusion</a:t>
            </a:r>
            <a:endParaRPr sz="1100" dirty="0">
              <a:solidFill>
                <a:srgbClr val="02060A"/>
              </a:solidFill>
            </a:endParaRPr>
          </a:p>
          <a:p>
            <a:pPr marL="514350" lvl="0" indent="-285750" algn="l" rtl="0">
              <a:lnSpc>
                <a:spcPct val="115000"/>
              </a:lnSpc>
              <a:spcBef>
                <a:spcPts val="0"/>
              </a:spcBef>
              <a:spcAft>
                <a:spcPts val="0"/>
              </a:spcAft>
              <a:buClr>
                <a:schemeClr val="lt1"/>
              </a:buClr>
              <a:buSzPts val="1800"/>
              <a:buFont typeface="Arial"/>
              <a:buNone/>
            </a:pPr>
            <a:endParaRPr dirty="0">
              <a:solidFill>
                <a:srgbClr val="02060A"/>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5"/>
          <p:cNvSpPr txBox="1">
            <a:spLocks noGrp="1"/>
          </p:cNvSpPr>
          <p:nvPr>
            <p:ph type="body" idx="1"/>
          </p:nvPr>
        </p:nvSpPr>
        <p:spPr>
          <a:xfrm>
            <a:off x="221806" y="1310741"/>
            <a:ext cx="8520600" cy="368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800"/>
              <a:buNone/>
            </a:pPr>
            <a:r>
              <a:rPr lang="en-US" sz="1600" b="1" dirty="0">
                <a:solidFill>
                  <a:srgbClr val="134F5C"/>
                </a:solidFill>
                <a:latin typeface="Montserrat"/>
                <a:ea typeface="Montserrat"/>
                <a:cs typeface="Montserrat"/>
                <a:sym typeface="Montserrat"/>
              </a:rPr>
              <a:t>The Indian education landscape has been undergoing rapid changes for the past 10 years owing to</a:t>
            </a:r>
          </a:p>
          <a:p>
            <a:pPr marL="0" marR="0" lvl="0" indent="0" algn="l" rtl="0">
              <a:lnSpc>
                <a:spcPct val="100000"/>
              </a:lnSpc>
              <a:spcBef>
                <a:spcPts val="0"/>
              </a:spcBef>
              <a:spcAft>
                <a:spcPts val="0"/>
              </a:spcAft>
              <a:buSzPts val="1800"/>
              <a:buNone/>
            </a:pPr>
            <a:r>
              <a:rPr lang="en-US" sz="1600" b="1" dirty="0">
                <a:solidFill>
                  <a:srgbClr val="134F5C"/>
                </a:solidFill>
                <a:latin typeface="Montserrat"/>
                <a:ea typeface="Montserrat"/>
                <a:cs typeface="Montserrat"/>
                <a:sym typeface="Montserrat"/>
              </a:rPr>
              <a:t>the advancement of web-based learning services, specifically, eLearning platforms</a:t>
            </a:r>
          </a:p>
          <a:p>
            <a:pPr marL="0" marR="0" lvl="0" indent="0" algn="l" rtl="0">
              <a:lnSpc>
                <a:spcPct val="100000"/>
              </a:lnSpc>
              <a:spcBef>
                <a:spcPts val="0"/>
              </a:spcBef>
              <a:spcAft>
                <a:spcPts val="0"/>
              </a:spcAft>
              <a:buSzPts val="1800"/>
              <a:buNone/>
            </a:pPr>
            <a:r>
              <a:rPr lang="en-US" sz="1600" b="1" dirty="0">
                <a:solidFill>
                  <a:srgbClr val="134F5C"/>
                </a:solidFill>
                <a:latin typeface="Montserrat"/>
                <a:ea typeface="Montserrat"/>
                <a:cs typeface="Montserrat"/>
                <a:sym typeface="Montserrat"/>
              </a:rPr>
              <a:t>Digital classrooms are conducted via video telephony software program (</a:t>
            </a:r>
            <a:r>
              <a:rPr lang="en-US" sz="1600" b="1" dirty="0" err="1">
                <a:solidFill>
                  <a:srgbClr val="134F5C"/>
                </a:solidFill>
                <a:latin typeface="Montserrat"/>
                <a:ea typeface="Montserrat"/>
                <a:cs typeface="Montserrat"/>
                <a:sym typeface="Montserrat"/>
              </a:rPr>
              <a:t>eg</a:t>
            </a:r>
            <a:r>
              <a:rPr lang="en-US" sz="1600" b="1" dirty="0">
                <a:solidFill>
                  <a:srgbClr val="134F5C"/>
                </a:solidFill>
                <a:latin typeface="Montserrat"/>
                <a:ea typeface="Montserrat"/>
                <a:cs typeface="Montserrat"/>
                <a:sym typeface="Montserrat"/>
              </a:rPr>
              <a:t> Zoom) where it’s not possible for medium scale class (25-50) to see all students and assess the mood. Because of this drawback, students are not focusing on content due to lack of surveillance</a:t>
            </a:r>
          </a:p>
          <a:p>
            <a:pPr marL="0" marR="0" lvl="0" indent="0" algn="l" rtl="0">
              <a:lnSpc>
                <a:spcPct val="100000"/>
              </a:lnSpc>
              <a:spcBef>
                <a:spcPts val="0"/>
              </a:spcBef>
              <a:spcAft>
                <a:spcPts val="0"/>
              </a:spcAft>
              <a:buSzPts val="1800"/>
              <a:buNone/>
            </a:pPr>
            <a:r>
              <a:rPr lang="en-US" sz="1600" b="1" dirty="0">
                <a:solidFill>
                  <a:srgbClr val="134F5C"/>
                </a:solidFill>
                <a:latin typeface="Montserrat"/>
                <a:ea typeface="Montserrat"/>
                <a:cs typeface="Montserrat"/>
                <a:sym typeface="Montserrat"/>
              </a:rPr>
              <a:t>We will solve the above-mentioned challenge by applying deep learning algorithms to live video data.</a:t>
            </a:r>
          </a:p>
          <a:p>
            <a:pPr marL="0" marR="0" lvl="0" indent="0" algn="l" rtl="0">
              <a:lnSpc>
                <a:spcPct val="100000"/>
              </a:lnSpc>
              <a:spcBef>
                <a:spcPts val="0"/>
              </a:spcBef>
              <a:spcAft>
                <a:spcPts val="0"/>
              </a:spcAft>
              <a:buSzPts val="1800"/>
              <a:buNone/>
            </a:pPr>
            <a:r>
              <a:rPr lang="en-US" sz="1600" b="1" dirty="0">
                <a:solidFill>
                  <a:srgbClr val="134F5C"/>
                </a:solidFill>
                <a:latin typeface="Montserrat"/>
                <a:ea typeface="Montserrat"/>
                <a:cs typeface="Montserrat"/>
                <a:sym typeface="Montserrat"/>
              </a:rPr>
              <a:t>The solution to this problem is by recognizing facial emotions in real time.</a:t>
            </a:r>
          </a:p>
          <a:p>
            <a:pPr marL="0" marR="0" lvl="0" indent="0" algn="l" rtl="0">
              <a:lnSpc>
                <a:spcPct val="100000"/>
              </a:lnSpc>
              <a:spcBef>
                <a:spcPts val="0"/>
              </a:spcBef>
              <a:spcAft>
                <a:spcPts val="0"/>
              </a:spcAft>
              <a:buSzPts val="1800"/>
              <a:buNone/>
            </a:pPr>
            <a:endParaRPr sz="1600" b="1" dirty="0">
              <a:solidFill>
                <a:srgbClr val="134F5C"/>
              </a:solidFill>
              <a:latin typeface="Montserrat"/>
              <a:ea typeface="Montserrat"/>
              <a:cs typeface="Montserrat"/>
              <a:sym typeface="Montserrat"/>
            </a:endParaRPr>
          </a:p>
        </p:txBody>
      </p:sp>
      <p:sp>
        <p:nvSpPr>
          <p:cNvPr id="67" name="Google Shape;67;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5200"/>
              <a:buFont typeface="Arial"/>
              <a:buNone/>
            </a:pPr>
            <a:r>
              <a:rPr lang="en-US" sz="3900" b="1">
                <a:solidFill>
                  <a:srgbClr val="CC0000"/>
                </a:solidFill>
                <a:latin typeface="Montserrat"/>
                <a:ea typeface="Montserrat"/>
                <a:cs typeface="Montserrat"/>
                <a:sym typeface="Montserrat"/>
              </a:rPr>
              <a:t>Problem</a:t>
            </a:r>
            <a:r>
              <a:rPr lang="en-US"/>
              <a:t> </a:t>
            </a:r>
            <a:r>
              <a:rPr lang="en-US" sz="3900" b="1">
                <a:solidFill>
                  <a:srgbClr val="CC0000"/>
                </a:solidFill>
                <a:latin typeface="Montserrat"/>
                <a:ea typeface="Montserrat"/>
                <a:cs typeface="Montserrat"/>
                <a:sym typeface="Montserrat"/>
              </a:rPr>
              <a:t>Statement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6"/>
          <p:cNvSpPr txBox="1">
            <a:spLocks noGrp="1"/>
          </p:cNvSpPr>
          <p:nvPr>
            <p:ph type="title"/>
          </p:nvPr>
        </p:nvSpPr>
        <p:spPr>
          <a:xfrm>
            <a:off x="311700" y="272675"/>
            <a:ext cx="8520600" cy="745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3900" b="1" dirty="0">
                <a:latin typeface="Montserrat"/>
                <a:ea typeface="Montserrat"/>
                <a:cs typeface="Montserrat"/>
                <a:sym typeface="Montserrat"/>
              </a:rPr>
              <a:t>DATA PIPELINE</a:t>
            </a:r>
            <a:endParaRPr sz="39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2800"/>
              <a:buNone/>
            </a:pPr>
            <a:br>
              <a:rPr lang="en-US" sz="3900" b="1" dirty="0">
                <a:solidFill>
                  <a:srgbClr val="CC0000"/>
                </a:solidFill>
                <a:latin typeface="Montserrat"/>
                <a:ea typeface="Montserrat"/>
                <a:cs typeface="Montserrat"/>
                <a:sym typeface="Montserrat"/>
              </a:rPr>
            </a:br>
            <a:br>
              <a:rPr lang="en-US" b="1" dirty="0">
                <a:latin typeface="Montserrat"/>
                <a:ea typeface="Montserrat"/>
                <a:cs typeface="Montserrat"/>
                <a:sym typeface="Montserrat"/>
              </a:rPr>
            </a:br>
            <a:br>
              <a:rPr lang="en-US" b="1" dirty="0">
                <a:latin typeface="Montserrat"/>
                <a:ea typeface="Montserrat"/>
                <a:cs typeface="Montserrat"/>
                <a:sym typeface="Montserrat"/>
              </a:rPr>
            </a:br>
            <a:br>
              <a:rPr lang="en-US" b="1" dirty="0">
                <a:latin typeface="Montserrat"/>
                <a:ea typeface="Montserrat"/>
                <a:cs typeface="Montserrat"/>
                <a:sym typeface="Montserrat"/>
              </a:rPr>
            </a:br>
            <a:endParaRPr b="1" dirty="0">
              <a:latin typeface="Montserrat"/>
              <a:ea typeface="Montserrat"/>
              <a:cs typeface="Montserrat"/>
              <a:sym typeface="Montserrat"/>
            </a:endParaRPr>
          </a:p>
        </p:txBody>
      </p:sp>
      <p:sp>
        <p:nvSpPr>
          <p:cNvPr id="73" name="Google Shape;73;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134F5C"/>
              </a:buClr>
              <a:buSzPts val="2000"/>
              <a:buFont typeface="Montserrat"/>
              <a:buChar char="▪"/>
            </a:pPr>
            <a:r>
              <a:rPr lang="en-US" sz="2000" b="1" dirty="0">
                <a:solidFill>
                  <a:srgbClr val="134F5C"/>
                </a:solidFill>
                <a:latin typeface="Montserrat"/>
                <a:ea typeface="Montserrat"/>
                <a:cs typeface="Montserrat"/>
                <a:sym typeface="Montserrat"/>
              </a:rPr>
              <a:t>EDA</a:t>
            </a:r>
          </a:p>
          <a:p>
            <a:pPr marL="457200" lvl="0" indent="-355600" algn="l" rtl="0">
              <a:lnSpc>
                <a:spcPct val="115000"/>
              </a:lnSpc>
              <a:spcBef>
                <a:spcPts val="0"/>
              </a:spcBef>
              <a:spcAft>
                <a:spcPts val="0"/>
              </a:spcAft>
              <a:buClr>
                <a:srgbClr val="134F5C"/>
              </a:buClr>
              <a:buSzPts val="2000"/>
              <a:buFont typeface="Montserrat"/>
              <a:buChar char="▪"/>
            </a:pPr>
            <a:r>
              <a:rPr lang="en-US" sz="2000" b="1" dirty="0">
                <a:solidFill>
                  <a:srgbClr val="134F5C"/>
                </a:solidFill>
                <a:latin typeface="Montserrat"/>
                <a:ea typeface="Montserrat"/>
                <a:cs typeface="Montserrat"/>
                <a:sym typeface="Montserrat"/>
              </a:rPr>
              <a:t>Image Preprocessing</a:t>
            </a:r>
            <a:endParaRPr sz="2000" b="1" dirty="0">
              <a:solidFill>
                <a:srgbClr val="134F5C"/>
              </a:solidFill>
              <a:latin typeface="Montserrat"/>
              <a:ea typeface="Montserrat"/>
              <a:cs typeface="Montserrat"/>
              <a:sym typeface="Montserrat"/>
            </a:endParaRPr>
          </a:p>
          <a:p>
            <a:pPr marL="457200" lvl="0" indent="-355600" algn="l" rtl="0">
              <a:lnSpc>
                <a:spcPct val="115000"/>
              </a:lnSpc>
              <a:spcBef>
                <a:spcPts val="0"/>
              </a:spcBef>
              <a:spcAft>
                <a:spcPts val="0"/>
              </a:spcAft>
              <a:buClr>
                <a:srgbClr val="134F5C"/>
              </a:buClr>
              <a:buSzPts val="2000"/>
              <a:buFont typeface="Montserrat"/>
              <a:buChar char="▪"/>
            </a:pPr>
            <a:r>
              <a:rPr lang="en-IN" sz="2000" b="1" dirty="0">
                <a:solidFill>
                  <a:srgbClr val="134F5C"/>
                </a:solidFill>
                <a:latin typeface="Montserrat"/>
                <a:ea typeface="Montserrat"/>
                <a:cs typeface="Montserrat"/>
                <a:sym typeface="Montserrat"/>
              </a:rPr>
              <a:t>Model Definition</a:t>
            </a:r>
          </a:p>
          <a:p>
            <a:pPr marL="457200" lvl="0" indent="-355600" algn="l" rtl="0">
              <a:lnSpc>
                <a:spcPct val="115000"/>
              </a:lnSpc>
              <a:spcBef>
                <a:spcPts val="0"/>
              </a:spcBef>
              <a:spcAft>
                <a:spcPts val="0"/>
              </a:spcAft>
              <a:buClr>
                <a:srgbClr val="134F5C"/>
              </a:buClr>
              <a:buSzPts val="2000"/>
              <a:buFont typeface="Montserrat"/>
              <a:buChar char="▪"/>
            </a:pPr>
            <a:r>
              <a:rPr lang="en-IN" sz="2000" b="1" dirty="0">
                <a:solidFill>
                  <a:srgbClr val="134F5C"/>
                </a:solidFill>
                <a:latin typeface="Montserrat"/>
                <a:ea typeface="Montserrat"/>
                <a:cs typeface="Montserrat"/>
                <a:sym typeface="Montserrat"/>
              </a:rPr>
              <a:t>Model compilation and training</a:t>
            </a:r>
          </a:p>
          <a:p>
            <a:pPr marL="457200" lvl="0" indent="-355600" algn="l" rtl="0">
              <a:lnSpc>
                <a:spcPct val="115000"/>
              </a:lnSpc>
              <a:spcBef>
                <a:spcPts val="0"/>
              </a:spcBef>
              <a:spcAft>
                <a:spcPts val="0"/>
              </a:spcAft>
              <a:buClr>
                <a:srgbClr val="134F5C"/>
              </a:buClr>
              <a:buSzPts val="2000"/>
              <a:buFont typeface="Montserrat"/>
              <a:buChar char="▪"/>
            </a:pPr>
            <a:r>
              <a:rPr lang="en-IN" sz="2000" b="1" dirty="0">
                <a:solidFill>
                  <a:srgbClr val="134F5C"/>
                </a:solidFill>
                <a:latin typeface="Montserrat"/>
                <a:ea typeface="Montserrat"/>
                <a:cs typeface="Montserrat"/>
                <a:sym typeface="Montserrat"/>
              </a:rPr>
              <a:t>Model testing</a:t>
            </a:r>
          </a:p>
          <a:p>
            <a:pPr marL="457200" lvl="0" indent="-355600" algn="l" rtl="0">
              <a:lnSpc>
                <a:spcPct val="115000"/>
              </a:lnSpc>
              <a:spcBef>
                <a:spcPts val="0"/>
              </a:spcBef>
              <a:spcAft>
                <a:spcPts val="0"/>
              </a:spcAft>
              <a:buClr>
                <a:srgbClr val="134F5C"/>
              </a:buClr>
              <a:buSzPts val="2000"/>
              <a:buFont typeface="Montserrat"/>
              <a:buChar char="▪"/>
            </a:pPr>
            <a:r>
              <a:rPr lang="en-IN" sz="2000" b="1" dirty="0">
                <a:solidFill>
                  <a:srgbClr val="134F5C"/>
                </a:solidFill>
                <a:latin typeface="Montserrat"/>
                <a:ea typeface="Montserrat"/>
                <a:cs typeface="Montserrat"/>
                <a:sym typeface="Montserrat"/>
              </a:rPr>
              <a:t>Use saved model to create application</a:t>
            </a:r>
          </a:p>
          <a:p>
            <a:pPr marL="457200" lvl="0" indent="-355600" algn="l" rtl="0">
              <a:lnSpc>
                <a:spcPct val="115000"/>
              </a:lnSpc>
              <a:spcBef>
                <a:spcPts val="0"/>
              </a:spcBef>
              <a:spcAft>
                <a:spcPts val="0"/>
              </a:spcAft>
              <a:buClr>
                <a:srgbClr val="134F5C"/>
              </a:buClr>
              <a:buSzPts val="2000"/>
              <a:buFont typeface="Montserrat"/>
              <a:buChar char="▪"/>
            </a:pPr>
            <a:r>
              <a:rPr lang="en-US" sz="2000" b="1" dirty="0">
                <a:solidFill>
                  <a:srgbClr val="134F5C"/>
                </a:solidFill>
                <a:latin typeface="Montserrat"/>
                <a:ea typeface="Montserrat"/>
                <a:cs typeface="Montserrat"/>
                <a:sym typeface="Montserrat"/>
              </a:rPr>
              <a:t>conclusion</a:t>
            </a:r>
            <a:endParaRPr sz="2000" b="1" dirty="0">
              <a:solidFill>
                <a:srgbClr val="134F5C"/>
              </a:solidFill>
              <a:latin typeface="Montserrat"/>
              <a:ea typeface="Montserrat"/>
              <a:cs typeface="Montserrat"/>
              <a:sym typeface="Montserrat"/>
            </a:endParaRPr>
          </a:p>
          <a:p>
            <a:pPr marL="457200" lvl="0" indent="0" algn="l" rtl="0">
              <a:lnSpc>
                <a:spcPct val="115000"/>
              </a:lnSpc>
              <a:spcBef>
                <a:spcPts val="0"/>
              </a:spcBef>
              <a:spcAft>
                <a:spcPts val="0"/>
              </a:spcAft>
              <a:buSzPts val="1800"/>
              <a:buNone/>
            </a:pPr>
            <a:endParaRPr sz="1900" b="1" dirty="0">
              <a:solidFill>
                <a:srgbClr val="134F5C"/>
              </a:solidFill>
              <a:latin typeface="Montserrat"/>
              <a:ea typeface="Montserrat"/>
              <a:cs typeface="Montserrat"/>
              <a:sym typeface="Montserrat"/>
            </a:endParaRPr>
          </a:p>
          <a:p>
            <a:pPr marL="114300" lvl="0" indent="0" algn="l" rtl="0">
              <a:lnSpc>
                <a:spcPct val="115000"/>
              </a:lnSpc>
              <a:spcBef>
                <a:spcPts val="0"/>
              </a:spcBef>
              <a:spcAft>
                <a:spcPts val="0"/>
              </a:spcAft>
              <a:buClr>
                <a:srgbClr val="C00000"/>
              </a:buClr>
              <a:buSzPts val="1800"/>
              <a:buNone/>
            </a:pPr>
            <a:endParaRPr sz="1700" b="0" i="0" dirty="0">
              <a:solidFill>
                <a:srgbClr val="212121"/>
              </a:solidFill>
              <a:latin typeface="Calibri"/>
              <a:ea typeface="Calibri"/>
              <a:cs typeface="Calibri"/>
              <a:sym typeface="Calibri"/>
            </a:endParaRPr>
          </a:p>
          <a:p>
            <a:pPr marL="457200" lvl="0" indent="-228600" algn="l" rtl="0">
              <a:lnSpc>
                <a:spcPct val="115000"/>
              </a:lnSpc>
              <a:spcBef>
                <a:spcPts val="0"/>
              </a:spcBef>
              <a:spcAft>
                <a:spcPts val="0"/>
              </a:spcAft>
              <a:buClr>
                <a:srgbClr val="C00000"/>
              </a:buClr>
              <a:buSzPts val="1800"/>
              <a:buFont typeface="Noto Sans Symbols"/>
              <a:buNone/>
            </a:pPr>
            <a:endParaRPr sz="1700" b="0" i="0" dirty="0">
              <a:solidFill>
                <a:srgbClr val="212121"/>
              </a:solidFill>
              <a:latin typeface="Calibri"/>
              <a:ea typeface="Calibri"/>
              <a:cs typeface="Calibri"/>
              <a:sym typeface="Calibri"/>
            </a:endParaRPr>
          </a:p>
          <a:p>
            <a:pPr marL="457200" lvl="0" indent="-228600" algn="l" rtl="0">
              <a:lnSpc>
                <a:spcPct val="115000"/>
              </a:lnSpc>
              <a:spcBef>
                <a:spcPts val="0"/>
              </a:spcBef>
              <a:spcAft>
                <a:spcPts val="0"/>
              </a:spcAft>
              <a:buClr>
                <a:srgbClr val="C00000"/>
              </a:buClr>
              <a:buSzPts val="1800"/>
              <a:buFont typeface="Noto Sans Symbols"/>
              <a:buNone/>
            </a:pPr>
            <a:endParaRPr sz="1700" b="0" i="0" dirty="0">
              <a:solidFill>
                <a:srgbClr val="212121"/>
              </a:solidFill>
              <a:latin typeface="Calibri"/>
              <a:ea typeface="Calibri"/>
              <a:cs typeface="Calibri"/>
              <a:sym typeface="Calibri"/>
            </a:endParaRPr>
          </a:p>
          <a:p>
            <a:pPr marL="457200" lvl="0" indent="-228600" algn="l" rtl="0">
              <a:lnSpc>
                <a:spcPct val="115000"/>
              </a:lnSpc>
              <a:spcBef>
                <a:spcPts val="0"/>
              </a:spcBef>
              <a:spcAft>
                <a:spcPts val="0"/>
              </a:spcAft>
              <a:buClr>
                <a:schemeClr val="dk1"/>
              </a:buClr>
              <a:buSzPts val="1800"/>
              <a:buFont typeface="Arial"/>
              <a:buNone/>
            </a:pPr>
            <a:endParaRPr sz="1700" dirty="0">
              <a:solidFill>
                <a:srgbClr val="09272E"/>
              </a:solidFill>
              <a:latin typeface="Calibri"/>
              <a:ea typeface="Calibri"/>
              <a:cs typeface="Calibri"/>
              <a:sym typeface="Calibri"/>
            </a:endParaRPr>
          </a:p>
          <a:p>
            <a:pPr marL="457200" lvl="0" indent="-228600" algn="l" rtl="0">
              <a:lnSpc>
                <a:spcPct val="115000"/>
              </a:lnSpc>
              <a:spcBef>
                <a:spcPts val="0"/>
              </a:spcBef>
              <a:spcAft>
                <a:spcPts val="0"/>
              </a:spcAft>
              <a:buClr>
                <a:schemeClr val="dk1"/>
              </a:buClr>
              <a:buSzPts val="1800"/>
              <a:buFont typeface="Arial"/>
              <a:buNone/>
            </a:pPr>
            <a:endParaRPr sz="1700" dirty="0">
              <a:solidFill>
                <a:srgbClr val="09272E"/>
              </a:solidFill>
              <a:latin typeface="Calibri"/>
              <a:ea typeface="Calibri"/>
              <a:cs typeface="Calibri"/>
              <a:sym typeface="Calibri"/>
            </a:endParaRPr>
          </a:p>
          <a:p>
            <a:pPr marL="114300" lvl="0" indent="0" algn="l" rtl="0">
              <a:lnSpc>
                <a:spcPct val="115000"/>
              </a:lnSpc>
              <a:spcBef>
                <a:spcPts val="0"/>
              </a:spcBef>
              <a:spcAft>
                <a:spcPts val="0"/>
              </a:spcAft>
              <a:buClr>
                <a:schemeClr val="dk1"/>
              </a:buClr>
              <a:buSzPts val="1800"/>
              <a:buNone/>
            </a:pPr>
            <a:endParaRPr sz="1700" dirty="0">
              <a:solidFill>
                <a:srgbClr val="09272E"/>
              </a:solidFill>
              <a:latin typeface="Calibri"/>
              <a:ea typeface="Calibri"/>
              <a:cs typeface="Calibri"/>
              <a:sym typeface="Calibri"/>
            </a:endParaRPr>
          </a:p>
          <a:p>
            <a:pPr marL="457200" lvl="0" indent="-228600" algn="l" rtl="0">
              <a:lnSpc>
                <a:spcPct val="115000"/>
              </a:lnSpc>
              <a:spcBef>
                <a:spcPts val="0"/>
              </a:spcBef>
              <a:spcAft>
                <a:spcPts val="0"/>
              </a:spcAft>
              <a:buClr>
                <a:schemeClr val="dk1"/>
              </a:buClr>
              <a:buSzPts val="1800"/>
              <a:buFont typeface="Arial"/>
              <a:buNone/>
            </a:pPr>
            <a:endParaRPr sz="1700" b="1" dirty="0">
              <a:solidFill>
                <a:srgbClr val="09272E"/>
              </a:solidFill>
              <a:latin typeface="Arial Rounded"/>
              <a:ea typeface="Arial Rounded"/>
              <a:cs typeface="Arial Rounded"/>
              <a:sym typeface="Arial Rounded"/>
            </a:endParaRPr>
          </a:p>
          <a:p>
            <a:pPr marL="114300" lvl="0" indent="0" algn="l" rtl="0">
              <a:lnSpc>
                <a:spcPct val="115000"/>
              </a:lnSpc>
              <a:spcBef>
                <a:spcPts val="0"/>
              </a:spcBef>
              <a:spcAft>
                <a:spcPts val="0"/>
              </a:spcAft>
              <a:buSzPts val="1800"/>
              <a:buNone/>
            </a:pPr>
            <a:endParaRPr sz="1700" b="1" dirty="0">
              <a:solidFill>
                <a:srgbClr val="09272E"/>
              </a:solidFill>
              <a:latin typeface="Arial Rounded"/>
              <a:ea typeface="Arial Rounded"/>
              <a:cs typeface="Arial Rounded"/>
              <a:sym typeface="Arial Rounded"/>
            </a:endParaRPr>
          </a:p>
          <a:p>
            <a:pPr marL="114300" lvl="0" indent="0" algn="l" rtl="0">
              <a:lnSpc>
                <a:spcPct val="115000"/>
              </a:lnSpc>
              <a:spcBef>
                <a:spcPts val="0"/>
              </a:spcBef>
              <a:spcAft>
                <a:spcPts val="0"/>
              </a:spcAft>
              <a:buSzPts val="1800"/>
              <a:buNone/>
            </a:pPr>
            <a:endParaRPr sz="1700" b="1" dirty="0">
              <a:solidFill>
                <a:srgbClr val="09272E"/>
              </a:solidFill>
              <a:latin typeface="Arial Rounded"/>
              <a:ea typeface="Arial Rounded"/>
              <a:cs typeface="Arial Rounded"/>
              <a:sym typeface="Arial Rounded"/>
            </a:endParaRPr>
          </a:p>
          <a:p>
            <a:pPr marL="114300" lvl="0" indent="0" algn="l" rtl="0">
              <a:lnSpc>
                <a:spcPct val="115000"/>
              </a:lnSpc>
              <a:spcBef>
                <a:spcPts val="0"/>
              </a:spcBef>
              <a:spcAft>
                <a:spcPts val="0"/>
              </a:spcAft>
              <a:buSzPts val="1800"/>
              <a:buNone/>
            </a:pPr>
            <a:endParaRPr sz="1700" b="1" dirty="0">
              <a:solidFill>
                <a:srgbClr val="09272E"/>
              </a:solidFill>
              <a:latin typeface="Arial Rounded"/>
              <a:ea typeface="Arial Rounded"/>
              <a:cs typeface="Arial Rounded"/>
              <a:sym typeface="Arial Rounded"/>
            </a:endParaRPr>
          </a:p>
          <a:p>
            <a:pPr marL="114300" lvl="0" indent="0" algn="l" rtl="0">
              <a:lnSpc>
                <a:spcPct val="115000"/>
              </a:lnSpc>
              <a:spcBef>
                <a:spcPts val="0"/>
              </a:spcBef>
              <a:spcAft>
                <a:spcPts val="0"/>
              </a:spcAft>
              <a:buSzPts val="1800"/>
              <a:buNone/>
            </a:pPr>
            <a:endParaRPr sz="1700" b="1" dirty="0">
              <a:solidFill>
                <a:srgbClr val="09272E"/>
              </a:solidFill>
              <a:latin typeface="Arial Rounded"/>
              <a:ea typeface="Arial Rounded"/>
              <a:cs typeface="Arial Rounded"/>
              <a:sym typeface="Arial Rounded"/>
            </a:endParaRPr>
          </a:p>
          <a:p>
            <a:pPr marL="114300" lvl="0" indent="0" algn="l" rtl="0">
              <a:lnSpc>
                <a:spcPct val="115000"/>
              </a:lnSpc>
              <a:spcBef>
                <a:spcPts val="0"/>
              </a:spcBef>
              <a:spcAft>
                <a:spcPts val="0"/>
              </a:spcAft>
              <a:buSzPts val="1800"/>
              <a:buNone/>
            </a:pPr>
            <a:endParaRPr sz="1900" dirty="0">
              <a:solidFill>
                <a:srgbClr val="09272E"/>
              </a:solidFill>
            </a:endParaRPr>
          </a:p>
          <a:p>
            <a:pPr marL="114300" lvl="0" indent="0" algn="l" rtl="0">
              <a:lnSpc>
                <a:spcPct val="115000"/>
              </a:lnSpc>
              <a:spcBef>
                <a:spcPts val="0"/>
              </a:spcBef>
              <a:spcAft>
                <a:spcPts val="0"/>
              </a:spcAft>
              <a:buSzPts val="1800"/>
              <a:buNone/>
            </a:pPr>
            <a:endParaRPr sz="1900" dirty="0">
              <a:solidFill>
                <a:srgbClr val="09272E"/>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5200"/>
              <a:buFont typeface="Arial"/>
              <a:buNone/>
            </a:pPr>
            <a:r>
              <a:rPr lang="en-US" sz="3900" b="1">
                <a:solidFill>
                  <a:srgbClr val="CC0000"/>
                </a:solidFill>
                <a:latin typeface="Montserrat"/>
                <a:ea typeface="Montserrat"/>
                <a:cs typeface="Montserrat"/>
                <a:sym typeface="Montserrat"/>
              </a:rPr>
              <a:t>Data Summary</a:t>
            </a:r>
            <a:endParaRPr sz="3900" b="1">
              <a:solidFill>
                <a:srgbClr val="CC0000"/>
              </a:solidFill>
              <a:latin typeface="Montserrat"/>
              <a:ea typeface="Montserrat"/>
              <a:cs typeface="Montserrat"/>
              <a:sym typeface="Montserrat"/>
            </a:endParaRPr>
          </a:p>
        </p:txBody>
      </p:sp>
      <p:sp>
        <p:nvSpPr>
          <p:cNvPr id="79" name="Google Shape;79;p4"/>
          <p:cNvSpPr txBox="1">
            <a:spLocks noGrp="1"/>
          </p:cNvSpPr>
          <p:nvPr>
            <p:ph type="body" idx="1"/>
          </p:nvPr>
        </p:nvSpPr>
        <p:spPr>
          <a:xfrm>
            <a:off x="226651" y="1259170"/>
            <a:ext cx="8520600" cy="3685500"/>
          </a:xfrm>
          <a:prstGeom prst="rect">
            <a:avLst/>
          </a:prstGeom>
          <a:noFill/>
          <a:ln>
            <a:noFill/>
          </a:ln>
        </p:spPr>
        <p:txBody>
          <a:bodyPr spcFirstLastPara="1" wrap="square" lIns="91425" tIns="91425" rIns="91425" bIns="91425" anchor="t" anchorCtr="0">
            <a:noAutofit/>
          </a:bodyPr>
          <a:lstStyle/>
          <a:p>
            <a:pPr marL="457200" marR="0" lvl="0" indent="-355600" algn="l" rtl="0">
              <a:lnSpc>
                <a:spcPct val="100000"/>
              </a:lnSpc>
              <a:spcBef>
                <a:spcPts val="0"/>
              </a:spcBef>
              <a:spcAft>
                <a:spcPts val="0"/>
              </a:spcAft>
              <a:buClr>
                <a:srgbClr val="134F5C"/>
              </a:buClr>
              <a:buSzPts val="2000"/>
              <a:buFont typeface="Montserrat"/>
              <a:buChar char="●"/>
            </a:pPr>
            <a:r>
              <a:rPr lang="en-US" sz="2000" b="1" dirty="0">
                <a:solidFill>
                  <a:srgbClr val="134F5C"/>
                </a:solidFill>
                <a:latin typeface="Montserrat"/>
                <a:ea typeface="Montserrat"/>
                <a:cs typeface="Montserrat"/>
                <a:sym typeface="Montserrat"/>
              </a:rPr>
              <a:t>Data set - FER 2013 dataset</a:t>
            </a:r>
          </a:p>
          <a:p>
            <a:pPr marL="457200" marR="0" lvl="0" indent="-355600" algn="l" rtl="0">
              <a:lnSpc>
                <a:spcPct val="100000"/>
              </a:lnSpc>
              <a:spcBef>
                <a:spcPts val="0"/>
              </a:spcBef>
              <a:spcAft>
                <a:spcPts val="0"/>
              </a:spcAft>
              <a:buClr>
                <a:srgbClr val="134F5C"/>
              </a:buClr>
              <a:buSzPts val="2000"/>
              <a:buFont typeface="Montserrat"/>
              <a:buChar char="●"/>
            </a:pPr>
            <a:r>
              <a:rPr lang="en-IN" sz="2000" b="1" dirty="0">
                <a:solidFill>
                  <a:srgbClr val="134F5C"/>
                </a:solidFill>
                <a:latin typeface="Montserrat"/>
                <a:ea typeface="Montserrat"/>
                <a:cs typeface="Montserrat"/>
                <a:sym typeface="Montserrat"/>
              </a:rPr>
              <a:t>Emotion classes – 7  - ['angry', 'disgust', 'fear', 'happy', 'neutral', 'sad', 'surprise’]</a:t>
            </a:r>
          </a:p>
          <a:p>
            <a:pPr marL="457200" marR="0" lvl="0" indent="-355600" algn="l" rtl="0">
              <a:lnSpc>
                <a:spcPct val="100000"/>
              </a:lnSpc>
              <a:spcBef>
                <a:spcPts val="0"/>
              </a:spcBef>
              <a:spcAft>
                <a:spcPts val="0"/>
              </a:spcAft>
              <a:buClr>
                <a:srgbClr val="134F5C"/>
              </a:buClr>
              <a:buSzPts val="2000"/>
              <a:buFont typeface="Montserrat"/>
              <a:buChar char="●"/>
            </a:pPr>
            <a:r>
              <a:rPr lang="en-IN" sz="2000" b="1" dirty="0">
                <a:solidFill>
                  <a:srgbClr val="134F5C"/>
                </a:solidFill>
                <a:latin typeface="Montserrat"/>
                <a:ea typeface="Montserrat"/>
                <a:cs typeface="Montserrat"/>
                <a:sym typeface="Montserrat"/>
              </a:rPr>
              <a:t>Total images – Training set = 30528</a:t>
            </a:r>
          </a:p>
          <a:p>
            <a:pPr marL="101600" marR="0" lvl="0" indent="0" algn="l" rtl="0">
              <a:lnSpc>
                <a:spcPct val="100000"/>
              </a:lnSpc>
              <a:spcBef>
                <a:spcPts val="0"/>
              </a:spcBef>
              <a:spcAft>
                <a:spcPts val="0"/>
              </a:spcAft>
              <a:buClr>
                <a:srgbClr val="134F5C"/>
              </a:buClr>
              <a:buSzPts val="2000"/>
              <a:buNone/>
            </a:pPr>
            <a:r>
              <a:rPr lang="en-IN" sz="2000" b="1" dirty="0">
                <a:solidFill>
                  <a:srgbClr val="134F5C"/>
                </a:solidFill>
                <a:latin typeface="Montserrat"/>
                <a:ea typeface="Montserrat"/>
                <a:cs typeface="Montserrat"/>
                <a:sym typeface="Montserrat"/>
              </a:rPr>
              <a:t>                                 Test Set = 7232</a:t>
            </a:r>
          </a:p>
          <a:p>
            <a:pPr marL="0" marR="0" lvl="0" indent="0" algn="l" rtl="0">
              <a:lnSpc>
                <a:spcPct val="100000"/>
              </a:lnSpc>
              <a:spcBef>
                <a:spcPts val="0"/>
              </a:spcBef>
              <a:spcAft>
                <a:spcPts val="0"/>
              </a:spcAft>
              <a:buNone/>
            </a:pPr>
            <a:endParaRPr sz="2000" b="1" dirty="0">
              <a:solidFill>
                <a:srgbClr val="134F5C"/>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gefcd18d6a1_0_7"/>
          <p:cNvSpPr txBox="1">
            <a:spLocks noGrp="1"/>
          </p:cNvSpPr>
          <p:nvPr>
            <p:ph type="title"/>
          </p:nvPr>
        </p:nvSpPr>
        <p:spPr>
          <a:xfrm>
            <a:off x="249725" y="73200"/>
            <a:ext cx="852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SzPts val="5200"/>
              <a:buNone/>
            </a:pPr>
            <a:r>
              <a:rPr lang="en-US" sz="3900" b="1">
                <a:solidFill>
                  <a:srgbClr val="CC0000"/>
                </a:solidFill>
                <a:latin typeface="Montserrat"/>
                <a:ea typeface="Montserrat"/>
                <a:cs typeface="Montserrat"/>
                <a:sym typeface="Montserrat"/>
              </a:rPr>
              <a:t>EDA</a:t>
            </a:r>
            <a:endParaRPr sz="3900" b="1">
              <a:solidFill>
                <a:srgbClr val="CC0000"/>
              </a:solidFill>
              <a:latin typeface="Montserrat"/>
              <a:ea typeface="Montserrat"/>
              <a:cs typeface="Montserrat"/>
              <a:sym typeface="Montserrat"/>
            </a:endParaRPr>
          </a:p>
        </p:txBody>
      </p:sp>
      <p:sp>
        <p:nvSpPr>
          <p:cNvPr id="85" name="Google Shape;85;gefcd18d6a1_0_7"/>
          <p:cNvSpPr txBox="1">
            <a:spLocks noGrp="1"/>
          </p:cNvSpPr>
          <p:nvPr>
            <p:ph type="title"/>
          </p:nvPr>
        </p:nvSpPr>
        <p:spPr>
          <a:xfrm>
            <a:off x="249725" y="4570800"/>
            <a:ext cx="852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SzPts val="5200"/>
              <a:buNone/>
            </a:pPr>
            <a:r>
              <a:rPr lang="en-US" sz="2000" b="1" dirty="0">
                <a:solidFill>
                  <a:srgbClr val="134F5C"/>
                </a:solidFill>
                <a:latin typeface="Montserrat"/>
                <a:sym typeface="Montserrat"/>
              </a:rPr>
              <a:t>EMOTION COUNT FOR TRAIN DATA</a:t>
            </a:r>
            <a:endParaRPr sz="2000" b="1" dirty="0">
              <a:solidFill>
                <a:srgbClr val="134F5C"/>
              </a:solidFill>
              <a:latin typeface="Montserrat"/>
              <a:sym typeface="Montserrat"/>
            </a:endParaRPr>
          </a:p>
        </p:txBody>
      </p:sp>
      <p:pic>
        <p:nvPicPr>
          <p:cNvPr id="5" name="Picture 4">
            <a:extLst>
              <a:ext uri="{FF2B5EF4-FFF2-40B4-BE49-F238E27FC236}">
                <a16:creationId xmlns:a16="http://schemas.microsoft.com/office/drawing/2014/main" id="{832A7928-7796-4DA3-B3EA-5EE36C0E35B7}"/>
              </a:ext>
            </a:extLst>
          </p:cNvPr>
          <p:cNvPicPr>
            <a:picLocks noChangeAspect="1"/>
          </p:cNvPicPr>
          <p:nvPr/>
        </p:nvPicPr>
        <p:blipFill>
          <a:blip r:embed="rId3"/>
          <a:stretch>
            <a:fillRect/>
          </a:stretch>
        </p:blipFill>
        <p:spPr>
          <a:xfrm>
            <a:off x="1992435" y="559634"/>
            <a:ext cx="5035180" cy="402423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efcd18d6a1_0_19"/>
          <p:cNvSpPr txBox="1">
            <a:spLocks noGrp="1"/>
          </p:cNvSpPr>
          <p:nvPr>
            <p:ph type="title"/>
          </p:nvPr>
        </p:nvSpPr>
        <p:spPr>
          <a:xfrm>
            <a:off x="311700" y="100250"/>
            <a:ext cx="852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SzPts val="5200"/>
              <a:buNone/>
            </a:pPr>
            <a:r>
              <a:rPr lang="en-US" sz="2400" b="1" dirty="0">
                <a:solidFill>
                  <a:srgbClr val="134F5C"/>
                </a:solidFill>
                <a:latin typeface="Montserrat"/>
                <a:sym typeface="Montserrat"/>
              </a:rPr>
              <a:t>EMOTION COUNT FOR TEST DATA</a:t>
            </a:r>
          </a:p>
        </p:txBody>
      </p:sp>
      <p:pic>
        <p:nvPicPr>
          <p:cNvPr id="3" name="Picture 2">
            <a:extLst>
              <a:ext uri="{FF2B5EF4-FFF2-40B4-BE49-F238E27FC236}">
                <a16:creationId xmlns:a16="http://schemas.microsoft.com/office/drawing/2014/main" id="{3063A46A-080D-420C-AD82-6FA05528E9BE}"/>
              </a:ext>
            </a:extLst>
          </p:cNvPr>
          <p:cNvPicPr>
            <a:picLocks noChangeAspect="1"/>
          </p:cNvPicPr>
          <p:nvPr/>
        </p:nvPicPr>
        <p:blipFill>
          <a:blip r:embed="rId3"/>
          <a:stretch>
            <a:fillRect/>
          </a:stretch>
        </p:blipFill>
        <p:spPr>
          <a:xfrm>
            <a:off x="1592272" y="672950"/>
            <a:ext cx="5571426" cy="445858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fab805b3a7_0_5"/>
          <p:cNvSpPr txBox="1">
            <a:spLocks noGrp="1"/>
          </p:cNvSpPr>
          <p:nvPr>
            <p:ph type="title"/>
          </p:nvPr>
        </p:nvSpPr>
        <p:spPr>
          <a:xfrm>
            <a:off x="311700" y="100250"/>
            <a:ext cx="852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SzPts val="5200"/>
              <a:buNone/>
            </a:pPr>
            <a:r>
              <a:rPr lang="en-US" sz="2400" b="1" dirty="0">
                <a:solidFill>
                  <a:srgbClr val="134F5C"/>
                </a:solidFill>
                <a:latin typeface="Montserrat"/>
                <a:sym typeface="Montserrat"/>
              </a:rPr>
              <a:t>SAMPLE IMAGES UNDER FOR EMOTION</a:t>
            </a:r>
            <a:endParaRPr sz="2400" b="1" dirty="0">
              <a:solidFill>
                <a:srgbClr val="134F5C"/>
              </a:solidFill>
              <a:latin typeface="Montserrat"/>
              <a:sym typeface="Montserrat"/>
            </a:endParaRPr>
          </a:p>
        </p:txBody>
      </p:sp>
      <p:pic>
        <p:nvPicPr>
          <p:cNvPr id="7" name="Picture 6">
            <a:extLst>
              <a:ext uri="{FF2B5EF4-FFF2-40B4-BE49-F238E27FC236}">
                <a16:creationId xmlns:a16="http://schemas.microsoft.com/office/drawing/2014/main" id="{DE123E52-2CA0-4A78-A94D-8E4FE93A683D}"/>
              </a:ext>
            </a:extLst>
          </p:cNvPr>
          <p:cNvPicPr>
            <a:picLocks noChangeAspect="1"/>
          </p:cNvPicPr>
          <p:nvPr/>
        </p:nvPicPr>
        <p:blipFill>
          <a:blip r:embed="rId3"/>
          <a:stretch>
            <a:fillRect/>
          </a:stretch>
        </p:blipFill>
        <p:spPr>
          <a:xfrm>
            <a:off x="853817" y="672950"/>
            <a:ext cx="1609725" cy="1666875"/>
          </a:xfrm>
          <a:prstGeom prst="rect">
            <a:avLst/>
          </a:prstGeom>
        </p:spPr>
      </p:pic>
      <p:pic>
        <p:nvPicPr>
          <p:cNvPr id="9" name="Picture 8">
            <a:extLst>
              <a:ext uri="{FF2B5EF4-FFF2-40B4-BE49-F238E27FC236}">
                <a16:creationId xmlns:a16="http://schemas.microsoft.com/office/drawing/2014/main" id="{D7895C04-0C2C-422B-91F5-8DCDB92D1A9D}"/>
              </a:ext>
            </a:extLst>
          </p:cNvPr>
          <p:cNvPicPr>
            <a:picLocks noChangeAspect="1"/>
          </p:cNvPicPr>
          <p:nvPr/>
        </p:nvPicPr>
        <p:blipFill>
          <a:blip r:embed="rId4"/>
          <a:stretch>
            <a:fillRect/>
          </a:stretch>
        </p:blipFill>
        <p:spPr>
          <a:xfrm>
            <a:off x="3312706" y="653900"/>
            <a:ext cx="1562100" cy="1704975"/>
          </a:xfrm>
          <a:prstGeom prst="rect">
            <a:avLst/>
          </a:prstGeom>
        </p:spPr>
      </p:pic>
      <p:pic>
        <p:nvPicPr>
          <p:cNvPr id="11" name="Picture 10">
            <a:extLst>
              <a:ext uri="{FF2B5EF4-FFF2-40B4-BE49-F238E27FC236}">
                <a16:creationId xmlns:a16="http://schemas.microsoft.com/office/drawing/2014/main" id="{1620B82D-345D-486B-91E7-E97E6703C8B3}"/>
              </a:ext>
            </a:extLst>
          </p:cNvPr>
          <p:cNvPicPr>
            <a:picLocks noChangeAspect="1"/>
          </p:cNvPicPr>
          <p:nvPr/>
        </p:nvPicPr>
        <p:blipFill>
          <a:blip r:embed="rId5"/>
          <a:stretch>
            <a:fillRect/>
          </a:stretch>
        </p:blipFill>
        <p:spPr>
          <a:xfrm>
            <a:off x="5723970" y="644375"/>
            <a:ext cx="1495425" cy="1695450"/>
          </a:xfrm>
          <a:prstGeom prst="rect">
            <a:avLst/>
          </a:prstGeom>
        </p:spPr>
      </p:pic>
      <p:pic>
        <p:nvPicPr>
          <p:cNvPr id="13" name="Picture 12">
            <a:extLst>
              <a:ext uri="{FF2B5EF4-FFF2-40B4-BE49-F238E27FC236}">
                <a16:creationId xmlns:a16="http://schemas.microsoft.com/office/drawing/2014/main" id="{0D61BDA3-83E0-46FF-9AD3-4699DE9DDB45}"/>
              </a:ext>
            </a:extLst>
          </p:cNvPr>
          <p:cNvPicPr>
            <a:picLocks noChangeAspect="1"/>
          </p:cNvPicPr>
          <p:nvPr/>
        </p:nvPicPr>
        <p:blipFill>
          <a:blip r:embed="rId6"/>
          <a:stretch>
            <a:fillRect/>
          </a:stretch>
        </p:blipFill>
        <p:spPr>
          <a:xfrm>
            <a:off x="887154" y="2670325"/>
            <a:ext cx="1543050" cy="1800225"/>
          </a:xfrm>
          <a:prstGeom prst="rect">
            <a:avLst/>
          </a:prstGeom>
        </p:spPr>
      </p:pic>
      <p:pic>
        <p:nvPicPr>
          <p:cNvPr id="15" name="Picture 14">
            <a:extLst>
              <a:ext uri="{FF2B5EF4-FFF2-40B4-BE49-F238E27FC236}">
                <a16:creationId xmlns:a16="http://schemas.microsoft.com/office/drawing/2014/main" id="{229A22E4-DEF5-4BF5-8AE3-AFADB433C1C1}"/>
              </a:ext>
            </a:extLst>
          </p:cNvPr>
          <p:cNvPicPr>
            <a:picLocks noChangeAspect="1"/>
          </p:cNvPicPr>
          <p:nvPr/>
        </p:nvPicPr>
        <p:blipFill>
          <a:blip r:embed="rId7"/>
          <a:stretch>
            <a:fillRect/>
          </a:stretch>
        </p:blipFill>
        <p:spPr>
          <a:xfrm>
            <a:off x="2842880" y="2716180"/>
            <a:ext cx="1771650" cy="1743075"/>
          </a:xfrm>
          <a:prstGeom prst="rect">
            <a:avLst/>
          </a:prstGeom>
        </p:spPr>
      </p:pic>
      <p:pic>
        <p:nvPicPr>
          <p:cNvPr id="17" name="Picture 16">
            <a:extLst>
              <a:ext uri="{FF2B5EF4-FFF2-40B4-BE49-F238E27FC236}">
                <a16:creationId xmlns:a16="http://schemas.microsoft.com/office/drawing/2014/main" id="{8116E6AE-DF6D-4A6A-829E-6D237B18C0AB}"/>
              </a:ext>
            </a:extLst>
          </p:cNvPr>
          <p:cNvPicPr>
            <a:picLocks noChangeAspect="1"/>
          </p:cNvPicPr>
          <p:nvPr/>
        </p:nvPicPr>
        <p:blipFill>
          <a:blip r:embed="rId8"/>
          <a:stretch>
            <a:fillRect/>
          </a:stretch>
        </p:blipFill>
        <p:spPr>
          <a:xfrm>
            <a:off x="4572000" y="2782855"/>
            <a:ext cx="1600200" cy="1676400"/>
          </a:xfrm>
          <a:prstGeom prst="rect">
            <a:avLst/>
          </a:prstGeom>
        </p:spPr>
      </p:pic>
      <p:pic>
        <p:nvPicPr>
          <p:cNvPr id="19" name="Picture 18">
            <a:extLst>
              <a:ext uri="{FF2B5EF4-FFF2-40B4-BE49-F238E27FC236}">
                <a16:creationId xmlns:a16="http://schemas.microsoft.com/office/drawing/2014/main" id="{F30ED71E-4159-4A7B-A3D8-132ABAABAF2F}"/>
              </a:ext>
            </a:extLst>
          </p:cNvPr>
          <p:cNvPicPr>
            <a:picLocks noChangeAspect="1"/>
          </p:cNvPicPr>
          <p:nvPr/>
        </p:nvPicPr>
        <p:blipFill>
          <a:blip r:embed="rId9"/>
          <a:stretch>
            <a:fillRect/>
          </a:stretch>
        </p:blipFill>
        <p:spPr>
          <a:xfrm>
            <a:off x="6471682" y="2739992"/>
            <a:ext cx="1600200" cy="16954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fab805b3a7_0_10"/>
          <p:cNvSpPr txBox="1">
            <a:spLocks noGrp="1"/>
          </p:cNvSpPr>
          <p:nvPr>
            <p:ph type="title"/>
          </p:nvPr>
        </p:nvSpPr>
        <p:spPr>
          <a:xfrm>
            <a:off x="311700" y="100250"/>
            <a:ext cx="852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SzPts val="5200"/>
              <a:buNone/>
            </a:pPr>
            <a:r>
              <a:rPr lang="en-US" sz="2300" b="1" dirty="0">
                <a:solidFill>
                  <a:srgbClr val="CC0000"/>
                </a:solidFill>
                <a:latin typeface="Montserrat"/>
                <a:ea typeface="Montserrat"/>
                <a:cs typeface="Montserrat"/>
                <a:sym typeface="Montserrat"/>
              </a:rPr>
              <a:t>IMAGE PREPROCESSING</a:t>
            </a:r>
            <a:endParaRPr sz="2300" b="1" dirty="0">
              <a:solidFill>
                <a:srgbClr val="CC0000"/>
              </a:solidFill>
              <a:latin typeface="Montserrat"/>
              <a:ea typeface="Montserrat"/>
              <a:cs typeface="Montserrat"/>
              <a:sym typeface="Montserrat"/>
            </a:endParaRPr>
          </a:p>
        </p:txBody>
      </p:sp>
      <p:sp>
        <p:nvSpPr>
          <p:cNvPr id="4" name="Google Shape;66;p5">
            <a:extLst>
              <a:ext uri="{FF2B5EF4-FFF2-40B4-BE49-F238E27FC236}">
                <a16:creationId xmlns:a16="http://schemas.microsoft.com/office/drawing/2014/main" id="{5B792FC0-2B62-4AD8-B2D3-C5CED417EC40}"/>
              </a:ext>
            </a:extLst>
          </p:cNvPr>
          <p:cNvSpPr txBox="1">
            <a:spLocks noGrp="1"/>
          </p:cNvSpPr>
          <p:nvPr>
            <p:ph type="body" idx="1"/>
          </p:nvPr>
        </p:nvSpPr>
        <p:spPr>
          <a:xfrm>
            <a:off x="221806" y="1119355"/>
            <a:ext cx="8520600" cy="368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800"/>
              <a:buNone/>
            </a:pPr>
            <a:r>
              <a:rPr lang="en-US" sz="1600" b="1" dirty="0">
                <a:solidFill>
                  <a:srgbClr val="134F5C"/>
                </a:solidFill>
                <a:latin typeface="Montserrat"/>
                <a:ea typeface="Montserrat"/>
                <a:cs typeface="Montserrat"/>
                <a:sym typeface="Montserrat"/>
              </a:rPr>
              <a:t>Pre-processing the input image data to convert it into meaningful floating-point tensors for feeding into Convolutional Neural Networks. </a:t>
            </a:r>
          </a:p>
          <a:p>
            <a:pPr marL="0" marR="0" lvl="0" indent="0" algn="l" rtl="0">
              <a:lnSpc>
                <a:spcPct val="100000"/>
              </a:lnSpc>
              <a:spcBef>
                <a:spcPts val="0"/>
              </a:spcBef>
              <a:spcAft>
                <a:spcPts val="0"/>
              </a:spcAft>
              <a:buSzPts val="1800"/>
              <a:buNone/>
            </a:pPr>
            <a:r>
              <a:rPr lang="en-US" sz="1600" b="1" dirty="0">
                <a:solidFill>
                  <a:srgbClr val="134F5C"/>
                </a:solidFill>
                <a:latin typeface="Montserrat"/>
                <a:ea typeface="Montserrat"/>
                <a:cs typeface="Montserrat"/>
                <a:sym typeface="Montserrat"/>
              </a:rPr>
              <a:t>tensors are used to store data, they can be assumed as multidimensional arrays.</a:t>
            </a: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a:p>
            <a:pPr marL="0" marR="0" lvl="0" indent="0" algn="l" rtl="0">
              <a:lnSpc>
                <a:spcPct val="100000"/>
              </a:lnSpc>
              <a:spcBef>
                <a:spcPts val="0"/>
              </a:spcBef>
              <a:spcAft>
                <a:spcPts val="0"/>
              </a:spcAft>
              <a:buSzPts val="1800"/>
              <a:buNone/>
            </a:pPr>
            <a:r>
              <a:rPr lang="en-US" sz="1600" b="1" dirty="0">
                <a:solidFill>
                  <a:srgbClr val="134F5C"/>
                </a:solidFill>
                <a:latin typeface="Montserrat"/>
                <a:ea typeface="Montserrat"/>
                <a:cs typeface="Montserrat"/>
                <a:sym typeface="Montserrat"/>
              </a:rPr>
              <a:t>When the quantity of data that we have is not sufficient to perform the task of classification well enough. In such cases, we perform data augmentation to increase the size of your dataset. It is often used in image-based deep learning tasks to increase the amount and variance of training data.</a:t>
            </a: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a:p>
            <a:pPr marL="0" marR="0" lvl="0" indent="0" algn="l" rtl="0">
              <a:lnSpc>
                <a:spcPct val="100000"/>
              </a:lnSpc>
              <a:spcBef>
                <a:spcPts val="0"/>
              </a:spcBef>
              <a:spcAft>
                <a:spcPts val="0"/>
              </a:spcAft>
              <a:buSzPts val="1800"/>
              <a:buNone/>
            </a:pPr>
            <a:r>
              <a:rPr lang="en-US" sz="1600" b="1" dirty="0">
                <a:solidFill>
                  <a:srgbClr val="134F5C"/>
                </a:solidFill>
                <a:latin typeface="Montserrat"/>
                <a:ea typeface="Montserrat"/>
                <a:cs typeface="Montserrat"/>
                <a:sym typeface="Montserrat"/>
              </a:rPr>
              <a:t>We used various techniques  such as rescaling, brightness adjustment, horizontal/vertical flip etc. to achieve our goal.</a:t>
            </a: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4079</TotalTime>
  <Words>586</Words>
  <Application>Microsoft Office PowerPoint</Application>
  <PresentationFormat>On-screen Show (16:9)</PresentationFormat>
  <Paragraphs>99</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Arial Rounded</vt:lpstr>
      <vt:lpstr>Arial</vt:lpstr>
      <vt:lpstr>Noto Sans Symbols</vt:lpstr>
      <vt:lpstr>Montserrat</vt:lpstr>
      <vt:lpstr>Simple Light</vt:lpstr>
      <vt:lpstr>Capstone Project Face Emotion Recognition Deep learning and MLE   SHASHANK BHATIA   </vt:lpstr>
      <vt:lpstr>CONTENTS</vt:lpstr>
      <vt:lpstr>Problem Statement</vt:lpstr>
      <vt:lpstr>DATA PIPELINE     </vt:lpstr>
      <vt:lpstr>Data Summary</vt:lpstr>
      <vt:lpstr>EDA</vt:lpstr>
      <vt:lpstr>EMOTION COUNT FOR TEST DATA</vt:lpstr>
      <vt:lpstr>SAMPLE IMAGES UNDER FOR EMOTION</vt:lpstr>
      <vt:lpstr>IMAGE PREPROCESSING</vt:lpstr>
      <vt:lpstr>CNN MODEL</vt:lpstr>
      <vt:lpstr>CNN MODEL</vt:lpstr>
      <vt:lpstr>MODEL PARAMETERS</vt:lpstr>
      <vt:lpstr>MODEL EVALUATION</vt:lpstr>
      <vt:lpstr>MODEL TEST</vt:lpstr>
      <vt:lpstr>DEMONSTRATION</vt:lpstr>
      <vt:lpstr>CHALLENGES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NETFLIX MOVIES AND TV SHOWS CLUSTERING  SHASHANK BHATIA</dc:title>
  <dc:creator>shashank bhatia</dc:creator>
  <cp:lastModifiedBy>nayubi bhatia</cp:lastModifiedBy>
  <cp:revision>18</cp:revision>
  <dcterms:modified xsi:type="dcterms:W3CDTF">2022-01-07T05:14:28Z</dcterms:modified>
</cp:coreProperties>
</file>