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Rambl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36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b4153e31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84b4153e31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b4153e31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84b4153e31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b4153e31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84b4153e31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b4153e31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84b4153e31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4b4153e31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84b4153e31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b4153e31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g84b4153e31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4b4153e31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4b4153e31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4b4153e31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g84b4153e31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4b4153e31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84b4153e31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457200" y="11107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674240" y="1110780"/>
            <a:ext cx="401580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457200" y="206010"/>
            <a:ext cx="8229240" cy="397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2"/>
          </p:nvPr>
        </p:nvSpPr>
        <p:spPr>
          <a:xfrm>
            <a:off x="457200" y="288387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3"/>
          </p:nvPr>
        </p:nvSpPr>
        <p:spPr>
          <a:xfrm>
            <a:off x="4674240" y="1110780"/>
            <a:ext cx="401580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67424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3"/>
          </p:nvPr>
        </p:nvSpPr>
        <p:spPr>
          <a:xfrm>
            <a:off x="4674240" y="288387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67424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3"/>
          </p:nvPr>
        </p:nvSpPr>
        <p:spPr>
          <a:xfrm>
            <a:off x="457200" y="288387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457200" y="288387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467424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3"/>
          </p:nvPr>
        </p:nvSpPr>
        <p:spPr>
          <a:xfrm>
            <a:off x="4674240" y="288387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4"/>
          </p:nvPr>
        </p:nvSpPr>
        <p:spPr>
          <a:xfrm>
            <a:off x="457200" y="288387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457200" y="11107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200" y="1110780"/>
            <a:ext cx="4254390" cy="339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200" y="1110780"/>
            <a:ext cx="4254390" cy="339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subTitle" idx="1"/>
          </p:nvPr>
        </p:nvSpPr>
        <p:spPr>
          <a:xfrm>
            <a:off x="457200" y="206010"/>
            <a:ext cx="8229240" cy="397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1"/>
          </p:nvPr>
        </p:nvSpPr>
        <p:spPr>
          <a:xfrm>
            <a:off x="457200" y="11107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2"/>
          </p:nvPr>
        </p:nvSpPr>
        <p:spPr>
          <a:xfrm>
            <a:off x="4674240" y="1110780"/>
            <a:ext cx="401580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body" idx="2"/>
          </p:nvPr>
        </p:nvSpPr>
        <p:spPr>
          <a:xfrm>
            <a:off x="457200" y="288387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body" idx="3"/>
          </p:nvPr>
        </p:nvSpPr>
        <p:spPr>
          <a:xfrm>
            <a:off x="4674240" y="1110780"/>
            <a:ext cx="401580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body" idx="2"/>
          </p:nvPr>
        </p:nvSpPr>
        <p:spPr>
          <a:xfrm>
            <a:off x="467424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body" idx="3"/>
          </p:nvPr>
        </p:nvSpPr>
        <p:spPr>
          <a:xfrm>
            <a:off x="4674240" y="288387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body" idx="2"/>
          </p:nvPr>
        </p:nvSpPr>
        <p:spPr>
          <a:xfrm>
            <a:off x="467424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body" idx="3"/>
          </p:nvPr>
        </p:nvSpPr>
        <p:spPr>
          <a:xfrm>
            <a:off x="457200" y="288387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2"/>
          </p:nvPr>
        </p:nvSpPr>
        <p:spPr>
          <a:xfrm>
            <a:off x="457200" y="288387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2"/>
          </p:nvPr>
        </p:nvSpPr>
        <p:spPr>
          <a:xfrm>
            <a:off x="4674240" y="111078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3"/>
          </p:nvPr>
        </p:nvSpPr>
        <p:spPr>
          <a:xfrm>
            <a:off x="4674240" y="288387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4"/>
          </p:nvPr>
        </p:nvSpPr>
        <p:spPr>
          <a:xfrm>
            <a:off x="457200" y="288387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2"/>
          </p:nvPr>
        </p:nvSpPr>
        <p:spPr>
          <a:xfrm>
            <a:off x="457200" y="11107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3" name="Google Shape;16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200" y="1110780"/>
            <a:ext cx="4254390" cy="339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200" y="1110780"/>
            <a:ext cx="4254390" cy="339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3498120"/>
            <a:ext cx="9150120" cy="27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607400" y="3758130"/>
            <a:ext cx="7102440" cy="369900"/>
          </a:xfrm>
          <a:custGeom>
            <a:avLst/>
            <a:gdLst/>
            <a:ahLst/>
            <a:cxnLst/>
            <a:rect l="l" t="t" r="r" b="b"/>
            <a:pathLst>
              <a:path w="4697" h="367" extrusionOk="0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9FCBDC">
              <a:alpha val="40000"/>
            </a:srgbClr>
          </a:solidFill>
          <a:ln>
            <a:noFill/>
          </a:ln>
        </p:spPr>
      </p:sp>
      <p:sp>
        <p:nvSpPr>
          <p:cNvPr id="53" name="Google Shape;53;p13"/>
          <p:cNvSpPr/>
          <p:nvPr/>
        </p:nvSpPr>
        <p:spPr>
          <a:xfrm>
            <a:off x="34920" y="3973860"/>
            <a:ext cx="8674920" cy="59913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54" name="Google Shape;54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3792690"/>
            <a:ext cx="8710200" cy="141642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720" y="3794580"/>
            <a:ext cx="360" cy="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1520" y="3788100"/>
            <a:ext cx="8727120" cy="61101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85800" y="1314360"/>
            <a:ext cx="7772040" cy="137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727680" y="4806540"/>
            <a:ext cx="191916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379760" y="4806540"/>
            <a:ext cx="235080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47200" y="4806540"/>
            <a:ext cx="36612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716040" y="3751650"/>
            <a:ext cx="3801600" cy="108189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40000"/>
            </a:srgbClr>
          </a:solidFill>
          <a:ln>
            <a:noFill/>
          </a:ln>
        </p:spPr>
      </p:sp>
      <p:sp>
        <p:nvSpPr>
          <p:cNvPr id="110" name="Google Shape;110;p26"/>
          <p:cNvSpPr/>
          <p:nvPr/>
        </p:nvSpPr>
        <p:spPr>
          <a:xfrm>
            <a:off x="-54000" y="4338630"/>
            <a:ext cx="3801600" cy="62829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111" name="Google Shape;111;p2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6480" y="4343490"/>
            <a:ext cx="2551230" cy="80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/>
          <p:nvPr/>
        </p:nvSpPr>
        <p:spPr>
          <a:xfrm>
            <a:off x="277920" y="4815990"/>
            <a:ext cx="169992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9080" y="4333770"/>
            <a:ext cx="2565540" cy="823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457200" y="11107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dt" idx="10"/>
          </p:nvPr>
        </p:nvSpPr>
        <p:spPr>
          <a:xfrm>
            <a:off x="6727680" y="4806540"/>
            <a:ext cx="191916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ftr" idx="11"/>
          </p:nvPr>
        </p:nvSpPr>
        <p:spPr>
          <a:xfrm>
            <a:off x="4379760" y="4806540"/>
            <a:ext cx="235080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ldNum" idx="12"/>
          </p:nvPr>
        </p:nvSpPr>
        <p:spPr>
          <a:xfrm>
            <a:off x="8647200" y="4806540"/>
            <a:ext cx="36612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/>
        </p:nvSpPr>
        <p:spPr>
          <a:xfrm>
            <a:off x="1146250" y="171450"/>
            <a:ext cx="7355700" cy="423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latin typeface="Times New Roman"/>
                <a:ea typeface="Times New Roman"/>
                <a:cs typeface="Times New Roman"/>
                <a:sym typeface="Times New Roman"/>
              </a:rPr>
              <a:t>LOAN DEFAULT PREDICTION SYSTEM</a:t>
            </a:r>
            <a:endParaRPr sz="2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None/>
            </a:pPr>
            <a:br>
              <a:rPr lang="en" sz="324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None/>
            </a:pPr>
            <a:br>
              <a:rPr lang="en" sz="243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116A304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Anushka Patil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0"/>
              <a:buFont typeface="Arial"/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116A30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50 Sara Nayak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0"/>
              <a:buFont typeface="Arial"/>
              <a:buNone/>
            </a:pPr>
            <a:b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Guidance of</a:t>
            </a:r>
            <a:b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Seema Redekar</a:t>
            </a:r>
            <a:br>
              <a:rPr lang="en" sz="2000" b="1" i="0" u="none" strike="noStrike" cap="none">
                <a:solidFill>
                  <a:srgbClr val="EB74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20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>
            <a:spLocks noGrp="1"/>
          </p:cNvSpPr>
          <p:nvPr>
            <p:ph type="subTitle" idx="1"/>
          </p:nvPr>
        </p:nvSpPr>
        <p:spPr>
          <a:xfrm>
            <a:off x="457200" y="206010"/>
            <a:ext cx="8229300" cy="397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 b="1">
                <a:latin typeface="Times New Roman"/>
                <a:ea typeface="Times New Roman"/>
                <a:cs typeface="Times New Roman"/>
                <a:sym typeface="Times New Roman"/>
              </a:rPr>
              <a:t>     THANK YOU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177;p40">
            <a:extLst>
              <a:ext uri="{FF2B5EF4-FFF2-40B4-BE49-F238E27FC236}">
                <a16:creationId xmlns:a16="http://schemas.microsoft.com/office/drawing/2014/main" id="{B33496C9-E205-4219-8797-BF92219205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/>
          <p:nvPr/>
        </p:nvSpPr>
        <p:spPr>
          <a:xfrm>
            <a:off x="457200" y="1110780"/>
            <a:ext cx="8229300" cy="339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040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39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1FAE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040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Proposed System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040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Algorithm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039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 Code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039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5. Output And Analysis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039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 Conclusion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523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1472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147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0"/>
          <p:cNvSpPr txBox="1"/>
          <p:nvPr/>
        </p:nvSpPr>
        <p:spPr>
          <a:xfrm>
            <a:off x="1298520" y="206010"/>
            <a:ext cx="7387920" cy="85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457200" y="901875"/>
            <a:ext cx="8229300" cy="4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Times New Roman"/>
              <a:buChar char="▶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loans is the core business part of almost every bank.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Times New Roman"/>
              <a:buChar char="▶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prime objective in the banking environment is to invest their assets in safe hands.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Times New Roman"/>
              <a:buChar char="▶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 many banks/financial companies approve loans after a regressive process of verification and validation but still there is no guarantee whether the chosen applicant is the deserving right applicant out of all the applicants.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▶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system we can predict whether that particular applicant is safe or not and the whole process of validation of features is automated by machine learning technique.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1486860" y="201015"/>
            <a:ext cx="8229240" cy="8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77;p40">
            <a:extLst>
              <a:ext uri="{FF2B5EF4-FFF2-40B4-BE49-F238E27FC236}">
                <a16:creationId xmlns:a16="http://schemas.microsoft.com/office/drawing/2014/main" id="{D2401C30-7199-4D5B-BD29-5D3A4DE19E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/>
        </p:nvSpPr>
        <p:spPr>
          <a:xfrm>
            <a:off x="457200" y="1110780"/>
            <a:ext cx="8229300" cy="339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Times New Roman"/>
              <a:buChar char="▶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used here is Bank Loan Status Dataset from Kaggle.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▶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contains 100514 entries with 19 columns.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▶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based on supervised learning.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▶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Decision Tree tool for classification and prediction.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Times New Roman"/>
              <a:buChar char="▶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will predict whether a loan should be sanctioned to a customer based on the customer’s previous loan payment history.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42"/>
          <p:cNvSpPr txBox="1"/>
          <p:nvPr/>
        </p:nvSpPr>
        <p:spPr>
          <a:xfrm>
            <a:off x="1371600" y="235579"/>
            <a:ext cx="8229300" cy="8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77;p40">
            <a:extLst>
              <a:ext uri="{FF2B5EF4-FFF2-40B4-BE49-F238E27FC236}">
                <a16:creationId xmlns:a16="http://schemas.microsoft.com/office/drawing/2014/main" id="{CD7B28FD-CC19-4FA3-9AD6-2F47320836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/>
          <p:nvPr/>
        </p:nvSpPr>
        <p:spPr>
          <a:xfrm>
            <a:off x="457200" y="1110780"/>
            <a:ext cx="8229300" cy="339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Times New Roman"/>
              <a:buChar char="▶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Read the dataset.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Times New Roman"/>
              <a:buChar char="▶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Clean Dataset (Replacing missing values).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Times New Roman"/>
              <a:buChar char="▶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3:Splitting the Dataset into training and testing dataset.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2DA2BF"/>
              </a:buClr>
              <a:buSzPts val="2200"/>
              <a:buFont typeface="Times New Roman"/>
              <a:buChar char="▶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Train the model.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2DA2BF"/>
              </a:buClr>
              <a:buSzPts val="2200"/>
              <a:buFont typeface="Times New Roman"/>
              <a:buChar char="▶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Validate the model.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294760" y="211095"/>
            <a:ext cx="8229300" cy="8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77;p40">
            <a:extLst>
              <a:ext uri="{FF2B5EF4-FFF2-40B4-BE49-F238E27FC236}">
                <a16:creationId xmlns:a16="http://schemas.microsoft.com/office/drawing/2014/main" id="{843A96D5-D6FA-4121-BA00-BF24433612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457200" y="111078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394652" y="211320"/>
            <a:ext cx="82293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110775"/>
            <a:ext cx="46196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8" y="2960275"/>
            <a:ext cx="34956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7;p40">
            <a:extLst>
              <a:ext uri="{FF2B5EF4-FFF2-40B4-BE49-F238E27FC236}">
                <a16:creationId xmlns:a16="http://schemas.microsoft.com/office/drawing/2014/main" id="{D0EE354A-B01A-4955-A174-ABF2D8F0070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77;p40">
            <a:extLst>
              <a:ext uri="{FF2B5EF4-FFF2-40B4-BE49-F238E27FC236}">
                <a16:creationId xmlns:a16="http://schemas.microsoft.com/office/drawing/2014/main" id="{049064BD-A32E-4C2D-A7C6-F50FE90CAE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0E3506-33C5-40BC-999E-54823D387CE4}"/>
              </a:ext>
            </a:extLst>
          </p:cNvPr>
          <p:cNvSpPr/>
          <p:nvPr/>
        </p:nvSpPr>
        <p:spPr>
          <a:xfrm>
            <a:off x="1412242" y="399870"/>
            <a:ext cx="7274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400"/>
            </a:pPr>
            <a:r>
              <a:rPr lang="en-US" sz="2400" b="1" dirty="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E117C-241F-43F3-BAF2-2EF330D0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89994"/>
            <a:ext cx="4995356" cy="1628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CD28C6-F680-4ED6-8DA9-66A2B8CBC83C}"/>
              </a:ext>
            </a:extLst>
          </p:cNvPr>
          <p:cNvSpPr txBox="1"/>
          <p:nvPr/>
        </p:nvSpPr>
        <p:spPr>
          <a:xfrm flipH="1">
            <a:off x="457200" y="899772"/>
            <a:ext cx="8508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-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418F7-3169-41F9-8890-0DB5FB4B2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52102"/>
            <a:ext cx="7739974" cy="102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280D7-B5A3-4F72-80E0-F5295C479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049" y="2458318"/>
            <a:ext cx="4371391" cy="16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9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457200" y="1110780"/>
            <a:ext cx="8229300" cy="339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1218600" y="185017"/>
            <a:ext cx="8229300" cy="8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110775"/>
            <a:ext cx="23336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975" y="1106013"/>
            <a:ext cx="24669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4100" y="1120288"/>
            <a:ext cx="30099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7;p40">
            <a:extLst>
              <a:ext uri="{FF2B5EF4-FFF2-40B4-BE49-F238E27FC236}">
                <a16:creationId xmlns:a16="http://schemas.microsoft.com/office/drawing/2014/main" id="{4B04D05A-396E-4BC5-9B76-2208B34003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457200" y="874655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conclude that the number of customers having Annual Income more than Rs.308587 (mean) and paying off the loan constitutes to more than 99% of the customers who paid off the loan. Thus, the bank can provide loans to customers having Annual Income of more than Rs308587 (mean).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analysis shows that the probability of short term loans being fully paid is almost double the probability of long term loans being fully paid.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also be observed that Debt Consolidation is the most popular reason behind taking a loan. Almost 79% of the loans taken for Debt Consolidation are paid off.  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Debt consolidation is a form of debt refinancing that entails taking out one loan to pay off many others. 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also analysed the relationship between Monthly Debt and Loan Status. More than 41% of the customers who had Monthly Debt of more than Rs. 18472.41 could not pay the loan and were charged off by the bank.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We can also conclude that on the basis of feature selection and importance, the most important features for bank loan default prediction are - Credit Score, Current Loan Amount, Monthly Debt and Years of Credit History.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the above inferences were drawn by the analysis of the bank loan dataset.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1218600" y="171450"/>
            <a:ext cx="82293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77;p40">
            <a:extLst>
              <a:ext uri="{FF2B5EF4-FFF2-40B4-BE49-F238E27FC236}">
                <a16:creationId xmlns:a16="http://schemas.microsoft.com/office/drawing/2014/main" id="{25B1C1D2-2F27-41C0-B173-DFA3DE319D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80" y="171450"/>
            <a:ext cx="1066320" cy="4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504</Words>
  <Application>Microsoft Office PowerPoint</Application>
  <PresentationFormat>On-screen Show (16:9)</PresentationFormat>
  <Paragraphs>46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Rambla</vt:lpstr>
      <vt:lpstr>Times New Roman</vt:lpstr>
      <vt:lpstr>Arial</vt:lpstr>
      <vt:lpstr>Simple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 Nayak</cp:lastModifiedBy>
  <cp:revision>1</cp:revision>
  <dcterms:modified xsi:type="dcterms:W3CDTF">2020-05-07T06:29:06Z</dcterms:modified>
</cp:coreProperties>
</file>