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88" r:id="rId3"/>
    <p:sldId id="286" r:id="rId4"/>
    <p:sldId id="287" r:id="rId5"/>
    <p:sldId id="289" r:id="rId6"/>
    <p:sldId id="291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304" r:id="rId20"/>
    <p:sldId id="305" r:id="rId21"/>
    <p:sldId id="306" r:id="rId22"/>
    <p:sldId id="312" r:id="rId23"/>
    <p:sldId id="307" r:id="rId24"/>
    <p:sldId id="308" r:id="rId25"/>
    <p:sldId id="309" r:id="rId26"/>
    <p:sldId id="311" r:id="rId27"/>
    <p:sldId id="310" r:id="rId28"/>
  </p:sldIdLst>
  <p:sldSz cx="9144000" cy="5143500" type="screen16x9"/>
  <p:notesSz cx="6858000" cy="9144000"/>
  <p:embeddedFontLst>
    <p:embeddedFont>
      <p:font typeface="Titillium Web" pitchFamily="2" charset="77"/>
      <p:regular r:id="rId30"/>
      <p:bold r:id="rId31"/>
      <p:italic r:id="rId32"/>
      <p:boldItalic r:id="rId33"/>
    </p:embeddedFont>
    <p:embeddedFont>
      <p:font typeface="Titillium Web ExtraLight" pitchFamily="2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989F4-B5D9-41D5-AE9E-2344894B8E88}">
  <a:tblStyle styleId="{8E7989F4-B5D9-41D5-AE9E-2344894B8E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3"/>
    <p:restoredTop sz="86277"/>
  </p:normalViewPr>
  <p:slideViewPr>
    <p:cSldViewPr snapToGrid="0" snapToObjects="1">
      <p:cViewPr varScale="1">
        <p:scale>
          <a:sx n="180" d="100"/>
          <a:sy n="180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주말에 더 많을 수도 있다</a:t>
            </a:r>
            <a:r>
              <a:rPr lang="en-US" altLang="ko-KR" dirty="0"/>
              <a:t>.</a:t>
            </a:r>
            <a:r>
              <a:rPr lang="ko-KR" altLang="en-US" dirty="0"/>
              <a:t> 비행 수 정보가 있으면 확인할 수 있을 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4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Folium module was used.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Chrolopleth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7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35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 dirty="0" err="1"/>
              <a:t>세개가</a:t>
            </a:r>
            <a:r>
              <a:rPr lang="ko-KR" altLang="en-US" dirty="0"/>
              <a:t> 다 똑같은 걸 </a:t>
            </a:r>
            <a:r>
              <a:rPr lang="ko-KR" altLang="en-US" dirty="0" err="1"/>
              <a:t>가르키는</a:t>
            </a:r>
            <a:r>
              <a:rPr lang="ko-KR" altLang="en-US" dirty="0"/>
              <a:t> 것 언급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508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Since it already knows the actual outcomes, the model’s results will be unrealistically accurate for the training data, like bringing an answer sheet into an exam.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information can be obtained only after crash, so It is not interesting at all when if this variable is the most important feature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351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Recategorize Commercial or private aircraft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246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of crashes were caused by aircraft which was not a home built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crashes happened the most with the airplane which has single engine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838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956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 - conditions in which pilots have sufficient visibility to fly the aircraft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324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65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44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number of data points from majority class, non-fatal were matched to the number of minority class, fatal.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651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do classification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302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1436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/>
              <a:t>All models resulted in over 80 % </a:t>
            </a:r>
            <a:r>
              <a:rPr lang="en-US" altLang="ko-KR" dirty="0" err="1"/>
              <a:t>auc</a:t>
            </a:r>
            <a:r>
              <a:rPr lang="en-US" altLang="ko-KR" dirty="0"/>
              <a:t> scores.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dirty="0"/>
              <a:t>Random forest performed the best, and its </a:t>
            </a:r>
            <a:r>
              <a:rPr lang="en-US" altLang="ko-KR" dirty="0" err="1"/>
              <a:t>auc</a:t>
            </a:r>
            <a:r>
              <a:rPr lang="en-US" altLang="ko-KR" dirty="0"/>
              <a:t> score is almost 85%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573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1652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When we see the correlation value, interpretation is not intuitive because the most important feature, landing has negative correlation with outcome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result shows fatal crashes happens more during other than landing phase.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However, as you can see in the figure below, landing has the most crashes when we </a:t>
            </a:r>
            <a:r>
              <a:rPr lang="en-US" dirty="0" err="1"/>
              <a:t>collapes</a:t>
            </a:r>
            <a:r>
              <a:rPr lang="en-US" dirty="0"/>
              <a:t> and sum outcome variable but most of crashes are non fatal.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Actually landing phase means airplane is almost on the ground, so even if crash occurs, it might not be that risky.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because for example when crash happens during approach, the airplane runs into the terrain, and it might lead to way more serious crash.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second most important feature is  a good weather condition, </a:t>
            </a:r>
          </a:p>
        </p:txBody>
      </p:sp>
    </p:spTree>
    <p:extLst>
      <p:ext uri="{BB962C8B-B14F-4D97-AF65-F5344CB8AC3E}">
        <p14:creationId xmlns:p14="http://schemas.microsoft.com/office/powerpoint/2010/main" val="2042511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sum up,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98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649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16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49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32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en-US" dirty="0"/>
              <a:t>nvestigated each feature, and also did feature engineering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59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34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yearly trend seems arbitrary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20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Additional investigation would be possible with data on the number of flights.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30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696524" y="817291"/>
            <a:ext cx="7861487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if aircraft crash has fatalities or not</a:t>
            </a:r>
            <a:endParaRPr dirty="0"/>
          </a:p>
        </p:txBody>
      </p:sp>
      <p:sp>
        <p:nvSpPr>
          <p:cNvPr id="4" name="Google Shape;784;p16">
            <a:extLst>
              <a:ext uri="{FF2B5EF4-FFF2-40B4-BE49-F238E27FC236}">
                <a16:creationId xmlns:a16="http://schemas.microsoft.com/office/drawing/2014/main" id="{C9992201-ECAA-D04D-953A-B313D7417154}"/>
              </a:ext>
            </a:extLst>
          </p:cNvPr>
          <p:cNvSpPr txBox="1">
            <a:spLocks/>
          </p:cNvSpPr>
          <p:nvPr/>
        </p:nvSpPr>
        <p:spPr>
          <a:xfrm>
            <a:off x="7108277" y="4097486"/>
            <a:ext cx="1990647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marL="76200">
              <a:buClr>
                <a:srgbClr val="6E86B6"/>
              </a:buClr>
              <a:buSzPts val="2400"/>
            </a:pPr>
            <a:r>
              <a:rPr lang="en-US" sz="2800" dirty="0">
                <a:latin typeface="Titillium Web"/>
                <a:sym typeface="Titillium Web"/>
              </a:rPr>
              <a:t>Yunjin Bak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Date (Day of Week)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708FAD98-5EB4-5849-8978-49D1F5EB1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5593" y="1131198"/>
            <a:ext cx="4038382" cy="281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2200" dirty="0"/>
              <a:t>Air crashes occurred on Wednesday the most.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2200" dirty="0"/>
              <a:t>This also may be due to more flights on middle of week.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sz="2200" dirty="0"/>
              <a:t>Monthly and daily crashes were only included, since year information is not suitable for predicting future aviation crashes.</a:t>
            </a: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1F66C42-DF22-CA46-B1DA-F47A3DBBDE6F}"/>
              </a:ext>
            </a:extLst>
          </p:cNvPr>
          <p:cNvSpPr/>
          <p:nvPr/>
        </p:nvSpPr>
        <p:spPr>
          <a:xfrm rot="19891547">
            <a:off x="1998841" y="3738834"/>
            <a:ext cx="687849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7B961-F752-D74C-A48C-18DC3FD3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04" y="1131198"/>
            <a:ext cx="4110596" cy="29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California has the most airplane crashes, and Florida is the next.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In order to reduce dimension in states variable, states were divided into 4 categories.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 (States)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D1F66C42-DF22-CA46-B1DA-F47A3DBBDE6F}"/>
              </a:ext>
            </a:extLst>
          </p:cNvPr>
          <p:cNvSpPr/>
          <p:nvPr/>
        </p:nvSpPr>
        <p:spPr>
          <a:xfrm rot="19891547">
            <a:off x="1998841" y="3738834"/>
            <a:ext cx="687849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9F089-4599-464B-B2CE-44BF328D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5" y="1200772"/>
            <a:ext cx="5033584" cy="30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West has the most frequent number of crashes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Location (States)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1F34A-7806-5649-BB4F-331E0DFB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4" y="1192640"/>
            <a:ext cx="4200016" cy="27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3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06086-FA80-1A40-9C43-2E93C8AD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59" y="1091677"/>
            <a:ext cx="6445232" cy="3247991"/>
          </a:xfrm>
          <a:prstGeom prst="rect">
            <a:avLst/>
          </a:prstGeom>
        </p:spPr>
      </p:pic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849125" y="3855080"/>
            <a:ext cx="8374954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Aircraft crashes occurred in private airport the most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feature was simplified as ‘private or public’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Airport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931B833-81B8-1242-9300-7B674D614173}"/>
              </a:ext>
            </a:extLst>
          </p:cNvPr>
          <p:cNvSpPr/>
          <p:nvPr/>
        </p:nvSpPr>
        <p:spPr>
          <a:xfrm rot="18023609">
            <a:off x="1519455" y="3313246"/>
            <a:ext cx="687849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FAF15FD7-1708-8947-83EB-C222FC29DD5B}"/>
              </a:ext>
            </a:extLst>
          </p:cNvPr>
          <p:cNvSpPr/>
          <p:nvPr/>
        </p:nvSpPr>
        <p:spPr>
          <a:xfrm rot="18027983">
            <a:off x="2360992" y="3392080"/>
            <a:ext cx="687849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1447565E-EE6C-9C49-A094-9A90CBAF5443}"/>
              </a:ext>
            </a:extLst>
          </p:cNvPr>
          <p:cNvSpPr/>
          <p:nvPr/>
        </p:nvSpPr>
        <p:spPr>
          <a:xfrm rot="18006600">
            <a:off x="1755109" y="3449383"/>
            <a:ext cx="786588" cy="22626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Most of crashes resulted in substantial damage of aircraft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This variable was excluded because of target leakage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Aircraft Damage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DBF3A-C27F-3740-8CDF-977B6779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8" y="1237378"/>
            <a:ext cx="4119510" cy="2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8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73111" y="3737735"/>
            <a:ext cx="8937938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Top 3 brands (Cessna, Piper, Beech) take over 50%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To reduce the levels, brands were categorized into 4 different values (Cessna, Piper, Beech, Others).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Brands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FE82C-A7FF-5C44-833C-BA3290B2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5" y="1129139"/>
            <a:ext cx="6558931" cy="28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05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Amateur Built</a:t>
            </a:r>
            <a:endParaRPr b="1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Whether aircraft is a homebuilt (Y/N)</a:t>
            </a:r>
          </a:p>
          <a:p>
            <a:pPr marL="0" lvl="0" indent="0">
              <a:buNone/>
            </a:pPr>
            <a:r>
              <a:rPr lang="en-US" dirty="0"/>
              <a:t>No 75376 </a:t>
            </a:r>
          </a:p>
          <a:p>
            <a:pPr marL="0" lvl="0" indent="0">
              <a:buNone/>
            </a:pPr>
            <a:r>
              <a:rPr lang="en-US" dirty="0"/>
              <a:t>Yes 9348 </a:t>
            </a:r>
          </a:p>
        </p:txBody>
      </p:sp>
      <p:sp>
        <p:nvSpPr>
          <p:cNvPr id="842" name="Google Shape;842;p2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The Number of Engines</a:t>
            </a:r>
            <a:endParaRPr b="1" dirty="0"/>
          </a:p>
        </p:txBody>
      </p:sp>
      <p:sp>
        <p:nvSpPr>
          <p:cNvPr id="843" name="Google Shape;843;p2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9" name="Google Shape;814;p20">
            <a:extLst>
              <a:ext uri="{FF2B5EF4-FFF2-40B4-BE49-F238E27FC236}">
                <a16:creationId xmlns:a16="http://schemas.microsoft.com/office/drawing/2014/main" id="{F3FAAA28-A9A4-6544-9B26-6FF3E28AB215}"/>
              </a:ext>
            </a:extLst>
          </p:cNvPr>
          <p:cNvSpPr txBox="1">
            <a:spLocks/>
          </p:cNvSpPr>
          <p:nvPr/>
        </p:nvSpPr>
        <p:spPr>
          <a:xfrm>
            <a:off x="288914" y="201939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Amateur Built &amp; Number of Engines</a:t>
            </a:r>
          </a:p>
        </p:txBody>
      </p:sp>
      <p:graphicFrame>
        <p:nvGraphicFramePr>
          <p:cNvPr id="10" name="Google Shape;907;p27">
            <a:extLst>
              <a:ext uri="{FF2B5EF4-FFF2-40B4-BE49-F238E27FC236}">
                <a16:creationId xmlns:a16="http://schemas.microsoft.com/office/drawing/2014/main" id="{E8136E1B-B37A-D847-8B58-445E8959C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331707"/>
              </p:ext>
            </p:extLst>
          </p:nvPr>
        </p:nvGraphicFramePr>
        <p:xfrm>
          <a:off x="4913938" y="1865444"/>
          <a:ext cx="2530344" cy="2423090"/>
        </p:xfrm>
        <a:graphic>
          <a:graphicData uri="http://schemas.openxmlformats.org/drawingml/2006/table">
            <a:tbl>
              <a:tblPr>
                <a:noFill/>
                <a:tableStyleId>{8E7989F4-B5D9-41D5-AE9E-2344894B8E88}</a:tableStyleId>
              </a:tblPr>
              <a:tblGrid>
                <a:gridCol w="1265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6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The number of Engines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72102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11499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451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363 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57932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307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5810"/>
                  </a:ext>
                </a:extLst>
              </a:tr>
              <a:tr h="30094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18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078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828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460579" y="3645266"/>
            <a:ext cx="9050443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/>
            <a:endParaRPr lang="en-US" dirty="0"/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Purpose of flight was re-categorized into 3 values (Personal, Instructional, Other) 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of Flight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2E9BB-9D6B-B145-A289-16CD74EB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864" y="1059339"/>
            <a:ext cx="6938272" cy="32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Most of crashes occurred when there is sufficient visibility  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It might be due to less number of flights in IMC condition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Weather Condition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5C446138-F696-9547-B507-563B78467FE8}"/>
              </a:ext>
            </a:extLst>
          </p:cNvPr>
          <p:cNvSpPr txBox="1">
            <a:spLocks/>
          </p:cNvSpPr>
          <p:nvPr/>
        </p:nvSpPr>
        <p:spPr>
          <a:xfrm>
            <a:off x="563642" y="4063817"/>
            <a:ext cx="6313675" cy="120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None/>
            </a:pPr>
            <a:r>
              <a:rPr lang="en-US" sz="2000" dirty="0"/>
              <a:t>VMC : Visual Meteorological Condition</a:t>
            </a:r>
          </a:p>
          <a:p>
            <a:pPr marL="0" indent="0">
              <a:buNone/>
            </a:pPr>
            <a:r>
              <a:rPr lang="en-US" sz="2000" dirty="0"/>
              <a:t>IMC : Instrument Meteorological Condition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9FFB1-F93C-2D45-9B8C-EC6F6E985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5" y="1119311"/>
            <a:ext cx="4317393" cy="28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8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Most of crashes occurred during landing phase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Broad Phase of Flight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C6E4B-744A-DB45-8353-97F0B0D3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35" y="1131198"/>
            <a:ext cx="4206465" cy="32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7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D9D9D8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Aviation travel has increased dramatically over the last couple of decades </a:t>
            </a:r>
          </a:p>
          <a:p>
            <a:pPr lvl="0">
              <a:spcBef>
                <a:spcPts val="0"/>
              </a:spcBef>
              <a:buClr>
                <a:srgbClr val="D9D9D8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It is important to find out significant factors that could predict if fatality occurs in an aircraft crash</a:t>
            </a:r>
          </a:p>
          <a:p>
            <a:pPr lvl="0">
              <a:spcBef>
                <a:spcPts val="0"/>
              </a:spcBef>
              <a:buClr>
                <a:srgbClr val="D9D9D8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results may help to prevent or minimize accidents, which can save lives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A9DC2EBA-778D-1442-9D92-4104E48187E6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3EB63162-446D-4A45-BC9B-76029FA6887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40FC288C-0139-F44B-8BF8-082B6F43699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3871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Outcome Variable : Injury Severity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" name="Google Shape;815;p20">
            <a:extLst>
              <a:ext uri="{FF2B5EF4-FFF2-40B4-BE49-F238E27FC236}">
                <a16:creationId xmlns:a16="http://schemas.microsoft.com/office/drawing/2014/main" id="{EE79BB2E-6578-5E44-A7E6-7EEEA61D0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6603441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Fatal / non-fatal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In order to solve class imbalance problem, Down Sampling was performed</a:t>
            </a:r>
            <a:endParaRPr dirty="0"/>
          </a:p>
        </p:txBody>
      </p:sp>
      <p:graphicFrame>
        <p:nvGraphicFramePr>
          <p:cNvPr id="7" name="Google Shape;907;p27">
            <a:extLst>
              <a:ext uri="{FF2B5EF4-FFF2-40B4-BE49-F238E27FC236}">
                <a16:creationId xmlns:a16="http://schemas.microsoft.com/office/drawing/2014/main" id="{D25D9EE6-BEFC-B145-A104-5607088A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919350"/>
              </p:ext>
            </p:extLst>
          </p:nvPr>
        </p:nvGraphicFramePr>
        <p:xfrm>
          <a:off x="1307853" y="1931690"/>
          <a:ext cx="2645962" cy="640060"/>
        </p:xfrm>
        <a:graphic>
          <a:graphicData uri="http://schemas.openxmlformats.org/drawingml/2006/table">
            <a:tbl>
              <a:tblPr>
                <a:noFill/>
                <a:tableStyleId>{8E7989F4-B5D9-41D5-AE9E-2344894B8E88}</a:tableStyleId>
              </a:tblPr>
              <a:tblGrid>
                <a:gridCol w="1322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3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Fatal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11558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Non-Fatal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72258</a:t>
                      </a:r>
                      <a:endParaRPr sz="1200" dirty="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E86B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866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play with different models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rgbClr val="6E86B6"/>
                </a:solidFill>
                <a:latin typeface="Titillium Web"/>
              </a:rPr>
              <a:t>2</a:t>
            </a:r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006080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Comparison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Google Shape;815;p20">
            <a:extLst>
              <a:ext uri="{FF2B5EF4-FFF2-40B4-BE49-F238E27FC236}">
                <a16:creationId xmlns:a16="http://schemas.microsoft.com/office/drawing/2014/main" id="{32E2A57E-1CC0-4949-84E9-5326A5D5E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6401015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10 features (1 numerical, 9 categorical)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KNN, Random Forest, Gradient Boosting, SVM, and Logistic Regression were used and compared. </a:t>
            </a:r>
          </a:p>
        </p:txBody>
      </p:sp>
    </p:spTree>
    <p:extLst>
      <p:ext uri="{BB962C8B-B14F-4D97-AF65-F5344CB8AC3E}">
        <p14:creationId xmlns:p14="http://schemas.microsoft.com/office/powerpoint/2010/main" val="257987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797738" y="3977637"/>
            <a:ext cx="7548523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Obtained AUC value using cross validation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Random Forest performed the best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Comparison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86D7CC-D106-7B40-8718-74D6B535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073299"/>
            <a:ext cx="3951627" cy="277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65172-546F-5047-B00C-046D5F9DA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14" y="1185503"/>
            <a:ext cx="4105877" cy="3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60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Obtained from Random Forest model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Top 3 : Landing, VMC (Good weather), Taxi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61A49-E56A-B443-82AF-B7615B38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" y="1080921"/>
            <a:ext cx="5004769" cy="386064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75EA35FE-1209-7E40-8CE0-5C77FC9BA3E8}"/>
              </a:ext>
            </a:extLst>
          </p:cNvPr>
          <p:cNvSpPr/>
          <p:nvPr/>
        </p:nvSpPr>
        <p:spPr>
          <a:xfrm>
            <a:off x="159559" y="1300497"/>
            <a:ext cx="1355134" cy="381719"/>
          </a:xfrm>
          <a:prstGeom prst="frame">
            <a:avLst>
              <a:gd name="adj1" fmla="val 1067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4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15;p20">
            <a:extLst>
              <a:ext uri="{FF2B5EF4-FFF2-40B4-BE49-F238E27FC236}">
                <a16:creationId xmlns:a16="http://schemas.microsoft.com/office/drawing/2014/main" id="{8931D38F-0591-A447-87C1-6B2469510A18}"/>
              </a:ext>
            </a:extLst>
          </p:cNvPr>
          <p:cNvSpPr txBox="1">
            <a:spLocks/>
          </p:cNvSpPr>
          <p:nvPr/>
        </p:nvSpPr>
        <p:spPr>
          <a:xfrm>
            <a:off x="5105593" y="1131198"/>
            <a:ext cx="4038382" cy="2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Landing has negative correlation with outcome variable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VMC feature could be interpreted intuitively</a:t>
            </a:r>
          </a:p>
        </p:txBody>
      </p:sp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E659F-AEBC-A24A-98BF-9859A7ED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257710"/>
            <a:ext cx="38227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8F416-C306-484B-969E-31243875AA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007"/>
          <a:stretch/>
        </p:blipFill>
        <p:spPr>
          <a:xfrm>
            <a:off x="1185514" y="2883302"/>
            <a:ext cx="2946400" cy="2118852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DEBF1BA9-92C9-644B-8A4B-80185AFB909D}"/>
              </a:ext>
            </a:extLst>
          </p:cNvPr>
          <p:cNvSpPr/>
          <p:nvPr/>
        </p:nvSpPr>
        <p:spPr>
          <a:xfrm>
            <a:off x="1128252" y="4617646"/>
            <a:ext cx="3003662" cy="47339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798A350-9E49-FC42-869F-C6603CD9F954}"/>
              </a:ext>
            </a:extLst>
          </p:cNvPr>
          <p:cNvSpPr/>
          <p:nvPr/>
        </p:nvSpPr>
        <p:spPr>
          <a:xfrm>
            <a:off x="790495" y="1646732"/>
            <a:ext cx="3715137" cy="259370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91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All 5 models showed over 80 % AUC score </a:t>
            </a:r>
          </a:p>
          <a:p>
            <a:pPr lvl="0"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Random Forest performed the best with about 85 % accuracy   </a:t>
            </a:r>
          </a:p>
          <a:p>
            <a:pPr lvl="0"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Landing phase and good weather condition were the most important features</a:t>
            </a:r>
          </a:p>
          <a:p>
            <a:pPr lvl="0">
              <a:spcBef>
                <a:spcPts val="0"/>
              </a:spcBef>
            </a:pPr>
            <a:endParaRPr lang="en-US"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A9DC2EBA-778D-1442-9D92-4104E48187E6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3EB63162-446D-4A45-BC9B-76029FA6887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40FC288C-0139-F44B-8BF8-082B6F43699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2287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Google Shape;1013;p37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datasciyj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y</a:t>
            </a:r>
            <a:r>
              <a:rPr lang="en" dirty="0"/>
              <a:t>unjin.bak1@gmail.com</a:t>
            </a:r>
            <a:endParaRPr dirty="0"/>
          </a:p>
        </p:txBody>
      </p:sp>
      <p:pic>
        <p:nvPicPr>
          <p:cNvPr id="1014" name="Google Shape;1014;p37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91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DADAD9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Acquired from National Transportation Safety Board</a:t>
            </a:r>
            <a:endParaRPr dirty="0"/>
          </a:p>
          <a:p>
            <a:pPr>
              <a:spcBef>
                <a:spcPts val="0"/>
              </a:spcBef>
              <a:buClr>
                <a:srgbClr val="DADAD9"/>
              </a:buClr>
              <a:buSzPct val="130000"/>
              <a:buFont typeface="Wingdings" pitchFamily="2" charset="2"/>
              <a:buChar char="§"/>
            </a:pPr>
            <a:r>
              <a:rPr lang="en" dirty="0"/>
              <a:t>Information from 1962 </a:t>
            </a:r>
            <a:r>
              <a:rPr lang="en-US" dirty="0"/>
              <a:t>to Feb, 2019 </a:t>
            </a:r>
            <a:r>
              <a:rPr lang="en" dirty="0"/>
              <a:t>about civil aviation accidents and incidents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rgbClr val="DADAD9"/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Data have 32 variables and 162,800 data points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A9DC2EBA-778D-1442-9D92-4104E48187E6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3EB63162-446D-4A45-BC9B-76029FA6887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40FC288C-0139-F44B-8BF8-082B6F43699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411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Predict successfully whether the crash is fatal or not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Compare between the models, and find out the best model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Examine which variables are important for the prediction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A9DC2EBA-778D-1442-9D92-4104E48187E6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3EB63162-446D-4A45-BC9B-76029FA68878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40FC288C-0139-F44B-8BF8-082B6F436993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84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9 out of 32 variables which have over 50 % of missing values were excluded in features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Then, missing values were dropped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1279;p40">
            <a:extLst>
              <a:ext uri="{FF2B5EF4-FFF2-40B4-BE49-F238E27FC236}">
                <a16:creationId xmlns:a16="http://schemas.microsoft.com/office/drawing/2014/main" id="{DF2EB5BC-339B-D340-9A07-3998EEFAC635}"/>
              </a:ext>
            </a:extLst>
          </p:cNvPr>
          <p:cNvGrpSpPr/>
          <p:nvPr/>
        </p:nvGrpSpPr>
        <p:grpSpPr>
          <a:xfrm>
            <a:off x="6965559" y="3031219"/>
            <a:ext cx="2047887" cy="2047887"/>
            <a:chOff x="5964175" y="4329750"/>
            <a:chExt cx="421350" cy="421350"/>
          </a:xfrm>
        </p:grpSpPr>
        <p:sp>
          <p:nvSpPr>
            <p:cNvPr id="6" name="Google Shape;1280;p40">
              <a:extLst>
                <a:ext uri="{FF2B5EF4-FFF2-40B4-BE49-F238E27FC236}">
                  <a16:creationId xmlns:a16="http://schemas.microsoft.com/office/drawing/2014/main" id="{602ABB68-7848-5145-8179-0DB8076979F0}"/>
                </a:ext>
              </a:extLst>
            </p:cNvPr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1;p40">
              <a:extLst>
                <a:ext uri="{FF2B5EF4-FFF2-40B4-BE49-F238E27FC236}">
                  <a16:creationId xmlns:a16="http://schemas.microsoft.com/office/drawing/2014/main" id="{A7259880-D1A3-7640-8303-29C5FD2F13F4}"/>
                </a:ext>
              </a:extLst>
            </p:cNvPr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69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Analysis</a:t>
            </a:r>
            <a:endParaRPr dirty="0"/>
          </a:p>
        </p:txBody>
      </p:sp>
      <p:sp>
        <p:nvSpPr>
          <p:cNvPr id="808" name="Google Shape;808;p19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Aircraft crashes from 1962</a:t>
            </a:r>
            <a:endParaRPr dirty="0"/>
          </a:p>
        </p:txBody>
      </p:sp>
      <p:sp>
        <p:nvSpPr>
          <p:cNvPr id="809" name="Google Shape;809;p1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287148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Country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708FAD98-5EB4-5849-8978-49D1F5EB1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5593" y="1131198"/>
            <a:ext cx="4038382" cy="281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Over 99% of the data are the crash that happened in the US.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data from other countries were excluded for further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F8717-5654-8845-B6B0-081FF7AE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1" y="1182084"/>
            <a:ext cx="4845450" cy="31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Date (Year)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708FAD98-5EB4-5849-8978-49D1F5EB1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5593" y="1131198"/>
            <a:ext cx="4038382" cy="281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The trend for yearly aircraft crashes looks random.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4A8B4-2618-4B49-BDB4-87F6730F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" y="1249861"/>
            <a:ext cx="5161292" cy="22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>
            <a:spLocks noGrp="1"/>
          </p:cNvSpPr>
          <p:nvPr>
            <p:ph type="title"/>
          </p:nvPr>
        </p:nvSpPr>
        <p:spPr>
          <a:xfrm>
            <a:off x="288914" y="201939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Date (Month)</a:t>
            </a:r>
            <a:endParaRPr dirty="0"/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815;p20">
            <a:extLst>
              <a:ext uri="{FF2B5EF4-FFF2-40B4-BE49-F238E27FC236}">
                <a16:creationId xmlns:a16="http://schemas.microsoft.com/office/drawing/2014/main" id="{708FAD98-5EB4-5849-8978-49D1F5EB1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05593" y="1131198"/>
            <a:ext cx="4038382" cy="281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Air crashes tend to occur mostly during the summer.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SzPct val="130000"/>
              <a:buFont typeface="Wingdings" pitchFamily="2" charset="2"/>
              <a:buChar char="§"/>
            </a:pPr>
            <a:r>
              <a:rPr lang="en-US" dirty="0"/>
              <a:t>This might be due to high demand on air travel during summer months.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94738-E455-F748-97B2-EA0987B5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86" y="1364021"/>
            <a:ext cx="3869399" cy="2541098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D1F66C42-DF22-CA46-B1DA-F47A3DBBDE6F}"/>
              </a:ext>
            </a:extLst>
          </p:cNvPr>
          <p:cNvSpPr/>
          <p:nvPr/>
        </p:nvSpPr>
        <p:spPr>
          <a:xfrm>
            <a:off x="2344346" y="3673750"/>
            <a:ext cx="790037" cy="259370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2678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949</Words>
  <Application>Microsoft Macintosh PowerPoint</Application>
  <PresentationFormat>On-screen Show (16:9)</PresentationFormat>
  <Paragraphs>161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Titillium Web ExtraLight</vt:lpstr>
      <vt:lpstr>Wingdings</vt:lpstr>
      <vt:lpstr>Arial</vt:lpstr>
      <vt:lpstr>Titillium Web</vt:lpstr>
      <vt:lpstr>Thaliard template</vt:lpstr>
      <vt:lpstr>Predicting if aircraft crash has fatalities or not</vt:lpstr>
      <vt:lpstr>Background</vt:lpstr>
      <vt:lpstr>DATA</vt:lpstr>
      <vt:lpstr>Goal</vt:lpstr>
      <vt:lpstr>Preprocessing</vt:lpstr>
      <vt:lpstr>Exploratory Analysis</vt:lpstr>
      <vt:lpstr>Country</vt:lpstr>
      <vt:lpstr>Event Date (Year)</vt:lpstr>
      <vt:lpstr>Event Date (Month)</vt:lpstr>
      <vt:lpstr>Event Date (Day of Week)</vt:lpstr>
      <vt:lpstr>Location (States)</vt:lpstr>
      <vt:lpstr>Location (States)</vt:lpstr>
      <vt:lpstr>Airport</vt:lpstr>
      <vt:lpstr>Aircraft Damage</vt:lpstr>
      <vt:lpstr>Brands</vt:lpstr>
      <vt:lpstr>PowerPoint Presentation</vt:lpstr>
      <vt:lpstr>Purpose of Flight</vt:lpstr>
      <vt:lpstr>Weather Condition</vt:lpstr>
      <vt:lpstr>Broad Phase of Flight</vt:lpstr>
      <vt:lpstr>Outcome Variable : Injury Severity</vt:lpstr>
      <vt:lpstr>Classification</vt:lpstr>
      <vt:lpstr>Model Comparison</vt:lpstr>
      <vt:lpstr>Model Comparison</vt:lpstr>
      <vt:lpstr>Feature Importance</vt:lpstr>
      <vt:lpstr>Feature Importance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Author</cp:lastModifiedBy>
  <cp:revision>68</cp:revision>
  <cp:lastPrinted>2019-04-17T22:13:40Z</cp:lastPrinted>
  <dcterms:modified xsi:type="dcterms:W3CDTF">2019-04-18T06:05:41Z</dcterms:modified>
</cp:coreProperties>
</file>