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5" r:id="rId4"/>
    <p:sldId id="289" r:id="rId5"/>
    <p:sldId id="285" r:id="rId6"/>
    <p:sldId id="281" r:id="rId7"/>
    <p:sldId id="282" r:id="rId8"/>
    <p:sldId id="283" r:id="rId9"/>
    <p:sldId id="291" r:id="rId10"/>
    <p:sldId id="286" r:id="rId11"/>
    <p:sldId id="287" r:id="rId12"/>
    <p:sldId id="288" r:id="rId13"/>
    <p:sldId id="290" r:id="rId14"/>
  </p:sldIdLst>
  <p:sldSz cx="18288000" cy="10287000"/>
  <p:notesSz cx="6858000" cy="9144000"/>
  <p:embeddedFontLst>
    <p:embeddedFont>
      <p:font typeface="Poppins Bold" panose="020B0604020202020204" charset="0"/>
      <p:regular r:id="rId16"/>
      <p:bold r:id="rId17"/>
    </p:embeddedFont>
    <p:embeddedFont>
      <p:font typeface="Poppins Medium" panose="00000600000000000000" pitchFamily="2" charset="0"/>
      <p:regular r:id="rId18"/>
      <p:italic r:id="rId19"/>
    </p:embeddedFont>
    <p:embeddedFont>
      <p:font typeface="Roboto Slab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89272" autoAdjust="0"/>
  </p:normalViewPr>
  <p:slideViewPr>
    <p:cSldViewPr>
      <p:cViewPr varScale="1">
        <p:scale>
          <a:sx n="42" d="100"/>
          <a:sy n="42" d="100"/>
        </p:scale>
        <p:origin x="9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1F15F-CFF1-4FA0-9EAD-88C7CBDFB4C6}" type="datetimeFigureOut">
              <a:rPr lang="es-AR" smtClean="0"/>
              <a:t>30/10/2024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068AE-C035-44FC-96C2-FF4389E2CC8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27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uritica/mgt/blob/master/es/guia-de-rfcs.m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>
                <a:hlinkClick r:id="rId3" tooltip="https://github.com/buritica/mgt/blob/master/es/guia-de-rfcs.md"/>
              </a:rPr>
              <a:t>https://github.com/buritica/mgt/blob/master/es/guia-de-rfcs.md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179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Clase 3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068AE-C035-44FC-96C2-FF4389E2CC8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352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30990" y="1809678"/>
            <a:ext cx="12026020" cy="544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19"/>
              </a:lnSpc>
            </a:pPr>
            <a:r>
              <a:rPr lang="en-US" sz="10299" spc="-257" dirty="0">
                <a:solidFill>
                  <a:schemeClr val="tx2"/>
                </a:solidFill>
                <a:latin typeface="Poppins Bold"/>
              </a:rPr>
              <a:t>CURSO INTRODUCTORIO  DE GIT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125200" y="9079336"/>
            <a:ext cx="6929960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99" dirty="0">
                <a:solidFill>
                  <a:schemeClr val="tx2"/>
                </a:solidFill>
                <a:latin typeface="Poppins Medium"/>
              </a:rPr>
              <a:t>Ing. Ariel Chitay </a:t>
            </a: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6FA14B0C-E578-86AB-4FB9-30E1A7A72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7939947"/>
            <a:ext cx="1821563" cy="1821563"/>
          </a:xfrm>
          <a:prstGeom prst="rect">
            <a:avLst/>
          </a:prstGeom>
        </p:spPr>
      </p:pic>
      <p:sp>
        <p:nvSpPr>
          <p:cNvPr id="11" name="Freeform 3">
            <a:extLst>
              <a:ext uri="{FF2B5EF4-FFF2-40B4-BE49-F238E27FC236}">
                <a16:creationId xmlns:a16="http://schemas.microsoft.com/office/drawing/2014/main" id="{D11BFA67-E78A-2975-604D-77EF1A61DB7B}"/>
              </a:ext>
            </a:extLst>
          </p:cNvPr>
          <p:cNvSpPr/>
          <p:nvPr/>
        </p:nvSpPr>
        <p:spPr>
          <a:xfrm>
            <a:off x="304800" y="180193"/>
            <a:ext cx="3312647" cy="3258970"/>
          </a:xfrm>
          <a:custGeom>
            <a:avLst/>
            <a:gdLst/>
            <a:ahLst/>
            <a:cxnLst/>
            <a:rect l="l" t="t" r="r" b="b"/>
            <a:pathLst>
              <a:path w="3312647" h="3258970">
                <a:moveTo>
                  <a:pt x="0" y="0"/>
                </a:moveTo>
                <a:lnTo>
                  <a:pt x="3312647" y="0"/>
                </a:lnTo>
                <a:lnTo>
                  <a:pt x="3312647" y="3258970"/>
                </a:lnTo>
                <a:lnTo>
                  <a:pt x="0" y="3258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02A14528-81FB-5496-2D54-321A14C0172E}"/>
              </a:ext>
            </a:extLst>
          </p:cNvPr>
          <p:cNvSpPr/>
          <p:nvPr/>
        </p:nvSpPr>
        <p:spPr>
          <a:xfrm>
            <a:off x="5069769" y="342899"/>
            <a:ext cx="8451372" cy="751113"/>
          </a:xfrm>
          <a:prstGeom prst="foldedCorner">
            <a:avLst>
              <a:gd name="adj" fmla="val 22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INSTALAR GIT</a:t>
            </a:r>
            <a:endParaRPr lang="en-US" sz="5400" spc="-97" dirty="0">
              <a:solidFill>
                <a:schemeClr val="tx1"/>
              </a:solidFill>
              <a:latin typeface="Poppins Bold"/>
            </a:endParaRP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CCC43537-2367-3F9A-A7F2-9FD99D0A0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17970"/>
            <a:ext cx="1472850" cy="147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F7370-6EFE-4BB7-6AED-7A9DF57AF918}"/>
              </a:ext>
            </a:extLst>
          </p:cNvPr>
          <p:cNvSpPr txBox="1"/>
          <p:nvPr/>
        </p:nvSpPr>
        <p:spPr>
          <a:xfrm>
            <a:off x="533400" y="1755605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Visita la página oficial de Git: </a:t>
            </a:r>
            <a:r>
              <a:rPr lang="es-AR" sz="2400" b="1" dirty="0">
                <a:latin typeface="Poppins Medium" panose="00000600000000000000" pitchFamily="2" charset="0"/>
                <a:cs typeface="Poppins Medium" panose="000006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r>
              <a:rPr lang="es-AR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Haz clic en el botón de descargar según tu sistema operativo.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AR" altLang="es-AR" sz="2400" b="1" i="0" u="none" strike="noStrike" cap="none" normalizeH="0" baseline="0" dirty="0">
              <a:ln>
                <a:noFill/>
              </a:ln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Ejecuta el archivo .exe descargado.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2400" b="1" i="0" u="none" strike="noStrike" cap="none" normalizeH="0" baseline="0" dirty="0">
              <a:ln>
                <a:noFill/>
              </a:ln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10F4C-B3F1-2BC6-B375-493E161C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171700"/>
            <a:ext cx="9969266" cy="65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02A14528-81FB-5496-2D54-321A14C0172E}"/>
              </a:ext>
            </a:extLst>
          </p:cNvPr>
          <p:cNvSpPr/>
          <p:nvPr/>
        </p:nvSpPr>
        <p:spPr>
          <a:xfrm>
            <a:off x="5069769" y="342899"/>
            <a:ext cx="8451372" cy="751113"/>
          </a:xfrm>
          <a:prstGeom prst="foldedCorner">
            <a:avLst>
              <a:gd name="adj" fmla="val 22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INSTALAR GIT</a:t>
            </a:r>
            <a:endParaRPr lang="en-US" sz="5400" spc="-97" dirty="0">
              <a:solidFill>
                <a:schemeClr val="tx1"/>
              </a:solidFill>
              <a:latin typeface="Poppins Bold"/>
            </a:endParaRP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CCC43537-2367-3F9A-A7F2-9FD99D0A0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17970"/>
            <a:ext cx="1472850" cy="147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F7370-6EFE-4BB7-6AED-7A9DF57AF918}"/>
              </a:ext>
            </a:extLst>
          </p:cNvPr>
          <p:cNvSpPr txBox="1"/>
          <p:nvPr/>
        </p:nvSpPr>
        <p:spPr>
          <a:xfrm>
            <a:off x="681132" y="1755605"/>
            <a:ext cx="6096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0" lang="es-AR" altLang="es-AR" sz="2400" b="1" i="0" u="none" strike="noStrike" cap="none" normalizeH="0" baseline="0" dirty="0">
              <a:ln>
                <a:noFill/>
              </a:ln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AR" sz="24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4. 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Puedes aceptar las opciones predeterminadas.</a:t>
            </a:r>
          </a:p>
          <a:p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6D4DA-DED5-616B-9174-2A2BE3A1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36" y="1601753"/>
            <a:ext cx="10017964" cy="78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7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02A14528-81FB-5496-2D54-321A14C0172E}"/>
              </a:ext>
            </a:extLst>
          </p:cNvPr>
          <p:cNvSpPr/>
          <p:nvPr/>
        </p:nvSpPr>
        <p:spPr>
          <a:xfrm>
            <a:off x="5069769" y="342899"/>
            <a:ext cx="8451372" cy="751113"/>
          </a:xfrm>
          <a:prstGeom prst="foldedCorner">
            <a:avLst>
              <a:gd name="adj" fmla="val 22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INSTALAR GIT</a:t>
            </a:r>
            <a:endParaRPr lang="en-US" sz="5400" spc="-97" dirty="0">
              <a:solidFill>
                <a:schemeClr val="tx1"/>
              </a:solidFill>
              <a:latin typeface="Poppins Bold"/>
            </a:endParaRPr>
          </a:p>
        </p:txBody>
      </p:sp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CCC43537-2367-3F9A-A7F2-9FD99D0A0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-17970"/>
            <a:ext cx="1472850" cy="147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F7370-6EFE-4BB7-6AED-7A9DF57AF918}"/>
              </a:ext>
            </a:extLst>
          </p:cNvPr>
          <p:cNvSpPr txBox="1"/>
          <p:nvPr/>
        </p:nvSpPr>
        <p:spPr>
          <a:xfrm>
            <a:off x="685800" y="2476500"/>
            <a:ext cx="6096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AR" sz="24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5. En el terminal ejecuta el comando “</a:t>
            </a:r>
            <a:r>
              <a:rPr kumimoji="0" lang="es-AR" altLang="es-AR" sz="2400" b="1" i="0" u="none" strike="noStrike" cap="none" normalizeH="0" baseline="0" dirty="0" err="1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git</a:t>
            </a:r>
            <a:r>
              <a:rPr kumimoji="0" lang="es-A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” para verificar que se instaló correctamente.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s-AR" altLang="es-AR" sz="24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git config --global user.name "Tu Nombre"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git config --global </a:t>
            </a:r>
            <a:r>
              <a:rPr kumimoji="0" lang="fr-FR" altLang="es-AR" sz="2400" b="1" i="0" u="none" strike="noStrike" cap="none" normalizeH="0" baseline="0" dirty="0" err="1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user.email</a:t>
            </a:r>
            <a:r>
              <a:rPr kumimoji="0" lang="fr-FR" altLang="es-AR" sz="2400" b="1" i="0" u="none" strike="noStrike" cap="none" normalizeH="0" baseline="0" dirty="0">
                <a:ln>
                  <a:noFill/>
                </a:ln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	"tuemail@ejemplo.com"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21F71A-5A0B-4324-2328-78D308D4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228" y="1635556"/>
            <a:ext cx="8451371" cy="4434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08A722-F913-0A55-3935-44C6ED7F7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861" y="6286500"/>
            <a:ext cx="8476738" cy="31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3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10EAC-08FA-4D00-600D-A2522D301E62}"/>
              </a:ext>
            </a:extLst>
          </p:cNvPr>
          <p:cNvSpPr txBox="1"/>
          <p:nvPr/>
        </p:nvSpPr>
        <p:spPr>
          <a:xfrm>
            <a:off x="5791200" y="342900"/>
            <a:ext cx="762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97" dirty="0">
                <a:solidFill>
                  <a:schemeClr val="accent1">
                    <a:lumMod val="75000"/>
                  </a:schemeClr>
                </a:solidFill>
                <a:latin typeface="Poppins Bold"/>
              </a:rPr>
              <a:t>CLONAR UN REPOSITORIO EN NUESTRO ENTORNO LOCAL.</a:t>
            </a:r>
          </a:p>
          <a:p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2E8A2-48A2-ACD4-B76E-07D65AA5D6DA}"/>
              </a:ext>
            </a:extLst>
          </p:cNvPr>
          <p:cNvSpPr txBox="1"/>
          <p:nvPr/>
        </p:nvSpPr>
        <p:spPr>
          <a:xfrm>
            <a:off x="4114800" y="7429500"/>
            <a:ext cx="24384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05D68D5-37B4-B3FC-DB60-CA3FE742B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66198"/>
            <a:ext cx="6515100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Copia la URL del Repositorio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en </a:t>
            </a:r>
            <a:r>
              <a:rPr lang="es-AR" altLang="es-AR" sz="3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Github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Abre </a:t>
            </a:r>
            <a:r>
              <a:rPr lang="es-AR" altLang="es-AR" sz="32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el CMD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Presiona </a:t>
            </a:r>
            <a:r>
              <a:rPr kumimoji="0" lang="es-AR" altLang="es-A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Ctrl</a:t>
            </a: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+ Shift + P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escribe “</a:t>
            </a:r>
            <a:r>
              <a:rPr lang="es-AR" altLang="es-AR" sz="32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g</a:t>
            </a:r>
            <a:r>
              <a:rPr kumimoji="0" lang="es-AR" altLang="es-A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s-AR" altLang="es-AR" sz="3200" dirty="0">
                <a:latin typeface="Poppins Medium" panose="00000600000000000000" pitchFamily="2" charset="0"/>
                <a:cs typeface="Poppins Medium" panose="00000600000000000000" pitchFamily="2" charset="0"/>
              </a:rPr>
              <a:t>c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lone".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Pega la URL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y elige una carpeta local.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alt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AR" altLang="es-A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Abre el Repositorio Clonado</a:t>
            </a:r>
            <a:r>
              <a:rPr kumimoji="0" lang="es-AR" altLang="es-A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en CMD.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D4F3E5-374A-19AE-1C42-5EF5DA37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80" y="6652521"/>
            <a:ext cx="7078980" cy="22247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090FF5-0624-DB53-AFDE-58599E1C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40" y="2133768"/>
            <a:ext cx="6728460" cy="4328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7FA238-3642-56EE-2839-F8EAFE1FDE67}"/>
              </a:ext>
            </a:extLst>
          </p:cNvPr>
          <p:cNvSpPr/>
          <p:nvPr/>
        </p:nvSpPr>
        <p:spPr>
          <a:xfrm>
            <a:off x="14249400" y="4297929"/>
            <a:ext cx="762000" cy="54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173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0604" y="2344141"/>
            <a:ext cx="5007929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¿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Qué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aprenderemos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 en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este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 </a:t>
            </a:r>
            <a:r>
              <a:rPr lang="en-US" sz="3900" spc="-97" dirty="0" err="1">
                <a:solidFill>
                  <a:schemeClr val="tx2"/>
                </a:solidFill>
                <a:latin typeface="Poppins Bold"/>
              </a:rPr>
              <a:t>módulo</a:t>
            </a:r>
            <a:r>
              <a:rPr lang="en-US" sz="3900" spc="-97" dirty="0">
                <a:solidFill>
                  <a:schemeClr val="tx2"/>
                </a:solidFill>
                <a:latin typeface="Poppins Bold"/>
              </a:rPr>
              <a:t>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64615" y="1804200"/>
            <a:ext cx="5260105" cy="3007326"/>
            <a:chOff x="0" y="0"/>
            <a:chExt cx="1349997" cy="7593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3135" y="6169324"/>
            <a:ext cx="5125771" cy="2883246"/>
            <a:chOff x="0" y="0"/>
            <a:chExt cx="1349997" cy="7593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254136" y="1791960"/>
            <a:ext cx="5125771" cy="2883246"/>
            <a:chOff x="0" y="0"/>
            <a:chExt cx="1349997" cy="7593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71224" y="6169324"/>
            <a:ext cx="5125771" cy="2883246"/>
            <a:chOff x="0" y="0"/>
            <a:chExt cx="1349997" cy="75937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622745" y="2803157"/>
            <a:ext cx="4484200" cy="105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¿QUÉ ES UN CONTROL DE VERSIONES?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57926" y="7058643"/>
            <a:ext cx="4368941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DIFERENCIAS ENTRE GIT Y GITHUB</a:t>
            </a:r>
          </a:p>
          <a:p>
            <a:pPr>
              <a:lnSpc>
                <a:spcPts val="4200"/>
              </a:lnSpc>
            </a:pPr>
            <a:endParaRPr lang="en-US" sz="3000" spc="75" dirty="0">
              <a:solidFill>
                <a:srgbClr val="C3F2FF"/>
              </a:solidFill>
              <a:latin typeface="Poppins Mediu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02684" y="2182605"/>
            <a:ext cx="4368941" cy="212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PROBLEMAS SI NO MANEJAMOS GIT EN NUESTROS DESARROLLOS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845038" y="7048954"/>
            <a:ext cx="4368941" cy="212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INSTALAR GIT.</a:t>
            </a:r>
          </a:p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CONFIGURAR GIT EN TU ENTORNO LOCAL.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5814246" y="1122999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/>
          <p:cNvSpPr/>
          <p:nvPr/>
        </p:nvSpPr>
        <p:spPr>
          <a:xfrm>
            <a:off x="228600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1" name="Freeform 21"/>
          <p:cNvSpPr/>
          <p:nvPr/>
        </p:nvSpPr>
        <p:spPr>
          <a:xfrm>
            <a:off x="11887776" y="1193563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2" name="Freeform 22"/>
          <p:cNvSpPr/>
          <p:nvPr/>
        </p:nvSpPr>
        <p:spPr>
          <a:xfrm>
            <a:off x="12110069" y="543435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/>
          <p:cNvSpPr txBox="1"/>
          <p:nvPr/>
        </p:nvSpPr>
        <p:spPr>
          <a:xfrm>
            <a:off x="5924997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79896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24680" y="1550707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6973" y="5870313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05</a:t>
            </a:r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11F3620D-4361-DDEB-11C0-F5BD97F81804}"/>
              </a:ext>
            </a:extLst>
          </p:cNvPr>
          <p:cNvGrpSpPr/>
          <p:nvPr/>
        </p:nvGrpSpPr>
        <p:grpSpPr>
          <a:xfrm>
            <a:off x="6386160" y="6107069"/>
            <a:ext cx="5125771" cy="2883246"/>
            <a:chOff x="0" y="0"/>
            <a:chExt cx="1349997" cy="759373"/>
          </a:xfrm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A90D9362-32BE-BF76-2B0D-C7749982885F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37" name="TextBox 14">
              <a:extLst>
                <a:ext uri="{FF2B5EF4-FFF2-40B4-BE49-F238E27FC236}">
                  <a16:creationId xmlns:a16="http://schemas.microsoft.com/office/drawing/2014/main" id="{4ABA109B-ACC9-77EC-D991-F4B46E26AD8A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38" name="TextBox 18">
            <a:extLst>
              <a:ext uri="{FF2B5EF4-FFF2-40B4-BE49-F238E27FC236}">
                <a16:creationId xmlns:a16="http://schemas.microsoft.com/office/drawing/2014/main" id="{41D4B080-E93F-EC9C-9A02-F19B93F4A849}"/>
              </a:ext>
            </a:extLst>
          </p:cNvPr>
          <p:cNvSpPr txBox="1"/>
          <p:nvPr/>
        </p:nvSpPr>
        <p:spPr>
          <a:xfrm>
            <a:off x="6922761" y="6641858"/>
            <a:ext cx="4368941" cy="2127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s-AR" altLang="es-AR" sz="3000" b="1" spc="75" dirty="0">
                <a:solidFill>
                  <a:srgbClr val="C3F2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ARCHIVOS ESENCIALES PARA UN PROYECTO EN GITHUB</a:t>
            </a:r>
          </a:p>
          <a:p>
            <a:pPr>
              <a:lnSpc>
                <a:spcPts val="4200"/>
              </a:lnSpc>
            </a:pPr>
            <a:endParaRPr lang="en-US" sz="3000" b="1" spc="75" dirty="0">
              <a:solidFill>
                <a:srgbClr val="C3F2FF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9" name="Freeform 22">
            <a:extLst>
              <a:ext uri="{FF2B5EF4-FFF2-40B4-BE49-F238E27FC236}">
                <a16:creationId xmlns:a16="http://schemas.microsoft.com/office/drawing/2014/main" id="{736631EA-3B43-8A7B-3C3F-85CCDF2E4972}"/>
              </a:ext>
            </a:extLst>
          </p:cNvPr>
          <p:cNvSpPr/>
          <p:nvPr/>
        </p:nvSpPr>
        <p:spPr>
          <a:xfrm>
            <a:off x="6019800" y="5372100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AA00C51C-F281-864D-1567-28501CAA8410}"/>
              </a:ext>
            </a:extLst>
          </p:cNvPr>
          <p:cNvSpPr txBox="1"/>
          <p:nvPr/>
        </p:nvSpPr>
        <p:spPr>
          <a:xfrm>
            <a:off x="6156704" y="5808058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84699D-1AEF-8BE6-1C10-C22F885686D3}"/>
              </a:ext>
            </a:extLst>
          </p:cNvPr>
          <p:cNvSpPr txBox="1"/>
          <p:nvPr/>
        </p:nvSpPr>
        <p:spPr>
          <a:xfrm>
            <a:off x="549643" y="1806702"/>
            <a:ext cx="5157216" cy="185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97" dirty="0" err="1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Problemas</a:t>
            </a:r>
            <a:r>
              <a:rPr lang="en-US" sz="4200" b="1" kern="1200" spc="-97" dirty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b="1" spc="-97" dirty="0" err="1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si</a:t>
            </a:r>
            <a:r>
              <a:rPr lang="en-US" sz="4200" b="1" spc="-97" dirty="0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no </a:t>
            </a:r>
            <a:r>
              <a:rPr lang="en-US" sz="4200" b="1" spc="-97" dirty="0" err="1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manejamos</a:t>
            </a:r>
            <a:r>
              <a:rPr lang="en-US" sz="4200" b="1" spc="-97" dirty="0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git en </a:t>
            </a:r>
            <a:r>
              <a:rPr lang="en-US" sz="4200" b="1" spc="-97" dirty="0" err="1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nuestros</a:t>
            </a:r>
            <a:r>
              <a:rPr lang="en-US" sz="4200" b="1" spc="-97" dirty="0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</a:t>
            </a:r>
            <a:r>
              <a:rPr lang="en-US" sz="4200" b="1" spc="-97" dirty="0" err="1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desarrollos</a:t>
            </a:r>
            <a:r>
              <a:rPr lang="en-US" sz="4200" b="1" spc="-97" dirty="0">
                <a:solidFill>
                  <a:schemeClr val="tx2">
                    <a:lumMod val="50000"/>
                  </a:schemeClr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819"/>
            <a:ext cx="192024" cy="980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839" y="3665220"/>
            <a:ext cx="507492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4CA19931-3A25-A030-6B87-A09D0175D501}"/>
              </a:ext>
            </a:extLst>
          </p:cNvPr>
          <p:cNvSpPr txBox="1"/>
          <p:nvPr/>
        </p:nvSpPr>
        <p:spPr>
          <a:xfrm>
            <a:off x="556641" y="4077081"/>
            <a:ext cx="5158359" cy="48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b="1" spc="7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38CA2-CE64-AAB8-BF3F-4C0334AE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6" y="2454461"/>
            <a:ext cx="10383012" cy="55289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57A6FD3-4FAF-070F-6405-211A8B96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5" y="3388221"/>
            <a:ext cx="5850636" cy="585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Dificultad para manejar versiones del proyecto.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Riesgo de pérdida de trabajo.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Confusión en la colaboración en equipo.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Complicaciones al integrar cambios.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Dificultad para revertir errores.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Aumento del riesgo de conflictos en el código.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984699D-1AEF-8BE6-1C10-C22F885686D3}"/>
              </a:ext>
            </a:extLst>
          </p:cNvPr>
          <p:cNvSpPr txBox="1"/>
          <p:nvPr/>
        </p:nvSpPr>
        <p:spPr>
          <a:xfrm>
            <a:off x="12217761" y="1900631"/>
            <a:ext cx="5550178" cy="2486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spc="-97" dirty="0">
                <a:solidFill>
                  <a:schemeClr val="tx2"/>
                </a:solidFill>
                <a:latin typeface="Poppins Medium" panose="00000600000000000000" pitchFamily="2" charset="0"/>
                <a:ea typeface="+mj-ea"/>
                <a:cs typeface="Poppins Medium" panose="00000600000000000000" pitchFamily="2" charset="0"/>
              </a:rPr>
              <a:t>¿QUÉ ES UN CONTROL DE VERSIONES? (VCS</a:t>
            </a:r>
            <a:r>
              <a:rPr lang="en-US" sz="5000" b="1" kern="1200" spc="-97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D58DE95-DD56-9617-6C62-F4A2C1571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244" y="7233422"/>
            <a:ext cx="2005465" cy="25773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0440" y="-1"/>
            <a:ext cx="0" cy="6857999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9A6D77C-32F6-9D14-61E7-8D06AE10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9" y="562980"/>
            <a:ext cx="2857119" cy="24864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0440" y="3343155"/>
            <a:ext cx="431555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33D16B34-9B57-50B6-A287-1FC7C87F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7297" y="3636913"/>
            <a:ext cx="2635791" cy="269905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851857"/>
            <a:ext cx="112959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F75FFC73-D618-6F04-95B0-2EFE119B4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88" y="7367749"/>
            <a:ext cx="2172029" cy="21720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CD3204C-A013-76A1-E556-673BCBC71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47222"/>
            <a:ext cx="6814833" cy="5082078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4CA19931-3A25-A030-6B87-A09D0175D501}"/>
              </a:ext>
            </a:extLst>
          </p:cNvPr>
          <p:cNvSpPr txBox="1"/>
          <p:nvPr/>
        </p:nvSpPr>
        <p:spPr>
          <a:xfrm>
            <a:off x="12196839" y="4742672"/>
            <a:ext cx="5550179" cy="482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b="1" dirty="0"/>
              <a:t>El control de versiones es un sistema que registra los cambios realizados sobre un archivo o conjunto de archivos a lo largo del tiempo, de tal manera que sea posible recuperar versiones específicas más adelante.</a:t>
            </a:r>
            <a:endParaRPr lang="en-US" sz="3000" b="1" spc="75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2595393" y="8560218"/>
            <a:ext cx="3429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6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3E7CC-5C98-4E2D-6657-EEBE2FDC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0613C5-ED9C-F602-B6D5-8A3B982B2EAB}"/>
              </a:ext>
            </a:extLst>
          </p:cNvPr>
          <p:cNvSpPr txBox="1"/>
          <p:nvPr/>
        </p:nvSpPr>
        <p:spPr>
          <a:xfrm>
            <a:off x="987105" y="869734"/>
            <a:ext cx="5497694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4000" spc="-97" dirty="0">
                <a:solidFill>
                  <a:schemeClr val="tx2"/>
                </a:solidFill>
                <a:latin typeface="Poppins Bold"/>
              </a:rPr>
              <a:t>Ejemplos de usos de Control de Versiones</a:t>
            </a:r>
          </a:p>
          <a:p>
            <a:br>
              <a:rPr lang="es-ES" sz="3200" spc="-97" dirty="0">
                <a:solidFill>
                  <a:srgbClr val="FFDE59"/>
                </a:solidFill>
                <a:latin typeface="Poppins Bold"/>
              </a:rPr>
            </a:br>
            <a:endParaRPr lang="en-US" sz="3200" spc="-97" dirty="0">
              <a:solidFill>
                <a:srgbClr val="FFDE59"/>
              </a:solidFill>
              <a:latin typeface="Poppins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672988A-DFF0-93B0-A560-2A9D2619B952}"/>
              </a:ext>
            </a:extLst>
          </p:cNvPr>
          <p:cNvGrpSpPr/>
          <p:nvPr/>
        </p:nvGrpSpPr>
        <p:grpSpPr>
          <a:xfrm>
            <a:off x="8077200" y="911117"/>
            <a:ext cx="7995978" cy="3592285"/>
            <a:chOff x="0" y="0"/>
            <a:chExt cx="1349997" cy="75937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629FF6A-3A7A-9E3E-8BBC-F1B5553F292B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54477A2-367A-C6D9-A237-708B6BF14549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442B34B-F734-164F-5384-00FE64D37797}"/>
              </a:ext>
            </a:extLst>
          </p:cNvPr>
          <p:cNvGrpSpPr/>
          <p:nvPr/>
        </p:nvGrpSpPr>
        <p:grpSpPr>
          <a:xfrm>
            <a:off x="426372" y="6292094"/>
            <a:ext cx="6813645" cy="3825401"/>
            <a:chOff x="0" y="0"/>
            <a:chExt cx="1349997" cy="75937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E9A9F11-30CC-8B65-010B-DB2535C43BE7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066D89F-43E6-1B2E-0677-6A8E70B9E403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9C58682-0746-58D0-A1F1-93E635B4BB0D}"/>
              </a:ext>
            </a:extLst>
          </p:cNvPr>
          <p:cNvGrpSpPr/>
          <p:nvPr/>
        </p:nvGrpSpPr>
        <p:grpSpPr>
          <a:xfrm>
            <a:off x="8438162" y="6970995"/>
            <a:ext cx="9423466" cy="2928889"/>
            <a:chOff x="0" y="0"/>
            <a:chExt cx="1349997" cy="75937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8AE7FC8-00DD-8320-3EE2-22E7C49A4879}"/>
                </a:ext>
              </a:extLst>
            </p:cNvPr>
            <p:cNvSpPr/>
            <p:nvPr/>
          </p:nvSpPr>
          <p:spPr>
            <a:xfrm>
              <a:off x="0" y="0"/>
              <a:ext cx="1349997" cy="759374"/>
            </a:xfrm>
            <a:custGeom>
              <a:avLst/>
              <a:gdLst/>
              <a:ahLst/>
              <a:cxnLst/>
              <a:rect l="l" t="t" r="r" b="b"/>
              <a:pathLst>
                <a:path w="1349997" h="759374">
                  <a:moveTo>
                    <a:pt x="77030" y="0"/>
                  </a:moveTo>
                  <a:lnTo>
                    <a:pt x="1272967" y="0"/>
                  </a:lnTo>
                  <a:cubicBezTo>
                    <a:pt x="1293397" y="0"/>
                    <a:pt x="1312990" y="8116"/>
                    <a:pt x="1327436" y="22562"/>
                  </a:cubicBezTo>
                  <a:cubicBezTo>
                    <a:pt x="1341882" y="37007"/>
                    <a:pt x="1349997" y="56600"/>
                    <a:pt x="1349997" y="77030"/>
                  </a:cubicBezTo>
                  <a:lnTo>
                    <a:pt x="1349997" y="682344"/>
                  </a:lnTo>
                  <a:cubicBezTo>
                    <a:pt x="1349997" y="702773"/>
                    <a:pt x="1341882" y="722366"/>
                    <a:pt x="1327436" y="736812"/>
                  </a:cubicBezTo>
                  <a:cubicBezTo>
                    <a:pt x="1312990" y="751258"/>
                    <a:pt x="1293397" y="759374"/>
                    <a:pt x="1272967" y="759374"/>
                  </a:cubicBezTo>
                  <a:lnTo>
                    <a:pt x="77030" y="759374"/>
                  </a:lnTo>
                  <a:cubicBezTo>
                    <a:pt x="56600" y="759374"/>
                    <a:pt x="37007" y="751258"/>
                    <a:pt x="22562" y="736812"/>
                  </a:cubicBezTo>
                  <a:cubicBezTo>
                    <a:pt x="8116" y="722366"/>
                    <a:pt x="0" y="702773"/>
                    <a:pt x="0" y="682344"/>
                  </a:cubicBezTo>
                  <a:lnTo>
                    <a:pt x="0" y="77030"/>
                  </a:lnTo>
                  <a:cubicBezTo>
                    <a:pt x="0" y="56600"/>
                    <a:pt x="8116" y="37007"/>
                    <a:pt x="22562" y="22562"/>
                  </a:cubicBezTo>
                  <a:cubicBezTo>
                    <a:pt x="37007" y="8116"/>
                    <a:pt x="56600" y="0"/>
                    <a:pt x="77030" y="0"/>
                  </a:cubicBezTo>
                  <a:close/>
                </a:path>
              </a:pathLst>
            </a:custGeom>
            <a:solidFill>
              <a:srgbClr val="002A52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357E428-88F2-F998-5C53-F4F59963DB4B}"/>
                </a:ext>
              </a:extLst>
            </p:cNvPr>
            <p:cNvSpPr txBox="1"/>
            <p:nvPr/>
          </p:nvSpPr>
          <p:spPr>
            <a:xfrm>
              <a:off x="0" y="-38100"/>
              <a:ext cx="1349997" cy="7974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23D915C3-B065-DAFF-D406-0A1508B30E1F}"/>
              </a:ext>
            </a:extLst>
          </p:cNvPr>
          <p:cNvSpPr txBox="1"/>
          <p:nvPr/>
        </p:nvSpPr>
        <p:spPr>
          <a:xfrm>
            <a:off x="9243314" y="1019168"/>
            <a:ext cx="6301486" cy="3743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ES" sz="3000" b="1" spc="75" dirty="0">
                <a:solidFill>
                  <a:srgbClr val="C3F2FF"/>
                </a:solidFill>
                <a:latin typeface="Poppins Medium"/>
              </a:rPr>
              <a:t>Historia de un Documento:</a:t>
            </a:r>
          </a:p>
          <a:p>
            <a:pPr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Guardar diferentes versiones de un documento.</a:t>
            </a:r>
          </a:p>
          <a:p>
            <a:pPr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Registrar quién hizo qué cambios y cuándo.</a:t>
            </a:r>
          </a:p>
          <a:p>
            <a:pPr algn="ctr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Revertir cambios si es necesario.</a:t>
            </a:r>
          </a:p>
          <a:p>
            <a:pPr algn="ctr">
              <a:lnSpc>
                <a:spcPts val="4200"/>
              </a:lnSpc>
            </a:pPr>
            <a:endParaRPr lang="en-US" sz="3000" spc="75" dirty="0">
              <a:solidFill>
                <a:srgbClr val="C3F2FF"/>
              </a:solidFill>
              <a:latin typeface="Poppins Medium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6118A66-39AA-6A95-4254-0824A6905A95}"/>
              </a:ext>
            </a:extLst>
          </p:cNvPr>
          <p:cNvSpPr txBox="1"/>
          <p:nvPr/>
        </p:nvSpPr>
        <p:spPr>
          <a:xfrm>
            <a:off x="863534" y="6472962"/>
            <a:ext cx="6605083" cy="40511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3000" b="1" spc="75" dirty="0">
                <a:solidFill>
                  <a:srgbClr val="C3F2FF"/>
                </a:solidFill>
                <a:latin typeface="Poppins Medium"/>
              </a:rPr>
              <a:t>Proyecto</a:t>
            </a:r>
            <a:r>
              <a:rPr lang="es-ES" sz="32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sz="3000" b="1" spc="75" dirty="0">
                <a:solidFill>
                  <a:srgbClr val="C3F2FF"/>
                </a:solidFill>
                <a:latin typeface="Poppins Medium"/>
              </a:rPr>
              <a:t>de Desarrollo de Software:</a:t>
            </a:r>
          </a:p>
          <a:p>
            <a:pPr algn="l"/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Registrar modificaciones en el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Facilitar la colaboración entre equipos.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Fusionar cambios de forma segura.</a:t>
            </a:r>
          </a:p>
          <a:p>
            <a:pPr>
              <a:lnSpc>
                <a:spcPts val="4200"/>
              </a:lnSpc>
            </a:pPr>
            <a:endParaRPr lang="en-US" sz="3000" spc="75" dirty="0">
              <a:solidFill>
                <a:srgbClr val="C3F2FF"/>
              </a:solidFill>
              <a:latin typeface="Poppins Medium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B8DC4D8E-65C0-CF9D-5A69-A8245175FB2D}"/>
              </a:ext>
            </a:extLst>
          </p:cNvPr>
          <p:cNvSpPr txBox="1"/>
          <p:nvPr/>
        </p:nvSpPr>
        <p:spPr>
          <a:xfrm>
            <a:off x="9144000" y="7107924"/>
            <a:ext cx="8492448" cy="3158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s-ES" sz="2800" b="1" spc="75" dirty="0">
                <a:solidFill>
                  <a:srgbClr val="C3F2FF"/>
                </a:solidFill>
                <a:latin typeface="Poppins Medium"/>
              </a:rPr>
              <a:t>Edición</a:t>
            </a:r>
            <a:r>
              <a:rPr lang="es-ES" sz="3200" b="1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s-ES" sz="2800" b="1" spc="75" dirty="0">
                <a:solidFill>
                  <a:srgbClr val="C3F2FF"/>
                </a:solidFill>
                <a:latin typeface="Poppins Medium"/>
              </a:rPr>
              <a:t>Colaborativa de un Documento: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Trabajar en un documento con varios colaboradores.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Integrar contribuciones en una versión coherente.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spc="75" dirty="0">
                <a:solidFill>
                  <a:srgbClr val="C3F2FF"/>
                </a:solidFill>
                <a:latin typeface="Poppins Medium"/>
              </a:rPr>
              <a:t>Mantener un registro detallado de cambios.</a:t>
            </a:r>
          </a:p>
          <a:p>
            <a:pPr>
              <a:lnSpc>
                <a:spcPts val="4200"/>
              </a:lnSpc>
            </a:pPr>
            <a:endParaRPr lang="en-US" sz="3000" spc="75" dirty="0">
              <a:solidFill>
                <a:srgbClr val="C3F2FF"/>
              </a:solidFill>
              <a:latin typeface="Poppins Medium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64BBFEFE-A095-0733-0CC2-CCEF5C90264C}"/>
              </a:ext>
            </a:extLst>
          </p:cNvPr>
          <p:cNvSpPr/>
          <p:nvPr/>
        </p:nvSpPr>
        <p:spPr>
          <a:xfrm>
            <a:off x="7467600" y="266700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E2AF2D2-7F76-66BE-AD60-7BB22D9B6B44}"/>
              </a:ext>
            </a:extLst>
          </p:cNvPr>
          <p:cNvSpPr/>
          <p:nvPr/>
        </p:nvSpPr>
        <p:spPr>
          <a:xfrm>
            <a:off x="9624" y="5079825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 dirty="0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9D822BE0-BC9B-9B48-967B-4BA3A5942729}"/>
              </a:ext>
            </a:extLst>
          </p:cNvPr>
          <p:cNvSpPr/>
          <p:nvPr/>
        </p:nvSpPr>
        <p:spPr>
          <a:xfrm>
            <a:off x="7891481" y="5920077"/>
            <a:ext cx="1469938" cy="1469938"/>
          </a:xfrm>
          <a:custGeom>
            <a:avLst/>
            <a:gdLst/>
            <a:ahLst/>
            <a:cxnLst/>
            <a:rect l="l" t="t" r="r" b="b"/>
            <a:pathLst>
              <a:path w="1469938" h="1469938">
                <a:moveTo>
                  <a:pt x="0" y="0"/>
                </a:moveTo>
                <a:lnTo>
                  <a:pt x="1469938" y="0"/>
                </a:lnTo>
                <a:lnTo>
                  <a:pt x="1469938" y="1469938"/>
                </a:lnTo>
                <a:lnTo>
                  <a:pt x="0" y="146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6623ADB-7A99-631C-09C1-053C63F75862}"/>
              </a:ext>
            </a:extLst>
          </p:cNvPr>
          <p:cNvSpPr txBox="1"/>
          <p:nvPr/>
        </p:nvSpPr>
        <p:spPr>
          <a:xfrm>
            <a:off x="7604503" y="661944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01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909817B6-0B26-3963-9ED2-B3E25A32F276}"/>
              </a:ext>
            </a:extLst>
          </p:cNvPr>
          <p:cNvSpPr txBox="1"/>
          <p:nvPr/>
        </p:nvSpPr>
        <p:spPr>
          <a:xfrm>
            <a:off x="104705" y="5530588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02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7F1C542D-BEF9-4C7A-47BD-DED4AE290DED}"/>
              </a:ext>
            </a:extLst>
          </p:cNvPr>
          <p:cNvSpPr txBox="1"/>
          <p:nvPr/>
        </p:nvSpPr>
        <p:spPr>
          <a:xfrm>
            <a:off x="8029597" y="6291545"/>
            <a:ext cx="119613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99" dirty="0">
                <a:solidFill>
                  <a:srgbClr val="B3DAFF"/>
                </a:solidFill>
                <a:latin typeface="Poppins Bold"/>
              </a:rPr>
              <a:t>03</a:t>
            </a:r>
          </a:p>
        </p:txBody>
      </p:sp>
      <p:pic>
        <p:nvPicPr>
          <p:cNvPr id="29" name="Imagen 28" descr="Diagrama&#10;&#10;Descripción generada automáticamente">
            <a:extLst>
              <a:ext uri="{FF2B5EF4-FFF2-40B4-BE49-F238E27FC236}">
                <a16:creationId xmlns:a16="http://schemas.microsoft.com/office/drawing/2014/main" id="{1E589237-E0D7-29DE-CBF1-781FF8535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93" y="2204310"/>
            <a:ext cx="5923320" cy="3903467"/>
          </a:xfrm>
          <a:prstGeom prst="rect">
            <a:avLst/>
          </a:prstGeom>
        </p:spPr>
      </p:pic>
      <p:pic>
        <p:nvPicPr>
          <p:cNvPr id="31" name="Imagen 3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994D257-BD18-DF4B-4848-6A0C559C0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94" y="3702937"/>
            <a:ext cx="4122897" cy="3927059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EB1C439C-9586-1FC1-337C-27C1A379D1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5598" y="4503402"/>
            <a:ext cx="3448593" cy="25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4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79C92-C01E-C653-C847-A7FC8E89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>
            <a:extLst>
              <a:ext uri="{FF2B5EF4-FFF2-40B4-BE49-F238E27FC236}">
                <a16:creationId xmlns:a16="http://schemas.microsoft.com/office/drawing/2014/main" id="{157C9F77-F716-CC1E-879E-8399223B0D20}"/>
              </a:ext>
            </a:extLst>
          </p:cNvPr>
          <p:cNvSpPr txBox="1"/>
          <p:nvPr/>
        </p:nvSpPr>
        <p:spPr>
          <a:xfrm>
            <a:off x="1066800" y="1312784"/>
            <a:ext cx="6896100" cy="1026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 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Git es un sistema de control de versiones distribuido gratuito y de código abierto.</a:t>
            </a:r>
            <a:endParaRPr lang="es-ES" sz="2400" b="0" i="0" dirty="0">
              <a:solidFill>
                <a:schemeClr val="accent6">
                  <a:lumMod val="75000"/>
                </a:schemeClr>
              </a:solidFill>
              <a:effectLst/>
              <a:latin typeface="Roboto Slab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E72988-DEF4-CAD1-A18A-09C4F21C3DA8}"/>
              </a:ext>
            </a:extLst>
          </p:cNvPr>
          <p:cNvSpPr txBox="1"/>
          <p:nvPr/>
        </p:nvSpPr>
        <p:spPr>
          <a:xfrm>
            <a:off x="533400" y="6438900"/>
            <a:ext cx="7674103" cy="32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Para permitir el desarrollo paralelo de diferentes características o cambios en un proyecto. Cada rama es una línea independiente de trabajo que no afecta a las demás, lo que facilita probar ideas sin alterar el código principal hasta que esté listo.</a:t>
            </a:r>
            <a:endParaRPr lang="en-U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B7FD12B4-5DA0-D572-99F2-63E656D1414C}"/>
              </a:ext>
            </a:extLst>
          </p:cNvPr>
          <p:cNvSpPr/>
          <p:nvPr/>
        </p:nvSpPr>
        <p:spPr>
          <a:xfrm>
            <a:off x="2609850" y="504574"/>
            <a:ext cx="3810000" cy="720043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32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¿QUE ES GIT ?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8B88318-6D49-84A7-42E6-8DA0C1623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5804">
            <a:off x="7480662" y="2893898"/>
            <a:ext cx="2978371" cy="26397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DA4AE28-C43E-4FA3-ED5E-DED13537B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321" y="2574259"/>
            <a:ext cx="4138425" cy="1753345"/>
          </a:xfrm>
          <a:prstGeom prst="rect">
            <a:avLst/>
          </a:prstGeom>
        </p:spPr>
      </p:pic>
      <p:sp>
        <p:nvSpPr>
          <p:cNvPr id="17" name="Rectángulo: esquina doblada 16">
            <a:extLst>
              <a:ext uri="{FF2B5EF4-FFF2-40B4-BE49-F238E27FC236}">
                <a16:creationId xmlns:a16="http://schemas.microsoft.com/office/drawing/2014/main" id="{826798A2-2B9B-C15F-D190-7B8C29D0FF90}"/>
              </a:ext>
            </a:extLst>
          </p:cNvPr>
          <p:cNvSpPr/>
          <p:nvPr/>
        </p:nvSpPr>
        <p:spPr>
          <a:xfrm>
            <a:off x="1240954" y="5613306"/>
            <a:ext cx="6355985" cy="720043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32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GIT TRABAJA CON RAMAS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1F1E8CE-9398-CB41-FB43-104B11394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832" y="6562264"/>
            <a:ext cx="7011368" cy="330563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B11A16A7-AE76-8727-2A81-C8D271EB2F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35158" y="1082638"/>
            <a:ext cx="2272231" cy="1836147"/>
          </a:xfrm>
          <a:prstGeom prst="bentConnector2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1959487E-7FE2-B289-AD2B-468D6DD9F1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46533" y="4237451"/>
            <a:ext cx="1250407" cy="1148116"/>
          </a:xfrm>
          <a:prstGeom prst="bentConnector3">
            <a:avLst>
              <a:gd name="adj1" fmla="val 99362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9617D894-1214-97A2-E1E6-D4F249876E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52145" y="1956796"/>
            <a:ext cx="3229751" cy="763960"/>
          </a:xfrm>
          <a:prstGeom prst="bentConnector3">
            <a:avLst>
              <a:gd name="adj1" fmla="val 98838"/>
            </a:avLst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: esquina doblada 52">
            <a:extLst>
              <a:ext uri="{FF2B5EF4-FFF2-40B4-BE49-F238E27FC236}">
                <a16:creationId xmlns:a16="http://schemas.microsoft.com/office/drawing/2014/main" id="{6CE2C8EF-7A78-80D4-2845-8AE93A00D5FD}"/>
              </a:ext>
            </a:extLst>
          </p:cNvPr>
          <p:cNvSpPr/>
          <p:nvPr/>
        </p:nvSpPr>
        <p:spPr>
          <a:xfrm>
            <a:off x="12274361" y="504574"/>
            <a:ext cx="3810000" cy="720043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32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GIT Merge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FE21B4A-9C1E-8AE6-9FEE-BD6027344ADD}"/>
              </a:ext>
            </a:extLst>
          </p:cNvPr>
          <p:cNvSpPr txBox="1"/>
          <p:nvPr/>
        </p:nvSpPr>
        <p:spPr>
          <a:xfrm>
            <a:off x="10691062" y="1351436"/>
            <a:ext cx="6976599" cy="2198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El comando </a:t>
            </a:r>
            <a:r>
              <a:rPr lang="es-ES" sz="2400" spc="75" dirty="0" err="1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git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 </a:t>
            </a:r>
            <a:r>
              <a:rPr lang="es-ES" sz="2400" spc="75" dirty="0" err="1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merge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 permite tomar las ramas independientes de desarrollo creadas por </a:t>
            </a:r>
            <a:r>
              <a:rPr lang="es-ES" sz="2400" spc="75" dirty="0" err="1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git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 Branch e integrarlas en una sola rama.</a:t>
            </a:r>
            <a:endParaRPr lang="en-U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</p:txBody>
      </p:sp>
      <p:pic>
        <p:nvPicPr>
          <p:cNvPr id="57" name="Imagen 56" descr="Diagrama&#10;&#10;Descripción generada automáticamente">
            <a:extLst>
              <a:ext uri="{FF2B5EF4-FFF2-40B4-BE49-F238E27FC236}">
                <a16:creationId xmlns:a16="http://schemas.microsoft.com/office/drawing/2014/main" id="{1D0317AB-C002-2E2D-B9B9-07651C6C1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146" y="2667289"/>
            <a:ext cx="7011368" cy="40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2EACF6-A3C1-C511-78AF-69D66B297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C66487D-4929-17F4-5312-0FBDE6382C6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9185" y="1815366"/>
            <a:ext cx="3229751" cy="763960"/>
          </a:xfrm>
          <a:prstGeom prst="bentConnector3">
            <a:avLst>
              <a:gd name="adj1" fmla="val 98838"/>
            </a:avLst>
          </a:prstGeom>
          <a:ln w="571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1DF45943-49B2-AC20-5C6E-EC165B402280}"/>
              </a:ext>
            </a:extLst>
          </p:cNvPr>
          <p:cNvCxnSpPr>
            <a:cxnSpLocks/>
          </p:cNvCxnSpPr>
          <p:nvPr/>
        </p:nvCxnSpPr>
        <p:spPr>
          <a:xfrm rot="10800000">
            <a:off x="6358784" y="973054"/>
            <a:ext cx="2930382" cy="2505277"/>
          </a:xfrm>
          <a:prstGeom prst="bentConnector3">
            <a:avLst>
              <a:gd name="adj1" fmla="val 854"/>
            </a:avLst>
          </a:prstGeom>
          <a:ln w="571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 descr="A cartoon of a cat&#10;&#10;Description automatically generated">
            <a:extLst>
              <a:ext uri="{FF2B5EF4-FFF2-40B4-BE49-F238E27FC236}">
                <a16:creationId xmlns:a16="http://schemas.microsoft.com/office/drawing/2014/main" id="{1E04BF10-2C62-F0E9-8FE1-7F11315F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37" y="2733079"/>
            <a:ext cx="6896100" cy="3680352"/>
          </a:xfrm>
          <a:prstGeom prst="rect">
            <a:avLst/>
          </a:prstGeom>
        </p:spPr>
      </p:pic>
      <p:sp>
        <p:nvSpPr>
          <p:cNvPr id="10" name="TextBox 15">
            <a:extLst>
              <a:ext uri="{FF2B5EF4-FFF2-40B4-BE49-F238E27FC236}">
                <a16:creationId xmlns:a16="http://schemas.microsoft.com/office/drawing/2014/main" id="{7A94B687-88AE-390E-0505-E383FA6D5C6F}"/>
              </a:ext>
            </a:extLst>
          </p:cNvPr>
          <p:cNvSpPr txBox="1"/>
          <p:nvPr/>
        </p:nvSpPr>
        <p:spPr>
          <a:xfrm>
            <a:off x="1062308" y="1805179"/>
            <a:ext cx="6896100" cy="1566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Es una plataforma en línea que permite a los desarrolladores almacenar, compartir y colaborar en proyectos de software.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19BC122-65B4-A9A8-9358-02D2F3986A6A}"/>
              </a:ext>
            </a:extLst>
          </p:cNvPr>
          <p:cNvSpPr txBox="1"/>
          <p:nvPr/>
        </p:nvSpPr>
        <p:spPr>
          <a:xfrm>
            <a:off x="0" y="6374540"/>
            <a:ext cx="7674103" cy="3275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Está basada en Git, un sistema de control de versiones, lo que significa que ayuda a gestionar los cambios en el código de un proyecto y facilita el trabajo en equipo, permitiendo que varias personas trabajen en el mismo código simultáneamente.</a:t>
            </a:r>
            <a:endParaRPr lang="en-U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4D709C77-644E-BD3C-FE9F-46B6EAB30783}"/>
              </a:ext>
            </a:extLst>
          </p:cNvPr>
          <p:cNvSpPr/>
          <p:nvPr/>
        </p:nvSpPr>
        <p:spPr>
          <a:xfrm>
            <a:off x="2013118" y="449892"/>
            <a:ext cx="4406732" cy="774725"/>
          </a:xfrm>
          <a:prstGeom prst="foldedCorner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32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¿QUE ES GitHub?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765C96-AAC7-F787-3E79-4E255650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65" y="3994097"/>
            <a:ext cx="2276644" cy="1864678"/>
          </a:xfrm>
          <a:prstGeom prst="rect">
            <a:avLst/>
          </a:prstGeom>
        </p:spPr>
      </p:pic>
      <p:sp>
        <p:nvSpPr>
          <p:cNvPr id="18" name="TextBox 15">
            <a:extLst>
              <a:ext uri="{FF2B5EF4-FFF2-40B4-BE49-F238E27FC236}">
                <a16:creationId xmlns:a16="http://schemas.microsoft.com/office/drawing/2014/main" id="{0BB1C9D0-14B4-1E03-7224-0F797FE45D1F}"/>
              </a:ext>
            </a:extLst>
          </p:cNvPr>
          <p:cNvSpPr txBox="1"/>
          <p:nvPr/>
        </p:nvSpPr>
        <p:spPr>
          <a:xfrm>
            <a:off x="10856041" y="449892"/>
            <a:ext cx="6896100" cy="1567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ctr">
              <a:lnSpc>
                <a:spcPts val="4200"/>
              </a:lnSpc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ctr">
              <a:lnSpc>
                <a:spcPts val="4200"/>
              </a:lnSpc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.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91C1A7AC-15E6-93AE-9568-D8087BEA4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6029" y="3298325"/>
            <a:ext cx="5417399" cy="4043006"/>
          </a:xfrm>
          <a:prstGeom prst="rect">
            <a:avLst/>
          </a:prstGeom>
        </p:spPr>
      </p:pic>
      <p:pic>
        <p:nvPicPr>
          <p:cNvPr id="39" name="Imagen 38" descr="Icono&#10;&#10;Descripción generada automáticamente">
            <a:extLst>
              <a:ext uri="{FF2B5EF4-FFF2-40B4-BE49-F238E27FC236}">
                <a16:creationId xmlns:a16="http://schemas.microsoft.com/office/drawing/2014/main" id="{3B5E5120-34DC-9E0D-B67B-64E36E035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87" y="6673143"/>
            <a:ext cx="3252477" cy="325247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6F5E29F-797C-C546-F0F7-7B65BCA8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6041" y="449892"/>
            <a:ext cx="6580673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ts val="4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Es muy utilizado para proyectos de código abierto, donde cualquier persona puede contribuir o utilizar el código publicado.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n 3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7A53838-4012-57CF-BDBD-DC68EADC8D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03" y="3663601"/>
            <a:ext cx="2850760" cy="26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>
            <a:extLst>
              <a:ext uri="{FF2B5EF4-FFF2-40B4-BE49-F238E27FC236}">
                <a16:creationId xmlns:a16="http://schemas.microsoft.com/office/drawing/2014/main" id="{0E9484F0-6640-D563-773F-99D9B5968366}"/>
              </a:ext>
            </a:extLst>
          </p:cNvPr>
          <p:cNvSpPr txBox="1"/>
          <p:nvPr/>
        </p:nvSpPr>
        <p:spPr>
          <a:xfrm>
            <a:off x="1115967" y="1506690"/>
            <a:ext cx="6928752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Git</a:t>
            </a:r>
            <a:r>
              <a:rPr lang="es-ES" sz="2400" b="0" i="0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es un sistema de control de versiones distribuido de código abierto diseñado para gestionar proyectos de desarrollo de software.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Con Git, los desarrolladores pueden clonar (copiar), crear ramas (</a:t>
            </a:r>
            <a:r>
              <a:rPr lang="es-ES" sz="2400" spc="75" dirty="0" err="1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branches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), fusionar (</a:t>
            </a:r>
            <a:r>
              <a:rPr lang="es-ES" sz="2400" spc="75" dirty="0" err="1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merge</a:t>
            </a: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) y revertir cambios en el código.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/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s-ES" sz="2400" spc="75" dirty="0">
              <a:solidFill>
                <a:schemeClr val="accent6">
                  <a:lumMod val="75000"/>
                </a:schemeClr>
              </a:solidFill>
              <a:latin typeface="Poppins Mediu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Es una herramienta de línea de comando.</a:t>
            </a:r>
            <a:b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</a:b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.</a:t>
            </a:r>
          </a:p>
        </p:txBody>
      </p:sp>
      <p:sp>
        <p:nvSpPr>
          <p:cNvPr id="8" name="Rectángulo: esquina doblada 7">
            <a:extLst>
              <a:ext uri="{FF2B5EF4-FFF2-40B4-BE49-F238E27FC236}">
                <a16:creationId xmlns:a16="http://schemas.microsoft.com/office/drawing/2014/main" id="{02A14528-81FB-5496-2D54-321A14C0172E}"/>
              </a:ext>
            </a:extLst>
          </p:cNvPr>
          <p:cNvSpPr/>
          <p:nvPr/>
        </p:nvSpPr>
        <p:spPr>
          <a:xfrm>
            <a:off x="5874578" y="425661"/>
            <a:ext cx="6360231" cy="751113"/>
          </a:xfrm>
          <a:prstGeom prst="foldedCorner">
            <a:avLst>
              <a:gd name="adj" fmla="val 22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5460"/>
              </a:lnSpc>
            </a:pPr>
            <a:r>
              <a:rPr lang="en-US" sz="5400" spc="-97" dirty="0">
                <a:solidFill>
                  <a:schemeClr val="accent6">
                    <a:lumMod val="75000"/>
                  </a:schemeClr>
                </a:solidFill>
                <a:latin typeface="Poppins Bold"/>
              </a:rPr>
              <a:t>GIT</a:t>
            </a:r>
            <a:r>
              <a:rPr lang="en-US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 </a:t>
            </a:r>
            <a:r>
              <a:rPr lang="en-US" sz="5400" spc="-97" dirty="0">
                <a:solidFill>
                  <a:srgbClr val="FFFF00"/>
                </a:solidFill>
                <a:latin typeface="Poppins Bold"/>
              </a:rPr>
              <a:t>VS </a:t>
            </a:r>
            <a:r>
              <a:rPr lang="en-US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GITHUB</a:t>
            </a:r>
          </a:p>
        </p:txBody>
      </p:sp>
      <p:pic>
        <p:nvPicPr>
          <p:cNvPr id="26" name="Imagen 25" descr="Imagen que contiene Icono&#10;&#10;Descripción generada automáticamente">
            <a:extLst>
              <a:ext uri="{FF2B5EF4-FFF2-40B4-BE49-F238E27FC236}">
                <a16:creationId xmlns:a16="http://schemas.microsoft.com/office/drawing/2014/main" id="{6065CAA6-89A4-F88B-2AFD-771C55935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2625">
            <a:off x="15288965" y="8640336"/>
            <a:ext cx="1549710" cy="1549710"/>
          </a:xfrm>
          <a:prstGeom prst="rect">
            <a:avLst/>
          </a:prstGeom>
        </p:spPr>
      </p:pic>
      <p:pic>
        <p:nvPicPr>
          <p:cNvPr id="28" name="Imagen 27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546CCD72-2E56-CD16-ABA0-793599A19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9474">
            <a:off x="14913636" y="2329788"/>
            <a:ext cx="2300370" cy="2420577"/>
          </a:xfrm>
          <a:prstGeom prst="rect">
            <a:avLst/>
          </a:prstGeom>
        </p:spPr>
      </p:pic>
      <p:pic>
        <p:nvPicPr>
          <p:cNvPr id="31" name="Imagen 3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F0374FD-C790-0EF8-391E-A63D2051B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17168"/>
            <a:ext cx="2850760" cy="2652172"/>
          </a:xfrm>
          <a:prstGeom prst="rect">
            <a:avLst/>
          </a:prstGeom>
        </p:spPr>
      </p:pic>
      <p:pic>
        <p:nvPicPr>
          <p:cNvPr id="32" name="Imagen 31" descr="Icono&#10;&#10;Descripción generada automáticamente">
            <a:extLst>
              <a:ext uri="{FF2B5EF4-FFF2-40B4-BE49-F238E27FC236}">
                <a16:creationId xmlns:a16="http://schemas.microsoft.com/office/drawing/2014/main" id="{CCC43537-2367-3F9A-A7F2-9FD99D0A0A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43" y="-68891"/>
            <a:ext cx="1472850" cy="1472850"/>
          </a:xfrm>
          <a:prstGeom prst="rect">
            <a:avLst/>
          </a:prstGeom>
        </p:spPr>
      </p:pic>
      <p:pic>
        <p:nvPicPr>
          <p:cNvPr id="34" name="Imagen 3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8C2EAE6-9935-F61B-281C-74766E9EB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41750">
            <a:off x="2648255" y="5845510"/>
            <a:ext cx="4469225" cy="2886374"/>
          </a:xfrm>
          <a:prstGeom prst="rect">
            <a:avLst/>
          </a:prstGeom>
        </p:spPr>
      </p:pic>
      <p:pic>
        <p:nvPicPr>
          <p:cNvPr id="4" name="Gráfico 31">
            <a:extLst>
              <a:ext uri="{FF2B5EF4-FFF2-40B4-BE49-F238E27FC236}">
                <a16:creationId xmlns:a16="http://schemas.microsoft.com/office/drawing/2014/main" id="{CCBBD1CE-8F5C-EE7D-5FD7-0071C4086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2525" y="2247900"/>
            <a:ext cx="3049110" cy="233838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3B1F274-256E-49BA-352E-E90624E916E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12830" y="1646185"/>
            <a:ext cx="871317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Es una plataforma en línea que usa Git para alojar repositorios.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GitHub facilita compartir tu código y colaborar con otros al estar basado en la nube. Además, tiene funciones para hacer tu proyecto visible al público o restringirlo solo a colaboradores, lo que Git no ofrece de forma nativa.</a:t>
            </a: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Ofrece herramientas adicionales como </a:t>
            </a:r>
            <a:r>
              <a:rPr lang="es-AR" altLang="es-AR" sz="2400" spc="75" dirty="0" err="1">
                <a:solidFill>
                  <a:schemeClr val="tx2">
                    <a:lumMod val="75000"/>
                  </a:schemeClr>
                </a:solidFill>
                <a:latin typeface="Poppins Medium"/>
              </a:rPr>
              <a:t>pull</a:t>
            </a: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 </a:t>
            </a:r>
            <a:r>
              <a:rPr lang="es-AR" altLang="es-AR" sz="2400" spc="75" dirty="0" err="1">
                <a:solidFill>
                  <a:schemeClr val="tx2">
                    <a:lumMod val="75000"/>
                  </a:schemeClr>
                </a:solidFill>
                <a:latin typeface="Poppins Medium"/>
              </a:rPr>
              <a:t>requests</a:t>
            </a: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, </a:t>
            </a:r>
            <a:r>
              <a:rPr lang="es-AR" altLang="es-AR" sz="2400" spc="75" dirty="0" err="1">
                <a:solidFill>
                  <a:schemeClr val="tx2">
                    <a:lumMod val="75000"/>
                  </a:schemeClr>
                </a:solidFill>
                <a:latin typeface="Poppins Medium"/>
              </a:rPr>
              <a:t>issues</a:t>
            </a: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, wikis, y gestión de proyectos, que no están incluidas en Git.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solidFill>
                <a:schemeClr val="tx2">
                  <a:lumMod val="75000"/>
                </a:schemeClr>
              </a:solidFill>
              <a:latin typeface="Poppins Medium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spc="75" dirty="0">
                <a:solidFill>
                  <a:schemeClr val="tx2">
                    <a:lumMod val="75000"/>
                  </a:schemeClr>
                </a:solidFill>
                <a:latin typeface="Poppins Medium"/>
              </a:rPr>
              <a:t>Necesitas internet para acceder a GitHub, ya que es una plataforma basada en la web. </a:t>
            </a:r>
          </a:p>
        </p:txBody>
      </p:sp>
      <p:pic>
        <p:nvPicPr>
          <p:cNvPr id="13" name="Picture 12" descr="A white cat in a black circle&#10;&#10;Description automatically generated">
            <a:extLst>
              <a:ext uri="{FF2B5EF4-FFF2-40B4-BE49-F238E27FC236}">
                <a16:creationId xmlns:a16="http://schemas.microsoft.com/office/drawing/2014/main" id="{2D22ACDB-AD02-26E4-7ACA-E1C203B3B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037" y="173335"/>
            <a:ext cx="1472850" cy="14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0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F579-C0B6-69A1-9E26-6678877B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5">
            <a:extLst>
              <a:ext uri="{FF2B5EF4-FFF2-40B4-BE49-F238E27FC236}">
                <a16:creationId xmlns:a16="http://schemas.microsoft.com/office/drawing/2014/main" id="{0E9484F0-6640-D563-773F-99D9B5968366}"/>
              </a:ext>
            </a:extLst>
          </p:cNvPr>
          <p:cNvSpPr txBox="1"/>
          <p:nvPr/>
        </p:nvSpPr>
        <p:spPr>
          <a:xfrm>
            <a:off x="1115967" y="897018"/>
            <a:ext cx="6928752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b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</a:br>
            <a:r>
              <a:rPr lang="es-ES" sz="2400" spc="75" dirty="0">
                <a:solidFill>
                  <a:schemeClr val="accent6">
                    <a:lumMod val="75000"/>
                  </a:schemeClr>
                </a:solidFill>
                <a:latin typeface="Poppins Medium"/>
              </a:rPr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B34AB7-BDDD-692B-F3C8-DF4EE10F2F5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352581"/>
            <a:ext cx="9448800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b="1" spc="75" dirty="0">
                <a:latin typeface="Poppins Medium"/>
              </a:rPr>
              <a:t>Archivos de código fuente</a:t>
            </a:r>
            <a:r>
              <a:rPr lang="es-AR" altLang="es-AR" sz="2400" spc="75" dirty="0">
                <a:latin typeface="Poppins Medium"/>
              </a:rPr>
              <a:t>: Son los archivos donde está escrito el código del proyecto. Por ejemplo, si es un proyecto en Python, estos archivos tendrán extensión .</a:t>
            </a:r>
            <a:r>
              <a:rPr lang="es-AR" altLang="es-AR" sz="2400" spc="75" dirty="0" err="1">
                <a:latin typeface="Poppins Medium"/>
              </a:rPr>
              <a:t>py</a:t>
            </a:r>
            <a:r>
              <a:rPr lang="es-AR" altLang="es-AR" sz="2400" spc="75" dirty="0">
                <a:latin typeface="Poppins Medium"/>
              </a:rPr>
              <a:t>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latin typeface="Poppins Medium"/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b="1" spc="75" dirty="0">
                <a:latin typeface="Poppins Medium"/>
              </a:rPr>
              <a:t>README.md</a:t>
            </a:r>
            <a:r>
              <a:rPr lang="es-AR" altLang="es-AR" sz="2400" spc="75" dirty="0">
                <a:latin typeface="Poppins Medium"/>
              </a:rPr>
              <a:t>: Es un archivo en formato </a:t>
            </a:r>
            <a:r>
              <a:rPr lang="es-AR" altLang="es-AR" sz="2400" spc="75" dirty="0" err="1">
                <a:latin typeface="Poppins Medium"/>
              </a:rPr>
              <a:t>Markdown</a:t>
            </a:r>
            <a:r>
              <a:rPr lang="es-AR" altLang="es-AR" sz="2400" spc="75" dirty="0">
                <a:latin typeface="Poppins Medium"/>
              </a:rPr>
              <a:t> que explica de qué trata el proyecto, cómo usarlo, y cualquier otra información relevante. 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latin typeface="Poppins Medium"/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b="1" spc="75" dirty="0">
                <a:latin typeface="Poppins Medium"/>
              </a:rPr>
              <a:t>.</a:t>
            </a:r>
            <a:r>
              <a:rPr lang="es-AR" altLang="es-AR" sz="2400" b="1" spc="75" dirty="0" err="1">
                <a:latin typeface="Poppins Medium"/>
              </a:rPr>
              <a:t>gitignore</a:t>
            </a:r>
            <a:r>
              <a:rPr lang="es-AR" altLang="es-AR" sz="2400" spc="75" dirty="0">
                <a:latin typeface="Poppins Medium"/>
              </a:rPr>
              <a:t>: Este archivo le dice a Git qué archivos o carpetas no deben ser rastreados ni incluidos en el repositorio (por ejemplo, archivos temporales o configuraciones locales).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latin typeface="Poppins Medium"/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b="1" spc="75" dirty="0">
                <a:latin typeface="Poppins Medium"/>
              </a:rPr>
              <a:t>Archivos de configuración</a:t>
            </a:r>
            <a:r>
              <a:rPr lang="es-AR" altLang="es-AR" sz="2400" spc="75" dirty="0">
                <a:latin typeface="Poppins Medium"/>
              </a:rPr>
              <a:t>: Dependiendo del proyecto, puede haber archivos de configuración como requirements.txt para Python (que lista las dependencias) o </a:t>
            </a:r>
            <a:r>
              <a:rPr lang="es-AR" altLang="es-AR" sz="2400" spc="75" dirty="0" err="1">
                <a:latin typeface="Poppins Medium"/>
              </a:rPr>
              <a:t>package.json</a:t>
            </a:r>
            <a:r>
              <a:rPr lang="es-AR" altLang="es-AR" sz="2400" spc="75" dirty="0">
                <a:latin typeface="Poppins Medium"/>
              </a:rPr>
              <a:t> para proyectos en JavaScript.</a:t>
            </a: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AR" altLang="es-AR" sz="2400" spc="75" dirty="0">
              <a:latin typeface="Poppins Medium"/>
            </a:endParaRPr>
          </a:p>
          <a:p>
            <a:pPr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AR" altLang="es-AR" sz="2400" b="1" spc="75" dirty="0">
                <a:latin typeface="Poppins Medium"/>
              </a:rPr>
              <a:t>Licencia (LICENSE)</a:t>
            </a:r>
            <a:r>
              <a:rPr lang="es-AR" altLang="es-AR" sz="2400" spc="75" dirty="0">
                <a:latin typeface="Poppins Medium"/>
              </a:rPr>
              <a:t>: Si el proyecto es de código abierto, puede incluir un archivo de licencia que detalla los términos de uso.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9DDA07A-9641-DFD8-A5D2-EB80B9BC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1" y="3108561"/>
            <a:ext cx="7891894" cy="3863739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1F3C8F5-4BB2-4854-4308-700FC14A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83" y="321053"/>
            <a:ext cx="165738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5400" spc="-97" dirty="0">
                <a:solidFill>
                  <a:schemeClr val="tx2">
                    <a:lumMod val="60000"/>
                    <a:lumOff val="40000"/>
                  </a:schemeClr>
                </a:solidFill>
                <a:latin typeface="Poppins Bold"/>
              </a:rPr>
              <a:t>Archivos Esenciales para un Proyecto en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3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903</Words>
  <Application>Microsoft Office PowerPoint</Application>
  <PresentationFormat>Custom</PresentationFormat>
  <Paragraphs>124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Poppins Bold</vt:lpstr>
      <vt:lpstr>Aptos</vt:lpstr>
      <vt:lpstr>Söhne</vt:lpstr>
      <vt:lpstr>Poppins Medium</vt:lpstr>
      <vt:lpstr>Roboto Slab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Power BI</dc:title>
  <dc:creator>Ariel Chitay</dc:creator>
  <cp:lastModifiedBy>Diana Carolina Luis Quintero</cp:lastModifiedBy>
  <cp:revision>30</cp:revision>
  <dcterms:created xsi:type="dcterms:W3CDTF">2006-08-16T00:00:00Z</dcterms:created>
  <dcterms:modified xsi:type="dcterms:W3CDTF">2024-10-30T16:53:07Z</dcterms:modified>
  <dc:identifier>DAF5VolOD3Q</dc:identifier>
</cp:coreProperties>
</file>