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8288000" cy="10287000"/>
  <p:notesSz cx="6858000" cy="9144000"/>
  <p:embeddedFontLst>
    <p:embeddedFont>
      <p:font typeface="Aileron" panose="020B0604020202020204" charset="0"/>
      <p:regular r:id="rId6"/>
    </p:embeddedFont>
    <p:embeddedFont>
      <p:font typeface="Aileron Bold" panose="020B0604020202020204" charset="0"/>
      <p:regular r:id="rId7"/>
    </p:embeddedFont>
    <p:embeddedFont>
      <p:font typeface="Poppins Bold" panose="020B0604020202020204" charset="0"/>
      <p:regular r:id="rId8"/>
      <p:bold r:id="rId9"/>
    </p:embeddedFont>
    <p:embeddedFont>
      <p:font typeface="Poppins Medium" panose="00000600000000000000" pitchFamily="2" charset="0"/>
      <p:regular r:id="rId10"/>
      <p: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87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012474-9D35-1141-3F09-7EBB7A229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200025"/>
            <a:ext cx="17630775" cy="9886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4BF226-C9CB-B196-A7BD-919D1338F0C0}"/>
              </a:ext>
            </a:extLst>
          </p:cNvPr>
          <p:cNvSpPr txBox="1"/>
          <p:nvPr/>
        </p:nvSpPr>
        <p:spPr>
          <a:xfrm>
            <a:off x="610604" y="3715741"/>
            <a:ext cx="5007929" cy="1374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¿</a:t>
            </a:r>
            <a:r>
              <a:rPr lang="en-US" sz="3900" spc="-97" dirty="0" err="1">
                <a:solidFill>
                  <a:schemeClr val="tx2"/>
                </a:solidFill>
                <a:latin typeface="Poppins Bold"/>
              </a:rPr>
              <a:t>Qué</a:t>
            </a: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 </a:t>
            </a:r>
            <a:r>
              <a:rPr lang="en-US" sz="3900" spc="-97" dirty="0" err="1">
                <a:solidFill>
                  <a:schemeClr val="tx2"/>
                </a:solidFill>
                <a:latin typeface="Poppins Bold"/>
              </a:rPr>
              <a:t>aprenderemos</a:t>
            </a: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  en </a:t>
            </a:r>
            <a:r>
              <a:rPr lang="en-US" sz="3900" spc="-97" dirty="0" err="1">
                <a:solidFill>
                  <a:schemeClr val="tx2"/>
                </a:solidFill>
                <a:latin typeface="Poppins Bold"/>
              </a:rPr>
              <a:t>este</a:t>
            </a: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 </a:t>
            </a:r>
            <a:r>
              <a:rPr lang="en-US" sz="3900" spc="-97" dirty="0" err="1">
                <a:solidFill>
                  <a:schemeClr val="tx2"/>
                </a:solidFill>
                <a:latin typeface="Poppins Bold"/>
              </a:rPr>
              <a:t>módulo</a:t>
            </a: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6183C6-9090-AE79-8375-E7D6B1732600}"/>
              </a:ext>
            </a:extLst>
          </p:cNvPr>
          <p:cNvGrpSpPr/>
          <p:nvPr/>
        </p:nvGrpSpPr>
        <p:grpSpPr>
          <a:xfrm>
            <a:off x="6464615" y="1804200"/>
            <a:ext cx="5260105" cy="3007326"/>
            <a:chOff x="0" y="0"/>
            <a:chExt cx="1349997" cy="75937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19F8DE23-06DC-F23D-8D4A-CF1CC37BCE0A}"/>
                </a:ext>
              </a:extLst>
            </p:cNvPr>
            <p:cNvSpPr/>
            <p:nvPr/>
          </p:nvSpPr>
          <p:spPr>
            <a:xfrm>
              <a:off x="0" y="0"/>
              <a:ext cx="1349997" cy="759374"/>
            </a:xfrm>
            <a:custGeom>
              <a:avLst/>
              <a:gdLst/>
              <a:ahLst/>
              <a:cxnLst/>
              <a:rect l="l" t="t" r="r" b="b"/>
              <a:pathLst>
                <a:path w="1349997" h="759374">
                  <a:moveTo>
                    <a:pt x="77030" y="0"/>
                  </a:moveTo>
                  <a:lnTo>
                    <a:pt x="1272967" y="0"/>
                  </a:lnTo>
                  <a:cubicBezTo>
                    <a:pt x="1293397" y="0"/>
                    <a:pt x="1312990" y="8116"/>
                    <a:pt x="1327436" y="22562"/>
                  </a:cubicBezTo>
                  <a:cubicBezTo>
                    <a:pt x="1341882" y="37007"/>
                    <a:pt x="1349997" y="56600"/>
                    <a:pt x="1349997" y="77030"/>
                  </a:cubicBezTo>
                  <a:lnTo>
                    <a:pt x="1349997" y="682344"/>
                  </a:lnTo>
                  <a:cubicBezTo>
                    <a:pt x="1349997" y="702773"/>
                    <a:pt x="1341882" y="722366"/>
                    <a:pt x="1327436" y="736812"/>
                  </a:cubicBezTo>
                  <a:cubicBezTo>
                    <a:pt x="1312990" y="751258"/>
                    <a:pt x="1293397" y="759374"/>
                    <a:pt x="1272967" y="759374"/>
                  </a:cubicBezTo>
                  <a:lnTo>
                    <a:pt x="77030" y="759374"/>
                  </a:lnTo>
                  <a:cubicBezTo>
                    <a:pt x="56600" y="759374"/>
                    <a:pt x="37007" y="751258"/>
                    <a:pt x="22562" y="736812"/>
                  </a:cubicBezTo>
                  <a:cubicBezTo>
                    <a:pt x="8116" y="722366"/>
                    <a:pt x="0" y="702773"/>
                    <a:pt x="0" y="682344"/>
                  </a:cubicBezTo>
                  <a:lnTo>
                    <a:pt x="0" y="77030"/>
                  </a:lnTo>
                  <a:cubicBezTo>
                    <a:pt x="0" y="56600"/>
                    <a:pt x="8116" y="37007"/>
                    <a:pt x="22562" y="22562"/>
                  </a:cubicBezTo>
                  <a:cubicBezTo>
                    <a:pt x="37007" y="8116"/>
                    <a:pt x="56600" y="0"/>
                    <a:pt x="77030" y="0"/>
                  </a:cubicBezTo>
                  <a:close/>
                </a:path>
              </a:pathLst>
            </a:custGeom>
            <a:solidFill>
              <a:srgbClr val="002A52"/>
            </a:solidFill>
          </p:spPr>
          <p:txBody>
            <a:bodyPr/>
            <a:lstStyle/>
            <a:p>
              <a:endParaRPr lang="es-GT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2FD254-3F26-3F65-852F-9BD5087D6A81}"/>
                </a:ext>
              </a:extLst>
            </p:cNvPr>
            <p:cNvSpPr txBox="1"/>
            <p:nvPr/>
          </p:nvSpPr>
          <p:spPr>
            <a:xfrm>
              <a:off x="0" y="-38100"/>
              <a:ext cx="1349997" cy="797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F249525-C84F-E285-294F-00E84CC0351B}"/>
              </a:ext>
            </a:extLst>
          </p:cNvPr>
          <p:cNvGrpSpPr/>
          <p:nvPr/>
        </p:nvGrpSpPr>
        <p:grpSpPr>
          <a:xfrm>
            <a:off x="6522435" y="6169324"/>
            <a:ext cx="5125771" cy="2883246"/>
            <a:chOff x="0" y="0"/>
            <a:chExt cx="1349997" cy="759373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F4FCDE9-3EC6-6ED1-6922-8710625F1B9D}"/>
                </a:ext>
              </a:extLst>
            </p:cNvPr>
            <p:cNvSpPr/>
            <p:nvPr/>
          </p:nvSpPr>
          <p:spPr>
            <a:xfrm>
              <a:off x="0" y="0"/>
              <a:ext cx="1349997" cy="759374"/>
            </a:xfrm>
            <a:custGeom>
              <a:avLst/>
              <a:gdLst/>
              <a:ahLst/>
              <a:cxnLst/>
              <a:rect l="l" t="t" r="r" b="b"/>
              <a:pathLst>
                <a:path w="1349997" h="759374">
                  <a:moveTo>
                    <a:pt x="77030" y="0"/>
                  </a:moveTo>
                  <a:lnTo>
                    <a:pt x="1272967" y="0"/>
                  </a:lnTo>
                  <a:cubicBezTo>
                    <a:pt x="1293397" y="0"/>
                    <a:pt x="1312990" y="8116"/>
                    <a:pt x="1327436" y="22562"/>
                  </a:cubicBezTo>
                  <a:cubicBezTo>
                    <a:pt x="1341882" y="37007"/>
                    <a:pt x="1349997" y="56600"/>
                    <a:pt x="1349997" y="77030"/>
                  </a:cubicBezTo>
                  <a:lnTo>
                    <a:pt x="1349997" y="682344"/>
                  </a:lnTo>
                  <a:cubicBezTo>
                    <a:pt x="1349997" y="702773"/>
                    <a:pt x="1341882" y="722366"/>
                    <a:pt x="1327436" y="736812"/>
                  </a:cubicBezTo>
                  <a:cubicBezTo>
                    <a:pt x="1312990" y="751258"/>
                    <a:pt x="1293397" y="759374"/>
                    <a:pt x="1272967" y="759374"/>
                  </a:cubicBezTo>
                  <a:lnTo>
                    <a:pt x="77030" y="759374"/>
                  </a:lnTo>
                  <a:cubicBezTo>
                    <a:pt x="56600" y="759374"/>
                    <a:pt x="37007" y="751258"/>
                    <a:pt x="22562" y="736812"/>
                  </a:cubicBezTo>
                  <a:cubicBezTo>
                    <a:pt x="8116" y="722366"/>
                    <a:pt x="0" y="702773"/>
                    <a:pt x="0" y="682344"/>
                  </a:cubicBezTo>
                  <a:lnTo>
                    <a:pt x="0" y="77030"/>
                  </a:lnTo>
                  <a:cubicBezTo>
                    <a:pt x="0" y="56600"/>
                    <a:pt x="8116" y="37007"/>
                    <a:pt x="22562" y="22562"/>
                  </a:cubicBezTo>
                  <a:cubicBezTo>
                    <a:pt x="37007" y="8116"/>
                    <a:pt x="56600" y="0"/>
                    <a:pt x="77030" y="0"/>
                  </a:cubicBezTo>
                  <a:close/>
                </a:path>
              </a:pathLst>
            </a:custGeom>
            <a:solidFill>
              <a:srgbClr val="002A52"/>
            </a:solidFill>
          </p:spPr>
          <p:txBody>
            <a:bodyPr/>
            <a:lstStyle/>
            <a:p>
              <a:endParaRPr lang="es-GT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CF270D-FD97-6864-56A4-F8133DA0EADB}"/>
                </a:ext>
              </a:extLst>
            </p:cNvPr>
            <p:cNvSpPr txBox="1"/>
            <p:nvPr/>
          </p:nvSpPr>
          <p:spPr>
            <a:xfrm>
              <a:off x="0" y="-38100"/>
              <a:ext cx="1349997" cy="797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1D52B7-B711-DB48-95E5-D0974F649693}"/>
              </a:ext>
            </a:extLst>
          </p:cNvPr>
          <p:cNvGrpSpPr/>
          <p:nvPr/>
        </p:nvGrpSpPr>
        <p:grpSpPr>
          <a:xfrm>
            <a:off x="12254136" y="1791960"/>
            <a:ext cx="5125771" cy="2883246"/>
            <a:chOff x="0" y="0"/>
            <a:chExt cx="1349997" cy="759373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B5F085F-9344-1D65-9913-7DFA9DB6BD19}"/>
                </a:ext>
              </a:extLst>
            </p:cNvPr>
            <p:cNvSpPr/>
            <p:nvPr/>
          </p:nvSpPr>
          <p:spPr>
            <a:xfrm>
              <a:off x="0" y="0"/>
              <a:ext cx="1349997" cy="759374"/>
            </a:xfrm>
            <a:custGeom>
              <a:avLst/>
              <a:gdLst/>
              <a:ahLst/>
              <a:cxnLst/>
              <a:rect l="l" t="t" r="r" b="b"/>
              <a:pathLst>
                <a:path w="1349997" h="759374">
                  <a:moveTo>
                    <a:pt x="77030" y="0"/>
                  </a:moveTo>
                  <a:lnTo>
                    <a:pt x="1272967" y="0"/>
                  </a:lnTo>
                  <a:cubicBezTo>
                    <a:pt x="1293397" y="0"/>
                    <a:pt x="1312990" y="8116"/>
                    <a:pt x="1327436" y="22562"/>
                  </a:cubicBezTo>
                  <a:cubicBezTo>
                    <a:pt x="1341882" y="37007"/>
                    <a:pt x="1349997" y="56600"/>
                    <a:pt x="1349997" y="77030"/>
                  </a:cubicBezTo>
                  <a:lnTo>
                    <a:pt x="1349997" y="682344"/>
                  </a:lnTo>
                  <a:cubicBezTo>
                    <a:pt x="1349997" y="702773"/>
                    <a:pt x="1341882" y="722366"/>
                    <a:pt x="1327436" y="736812"/>
                  </a:cubicBezTo>
                  <a:cubicBezTo>
                    <a:pt x="1312990" y="751258"/>
                    <a:pt x="1293397" y="759374"/>
                    <a:pt x="1272967" y="759374"/>
                  </a:cubicBezTo>
                  <a:lnTo>
                    <a:pt x="77030" y="759374"/>
                  </a:lnTo>
                  <a:cubicBezTo>
                    <a:pt x="56600" y="759374"/>
                    <a:pt x="37007" y="751258"/>
                    <a:pt x="22562" y="736812"/>
                  </a:cubicBezTo>
                  <a:cubicBezTo>
                    <a:pt x="8116" y="722366"/>
                    <a:pt x="0" y="702773"/>
                    <a:pt x="0" y="682344"/>
                  </a:cubicBezTo>
                  <a:lnTo>
                    <a:pt x="0" y="77030"/>
                  </a:lnTo>
                  <a:cubicBezTo>
                    <a:pt x="0" y="56600"/>
                    <a:pt x="8116" y="37007"/>
                    <a:pt x="22562" y="22562"/>
                  </a:cubicBezTo>
                  <a:cubicBezTo>
                    <a:pt x="37007" y="8116"/>
                    <a:pt x="56600" y="0"/>
                    <a:pt x="77030" y="0"/>
                  </a:cubicBezTo>
                  <a:close/>
                </a:path>
              </a:pathLst>
            </a:custGeom>
            <a:solidFill>
              <a:srgbClr val="002A52"/>
            </a:solidFill>
          </p:spPr>
          <p:txBody>
            <a:bodyPr/>
            <a:lstStyle/>
            <a:p>
              <a:endParaRPr lang="es-GT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697625-3AA1-2323-9051-C257BAA676A3}"/>
                </a:ext>
              </a:extLst>
            </p:cNvPr>
            <p:cNvSpPr txBox="1"/>
            <p:nvPr/>
          </p:nvSpPr>
          <p:spPr>
            <a:xfrm>
              <a:off x="0" y="-38100"/>
              <a:ext cx="1349997" cy="797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3" name="TextBox 15">
            <a:extLst>
              <a:ext uri="{FF2B5EF4-FFF2-40B4-BE49-F238E27FC236}">
                <a16:creationId xmlns:a16="http://schemas.microsoft.com/office/drawing/2014/main" id="{322D6BF6-2124-16A0-658B-BC7E28F27D9D}"/>
              </a:ext>
            </a:extLst>
          </p:cNvPr>
          <p:cNvSpPr txBox="1"/>
          <p:nvPr/>
        </p:nvSpPr>
        <p:spPr>
          <a:xfrm>
            <a:off x="12622745" y="2513416"/>
            <a:ext cx="4484200" cy="1588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s-AR" sz="3000" b="1" spc="75" dirty="0">
                <a:solidFill>
                  <a:srgbClr val="C3F2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ESTRATEGIAS DE MANEJO DE ARCHIVOS SENSIBLES</a:t>
            </a:r>
            <a:r>
              <a:rPr lang="en-US" sz="3000" b="1" spc="75" dirty="0">
                <a:solidFill>
                  <a:srgbClr val="C3F2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FA5A8D66-C689-70A5-F3B7-3F6111A2C91B}"/>
              </a:ext>
            </a:extLst>
          </p:cNvPr>
          <p:cNvSpPr txBox="1"/>
          <p:nvPr/>
        </p:nvSpPr>
        <p:spPr>
          <a:xfrm>
            <a:off x="6991678" y="6694424"/>
            <a:ext cx="4368941" cy="1588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s-ES" sz="3000" b="1" spc="75" dirty="0">
                <a:solidFill>
                  <a:srgbClr val="C3F2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LA IMPORTANCIA DE IMPLEMENTAR UN ARCHIVO .GITIGNORE</a:t>
            </a:r>
            <a:endParaRPr lang="en-US" sz="3000" b="1" spc="75" dirty="0">
              <a:solidFill>
                <a:srgbClr val="C3F2FF"/>
              </a:solidFill>
              <a:latin typeface="Poppins Medium" panose="00000600000000000000" pitchFamily="2" charset="0"/>
              <a:cs typeface="Poppins Medium" panose="00000600000000000000" pitchFamily="2" charset="0"/>
              <a:sym typeface="Poppins Bold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020CC152-62BC-448E-5687-B67A4BEE9785}"/>
              </a:ext>
            </a:extLst>
          </p:cNvPr>
          <p:cNvSpPr txBox="1"/>
          <p:nvPr/>
        </p:nvSpPr>
        <p:spPr>
          <a:xfrm>
            <a:off x="6724289" y="2678829"/>
            <a:ext cx="4368941" cy="511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 spc="75" dirty="0">
                <a:solidFill>
                  <a:srgbClr val="C3F2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¿QUE ÉS GITIGNORE?</a:t>
            </a:r>
          </a:p>
        </p:txBody>
      </p:sp>
      <p:sp>
        <p:nvSpPr>
          <p:cNvPr id="17" name="Freeform 19">
            <a:extLst>
              <a:ext uri="{FF2B5EF4-FFF2-40B4-BE49-F238E27FC236}">
                <a16:creationId xmlns:a16="http://schemas.microsoft.com/office/drawing/2014/main" id="{2EFD20BA-830C-71E0-4AD9-C5D266E72B8B}"/>
              </a:ext>
            </a:extLst>
          </p:cNvPr>
          <p:cNvSpPr/>
          <p:nvPr/>
        </p:nvSpPr>
        <p:spPr>
          <a:xfrm>
            <a:off x="5814246" y="1122999"/>
            <a:ext cx="1469938" cy="1469938"/>
          </a:xfrm>
          <a:custGeom>
            <a:avLst/>
            <a:gdLst/>
            <a:ahLst/>
            <a:cxnLst/>
            <a:rect l="l" t="t" r="r" b="b"/>
            <a:pathLst>
              <a:path w="1469938" h="1469938">
                <a:moveTo>
                  <a:pt x="0" y="0"/>
                </a:moveTo>
                <a:lnTo>
                  <a:pt x="1469938" y="0"/>
                </a:lnTo>
                <a:lnTo>
                  <a:pt x="1469938" y="1469938"/>
                </a:lnTo>
                <a:lnTo>
                  <a:pt x="0" y="146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18" name="Freeform 20">
            <a:extLst>
              <a:ext uri="{FF2B5EF4-FFF2-40B4-BE49-F238E27FC236}">
                <a16:creationId xmlns:a16="http://schemas.microsoft.com/office/drawing/2014/main" id="{75814205-4D20-F0ED-26EA-DF9A2773D350}"/>
              </a:ext>
            </a:extLst>
          </p:cNvPr>
          <p:cNvSpPr/>
          <p:nvPr/>
        </p:nvSpPr>
        <p:spPr>
          <a:xfrm>
            <a:off x="5666022" y="5434355"/>
            <a:ext cx="1469938" cy="1469938"/>
          </a:xfrm>
          <a:custGeom>
            <a:avLst/>
            <a:gdLst/>
            <a:ahLst/>
            <a:cxnLst/>
            <a:rect l="l" t="t" r="r" b="b"/>
            <a:pathLst>
              <a:path w="1469938" h="1469938">
                <a:moveTo>
                  <a:pt x="0" y="0"/>
                </a:moveTo>
                <a:lnTo>
                  <a:pt x="1469938" y="0"/>
                </a:lnTo>
                <a:lnTo>
                  <a:pt x="1469938" y="1469938"/>
                </a:lnTo>
                <a:lnTo>
                  <a:pt x="0" y="146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19" name="Freeform 21">
            <a:extLst>
              <a:ext uri="{FF2B5EF4-FFF2-40B4-BE49-F238E27FC236}">
                <a16:creationId xmlns:a16="http://schemas.microsoft.com/office/drawing/2014/main" id="{A9015874-99B0-9F9A-E190-01DCABDB9B5B}"/>
              </a:ext>
            </a:extLst>
          </p:cNvPr>
          <p:cNvSpPr/>
          <p:nvPr/>
        </p:nvSpPr>
        <p:spPr>
          <a:xfrm>
            <a:off x="11887776" y="1193563"/>
            <a:ext cx="1469938" cy="1469938"/>
          </a:xfrm>
          <a:custGeom>
            <a:avLst/>
            <a:gdLst/>
            <a:ahLst/>
            <a:cxnLst/>
            <a:rect l="l" t="t" r="r" b="b"/>
            <a:pathLst>
              <a:path w="1469938" h="1469938">
                <a:moveTo>
                  <a:pt x="0" y="0"/>
                </a:moveTo>
                <a:lnTo>
                  <a:pt x="1469938" y="0"/>
                </a:lnTo>
                <a:lnTo>
                  <a:pt x="1469938" y="1469938"/>
                </a:lnTo>
                <a:lnTo>
                  <a:pt x="0" y="146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8D38EFB4-69D0-3EA1-1750-5E85423CBB4A}"/>
              </a:ext>
            </a:extLst>
          </p:cNvPr>
          <p:cNvSpPr txBox="1"/>
          <p:nvPr/>
        </p:nvSpPr>
        <p:spPr>
          <a:xfrm>
            <a:off x="5924997" y="1550707"/>
            <a:ext cx="119613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99" dirty="0">
                <a:solidFill>
                  <a:srgbClr val="B3DAFF"/>
                </a:solidFill>
                <a:latin typeface="Poppins Bold"/>
              </a:rPr>
              <a:t>01</a:t>
            </a: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id="{D740922C-0924-BA91-945E-B87E7FC881EB}"/>
              </a:ext>
            </a:extLst>
          </p:cNvPr>
          <p:cNvSpPr txBox="1"/>
          <p:nvPr/>
        </p:nvSpPr>
        <p:spPr>
          <a:xfrm>
            <a:off x="5817318" y="5870313"/>
            <a:ext cx="119613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99" dirty="0">
                <a:solidFill>
                  <a:srgbClr val="B3DAFF"/>
                </a:solidFill>
                <a:latin typeface="Poppins Bold"/>
              </a:rPr>
              <a:t>03</a:t>
            </a: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EB7BC915-0136-803A-8597-49719AD3EAAE}"/>
              </a:ext>
            </a:extLst>
          </p:cNvPr>
          <p:cNvSpPr txBox="1"/>
          <p:nvPr/>
        </p:nvSpPr>
        <p:spPr>
          <a:xfrm>
            <a:off x="12024680" y="1550707"/>
            <a:ext cx="119613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99">
                <a:solidFill>
                  <a:srgbClr val="B3DAFF"/>
                </a:solidFill>
                <a:latin typeface="Poppins Bold"/>
              </a:rPr>
              <a:t>02</a:t>
            </a:r>
          </a:p>
        </p:txBody>
      </p:sp>
      <p:grpSp>
        <p:nvGrpSpPr>
          <p:cNvPr id="25" name="Group 12">
            <a:extLst>
              <a:ext uri="{FF2B5EF4-FFF2-40B4-BE49-F238E27FC236}">
                <a16:creationId xmlns:a16="http://schemas.microsoft.com/office/drawing/2014/main" id="{5DECF215-4AF3-6525-B0C7-CDE20738AD6D}"/>
              </a:ext>
            </a:extLst>
          </p:cNvPr>
          <p:cNvGrpSpPr/>
          <p:nvPr/>
        </p:nvGrpSpPr>
        <p:grpSpPr>
          <a:xfrm>
            <a:off x="12371224" y="6169324"/>
            <a:ext cx="5125771" cy="2883246"/>
            <a:chOff x="0" y="0"/>
            <a:chExt cx="1349997" cy="759373"/>
          </a:xfrm>
        </p:grpSpPr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9DF33DDD-0CAF-007F-1660-94C0DB56EF0A}"/>
                </a:ext>
              </a:extLst>
            </p:cNvPr>
            <p:cNvSpPr/>
            <p:nvPr/>
          </p:nvSpPr>
          <p:spPr>
            <a:xfrm>
              <a:off x="0" y="0"/>
              <a:ext cx="1349997" cy="759374"/>
            </a:xfrm>
            <a:custGeom>
              <a:avLst/>
              <a:gdLst/>
              <a:ahLst/>
              <a:cxnLst/>
              <a:rect l="l" t="t" r="r" b="b"/>
              <a:pathLst>
                <a:path w="1349997" h="759374">
                  <a:moveTo>
                    <a:pt x="77030" y="0"/>
                  </a:moveTo>
                  <a:lnTo>
                    <a:pt x="1272967" y="0"/>
                  </a:lnTo>
                  <a:cubicBezTo>
                    <a:pt x="1293397" y="0"/>
                    <a:pt x="1312990" y="8116"/>
                    <a:pt x="1327436" y="22562"/>
                  </a:cubicBezTo>
                  <a:cubicBezTo>
                    <a:pt x="1341882" y="37007"/>
                    <a:pt x="1349997" y="56600"/>
                    <a:pt x="1349997" y="77030"/>
                  </a:cubicBezTo>
                  <a:lnTo>
                    <a:pt x="1349997" y="682344"/>
                  </a:lnTo>
                  <a:cubicBezTo>
                    <a:pt x="1349997" y="702773"/>
                    <a:pt x="1341882" y="722366"/>
                    <a:pt x="1327436" y="736812"/>
                  </a:cubicBezTo>
                  <a:cubicBezTo>
                    <a:pt x="1312990" y="751258"/>
                    <a:pt x="1293397" y="759374"/>
                    <a:pt x="1272967" y="759374"/>
                  </a:cubicBezTo>
                  <a:lnTo>
                    <a:pt x="77030" y="759374"/>
                  </a:lnTo>
                  <a:cubicBezTo>
                    <a:pt x="56600" y="759374"/>
                    <a:pt x="37007" y="751258"/>
                    <a:pt x="22562" y="736812"/>
                  </a:cubicBezTo>
                  <a:cubicBezTo>
                    <a:pt x="8116" y="722366"/>
                    <a:pt x="0" y="702773"/>
                    <a:pt x="0" y="682344"/>
                  </a:cubicBezTo>
                  <a:lnTo>
                    <a:pt x="0" y="77030"/>
                  </a:lnTo>
                  <a:cubicBezTo>
                    <a:pt x="0" y="56600"/>
                    <a:pt x="8116" y="37007"/>
                    <a:pt x="22562" y="22562"/>
                  </a:cubicBezTo>
                  <a:cubicBezTo>
                    <a:pt x="37007" y="8116"/>
                    <a:pt x="56600" y="0"/>
                    <a:pt x="77030" y="0"/>
                  </a:cubicBezTo>
                  <a:close/>
                </a:path>
              </a:pathLst>
            </a:custGeom>
            <a:solidFill>
              <a:srgbClr val="002A52"/>
            </a:solidFill>
          </p:spPr>
          <p:txBody>
            <a:bodyPr/>
            <a:lstStyle/>
            <a:p>
              <a:endParaRPr lang="es-GT" dirty="0"/>
            </a:p>
          </p:txBody>
        </p:sp>
        <p:sp>
          <p:nvSpPr>
            <p:cNvPr id="27" name="TextBox 14">
              <a:extLst>
                <a:ext uri="{FF2B5EF4-FFF2-40B4-BE49-F238E27FC236}">
                  <a16:creationId xmlns:a16="http://schemas.microsoft.com/office/drawing/2014/main" id="{BB05A4EC-4F96-62C3-0F93-6ED0934059B3}"/>
                </a:ext>
              </a:extLst>
            </p:cNvPr>
            <p:cNvSpPr txBox="1"/>
            <p:nvPr/>
          </p:nvSpPr>
          <p:spPr>
            <a:xfrm>
              <a:off x="0" y="-38100"/>
              <a:ext cx="1349997" cy="797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28" name="TextBox 18">
            <a:extLst>
              <a:ext uri="{FF2B5EF4-FFF2-40B4-BE49-F238E27FC236}">
                <a16:creationId xmlns:a16="http://schemas.microsoft.com/office/drawing/2014/main" id="{131DB230-6DF4-F8EB-1735-579CE0ADD09D}"/>
              </a:ext>
            </a:extLst>
          </p:cNvPr>
          <p:cNvSpPr txBox="1"/>
          <p:nvPr/>
        </p:nvSpPr>
        <p:spPr>
          <a:xfrm>
            <a:off x="12845038" y="7048954"/>
            <a:ext cx="4368941" cy="1050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s-AR" altLang="es-AR" sz="3000" b="1" spc="75" dirty="0">
                <a:solidFill>
                  <a:srgbClr val="C3F2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EJERCICIO PRÁCTICO.</a:t>
            </a:r>
          </a:p>
          <a:p>
            <a:pPr>
              <a:lnSpc>
                <a:spcPts val="4200"/>
              </a:lnSpc>
            </a:pPr>
            <a:endParaRPr lang="en-US" sz="3000" b="1" spc="75" dirty="0">
              <a:solidFill>
                <a:srgbClr val="C3F2FF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9" name="Freeform 22">
            <a:extLst>
              <a:ext uri="{FF2B5EF4-FFF2-40B4-BE49-F238E27FC236}">
                <a16:creationId xmlns:a16="http://schemas.microsoft.com/office/drawing/2014/main" id="{09870798-C677-A25A-5766-F7A66CB9DBB3}"/>
              </a:ext>
            </a:extLst>
          </p:cNvPr>
          <p:cNvSpPr/>
          <p:nvPr/>
        </p:nvSpPr>
        <p:spPr>
          <a:xfrm>
            <a:off x="12110069" y="5434355"/>
            <a:ext cx="1469938" cy="1469938"/>
          </a:xfrm>
          <a:custGeom>
            <a:avLst/>
            <a:gdLst/>
            <a:ahLst/>
            <a:cxnLst/>
            <a:rect l="l" t="t" r="r" b="b"/>
            <a:pathLst>
              <a:path w="1469938" h="1469938">
                <a:moveTo>
                  <a:pt x="0" y="0"/>
                </a:moveTo>
                <a:lnTo>
                  <a:pt x="1469938" y="0"/>
                </a:lnTo>
                <a:lnTo>
                  <a:pt x="1469938" y="1469938"/>
                </a:lnTo>
                <a:lnTo>
                  <a:pt x="0" y="146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30" name="TextBox 26">
            <a:extLst>
              <a:ext uri="{FF2B5EF4-FFF2-40B4-BE49-F238E27FC236}">
                <a16:creationId xmlns:a16="http://schemas.microsoft.com/office/drawing/2014/main" id="{3002286B-F6A8-584A-70F6-A0E23442CAEB}"/>
              </a:ext>
            </a:extLst>
          </p:cNvPr>
          <p:cNvSpPr txBox="1"/>
          <p:nvPr/>
        </p:nvSpPr>
        <p:spPr>
          <a:xfrm>
            <a:off x="12246973" y="5870313"/>
            <a:ext cx="119613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99" dirty="0">
                <a:solidFill>
                  <a:srgbClr val="B3DAFF"/>
                </a:solidFill>
                <a:latin typeface="Poppins Bold"/>
              </a:rPr>
              <a:t>04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275949" y="993595"/>
            <a:ext cx="8915400" cy="4894041"/>
            <a:chOff x="0" y="-9525"/>
            <a:chExt cx="2836643" cy="4427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36643" cy="433225"/>
            </a:xfrm>
            <a:custGeom>
              <a:avLst/>
              <a:gdLst/>
              <a:ahLst/>
              <a:cxnLst/>
              <a:rect l="l" t="t" r="r" b="b"/>
              <a:pathLst>
                <a:path w="2836643" h="433225">
                  <a:moveTo>
                    <a:pt x="0" y="0"/>
                  </a:moveTo>
                  <a:lnTo>
                    <a:pt x="2836643" y="0"/>
                  </a:lnTo>
                  <a:lnTo>
                    <a:pt x="2836643" y="433225"/>
                  </a:lnTo>
                  <a:lnTo>
                    <a:pt x="0" y="433225"/>
                  </a:lnTo>
                  <a:close/>
                </a:path>
              </a:pathLst>
            </a:custGeom>
            <a:solidFill>
              <a:srgbClr val="78DDE4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2836643" cy="44275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>
                <a:lnSpc>
                  <a:spcPts val="3120"/>
                </a:lnSpc>
              </a:pPr>
              <a:endParaRPr lang="en-US" sz="2600" b="1" dirty="0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51740" y="419100"/>
            <a:ext cx="6155162" cy="3628301"/>
            <a:chOff x="0" y="-549230"/>
            <a:chExt cx="8206883" cy="4837734"/>
          </a:xfrm>
        </p:grpSpPr>
        <p:sp>
          <p:nvSpPr>
            <p:cNvPr id="9" name="TextBox 9"/>
            <p:cNvSpPr txBox="1"/>
            <p:nvPr/>
          </p:nvSpPr>
          <p:spPr>
            <a:xfrm>
              <a:off x="557307" y="-549230"/>
              <a:ext cx="7649576" cy="483773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6600" b="1" spc="75" dirty="0">
                  <a:latin typeface="Poppins Medium" panose="00000600000000000000" pitchFamily="2" charset="0"/>
                  <a:cs typeface="Poppins Medium" panose="00000600000000000000" pitchFamily="2" charset="0"/>
                </a:rPr>
                <a:t>¿QUE ÉS GITIGNORE?</a:t>
              </a:r>
            </a:p>
            <a:p>
              <a:pPr algn="l"/>
              <a:endParaRPr lang="en-US" sz="6600" b="1" dirty="0">
                <a:latin typeface="Poppins Bold"/>
                <a:ea typeface="Poppins Bold"/>
                <a:cs typeface="Poppins Bold"/>
                <a:sym typeface="Poppins Bold"/>
              </a:endParaRPr>
            </a:p>
            <a:p>
              <a:pPr marL="0" lvl="0" indent="0" algn="l">
                <a:lnSpc>
                  <a:spcPts val="4680"/>
                </a:lnSpc>
              </a:pPr>
              <a:endParaRPr lang="en-US" sz="36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330593"/>
              <a:ext cx="6072735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40"/>
                </a:lnSpc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9111343" y="1363124"/>
            <a:ext cx="7467600" cy="4154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s-ES" sz="5400" dirty="0">
                <a:solidFill>
                  <a:schemeClr val="bg1"/>
                </a:solidFill>
                <a:latin typeface="Aileron" panose="020B0604020202020204" charset="0"/>
              </a:rPr>
              <a:t>Es un archivo que le indica a Git qué archivos o directorios debe ignorar y no incluir en el repositorio</a:t>
            </a:r>
            <a:r>
              <a:rPr lang="es-ES" sz="2400" dirty="0">
                <a:latin typeface="Aileron" panose="020B0604020202020204" charset="0"/>
              </a:rPr>
              <a:t>.</a:t>
            </a:r>
            <a:endParaRPr lang="en-US" sz="2199" spc="32" dirty="0" err="1">
              <a:solidFill>
                <a:srgbClr val="FFFFFF"/>
              </a:solidFill>
              <a:latin typeface="Aileron" panose="020B0604020202020204" charset="0"/>
              <a:ea typeface="Aileron"/>
              <a:cs typeface="Aileron"/>
              <a:sym typeface="Aileron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11419367" y="7769099"/>
            <a:ext cx="5404399" cy="133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39"/>
              </a:lnSpc>
            </a:pPr>
            <a:r>
              <a:rPr lang="en-US" sz="2199" spc="3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Comienza el mensaje con un verbo en imperativo (e.g., "Agrega", "Corrige", "Refactoriza") para describir lo que el commit hará cuando se aplique.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45D3FB4-F7B9-BEE1-687B-78C819D4D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28" y="3600450"/>
            <a:ext cx="7106229" cy="48353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0C41710-1370-1535-0885-FF35D139A3CE}"/>
              </a:ext>
            </a:extLst>
          </p:cNvPr>
          <p:cNvGrpSpPr/>
          <p:nvPr/>
        </p:nvGrpSpPr>
        <p:grpSpPr>
          <a:xfrm>
            <a:off x="6488922" y="952500"/>
            <a:ext cx="10770378" cy="1644902"/>
            <a:chOff x="0" y="0"/>
            <a:chExt cx="2836643" cy="43322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F956B13-1D1F-A6A4-AFC5-BBDDC6D72E19}"/>
                </a:ext>
              </a:extLst>
            </p:cNvPr>
            <p:cNvSpPr/>
            <p:nvPr/>
          </p:nvSpPr>
          <p:spPr>
            <a:xfrm>
              <a:off x="0" y="0"/>
              <a:ext cx="2836643" cy="433225"/>
            </a:xfrm>
            <a:custGeom>
              <a:avLst/>
              <a:gdLst/>
              <a:ahLst/>
              <a:cxnLst/>
              <a:rect l="l" t="t" r="r" b="b"/>
              <a:pathLst>
                <a:path w="2836643" h="433225">
                  <a:moveTo>
                    <a:pt x="0" y="0"/>
                  </a:moveTo>
                  <a:lnTo>
                    <a:pt x="2836643" y="0"/>
                  </a:lnTo>
                  <a:lnTo>
                    <a:pt x="2836643" y="433225"/>
                  </a:lnTo>
                  <a:lnTo>
                    <a:pt x="0" y="433225"/>
                  </a:lnTo>
                  <a:close/>
                </a:path>
              </a:pathLst>
            </a:custGeom>
            <a:solidFill>
              <a:srgbClr val="78DDE4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4DF59B7-6F1A-B124-8746-92F3801066AD}"/>
                </a:ext>
              </a:extLst>
            </p:cNvPr>
            <p:cNvSpPr txBox="1"/>
            <p:nvPr/>
          </p:nvSpPr>
          <p:spPr>
            <a:xfrm>
              <a:off x="0" y="-9525"/>
              <a:ext cx="2836643" cy="44275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120"/>
                </a:lnSpc>
              </a:pPr>
              <a:r>
                <a:rPr lang="en-US" sz="2600" b="1" dirty="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                    </a:t>
              </a:r>
              <a:r>
                <a:rPr lang="es-AR" sz="2600" b="1" dirty="0">
                  <a:solidFill>
                    <a:srgbClr val="FFFFFF"/>
                  </a:solidFill>
                  <a:latin typeface="Aileron Bold"/>
                </a:rPr>
                <a:t>MANTENER EL </a:t>
              </a:r>
            </a:p>
            <a:p>
              <a:pPr algn="l">
                <a:lnSpc>
                  <a:spcPts val="3120"/>
                </a:lnSpc>
              </a:pPr>
              <a:r>
                <a:rPr lang="es-AR" sz="2600" b="1" dirty="0">
                  <a:solidFill>
                    <a:srgbClr val="FFFFFF"/>
                  </a:solidFill>
                  <a:latin typeface="Aileron Bold"/>
                </a:rPr>
                <a:t>                  REPOSITORIO LIMPIO</a:t>
              </a:r>
              <a:endParaRPr lang="en-US" sz="2600" b="1" dirty="0">
                <a:solidFill>
                  <a:srgbClr val="FFFFFF"/>
                </a:solidFill>
                <a:latin typeface="Aileron Bold"/>
                <a:sym typeface="Aileron Bold"/>
              </a:endParaRPr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F0F0B53B-4427-AD84-6158-C7F81496C261}"/>
              </a:ext>
            </a:extLst>
          </p:cNvPr>
          <p:cNvGrpSpPr/>
          <p:nvPr/>
        </p:nvGrpSpPr>
        <p:grpSpPr>
          <a:xfrm>
            <a:off x="6938474" y="1482025"/>
            <a:ext cx="624897" cy="624897"/>
            <a:chOff x="0" y="0"/>
            <a:chExt cx="812800" cy="8128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CE5B946-85AC-26F6-3B3D-9206D51F3C5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329596F0-3E15-D8E0-C023-D9C275DA6CC8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 b="1">
                  <a:solidFill>
                    <a:srgbClr val="78DDE4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1</a:t>
              </a:r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12046E89-34FD-2601-9195-6D20B972B154}"/>
              </a:ext>
            </a:extLst>
          </p:cNvPr>
          <p:cNvGrpSpPr/>
          <p:nvPr/>
        </p:nvGrpSpPr>
        <p:grpSpPr>
          <a:xfrm>
            <a:off x="471185" y="396100"/>
            <a:ext cx="5115660" cy="3366890"/>
            <a:chOff x="-374073" y="-579896"/>
            <a:chExt cx="6820880" cy="4489186"/>
          </a:xfrm>
        </p:grpSpPr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FDC7FC24-E496-7EE2-55D7-D4EFF1D16AF5}"/>
                </a:ext>
              </a:extLst>
            </p:cNvPr>
            <p:cNvSpPr txBox="1"/>
            <p:nvPr/>
          </p:nvSpPr>
          <p:spPr>
            <a:xfrm>
              <a:off x="-374073" y="-579896"/>
              <a:ext cx="6820880" cy="398963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680"/>
                </a:lnSpc>
              </a:pPr>
              <a:r>
                <a:rPr lang="es-ES" sz="3600" b="1" dirty="0">
                  <a:solidFill>
                    <a:srgbClr val="000000"/>
                  </a:solidFill>
                  <a:latin typeface="Poppins Bold"/>
                  <a:cs typeface="Poppins Bold"/>
                </a:rPr>
                <a:t>La Importancia de Implementar un Archivo .</a:t>
              </a:r>
              <a:r>
                <a:rPr lang="es-ES" sz="3600" b="1" dirty="0" err="1">
                  <a:solidFill>
                    <a:srgbClr val="000000"/>
                  </a:solidFill>
                  <a:latin typeface="Poppins Bold"/>
                  <a:cs typeface="Poppins Bold"/>
                </a:rPr>
                <a:t>gitignore</a:t>
              </a:r>
              <a:r>
                <a:rPr lang="es-ES" sz="3600" b="1" dirty="0">
                  <a:solidFill>
                    <a:srgbClr val="000000"/>
                  </a:solidFill>
                  <a:latin typeface="Poppins Bold"/>
                  <a:cs typeface="Poppins Bold"/>
                </a:rPr>
                <a:t> en Tus Proyectos Git</a:t>
              </a:r>
              <a:r>
                <a:rPr lang="en-US" sz="3600" b="1" dirty="0">
                  <a:solidFill>
                    <a:srgbClr val="000000"/>
                  </a:solidFill>
                  <a:latin typeface="Poppins Bold"/>
                  <a:cs typeface="Poppins Bold"/>
                  <a:sym typeface="Poppins Bold"/>
                </a:rPr>
                <a:t> .</a:t>
              </a:r>
            </a:p>
            <a:p>
              <a:pPr marL="0" lvl="0" indent="0" algn="l">
                <a:lnSpc>
                  <a:spcPts val="4680"/>
                </a:lnSpc>
              </a:pPr>
              <a:endParaRPr lang="en-US" sz="36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endParaRP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57287E09-0A87-457D-465F-8E88BD3CA899}"/>
                </a:ext>
              </a:extLst>
            </p:cNvPr>
            <p:cNvSpPr txBox="1"/>
            <p:nvPr/>
          </p:nvSpPr>
          <p:spPr>
            <a:xfrm>
              <a:off x="0" y="3330593"/>
              <a:ext cx="6072735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2946E946-FA07-6B3F-BFC4-A4E772350B6E}"/>
              </a:ext>
            </a:extLst>
          </p:cNvPr>
          <p:cNvGrpSpPr/>
          <p:nvPr/>
        </p:nvGrpSpPr>
        <p:grpSpPr>
          <a:xfrm>
            <a:off x="6488922" y="2628900"/>
            <a:ext cx="10770378" cy="1644902"/>
            <a:chOff x="0" y="0"/>
            <a:chExt cx="2836643" cy="433225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4F49F2BB-C2E1-6AEC-253B-5672EAFB7793}"/>
                </a:ext>
              </a:extLst>
            </p:cNvPr>
            <p:cNvSpPr/>
            <p:nvPr/>
          </p:nvSpPr>
          <p:spPr>
            <a:xfrm>
              <a:off x="0" y="0"/>
              <a:ext cx="2836643" cy="433225"/>
            </a:xfrm>
            <a:custGeom>
              <a:avLst/>
              <a:gdLst/>
              <a:ahLst/>
              <a:cxnLst/>
              <a:rect l="l" t="t" r="r" b="b"/>
              <a:pathLst>
                <a:path w="2836643" h="433225">
                  <a:moveTo>
                    <a:pt x="0" y="0"/>
                  </a:moveTo>
                  <a:lnTo>
                    <a:pt x="2836643" y="0"/>
                  </a:lnTo>
                  <a:lnTo>
                    <a:pt x="2836643" y="433225"/>
                  </a:lnTo>
                  <a:lnTo>
                    <a:pt x="0" y="433225"/>
                  </a:lnTo>
                  <a:close/>
                </a:path>
              </a:pathLst>
            </a:custGeom>
            <a:solidFill>
              <a:srgbClr val="36D1D6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07D53368-73B5-7E65-0153-3A962A23B441}"/>
                </a:ext>
              </a:extLst>
            </p:cNvPr>
            <p:cNvSpPr txBox="1"/>
            <p:nvPr/>
          </p:nvSpPr>
          <p:spPr>
            <a:xfrm>
              <a:off x="0" y="-9525"/>
              <a:ext cx="2836643" cy="44275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>
                <a:lnSpc>
                  <a:spcPts val="3120"/>
                </a:lnSpc>
              </a:pPr>
              <a:r>
                <a:rPr lang="en-US" sz="2600" b="1" dirty="0">
                  <a:solidFill>
                    <a:srgbClr val="FFFFFF"/>
                  </a:solidFill>
                  <a:latin typeface="Aileron Bold"/>
                  <a:sym typeface="Aileron Bold"/>
                </a:rPr>
                <a:t>                    </a:t>
              </a:r>
              <a:r>
                <a:rPr lang="es-AR" sz="2600" b="1" dirty="0">
                  <a:solidFill>
                    <a:srgbClr val="FFFFFF"/>
                  </a:solidFill>
                  <a:latin typeface="Aileron Bold"/>
                </a:rPr>
                <a:t>PROTEGER</a:t>
              </a:r>
            </a:p>
            <a:p>
              <a:pPr>
                <a:lnSpc>
                  <a:spcPts val="3120"/>
                </a:lnSpc>
              </a:pPr>
              <a:r>
                <a:rPr lang="es-AR" sz="2600" b="1" dirty="0">
                  <a:solidFill>
                    <a:srgbClr val="FFFFFF"/>
                  </a:solidFill>
                  <a:latin typeface="Aileron Bold"/>
                </a:rPr>
                <a:t>              INFORMACIÓN SENSIBLE</a:t>
              </a:r>
              <a:endParaRPr lang="en-US" sz="2600" b="1" dirty="0">
                <a:solidFill>
                  <a:srgbClr val="FFFFFF"/>
                </a:solidFill>
                <a:latin typeface="Aileron Bold"/>
                <a:sym typeface="Aileron Bold"/>
              </a:endParaRPr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1AC0AC70-2088-BB71-A410-679E17A57FC0}"/>
              </a:ext>
            </a:extLst>
          </p:cNvPr>
          <p:cNvGrpSpPr/>
          <p:nvPr/>
        </p:nvGrpSpPr>
        <p:grpSpPr>
          <a:xfrm>
            <a:off x="6938474" y="3155266"/>
            <a:ext cx="624897" cy="624897"/>
            <a:chOff x="0" y="0"/>
            <a:chExt cx="812800" cy="81280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EF2E8236-824B-F42E-D4CE-4DFCE234AD7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CD90A13A-9E21-6246-9721-22ECE2E7AF1A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 b="1">
                  <a:solidFill>
                    <a:srgbClr val="36D1D6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2</a:t>
              </a:r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77878EA9-9F7F-A59A-90EF-13B5E9DB76A1}"/>
              </a:ext>
            </a:extLst>
          </p:cNvPr>
          <p:cNvGrpSpPr/>
          <p:nvPr/>
        </p:nvGrpSpPr>
        <p:grpSpPr>
          <a:xfrm>
            <a:off x="6488922" y="4305300"/>
            <a:ext cx="10770378" cy="1644902"/>
            <a:chOff x="0" y="0"/>
            <a:chExt cx="2836643" cy="433225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72B5B8AE-E1E0-09A2-3CD8-318A7E26EDDC}"/>
                </a:ext>
              </a:extLst>
            </p:cNvPr>
            <p:cNvSpPr/>
            <p:nvPr/>
          </p:nvSpPr>
          <p:spPr>
            <a:xfrm>
              <a:off x="0" y="0"/>
              <a:ext cx="2836643" cy="433225"/>
            </a:xfrm>
            <a:custGeom>
              <a:avLst/>
              <a:gdLst/>
              <a:ahLst/>
              <a:cxnLst/>
              <a:rect l="l" t="t" r="r" b="b"/>
              <a:pathLst>
                <a:path w="2836643" h="433225">
                  <a:moveTo>
                    <a:pt x="0" y="0"/>
                  </a:moveTo>
                  <a:lnTo>
                    <a:pt x="2836643" y="0"/>
                  </a:lnTo>
                  <a:lnTo>
                    <a:pt x="2836643" y="433225"/>
                  </a:lnTo>
                  <a:lnTo>
                    <a:pt x="0" y="433225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660F9CD3-103E-EE06-969E-1CF7D20A9823}"/>
                </a:ext>
              </a:extLst>
            </p:cNvPr>
            <p:cNvSpPr txBox="1"/>
            <p:nvPr/>
          </p:nvSpPr>
          <p:spPr>
            <a:xfrm>
              <a:off x="0" y="-9525"/>
              <a:ext cx="2836643" cy="44275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>
                <a:lnSpc>
                  <a:spcPts val="3120"/>
                </a:lnSpc>
              </a:pPr>
              <a:r>
                <a:rPr lang="en-US" sz="2600" b="1" dirty="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          </a:t>
              </a:r>
            </a:p>
            <a:p>
              <a:pPr>
                <a:lnSpc>
                  <a:spcPts val="3120"/>
                </a:lnSpc>
              </a:pPr>
              <a:r>
                <a:rPr lang="en-US" sz="2600" b="1" dirty="0">
                  <a:solidFill>
                    <a:srgbClr val="FFFFFF"/>
                  </a:solidFill>
                  <a:latin typeface="Aileron Bold"/>
                  <a:sym typeface="Aileron Bold"/>
                </a:rPr>
                <a:t>	</a:t>
              </a:r>
              <a:r>
                <a:rPr lang="es-ES" sz="2600" b="1" dirty="0">
                  <a:solidFill>
                    <a:srgbClr val="FFFFFF"/>
                  </a:solidFill>
                  <a:latin typeface="Aileron Bold"/>
                </a:rPr>
                <a:t>REDUCIR EL TAMAÑO </a:t>
              </a:r>
            </a:p>
            <a:p>
              <a:pPr>
                <a:lnSpc>
                  <a:spcPts val="3120"/>
                </a:lnSpc>
              </a:pPr>
              <a:r>
                <a:rPr lang="es-ES" sz="2600" b="1" dirty="0">
                  <a:solidFill>
                    <a:srgbClr val="FFFFFF"/>
                  </a:solidFill>
                  <a:latin typeface="Aileron Bold"/>
                </a:rPr>
                <a:t>	DEL REPOSITORIO</a:t>
              </a:r>
            </a:p>
            <a:p>
              <a:pPr algn="l">
                <a:lnSpc>
                  <a:spcPts val="3120"/>
                </a:lnSpc>
              </a:pPr>
              <a:endParaRPr lang="en-US" sz="2600" b="1" dirty="0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endParaRPr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BAB09837-6DE3-5F6C-AC24-C5F82320E78D}"/>
              </a:ext>
            </a:extLst>
          </p:cNvPr>
          <p:cNvGrpSpPr/>
          <p:nvPr/>
        </p:nvGrpSpPr>
        <p:grpSpPr>
          <a:xfrm>
            <a:off x="6938474" y="4833091"/>
            <a:ext cx="624897" cy="624897"/>
            <a:chOff x="0" y="0"/>
            <a:chExt cx="812800" cy="812800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F5717A96-2A38-C3E4-FE6F-FE1762A7789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A557F74A-DD41-26A0-9D33-10A4565B183A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 b="1">
                  <a:solidFill>
                    <a:srgbClr val="37C9E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3</a:t>
              </a:r>
            </a:p>
          </p:txBody>
        </p:sp>
      </p:grpSp>
      <p:grpSp>
        <p:nvGrpSpPr>
          <p:cNvPr id="23" name="Group 23">
            <a:extLst>
              <a:ext uri="{FF2B5EF4-FFF2-40B4-BE49-F238E27FC236}">
                <a16:creationId xmlns:a16="http://schemas.microsoft.com/office/drawing/2014/main" id="{41CE580B-8BF3-7358-116E-0524612FE71B}"/>
              </a:ext>
            </a:extLst>
          </p:cNvPr>
          <p:cNvGrpSpPr/>
          <p:nvPr/>
        </p:nvGrpSpPr>
        <p:grpSpPr>
          <a:xfrm>
            <a:off x="6488922" y="5958361"/>
            <a:ext cx="10770378" cy="1681067"/>
            <a:chOff x="0" y="-9525"/>
            <a:chExt cx="2836643" cy="442750"/>
          </a:xfrm>
        </p:grpSpPr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1CD9C880-AABA-97CC-56F8-BA3C786D68D5}"/>
                </a:ext>
              </a:extLst>
            </p:cNvPr>
            <p:cNvSpPr/>
            <p:nvPr/>
          </p:nvSpPr>
          <p:spPr>
            <a:xfrm>
              <a:off x="0" y="-6016"/>
              <a:ext cx="2836643" cy="433225"/>
            </a:xfrm>
            <a:custGeom>
              <a:avLst/>
              <a:gdLst/>
              <a:ahLst/>
              <a:cxnLst/>
              <a:rect l="l" t="t" r="r" b="b"/>
              <a:pathLst>
                <a:path w="2836643" h="433225">
                  <a:moveTo>
                    <a:pt x="0" y="0"/>
                  </a:moveTo>
                  <a:lnTo>
                    <a:pt x="2836643" y="0"/>
                  </a:lnTo>
                  <a:lnTo>
                    <a:pt x="2836643" y="433225"/>
                  </a:lnTo>
                  <a:lnTo>
                    <a:pt x="0" y="433225"/>
                  </a:lnTo>
                  <a:close/>
                </a:path>
              </a:pathLst>
            </a:custGeom>
            <a:solidFill>
              <a:srgbClr val="37C9E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5" name="TextBox 25">
              <a:extLst>
                <a:ext uri="{FF2B5EF4-FFF2-40B4-BE49-F238E27FC236}">
                  <a16:creationId xmlns:a16="http://schemas.microsoft.com/office/drawing/2014/main" id="{942332BC-37BF-2275-3807-EDD03097C19B}"/>
                </a:ext>
              </a:extLst>
            </p:cNvPr>
            <p:cNvSpPr txBox="1"/>
            <p:nvPr/>
          </p:nvSpPr>
          <p:spPr>
            <a:xfrm>
              <a:off x="0" y="-9525"/>
              <a:ext cx="2836643" cy="44275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s-AR" sz="2800" b="1" dirty="0">
                  <a:solidFill>
                    <a:srgbClr val="FFFFFF"/>
                  </a:solidFill>
                  <a:latin typeface="Aileron Bold"/>
                </a:rPr>
                <a:t>	</a:t>
              </a:r>
              <a:r>
                <a:rPr lang="es-AR" sz="2600" b="1" dirty="0">
                  <a:solidFill>
                    <a:srgbClr val="FFFFFF"/>
                  </a:solidFill>
                  <a:latin typeface="Aileron Bold"/>
                </a:rPr>
                <a:t>EVITAR PROBLEMAS </a:t>
              </a:r>
            </a:p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s-AR" sz="2600" b="1" dirty="0">
                  <a:solidFill>
                    <a:srgbClr val="FFFFFF"/>
                  </a:solidFill>
                  <a:latin typeface="Aileron Bold"/>
                </a:rPr>
                <a:t>	DE COMPATIBILIDAD</a:t>
              </a:r>
              <a:endParaRPr lang="en-US" sz="2600" b="1" dirty="0">
                <a:solidFill>
                  <a:srgbClr val="FFFFFF"/>
                </a:solidFill>
                <a:latin typeface="Aileron Bold"/>
                <a:sym typeface="Aileron Bold"/>
              </a:endParaRPr>
            </a:p>
          </p:txBody>
        </p:sp>
      </p:grpSp>
      <p:grpSp>
        <p:nvGrpSpPr>
          <p:cNvPr id="26" name="Group 26">
            <a:extLst>
              <a:ext uri="{FF2B5EF4-FFF2-40B4-BE49-F238E27FC236}">
                <a16:creationId xmlns:a16="http://schemas.microsoft.com/office/drawing/2014/main" id="{C3C3C45E-DC2B-8945-9E40-11DC352BAEAD}"/>
              </a:ext>
            </a:extLst>
          </p:cNvPr>
          <p:cNvGrpSpPr/>
          <p:nvPr/>
        </p:nvGrpSpPr>
        <p:grpSpPr>
          <a:xfrm>
            <a:off x="6684609" y="6501286"/>
            <a:ext cx="624897" cy="624897"/>
            <a:chOff x="0" y="0"/>
            <a:chExt cx="812800" cy="812800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F046CBB9-41C0-638A-17EE-5F798B1F483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1042528F-1F99-6E8D-C330-D22DBADAC2DD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 b="1">
                  <a:solidFill>
                    <a:srgbClr val="2C92D5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4</a:t>
              </a:r>
            </a:p>
          </p:txBody>
        </p:sp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id="{0C3C21DB-8EC7-E38A-C8AC-46714FE6EC81}"/>
              </a:ext>
            </a:extLst>
          </p:cNvPr>
          <p:cNvGrpSpPr/>
          <p:nvPr/>
        </p:nvGrpSpPr>
        <p:grpSpPr>
          <a:xfrm>
            <a:off x="6488922" y="7672350"/>
            <a:ext cx="10770378" cy="1644902"/>
            <a:chOff x="0" y="0"/>
            <a:chExt cx="2836643" cy="433225"/>
          </a:xfrm>
        </p:grpSpPr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48DE46F-88C7-AD56-68F6-C4040F50CA66}"/>
                </a:ext>
              </a:extLst>
            </p:cNvPr>
            <p:cNvSpPr/>
            <p:nvPr/>
          </p:nvSpPr>
          <p:spPr>
            <a:xfrm>
              <a:off x="0" y="0"/>
              <a:ext cx="2836643" cy="433225"/>
            </a:xfrm>
            <a:custGeom>
              <a:avLst/>
              <a:gdLst/>
              <a:ahLst/>
              <a:cxnLst/>
              <a:rect l="l" t="t" r="r" b="b"/>
              <a:pathLst>
                <a:path w="2836643" h="433225">
                  <a:moveTo>
                    <a:pt x="0" y="0"/>
                  </a:moveTo>
                  <a:lnTo>
                    <a:pt x="2836643" y="0"/>
                  </a:lnTo>
                  <a:lnTo>
                    <a:pt x="2836643" y="433225"/>
                  </a:lnTo>
                  <a:lnTo>
                    <a:pt x="0" y="433225"/>
                  </a:lnTo>
                  <a:close/>
                </a:path>
              </a:pathLst>
            </a:custGeom>
            <a:solidFill>
              <a:srgbClr val="13538A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31" name="TextBox 31">
              <a:extLst>
                <a:ext uri="{FF2B5EF4-FFF2-40B4-BE49-F238E27FC236}">
                  <a16:creationId xmlns:a16="http://schemas.microsoft.com/office/drawing/2014/main" id="{1398641C-8570-B353-96AF-034EFE2F9BEB}"/>
                </a:ext>
              </a:extLst>
            </p:cNvPr>
            <p:cNvSpPr txBox="1"/>
            <p:nvPr/>
          </p:nvSpPr>
          <p:spPr>
            <a:xfrm>
              <a:off x="0" y="-9525"/>
              <a:ext cx="2836643" cy="44275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3120"/>
                </a:lnSpc>
              </a:pPr>
              <a:r>
                <a:rPr lang="en-US" sz="2600" b="1" dirty="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                    </a:t>
              </a:r>
              <a:r>
                <a:rPr lang="es-AR" sz="2600" b="1" dirty="0">
                  <a:solidFill>
                    <a:srgbClr val="FFFFFF"/>
                  </a:solidFill>
                  <a:latin typeface="Aileron Bold"/>
                </a:rPr>
                <a:t>FACILITAR LA </a:t>
              </a:r>
            </a:p>
            <a:p>
              <a:pPr algn="l">
                <a:lnSpc>
                  <a:spcPts val="3120"/>
                </a:lnSpc>
              </a:pPr>
              <a:r>
                <a:rPr lang="es-AR" sz="2600" b="1" dirty="0">
                  <a:solidFill>
                    <a:srgbClr val="FFFFFF"/>
                  </a:solidFill>
                  <a:latin typeface="Aileron Bold"/>
                </a:rPr>
                <a:t>	COLABORACIÓN</a:t>
              </a:r>
              <a:endParaRPr lang="en-US" sz="2600" b="1" dirty="0">
                <a:solidFill>
                  <a:srgbClr val="FFFFFF"/>
                </a:solidFill>
                <a:latin typeface="Aileron Bold"/>
                <a:sym typeface="Aileron Bold"/>
              </a:endParaRPr>
            </a:p>
          </p:txBody>
        </p:sp>
      </p:grpSp>
      <p:grpSp>
        <p:nvGrpSpPr>
          <p:cNvPr id="32" name="Group 32">
            <a:extLst>
              <a:ext uri="{FF2B5EF4-FFF2-40B4-BE49-F238E27FC236}">
                <a16:creationId xmlns:a16="http://schemas.microsoft.com/office/drawing/2014/main" id="{27502A10-0169-9BF8-C669-AD64D0E43FD8}"/>
              </a:ext>
            </a:extLst>
          </p:cNvPr>
          <p:cNvGrpSpPr/>
          <p:nvPr/>
        </p:nvGrpSpPr>
        <p:grpSpPr>
          <a:xfrm>
            <a:off x="6938474" y="8182353"/>
            <a:ext cx="624897" cy="624897"/>
            <a:chOff x="0" y="0"/>
            <a:chExt cx="812800" cy="812800"/>
          </a:xfrm>
        </p:grpSpPr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28E8B59-F5B1-DBA3-2924-256D46BBADB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34" name="TextBox 34">
              <a:extLst>
                <a:ext uri="{FF2B5EF4-FFF2-40B4-BE49-F238E27FC236}">
                  <a16:creationId xmlns:a16="http://schemas.microsoft.com/office/drawing/2014/main" id="{EFDBD278-7E87-3827-E59A-F611D0B2CD54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 b="1">
                  <a:solidFill>
                    <a:srgbClr val="13538A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5</a:t>
              </a:r>
            </a:p>
          </p:txBody>
        </p:sp>
      </p:grpSp>
      <p:sp>
        <p:nvSpPr>
          <p:cNvPr id="35" name="TextBox 35">
            <a:extLst>
              <a:ext uri="{FF2B5EF4-FFF2-40B4-BE49-F238E27FC236}">
                <a16:creationId xmlns:a16="http://schemas.microsoft.com/office/drawing/2014/main" id="{5BD79291-010A-0347-7BB9-62773C8D70C0}"/>
              </a:ext>
            </a:extLst>
          </p:cNvPr>
          <p:cNvSpPr txBox="1"/>
          <p:nvPr/>
        </p:nvSpPr>
        <p:spPr>
          <a:xfrm>
            <a:off x="12039600" y="1184401"/>
            <a:ext cx="5043003" cy="1333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39"/>
              </a:lnSpc>
            </a:pPr>
            <a:r>
              <a:rPr lang="es-AR" sz="2199" spc="32" dirty="0">
                <a:solidFill>
                  <a:srgbClr val="FFFFFF"/>
                </a:solidFill>
                <a:latin typeface="Aileron"/>
              </a:rPr>
              <a:t>evita que archivos Temporales, de configuración local, de entorno o binarios generados automáticamente, se suban al repositorio.</a:t>
            </a:r>
            <a:endParaRPr lang="en-US" sz="2199" spc="32" dirty="0">
              <a:solidFill>
                <a:srgbClr val="FFFFFF"/>
              </a:solidFill>
              <a:latin typeface="Aileron"/>
              <a:sym typeface="Aileron"/>
            </a:endParaRPr>
          </a:p>
        </p:txBody>
      </p:sp>
      <p:sp>
        <p:nvSpPr>
          <p:cNvPr id="36" name="TextBox 36">
            <a:extLst>
              <a:ext uri="{FF2B5EF4-FFF2-40B4-BE49-F238E27FC236}">
                <a16:creationId xmlns:a16="http://schemas.microsoft.com/office/drawing/2014/main" id="{EEF35740-6928-D362-AE8F-08E30B57E2D7}"/>
              </a:ext>
            </a:extLst>
          </p:cNvPr>
          <p:cNvSpPr txBox="1"/>
          <p:nvPr/>
        </p:nvSpPr>
        <p:spPr>
          <a:xfrm>
            <a:off x="12039600" y="2850092"/>
            <a:ext cx="5043003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39"/>
              </a:lnSpc>
            </a:pPr>
            <a:r>
              <a:rPr lang="es-ES" sz="2199" spc="32" dirty="0">
                <a:solidFill>
                  <a:srgbClr val="FFFFFF"/>
                </a:solidFill>
                <a:latin typeface="Aileron"/>
              </a:rPr>
              <a:t>Evita que información sensible como credenciales, claves de API, contraseñas se suban al repositorio.</a:t>
            </a:r>
            <a:endParaRPr lang="en-US" sz="2199" spc="32" dirty="0">
              <a:solidFill>
                <a:srgbClr val="FFFFFF"/>
              </a:solidFill>
              <a:latin typeface="Aileron"/>
              <a:sym typeface="Aileron"/>
            </a:endParaRPr>
          </a:p>
        </p:txBody>
      </p:sp>
      <p:sp>
        <p:nvSpPr>
          <p:cNvPr id="37" name="TextBox 37">
            <a:extLst>
              <a:ext uri="{FF2B5EF4-FFF2-40B4-BE49-F238E27FC236}">
                <a16:creationId xmlns:a16="http://schemas.microsoft.com/office/drawing/2014/main" id="{4423F47B-73DE-63BA-B512-B36172515694}"/>
              </a:ext>
            </a:extLst>
          </p:cNvPr>
          <p:cNvSpPr txBox="1"/>
          <p:nvPr/>
        </p:nvSpPr>
        <p:spPr>
          <a:xfrm>
            <a:off x="12039600" y="4434163"/>
            <a:ext cx="5097140" cy="133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39"/>
              </a:lnSpc>
            </a:pPr>
            <a:r>
              <a:rPr lang="es-ES" sz="2199" spc="32" dirty="0">
                <a:solidFill>
                  <a:srgbClr val="FFFFFF"/>
                </a:solidFill>
                <a:latin typeface="Aileron"/>
              </a:rPr>
              <a:t>Ignorar archivos que no son necesarios ayuda a reducir el tamaño del repositorio. Esto ayuda a mejorar la velocidad en procesos. </a:t>
            </a:r>
            <a:endParaRPr lang="en-US" sz="2199" spc="32" dirty="0">
              <a:solidFill>
                <a:srgbClr val="FFFFFF"/>
              </a:solidFill>
              <a:latin typeface="Aileron"/>
              <a:sym typeface="Aileron"/>
            </a:endParaRPr>
          </a:p>
        </p:txBody>
      </p:sp>
      <p:sp>
        <p:nvSpPr>
          <p:cNvPr id="38" name="TextBox 38">
            <a:extLst>
              <a:ext uri="{FF2B5EF4-FFF2-40B4-BE49-F238E27FC236}">
                <a16:creationId xmlns:a16="http://schemas.microsoft.com/office/drawing/2014/main" id="{43C027FE-66A1-977D-B01B-82C766A6F851}"/>
              </a:ext>
            </a:extLst>
          </p:cNvPr>
          <p:cNvSpPr txBox="1"/>
          <p:nvPr/>
        </p:nvSpPr>
        <p:spPr>
          <a:xfrm>
            <a:off x="11419367" y="6071273"/>
            <a:ext cx="6088654" cy="1333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39"/>
              </a:lnSpc>
            </a:pPr>
            <a:r>
              <a:rPr lang="es-ES" sz="2199" spc="32" dirty="0">
                <a:solidFill>
                  <a:srgbClr val="FFFFFF"/>
                </a:solidFill>
                <a:latin typeface="Aileron"/>
              </a:rPr>
              <a:t>Al ignorar archivos específicos del sistema operativo de un desarrollador, se evitan problemas de compatibilidad que podrían afectar a otros colaboradores.</a:t>
            </a:r>
            <a:endParaRPr lang="en-US" sz="2199" spc="32" dirty="0">
              <a:solidFill>
                <a:srgbClr val="FFFFFF"/>
              </a:solidFill>
              <a:latin typeface="Aileron"/>
              <a:sym typeface="Aileron"/>
            </a:endParaRPr>
          </a:p>
        </p:txBody>
      </p:sp>
      <p:sp>
        <p:nvSpPr>
          <p:cNvPr id="39" name="TextBox 39">
            <a:extLst>
              <a:ext uri="{FF2B5EF4-FFF2-40B4-BE49-F238E27FC236}">
                <a16:creationId xmlns:a16="http://schemas.microsoft.com/office/drawing/2014/main" id="{DF26DD36-CBF9-F6BE-E0A9-80EFE92E53E4}"/>
              </a:ext>
            </a:extLst>
          </p:cNvPr>
          <p:cNvSpPr txBox="1"/>
          <p:nvPr/>
        </p:nvSpPr>
        <p:spPr>
          <a:xfrm>
            <a:off x="11908971" y="7845200"/>
            <a:ext cx="5404399" cy="133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39"/>
              </a:lnSpc>
            </a:pPr>
            <a:r>
              <a:rPr lang="es-ES" sz="2199" spc="32" dirty="0">
                <a:solidFill>
                  <a:srgbClr val="FFFFFF"/>
                </a:solidFill>
                <a:latin typeface="Aileron"/>
              </a:rPr>
              <a:t>ayuda a evitar conflictos y errores causados ​​por archivos que son específicos de un desarrollador o de un entorno de desarrollo.</a:t>
            </a:r>
            <a:endParaRPr lang="en-US" sz="2199" spc="32" dirty="0">
              <a:solidFill>
                <a:srgbClr val="FFFFFF"/>
              </a:solidFill>
              <a:latin typeface="Aileron"/>
              <a:sym typeface="Aileron"/>
            </a:endParaRPr>
          </a:p>
        </p:txBody>
      </p:sp>
    </p:spTree>
    <p:extLst>
      <p:ext uri="{BB962C8B-B14F-4D97-AF65-F5344CB8AC3E}">
        <p14:creationId xmlns:p14="http://schemas.microsoft.com/office/powerpoint/2010/main" val="359120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247</Words>
  <Application>Microsoft Office PowerPoint</Application>
  <PresentationFormat>Custom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Aileron Bold</vt:lpstr>
      <vt:lpstr>Calibri</vt:lpstr>
      <vt:lpstr>Aileron</vt:lpstr>
      <vt:lpstr>Poppins Bold</vt:lpstr>
      <vt:lpstr>Poppins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Buenas Prácticas para Hacer Commit.</dc:title>
  <cp:lastModifiedBy>Diana Carolina Luis Quintero</cp:lastModifiedBy>
  <cp:revision>9</cp:revision>
  <dcterms:created xsi:type="dcterms:W3CDTF">2006-08-16T00:00:00Z</dcterms:created>
  <dcterms:modified xsi:type="dcterms:W3CDTF">2024-10-30T17:33:38Z</dcterms:modified>
  <dc:identifier>DAGPzuxpz8A</dc:identifier>
</cp:coreProperties>
</file>