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870BD2-DABF-4560-8CD9-6A7FE3F36628}" v="1" dt="2023-05-30T08:45:14.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MECH Rim - FREELANCE.COM" userId="S::rim.trimech@loreal.com::f645a8f1-5d95-46eb-94c9-4dd72d746119" providerId="AD" clId="Web-{1E315371-FCD7-0029-FC3E-9E94E42055AB}"/>
    <pc:docChg chg="mod modMainMaster">
      <pc:chgData name="TRIMECH Rim - FREELANCE.COM" userId="S::rim.trimech@loreal.com::f645a8f1-5d95-46eb-94c9-4dd72d746119" providerId="AD" clId="Web-{1E315371-FCD7-0029-FC3E-9E94E42055AB}" dt="2023-01-03T12:37:09.866" v="1" actId="33475"/>
      <pc:docMkLst>
        <pc:docMk/>
      </pc:docMkLst>
      <pc:sldMasterChg chg="addSp">
        <pc:chgData name="TRIMECH Rim - FREELANCE.COM" userId="S::rim.trimech@loreal.com::f645a8f1-5d95-46eb-94c9-4dd72d746119" providerId="AD" clId="Web-{1E315371-FCD7-0029-FC3E-9E94E42055AB}" dt="2023-01-03T12:37:09.866" v="0" actId="33475"/>
        <pc:sldMasterMkLst>
          <pc:docMk/>
          <pc:sldMasterMk cId="782136562" sldId="2147483648"/>
        </pc:sldMasterMkLst>
        <pc:spChg chg="add">
          <ac:chgData name="TRIMECH Rim - FREELANCE.COM" userId="S::rim.trimech@loreal.com::f645a8f1-5d95-46eb-94c9-4dd72d746119" providerId="AD" clId="Web-{1E315371-FCD7-0029-FC3E-9E94E42055AB}" dt="2023-01-03T12:37:09.866" v="0" actId="33475"/>
          <ac:spMkLst>
            <pc:docMk/>
            <pc:sldMasterMk cId="782136562" sldId="2147483648"/>
            <ac:spMk id="8" creationId="{39C603F5-8011-4E0E-8443-1FFB2CDAD3E6}"/>
          </ac:spMkLst>
        </pc:spChg>
      </pc:sldMasterChg>
    </pc:docChg>
  </pc:docChgLst>
  <pc:docChgLst>
    <pc:chgData name="BADIA Anas" userId="S::anas.badia@loreal.com::a20a73e3-a569-48dc-b06f-3e42633b7b1c" providerId="AD" clId="Web-{41870BD2-DABF-4560-8CD9-6A7FE3F36628}"/>
    <pc:docChg chg="delSld">
      <pc:chgData name="BADIA Anas" userId="S::anas.badia@loreal.com::a20a73e3-a569-48dc-b06f-3e42633b7b1c" providerId="AD" clId="Web-{41870BD2-DABF-4560-8CD9-6A7FE3F36628}" dt="2023-05-30T08:45:14.617" v="0"/>
      <pc:docMkLst>
        <pc:docMk/>
      </pc:docMkLst>
      <pc:sldChg chg="del">
        <pc:chgData name="BADIA Anas" userId="S::anas.badia@loreal.com::a20a73e3-a569-48dc-b06f-3e42633b7b1c" providerId="AD" clId="Web-{41870BD2-DABF-4560-8CD9-6A7FE3F36628}" dt="2023-05-30T08:45:14.617" v="0"/>
        <pc:sldMkLst>
          <pc:docMk/>
          <pc:sldMk cId="1546106246"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0FA4-ABFB-6BE2-3A96-6C1EB961FB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480D25-CE94-D427-637E-C1C00322B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3BF803-D46E-76E5-D8A5-C071189C18AB}"/>
              </a:ext>
            </a:extLst>
          </p:cNvPr>
          <p:cNvSpPr>
            <a:spLocks noGrp="1"/>
          </p:cNvSpPr>
          <p:nvPr>
            <p:ph type="dt" sz="half" idx="10"/>
          </p:nvPr>
        </p:nvSpPr>
        <p:spPr/>
        <p:txBody>
          <a:bodyPr/>
          <a:lstStyle/>
          <a:p>
            <a:fld id="{04A4461D-ECE1-4753-B324-66FEECA5A5CF}" type="datetimeFigureOut">
              <a:rPr lang="en-US" smtClean="0"/>
              <a:t>5/30/2023</a:t>
            </a:fld>
            <a:endParaRPr lang="en-US"/>
          </a:p>
        </p:txBody>
      </p:sp>
      <p:sp>
        <p:nvSpPr>
          <p:cNvPr id="5" name="Footer Placeholder 4">
            <a:extLst>
              <a:ext uri="{FF2B5EF4-FFF2-40B4-BE49-F238E27FC236}">
                <a16:creationId xmlns:a16="http://schemas.microsoft.com/office/drawing/2014/main" id="{7291DF68-E30A-F77E-1B90-AE5E3B242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E4399-0298-DE18-8EA6-53AEA2516E5B}"/>
              </a:ext>
            </a:extLst>
          </p:cNvPr>
          <p:cNvSpPr>
            <a:spLocks noGrp="1"/>
          </p:cNvSpPr>
          <p:nvPr>
            <p:ph type="sldNum" sz="quarter" idx="12"/>
          </p:nvPr>
        </p:nvSpPr>
        <p:spPr/>
        <p:txBody>
          <a:bodyPr/>
          <a:lstStyle/>
          <a:p>
            <a:fld id="{1F421FD4-869A-4057-B1DC-ACD48B2A06D7}" type="slidenum">
              <a:rPr lang="en-US" smtClean="0"/>
              <a:t>‹N°›</a:t>
            </a:fld>
            <a:endParaRPr lang="en-US"/>
          </a:p>
        </p:txBody>
      </p:sp>
    </p:spTree>
    <p:extLst>
      <p:ext uri="{BB962C8B-B14F-4D97-AF65-F5344CB8AC3E}">
        <p14:creationId xmlns:p14="http://schemas.microsoft.com/office/powerpoint/2010/main" val="231272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8A05-B1A1-D3A5-9403-6B3B53A21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90E9E5-9F15-4393-DC19-BF65DCEC13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F188C-4A84-A29A-ECA3-2B4D46A3B10E}"/>
              </a:ext>
            </a:extLst>
          </p:cNvPr>
          <p:cNvSpPr>
            <a:spLocks noGrp="1"/>
          </p:cNvSpPr>
          <p:nvPr>
            <p:ph type="dt" sz="half" idx="10"/>
          </p:nvPr>
        </p:nvSpPr>
        <p:spPr/>
        <p:txBody>
          <a:bodyPr/>
          <a:lstStyle/>
          <a:p>
            <a:fld id="{04A4461D-ECE1-4753-B324-66FEECA5A5CF}" type="datetimeFigureOut">
              <a:rPr lang="en-US" smtClean="0"/>
              <a:t>5/30/2023</a:t>
            </a:fld>
            <a:endParaRPr lang="en-US"/>
          </a:p>
        </p:txBody>
      </p:sp>
      <p:sp>
        <p:nvSpPr>
          <p:cNvPr id="5" name="Footer Placeholder 4">
            <a:extLst>
              <a:ext uri="{FF2B5EF4-FFF2-40B4-BE49-F238E27FC236}">
                <a16:creationId xmlns:a16="http://schemas.microsoft.com/office/drawing/2014/main" id="{BC9DDFA4-46C5-0540-0109-953C876D9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AC60E-F584-BB9E-FA07-AF7F479F6287}"/>
              </a:ext>
            </a:extLst>
          </p:cNvPr>
          <p:cNvSpPr>
            <a:spLocks noGrp="1"/>
          </p:cNvSpPr>
          <p:nvPr>
            <p:ph type="sldNum" sz="quarter" idx="12"/>
          </p:nvPr>
        </p:nvSpPr>
        <p:spPr/>
        <p:txBody>
          <a:bodyPr/>
          <a:lstStyle/>
          <a:p>
            <a:fld id="{1F421FD4-869A-4057-B1DC-ACD48B2A06D7}" type="slidenum">
              <a:rPr lang="en-US" smtClean="0"/>
              <a:t>‹N°›</a:t>
            </a:fld>
            <a:endParaRPr lang="en-US"/>
          </a:p>
        </p:txBody>
      </p:sp>
    </p:spTree>
    <p:extLst>
      <p:ext uri="{BB962C8B-B14F-4D97-AF65-F5344CB8AC3E}">
        <p14:creationId xmlns:p14="http://schemas.microsoft.com/office/powerpoint/2010/main" val="210916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969A47-1968-B4BD-8C8C-91800A6E31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4314FA-5801-2DA2-88BF-6974C36339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2BB0B-788C-FF05-FB0A-B94F82790016}"/>
              </a:ext>
            </a:extLst>
          </p:cNvPr>
          <p:cNvSpPr>
            <a:spLocks noGrp="1"/>
          </p:cNvSpPr>
          <p:nvPr>
            <p:ph type="dt" sz="half" idx="10"/>
          </p:nvPr>
        </p:nvSpPr>
        <p:spPr/>
        <p:txBody>
          <a:bodyPr/>
          <a:lstStyle/>
          <a:p>
            <a:fld id="{04A4461D-ECE1-4753-B324-66FEECA5A5CF}" type="datetimeFigureOut">
              <a:rPr lang="en-US" smtClean="0"/>
              <a:t>5/30/2023</a:t>
            </a:fld>
            <a:endParaRPr lang="en-US"/>
          </a:p>
        </p:txBody>
      </p:sp>
      <p:sp>
        <p:nvSpPr>
          <p:cNvPr id="5" name="Footer Placeholder 4">
            <a:extLst>
              <a:ext uri="{FF2B5EF4-FFF2-40B4-BE49-F238E27FC236}">
                <a16:creationId xmlns:a16="http://schemas.microsoft.com/office/drawing/2014/main" id="{308541AA-DB3D-6759-CCCE-2A258EE27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E82A7-A89F-6830-CA1E-692940B91FFE}"/>
              </a:ext>
            </a:extLst>
          </p:cNvPr>
          <p:cNvSpPr>
            <a:spLocks noGrp="1"/>
          </p:cNvSpPr>
          <p:nvPr>
            <p:ph type="sldNum" sz="quarter" idx="12"/>
          </p:nvPr>
        </p:nvSpPr>
        <p:spPr/>
        <p:txBody>
          <a:bodyPr/>
          <a:lstStyle/>
          <a:p>
            <a:fld id="{1F421FD4-869A-4057-B1DC-ACD48B2A06D7}" type="slidenum">
              <a:rPr lang="en-US" smtClean="0"/>
              <a:t>‹N°›</a:t>
            </a:fld>
            <a:endParaRPr lang="en-US"/>
          </a:p>
        </p:txBody>
      </p:sp>
    </p:spTree>
    <p:extLst>
      <p:ext uri="{BB962C8B-B14F-4D97-AF65-F5344CB8AC3E}">
        <p14:creationId xmlns:p14="http://schemas.microsoft.com/office/powerpoint/2010/main" val="116179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B812-91A4-67B8-6552-BD22FA12A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7DAC9B-8566-0559-A4B6-E22729590E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CB032-3A73-2043-3E79-EAD6C3E68415}"/>
              </a:ext>
            </a:extLst>
          </p:cNvPr>
          <p:cNvSpPr>
            <a:spLocks noGrp="1"/>
          </p:cNvSpPr>
          <p:nvPr>
            <p:ph type="dt" sz="half" idx="10"/>
          </p:nvPr>
        </p:nvSpPr>
        <p:spPr/>
        <p:txBody>
          <a:bodyPr/>
          <a:lstStyle/>
          <a:p>
            <a:fld id="{04A4461D-ECE1-4753-B324-66FEECA5A5CF}" type="datetimeFigureOut">
              <a:rPr lang="en-US" smtClean="0"/>
              <a:t>5/30/2023</a:t>
            </a:fld>
            <a:endParaRPr lang="en-US"/>
          </a:p>
        </p:txBody>
      </p:sp>
      <p:sp>
        <p:nvSpPr>
          <p:cNvPr id="5" name="Footer Placeholder 4">
            <a:extLst>
              <a:ext uri="{FF2B5EF4-FFF2-40B4-BE49-F238E27FC236}">
                <a16:creationId xmlns:a16="http://schemas.microsoft.com/office/drawing/2014/main" id="{3E45F16F-7413-EA1A-E06C-A08E25AA0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9FD24-EF14-7DD2-60D3-C875F88DA9DA}"/>
              </a:ext>
            </a:extLst>
          </p:cNvPr>
          <p:cNvSpPr>
            <a:spLocks noGrp="1"/>
          </p:cNvSpPr>
          <p:nvPr>
            <p:ph type="sldNum" sz="quarter" idx="12"/>
          </p:nvPr>
        </p:nvSpPr>
        <p:spPr/>
        <p:txBody>
          <a:bodyPr/>
          <a:lstStyle/>
          <a:p>
            <a:fld id="{1F421FD4-869A-4057-B1DC-ACD48B2A06D7}" type="slidenum">
              <a:rPr lang="en-US" smtClean="0"/>
              <a:t>‹N°›</a:t>
            </a:fld>
            <a:endParaRPr lang="en-US"/>
          </a:p>
        </p:txBody>
      </p:sp>
    </p:spTree>
    <p:extLst>
      <p:ext uri="{BB962C8B-B14F-4D97-AF65-F5344CB8AC3E}">
        <p14:creationId xmlns:p14="http://schemas.microsoft.com/office/powerpoint/2010/main" val="105039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AAEC-6E76-F498-27C8-9AF93094E5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B39028-BABE-3B5E-B0C0-755A8EE31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8D328B-8487-CA96-C2F4-77B5C6C537A7}"/>
              </a:ext>
            </a:extLst>
          </p:cNvPr>
          <p:cNvSpPr>
            <a:spLocks noGrp="1"/>
          </p:cNvSpPr>
          <p:nvPr>
            <p:ph type="dt" sz="half" idx="10"/>
          </p:nvPr>
        </p:nvSpPr>
        <p:spPr/>
        <p:txBody>
          <a:bodyPr/>
          <a:lstStyle/>
          <a:p>
            <a:fld id="{04A4461D-ECE1-4753-B324-66FEECA5A5CF}" type="datetimeFigureOut">
              <a:rPr lang="en-US" smtClean="0"/>
              <a:t>5/30/2023</a:t>
            </a:fld>
            <a:endParaRPr lang="en-US"/>
          </a:p>
        </p:txBody>
      </p:sp>
      <p:sp>
        <p:nvSpPr>
          <p:cNvPr id="5" name="Footer Placeholder 4">
            <a:extLst>
              <a:ext uri="{FF2B5EF4-FFF2-40B4-BE49-F238E27FC236}">
                <a16:creationId xmlns:a16="http://schemas.microsoft.com/office/drawing/2014/main" id="{62829836-EDA8-805D-4990-AFD37C417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E9751-255A-726F-0F5D-30E7A360C3DF}"/>
              </a:ext>
            </a:extLst>
          </p:cNvPr>
          <p:cNvSpPr>
            <a:spLocks noGrp="1"/>
          </p:cNvSpPr>
          <p:nvPr>
            <p:ph type="sldNum" sz="quarter" idx="12"/>
          </p:nvPr>
        </p:nvSpPr>
        <p:spPr/>
        <p:txBody>
          <a:bodyPr/>
          <a:lstStyle/>
          <a:p>
            <a:fld id="{1F421FD4-869A-4057-B1DC-ACD48B2A06D7}" type="slidenum">
              <a:rPr lang="en-US" smtClean="0"/>
              <a:t>‹N°›</a:t>
            </a:fld>
            <a:endParaRPr lang="en-US"/>
          </a:p>
        </p:txBody>
      </p:sp>
    </p:spTree>
    <p:extLst>
      <p:ext uri="{BB962C8B-B14F-4D97-AF65-F5344CB8AC3E}">
        <p14:creationId xmlns:p14="http://schemas.microsoft.com/office/powerpoint/2010/main" val="131821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371A-75F9-80EA-CC82-75A228C278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CC4F18-0026-E204-91AC-76BAACBD30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836906-EF4B-DC5F-63CD-34E0652FE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860686-F499-4AC7-8ED6-5402487828CD}"/>
              </a:ext>
            </a:extLst>
          </p:cNvPr>
          <p:cNvSpPr>
            <a:spLocks noGrp="1"/>
          </p:cNvSpPr>
          <p:nvPr>
            <p:ph type="dt" sz="half" idx="10"/>
          </p:nvPr>
        </p:nvSpPr>
        <p:spPr/>
        <p:txBody>
          <a:bodyPr/>
          <a:lstStyle/>
          <a:p>
            <a:fld id="{04A4461D-ECE1-4753-B324-66FEECA5A5CF}" type="datetimeFigureOut">
              <a:rPr lang="en-US" smtClean="0"/>
              <a:t>5/30/2023</a:t>
            </a:fld>
            <a:endParaRPr lang="en-US"/>
          </a:p>
        </p:txBody>
      </p:sp>
      <p:sp>
        <p:nvSpPr>
          <p:cNvPr id="6" name="Footer Placeholder 5">
            <a:extLst>
              <a:ext uri="{FF2B5EF4-FFF2-40B4-BE49-F238E27FC236}">
                <a16:creationId xmlns:a16="http://schemas.microsoft.com/office/drawing/2014/main" id="{1D6C90E2-CC47-3058-3BE5-968BC31E5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96867-C27D-AF67-8C74-3BCA2372E8A0}"/>
              </a:ext>
            </a:extLst>
          </p:cNvPr>
          <p:cNvSpPr>
            <a:spLocks noGrp="1"/>
          </p:cNvSpPr>
          <p:nvPr>
            <p:ph type="sldNum" sz="quarter" idx="12"/>
          </p:nvPr>
        </p:nvSpPr>
        <p:spPr/>
        <p:txBody>
          <a:bodyPr/>
          <a:lstStyle/>
          <a:p>
            <a:fld id="{1F421FD4-869A-4057-B1DC-ACD48B2A06D7}" type="slidenum">
              <a:rPr lang="en-US" smtClean="0"/>
              <a:t>‹N°›</a:t>
            </a:fld>
            <a:endParaRPr lang="en-US"/>
          </a:p>
        </p:txBody>
      </p:sp>
    </p:spTree>
    <p:extLst>
      <p:ext uri="{BB962C8B-B14F-4D97-AF65-F5344CB8AC3E}">
        <p14:creationId xmlns:p14="http://schemas.microsoft.com/office/powerpoint/2010/main" val="115446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1E0E-07F4-5766-B201-E5FB42DCA2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B09BFE-B608-FE25-CE05-7777F2DB4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07AE62-2858-A766-6A9A-FFCF8129EE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45FDE2-2CFC-2EBE-F8D8-9683998AB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5A70A8-D9AD-08F1-2EA4-765BDB6BE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42EDEF-9E96-50FE-7AF1-39BF6D9CB8D3}"/>
              </a:ext>
            </a:extLst>
          </p:cNvPr>
          <p:cNvSpPr>
            <a:spLocks noGrp="1"/>
          </p:cNvSpPr>
          <p:nvPr>
            <p:ph type="dt" sz="half" idx="10"/>
          </p:nvPr>
        </p:nvSpPr>
        <p:spPr/>
        <p:txBody>
          <a:bodyPr/>
          <a:lstStyle/>
          <a:p>
            <a:fld id="{04A4461D-ECE1-4753-B324-66FEECA5A5CF}" type="datetimeFigureOut">
              <a:rPr lang="en-US" smtClean="0"/>
              <a:t>5/30/2023</a:t>
            </a:fld>
            <a:endParaRPr lang="en-US"/>
          </a:p>
        </p:txBody>
      </p:sp>
      <p:sp>
        <p:nvSpPr>
          <p:cNvPr id="8" name="Footer Placeholder 7">
            <a:extLst>
              <a:ext uri="{FF2B5EF4-FFF2-40B4-BE49-F238E27FC236}">
                <a16:creationId xmlns:a16="http://schemas.microsoft.com/office/drawing/2014/main" id="{8DC37D08-8046-0728-B543-DC2E308093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D764BE-41C6-C892-9C78-8126EAA99E63}"/>
              </a:ext>
            </a:extLst>
          </p:cNvPr>
          <p:cNvSpPr>
            <a:spLocks noGrp="1"/>
          </p:cNvSpPr>
          <p:nvPr>
            <p:ph type="sldNum" sz="quarter" idx="12"/>
          </p:nvPr>
        </p:nvSpPr>
        <p:spPr/>
        <p:txBody>
          <a:bodyPr/>
          <a:lstStyle/>
          <a:p>
            <a:fld id="{1F421FD4-869A-4057-B1DC-ACD48B2A06D7}" type="slidenum">
              <a:rPr lang="en-US" smtClean="0"/>
              <a:t>‹N°›</a:t>
            </a:fld>
            <a:endParaRPr lang="en-US"/>
          </a:p>
        </p:txBody>
      </p:sp>
    </p:spTree>
    <p:extLst>
      <p:ext uri="{BB962C8B-B14F-4D97-AF65-F5344CB8AC3E}">
        <p14:creationId xmlns:p14="http://schemas.microsoft.com/office/powerpoint/2010/main" val="79312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DE87-3736-B408-B2DF-C581796C2E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C9A302-8B5C-96F6-A263-DD28A726DA86}"/>
              </a:ext>
            </a:extLst>
          </p:cNvPr>
          <p:cNvSpPr>
            <a:spLocks noGrp="1"/>
          </p:cNvSpPr>
          <p:nvPr>
            <p:ph type="dt" sz="half" idx="10"/>
          </p:nvPr>
        </p:nvSpPr>
        <p:spPr/>
        <p:txBody>
          <a:bodyPr/>
          <a:lstStyle/>
          <a:p>
            <a:fld id="{04A4461D-ECE1-4753-B324-66FEECA5A5CF}" type="datetimeFigureOut">
              <a:rPr lang="en-US" smtClean="0"/>
              <a:t>5/30/2023</a:t>
            </a:fld>
            <a:endParaRPr lang="en-US"/>
          </a:p>
        </p:txBody>
      </p:sp>
      <p:sp>
        <p:nvSpPr>
          <p:cNvPr id="4" name="Footer Placeholder 3">
            <a:extLst>
              <a:ext uri="{FF2B5EF4-FFF2-40B4-BE49-F238E27FC236}">
                <a16:creationId xmlns:a16="http://schemas.microsoft.com/office/drawing/2014/main" id="{26C3DC58-E5D9-0FEF-4EF6-870617D3EF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37ED3C-8D12-61BD-5772-15F45C540130}"/>
              </a:ext>
            </a:extLst>
          </p:cNvPr>
          <p:cNvSpPr>
            <a:spLocks noGrp="1"/>
          </p:cNvSpPr>
          <p:nvPr>
            <p:ph type="sldNum" sz="quarter" idx="12"/>
          </p:nvPr>
        </p:nvSpPr>
        <p:spPr/>
        <p:txBody>
          <a:bodyPr/>
          <a:lstStyle/>
          <a:p>
            <a:fld id="{1F421FD4-869A-4057-B1DC-ACD48B2A06D7}" type="slidenum">
              <a:rPr lang="en-US" smtClean="0"/>
              <a:t>‹N°›</a:t>
            </a:fld>
            <a:endParaRPr lang="en-US"/>
          </a:p>
        </p:txBody>
      </p:sp>
    </p:spTree>
    <p:extLst>
      <p:ext uri="{BB962C8B-B14F-4D97-AF65-F5344CB8AC3E}">
        <p14:creationId xmlns:p14="http://schemas.microsoft.com/office/powerpoint/2010/main" val="420065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CAA883-9007-C2E5-0126-8013C288C82D}"/>
              </a:ext>
            </a:extLst>
          </p:cNvPr>
          <p:cNvSpPr>
            <a:spLocks noGrp="1"/>
          </p:cNvSpPr>
          <p:nvPr>
            <p:ph type="dt" sz="half" idx="10"/>
          </p:nvPr>
        </p:nvSpPr>
        <p:spPr/>
        <p:txBody>
          <a:bodyPr/>
          <a:lstStyle/>
          <a:p>
            <a:fld id="{04A4461D-ECE1-4753-B324-66FEECA5A5CF}" type="datetimeFigureOut">
              <a:rPr lang="en-US" smtClean="0"/>
              <a:t>5/30/2023</a:t>
            </a:fld>
            <a:endParaRPr lang="en-US"/>
          </a:p>
        </p:txBody>
      </p:sp>
      <p:sp>
        <p:nvSpPr>
          <p:cNvPr id="3" name="Footer Placeholder 2">
            <a:extLst>
              <a:ext uri="{FF2B5EF4-FFF2-40B4-BE49-F238E27FC236}">
                <a16:creationId xmlns:a16="http://schemas.microsoft.com/office/drawing/2014/main" id="{DF022013-F5AA-AC54-90B0-B747A3EE3A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3B5070-DAD1-9E25-B8D5-42B8D853D3FB}"/>
              </a:ext>
            </a:extLst>
          </p:cNvPr>
          <p:cNvSpPr>
            <a:spLocks noGrp="1"/>
          </p:cNvSpPr>
          <p:nvPr>
            <p:ph type="sldNum" sz="quarter" idx="12"/>
          </p:nvPr>
        </p:nvSpPr>
        <p:spPr/>
        <p:txBody>
          <a:bodyPr/>
          <a:lstStyle/>
          <a:p>
            <a:fld id="{1F421FD4-869A-4057-B1DC-ACD48B2A06D7}" type="slidenum">
              <a:rPr lang="en-US" smtClean="0"/>
              <a:t>‹N°›</a:t>
            </a:fld>
            <a:endParaRPr lang="en-US"/>
          </a:p>
        </p:txBody>
      </p:sp>
    </p:spTree>
    <p:extLst>
      <p:ext uri="{BB962C8B-B14F-4D97-AF65-F5344CB8AC3E}">
        <p14:creationId xmlns:p14="http://schemas.microsoft.com/office/powerpoint/2010/main" val="88732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F849-140C-24A3-CEB8-2FA2ED675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A89168-959F-5B92-97AF-DC5FB56C40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5CD23-E1C3-E51F-9762-6D671748F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F5F41-D5F3-73B7-7DDC-050FAED61AF9}"/>
              </a:ext>
            </a:extLst>
          </p:cNvPr>
          <p:cNvSpPr>
            <a:spLocks noGrp="1"/>
          </p:cNvSpPr>
          <p:nvPr>
            <p:ph type="dt" sz="half" idx="10"/>
          </p:nvPr>
        </p:nvSpPr>
        <p:spPr/>
        <p:txBody>
          <a:bodyPr/>
          <a:lstStyle/>
          <a:p>
            <a:fld id="{04A4461D-ECE1-4753-B324-66FEECA5A5CF}" type="datetimeFigureOut">
              <a:rPr lang="en-US" smtClean="0"/>
              <a:t>5/30/2023</a:t>
            </a:fld>
            <a:endParaRPr lang="en-US"/>
          </a:p>
        </p:txBody>
      </p:sp>
      <p:sp>
        <p:nvSpPr>
          <p:cNvPr id="6" name="Footer Placeholder 5">
            <a:extLst>
              <a:ext uri="{FF2B5EF4-FFF2-40B4-BE49-F238E27FC236}">
                <a16:creationId xmlns:a16="http://schemas.microsoft.com/office/drawing/2014/main" id="{D4D1ECEB-2869-C03C-DC6D-1BBACF422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E0794-CBC9-3321-59A6-8A33D428F64D}"/>
              </a:ext>
            </a:extLst>
          </p:cNvPr>
          <p:cNvSpPr>
            <a:spLocks noGrp="1"/>
          </p:cNvSpPr>
          <p:nvPr>
            <p:ph type="sldNum" sz="quarter" idx="12"/>
          </p:nvPr>
        </p:nvSpPr>
        <p:spPr/>
        <p:txBody>
          <a:bodyPr/>
          <a:lstStyle/>
          <a:p>
            <a:fld id="{1F421FD4-869A-4057-B1DC-ACD48B2A06D7}" type="slidenum">
              <a:rPr lang="en-US" smtClean="0"/>
              <a:t>‹N°›</a:t>
            </a:fld>
            <a:endParaRPr lang="en-US"/>
          </a:p>
        </p:txBody>
      </p:sp>
    </p:spTree>
    <p:extLst>
      <p:ext uri="{BB962C8B-B14F-4D97-AF65-F5344CB8AC3E}">
        <p14:creationId xmlns:p14="http://schemas.microsoft.com/office/powerpoint/2010/main" val="113380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8C2C-B173-6FC4-C001-F2B6AAD5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318B38-CB8F-337B-5F9E-384636AA4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563F67-B4D4-96F4-5CCC-93F62C8A4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072EC-1299-53CE-2A32-3EF539CB47E5}"/>
              </a:ext>
            </a:extLst>
          </p:cNvPr>
          <p:cNvSpPr>
            <a:spLocks noGrp="1"/>
          </p:cNvSpPr>
          <p:nvPr>
            <p:ph type="dt" sz="half" idx="10"/>
          </p:nvPr>
        </p:nvSpPr>
        <p:spPr/>
        <p:txBody>
          <a:bodyPr/>
          <a:lstStyle/>
          <a:p>
            <a:fld id="{04A4461D-ECE1-4753-B324-66FEECA5A5CF}" type="datetimeFigureOut">
              <a:rPr lang="en-US" smtClean="0"/>
              <a:t>5/30/2023</a:t>
            </a:fld>
            <a:endParaRPr lang="en-US"/>
          </a:p>
        </p:txBody>
      </p:sp>
      <p:sp>
        <p:nvSpPr>
          <p:cNvPr id="6" name="Footer Placeholder 5">
            <a:extLst>
              <a:ext uri="{FF2B5EF4-FFF2-40B4-BE49-F238E27FC236}">
                <a16:creationId xmlns:a16="http://schemas.microsoft.com/office/drawing/2014/main" id="{6DEB6A7E-2086-36EA-C88F-102FBF977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29477-44FC-CC19-70A6-4D102DE00FF3}"/>
              </a:ext>
            </a:extLst>
          </p:cNvPr>
          <p:cNvSpPr>
            <a:spLocks noGrp="1"/>
          </p:cNvSpPr>
          <p:nvPr>
            <p:ph type="sldNum" sz="quarter" idx="12"/>
          </p:nvPr>
        </p:nvSpPr>
        <p:spPr/>
        <p:txBody>
          <a:bodyPr/>
          <a:lstStyle/>
          <a:p>
            <a:fld id="{1F421FD4-869A-4057-B1DC-ACD48B2A06D7}" type="slidenum">
              <a:rPr lang="en-US" smtClean="0"/>
              <a:t>‹N°›</a:t>
            </a:fld>
            <a:endParaRPr lang="en-US"/>
          </a:p>
        </p:txBody>
      </p:sp>
    </p:spTree>
    <p:extLst>
      <p:ext uri="{BB962C8B-B14F-4D97-AF65-F5344CB8AC3E}">
        <p14:creationId xmlns:p14="http://schemas.microsoft.com/office/powerpoint/2010/main" val="408485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08C95-A33B-6E1E-7D64-F2DA63EA0C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54870C-523A-9B0B-AADF-C166E59FB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52388-CF8A-9A29-57DB-0C5165C45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A4461D-ECE1-4753-B324-66FEECA5A5CF}" type="datetimeFigureOut">
              <a:rPr lang="en-US" smtClean="0"/>
              <a:t>5/30/2023</a:t>
            </a:fld>
            <a:endParaRPr lang="en-US"/>
          </a:p>
        </p:txBody>
      </p:sp>
      <p:sp>
        <p:nvSpPr>
          <p:cNvPr id="5" name="Footer Placeholder 4">
            <a:extLst>
              <a:ext uri="{FF2B5EF4-FFF2-40B4-BE49-F238E27FC236}">
                <a16:creationId xmlns:a16="http://schemas.microsoft.com/office/drawing/2014/main" id="{A29BFA5E-417C-C1CE-D434-F0EFDD882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A5A7C3-58F3-B10F-1A94-FF5D7D1517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21FD4-869A-4057-B1DC-ACD48B2A06D7}" type="slidenum">
              <a:rPr lang="en-US" smtClean="0"/>
              <a:t>‹N°›</a:t>
            </a:fld>
            <a:endParaRPr lang="en-US"/>
          </a:p>
        </p:txBody>
      </p:sp>
      <p:sp>
        <p:nvSpPr>
          <p:cNvPr id="8" name="TextBox 7">
            <a:extLst>
              <a:ext uri="{FF2B5EF4-FFF2-40B4-BE49-F238E27FC236}">
                <a16:creationId xmlns:a16="http://schemas.microsoft.com/office/drawing/2014/main" id="{39C603F5-8011-4E0E-8443-1FFB2CDAD3E6}"/>
              </a:ext>
            </a:extLst>
          </p:cNvPr>
          <p:cNvSpPr txBox="1"/>
          <p:nvPr>
            <p:extLst>
              <p:ext uri="{1162E1C5-73C7-4A58-AE30-91384D911F3F}">
                <p184:classification xmlns:p184="http://schemas.microsoft.com/office/powerpoint/2018/4/main" val="ftr"/>
              </p:ext>
            </p:extLst>
          </p:nvPr>
        </p:nvSpPr>
        <p:spPr>
          <a:xfrm>
            <a:off x="5718175" y="6720840"/>
            <a:ext cx="781050" cy="137160"/>
          </a:xfrm>
          <a:prstGeom prst="rect">
            <a:avLst/>
          </a:prstGeom>
        </p:spPr>
        <p:txBody>
          <a:bodyPr horzOverflow="overflow" lIns="0" tIns="0" rIns="0" bIns="0">
            <a:spAutoFit/>
          </a:bodyPr>
          <a:lstStyle/>
          <a:p>
            <a:pPr algn="l"/>
            <a:r>
              <a:rPr lang="en-US" sz="900">
                <a:solidFill>
                  <a:srgbClr val="008000"/>
                </a:solidFill>
                <a:latin typeface="Calibri" panose="020F0502020204030204" pitchFamily="34" charset="0"/>
                <a:cs typeface="Calibri" panose="020F0502020204030204" pitchFamily="34" charset="0"/>
              </a:rPr>
              <a:t>C1 - Internal use</a:t>
            </a:r>
          </a:p>
        </p:txBody>
      </p:sp>
    </p:spTree>
    <p:extLst>
      <p:ext uri="{BB962C8B-B14F-4D97-AF65-F5344CB8AC3E}">
        <p14:creationId xmlns:p14="http://schemas.microsoft.com/office/powerpoint/2010/main" val="782136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19586F-221D-0C67-4D9F-BC41DE238F17}"/>
              </a:ext>
            </a:extLst>
          </p:cNvPr>
          <p:cNvSpPr>
            <a:spLocks noGrp="1"/>
          </p:cNvSpPr>
          <p:nvPr>
            <p:ph type="ctrTitle"/>
          </p:nvPr>
        </p:nvSpPr>
        <p:spPr>
          <a:xfrm>
            <a:off x="4038600" y="1939159"/>
            <a:ext cx="7644627" cy="2751086"/>
          </a:xfrm>
        </p:spPr>
        <p:txBody>
          <a:bodyPr>
            <a:normAutofit/>
          </a:bodyPr>
          <a:lstStyle/>
          <a:p>
            <a:pPr algn="r"/>
            <a:r>
              <a:rPr lang="en-US" dirty="0"/>
              <a:t>DBT Best Practice</a:t>
            </a:r>
            <a:endParaRPr lang="en-US"/>
          </a:p>
        </p:txBody>
      </p:sp>
      <p:sp>
        <p:nvSpPr>
          <p:cNvPr id="3" name="Subtitle 2">
            <a:extLst>
              <a:ext uri="{FF2B5EF4-FFF2-40B4-BE49-F238E27FC236}">
                <a16:creationId xmlns:a16="http://schemas.microsoft.com/office/drawing/2014/main" id="{83C5207A-38BD-A27E-A4A5-069FB2011E66}"/>
              </a:ext>
            </a:extLst>
          </p:cNvPr>
          <p:cNvSpPr>
            <a:spLocks noGrp="1"/>
          </p:cNvSpPr>
          <p:nvPr>
            <p:ph type="subTitle" idx="1"/>
          </p:nvPr>
        </p:nvSpPr>
        <p:spPr>
          <a:xfrm>
            <a:off x="4038600" y="4782320"/>
            <a:ext cx="7644627" cy="1329443"/>
          </a:xfrm>
        </p:spPr>
        <p:txBody>
          <a:bodyPr>
            <a:normAutofit/>
          </a:bodyPr>
          <a:lstStyle/>
          <a:p>
            <a:pPr algn="r"/>
            <a:r>
              <a:rPr lang="en-US" dirty="0" err="1"/>
              <a:t>L’oreal</a:t>
            </a:r>
            <a:endParaRPr lang="en-US" dirty="0"/>
          </a:p>
        </p:txBody>
      </p:sp>
    </p:spTree>
    <p:extLst>
      <p:ext uri="{BB962C8B-B14F-4D97-AF65-F5344CB8AC3E}">
        <p14:creationId xmlns:p14="http://schemas.microsoft.com/office/powerpoint/2010/main" val="61404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6635-9F1B-FEB5-6AAD-BD4870A003B8}"/>
              </a:ext>
            </a:extLst>
          </p:cNvPr>
          <p:cNvSpPr>
            <a:spLocks noGrp="1"/>
          </p:cNvSpPr>
          <p:nvPr>
            <p:ph type="title"/>
          </p:nvPr>
        </p:nvSpPr>
        <p:spPr/>
        <p:txBody>
          <a:bodyPr/>
          <a:lstStyle/>
          <a:p>
            <a:r>
              <a:rPr lang="en-US" dirty="0"/>
              <a:t>DBT Flow</a:t>
            </a:r>
          </a:p>
        </p:txBody>
      </p:sp>
      <p:sp>
        <p:nvSpPr>
          <p:cNvPr id="3" name="Content Placeholder 2">
            <a:extLst>
              <a:ext uri="{FF2B5EF4-FFF2-40B4-BE49-F238E27FC236}">
                <a16:creationId xmlns:a16="http://schemas.microsoft.com/office/drawing/2014/main" id="{F9AD0277-5E49-8D1D-5236-2FB348455CBF}"/>
              </a:ext>
            </a:extLst>
          </p:cNvPr>
          <p:cNvSpPr>
            <a:spLocks noGrp="1"/>
          </p:cNvSpPr>
          <p:nvPr>
            <p:ph idx="1"/>
          </p:nvPr>
        </p:nvSpPr>
        <p:spPr/>
        <p:txBody>
          <a:bodyPr/>
          <a:lstStyle/>
          <a:p>
            <a:r>
              <a:rPr lang="en-US" dirty="0"/>
              <a:t>Layers</a:t>
            </a:r>
          </a:p>
        </p:txBody>
      </p:sp>
      <p:sp>
        <p:nvSpPr>
          <p:cNvPr id="4" name="Rectangle 3">
            <a:extLst>
              <a:ext uri="{FF2B5EF4-FFF2-40B4-BE49-F238E27FC236}">
                <a16:creationId xmlns:a16="http://schemas.microsoft.com/office/drawing/2014/main" id="{398CA7B9-4C52-7209-2CFD-F8522010418E}"/>
              </a:ext>
            </a:extLst>
          </p:cNvPr>
          <p:cNvSpPr/>
          <p:nvPr/>
        </p:nvSpPr>
        <p:spPr>
          <a:xfrm>
            <a:off x="1520575" y="3184989"/>
            <a:ext cx="1294544" cy="842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Landing</a:t>
            </a:r>
          </a:p>
        </p:txBody>
      </p:sp>
      <p:sp>
        <p:nvSpPr>
          <p:cNvPr id="5" name="Rectangle 4">
            <a:extLst>
              <a:ext uri="{FF2B5EF4-FFF2-40B4-BE49-F238E27FC236}">
                <a16:creationId xmlns:a16="http://schemas.microsoft.com/office/drawing/2014/main" id="{4E6C61C0-7B9F-EC5B-E993-1090BCFA63BB}"/>
              </a:ext>
            </a:extLst>
          </p:cNvPr>
          <p:cNvSpPr/>
          <p:nvPr/>
        </p:nvSpPr>
        <p:spPr>
          <a:xfrm>
            <a:off x="3284305" y="3184988"/>
            <a:ext cx="1294544" cy="842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a:t>
            </a:r>
          </a:p>
        </p:txBody>
      </p:sp>
      <p:sp>
        <p:nvSpPr>
          <p:cNvPr id="6" name="Rectangle 5">
            <a:extLst>
              <a:ext uri="{FF2B5EF4-FFF2-40B4-BE49-F238E27FC236}">
                <a16:creationId xmlns:a16="http://schemas.microsoft.com/office/drawing/2014/main" id="{CDCC33DB-1C66-4566-7626-02D1AA9C285D}"/>
              </a:ext>
            </a:extLst>
          </p:cNvPr>
          <p:cNvSpPr/>
          <p:nvPr/>
        </p:nvSpPr>
        <p:spPr>
          <a:xfrm>
            <a:off x="5361397" y="3184989"/>
            <a:ext cx="1294544" cy="842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Core-Dimensional tables</a:t>
            </a:r>
          </a:p>
        </p:txBody>
      </p:sp>
      <p:sp>
        <p:nvSpPr>
          <p:cNvPr id="7" name="Rectangle 6">
            <a:extLst>
              <a:ext uri="{FF2B5EF4-FFF2-40B4-BE49-F238E27FC236}">
                <a16:creationId xmlns:a16="http://schemas.microsoft.com/office/drawing/2014/main" id="{70AF9392-ADF8-D0AA-EF68-B1E1960D35F8}"/>
              </a:ext>
            </a:extLst>
          </p:cNvPr>
          <p:cNvSpPr/>
          <p:nvPr/>
        </p:nvSpPr>
        <p:spPr>
          <a:xfrm>
            <a:off x="7467599" y="3184989"/>
            <a:ext cx="1294544" cy="842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Core-Fact tables</a:t>
            </a:r>
          </a:p>
        </p:txBody>
      </p:sp>
      <p:sp>
        <p:nvSpPr>
          <p:cNvPr id="8" name="Rectangle 7">
            <a:extLst>
              <a:ext uri="{FF2B5EF4-FFF2-40B4-BE49-F238E27FC236}">
                <a16:creationId xmlns:a16="http://schemas.microsoft.com/office/drawing/2014/main" id="{63626E2B-C9DB-DECC-6DF6-FD3A93839121}"/>
              </a:ext>
            </a:extLst>
          </p:cNvPr>
          <p:cNvSpPr/>
          <p:nvPr/>
        </p:nvSpPr>
        <p:spPr>
          <a:xfrm>
            <a:off x="9203932" y="3184988"/>
            <a:ext cx="1294544" cy="8424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Publish</a:t>
            </a:r>
          </a:p>
        </p:txBody>
      </p:sp>
      <p:cxnSp>
        <p:nvCxnSpPr>
          <p:cNvPr id="10" name="Straight Arrow Connector 9">
            <a:extLst>
              <a:ext uri="{FF2B5EF4-FFF2-40B4-BE49-F238E27FC236}">
                <a16:creationId xmlns:a16="http://schemas.microsoft.com/office/drawing/2014/main" id="{F787F671-5BE2-9554-2C4B-7A790C985DCF}"/>
              </a:ext>
            </a:extLst>
          </p:cNvPr>
          <p:cNvCxnSpPr>
            <a:endCxn id="5" idx="1"/>
          </p:cNvCxnSpPr>
          <p:nvPr/>
        </p:nvCxnSpPr>
        <p:spPr>
          <a:xfrm>
            <a:off x="2751761" y="3606227"/>
            <a:ext cx="532544"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857357-91FA-420C-9BBD-9A0102344760}"/>
              </a:ext>
            </a:extLst>
          </p:cNvPr>
          <p:cNvCxnSpPr>
            <a:endCxn id="6" idx="1"/>
          </p:cNvCxnSpPr>
          <p:nvPr/>
        </p:nvCxnSpPr>
        <p:spPr>
          <a:xfrm>
            <a:off x="4578849" y="3606227"/>
            <a:ext cx="782548"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705BFD6-0BCB-A959-261C-A17AC814609D}"/>
              </a:ext>
            </a:extLst>
          </p:cNvPr>
          <p:cNvCxnSpPr>
            <a:endCxn id="7" idx="1"/>
          </p:cNvCxnSpPr>
          <p:nvPr/>
        </p:nvCxnSpPr>
        <p:spPr>
          <a:xfrm>
            <a:off x="6670496" y="3606227"/>
            <a:ext cx="797103"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246279-BBAD-39C5-677B-6F2093948269}"/>
              </a:ext>
            </a:extLst>
          </p:cNvPr>
          <p:cNvCxnSpPr/>
          <p:nvPr/>
        </p:nvCxnSpPr>
        <p:spPr>
          <a:xfrm>
            <a:off x="8762143" y="3606227"/>
            <a:ext cx="5565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B52120D-4A7B-32F2-A857-2D1574A393AB}"/>
              </a:ext>
            </a:extLst>
          </p:cNvPr>
          <p:cNvSpPr/>
          <p:nvPr/>
        </p:nvSpPr>
        <p:spPr>
          <a:xfrm>
            <a:off x="6100921" y="1887374"/>
            <a:ext cx="1936252" cy="110092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DBT Tests for Unique and Not Null</a:t>
            </a:r>
          </a:p>
        </p:txBody>
      </p:sp>
      <p:cxnSp>
        <p:nvCxnSpPr>
          <p:cNvPr id="19" name="Straight Arrow Connector 18">
            <a:extLst>
              <a:ext uri="{FF2B5EF4-FFF2-40B4-BE49-F238E27FC236}">
                <a16:creationId xmlns:a16="http://schemas.microsoft.com/office/drawing/2014/main" id="{9CBA25FB-273B-5D22-ABEB-62341D2A208F}"/>
              </a:ext>
            </a:extLst>
          </p:cNvPr>
          <p:cNvCxnSpPr>
            <a:stCxn id="17" idx="4"/>
          </p:cNvCxnSpPr>
          <p:nvPr/>
        </p:nvCxnSpPr>
        <p:spPr>
          <a:xfrm>
            <a:off x="7069047" y="2988297"/>
            <a:ext cx="0" cy="617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0C28B431-2C8F-8A48-D802-20C084332531}"/>
              </a:ext>
            </a:extLst>
          </p:cNvPr>
          <p:cNvSpPr/>
          <p:nvPr/>
        </p:nvSpPr>
        <p:spPr>
          <a:xfrm>
            <a:off x="3741077" y="4584496"/>
            <a:ext cx="2458092" cy="120205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Source Freshness</a:t>
            </a:r>
          </a:p>
        </p:txBody>
      </p:sp>
      <p:cxnSp>
        <p:nvCxnSpPr>
          <p:cNvPr id="22" name="Straight Arrow Connector 21">
            <a:extLst>
              <a:ext uri="{FF2B5EF4-FFF2-40B4-BE49-F238E27FC236}">
                <a16:creationId xmlns:a16="http://schemas.microsoft.com/office/drawing/2014/main" id="{6CC78632-16F3-F5A9-3506-275A87381657}"/>
              </a:ext>
            </a:extLst>
          </p:cNvPr>
          <p:cNvCxnSpPr/>
          <p:nvPr/>
        </p:nvCxnSpPr>
        <p:spPr>
          <a:xfrm flipV="1">
            <a:off x="4970123" y="3672634"/>
            <a:ext cx="0" cy="828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19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DF39-4FE1-31C2-81AB-A9DAB8194570}"/>
              </a:ext>
            </a:extLst>
          </p:cNvPr>
          <p:cNvSpPr>
            <a:spLocks noGrp="1"/>
          </p:cNvSpPr>
          <p:nvPr>
            <p:ph type="title"/>
          </p:nvPr>
        </p:nvSpPr>
        <p:spPr/>
        <p:txBody>
          <a:bodyPr/>
          <a:lstStyle/>
          <a:p>
            <a:r>
              <a:rPr lang="en-US" dirty="0"/>
              <a:t>DBT Source Freshness</a:t>
            </a:r>
          </a:p>
        </p:txBody>
      </p:sp>
      <p:pic>
        <p:nvPicPr>
          <p:cNvPr id="4" name="Content Placeholder 3">
            <a:extLst>
              <a:ext uri="{FF2B5EF4-FFF2-40B4-BE49-F238E27FC236}">
                <a16:creationId xmlns:a16="http://schemas.microsoft.com/office/drawing/2014/main" id="{FC0579DC-612B-934B-58EE-12E6531ECE39}"/>
              </a:ext>
            </a:extLst>
          </p:cNvPr>
          <p:cNvPicPr>
            <a:picLocks noGrp="1" noChangeAspect="1"/>
          </p:cNvPicPr>
          <p:nvPr>
            <p:ph idx="1"/>
          </p:nvPr>
        </p:nvPicPr>
        <p:blipFill>
          <a:blip r:embed="rId2"/>
          <a:stretch>
            <a:fillRect/>
          </a:stretch>
        </p:blipFill>
        <p:spPr>
          <a:xfrm>
            <a:off x="4437693" y="1690688"/>
            <a:ext cx="7754307" cy="4351338"/>
          </a:xfrm>
          <a:prstGeom prst="rect">
            <a:avLst/>
          </a:prstGeom>
        </p:spPr>
      </p:pic>
      <p:sp>
        <p:nvSpPr>
          <p:cNvPr id="5" name="TextBox 4">
            <a:extLst>
              <a:ext uri="{FF2B5EF4-FFF2-40B4-BE49-F238E27FC236}">
                <a16:creationId xmlns:a16="http://schemas.microsoft.com/office/drawing/2014/main" id="{CA982662-0FB1-D5DD-E164-1518CD8FC65A}"/>
              </a:ext>
            </a:extLst>
          </p:cNvPr>
          <p:cNvSpPr txBox="1"/>
          <p:nvPr/>
        </p:nvSpPr>
        <p:spPr>
          <a:xfrm>
            <a:off x="719191" y="1690688"/>
            <a:ext cx="3359649" cy="3416320"/>
          </a:xfrm>
          <a:prstGeom prst="rect">
            <a:avLst/>
          </a:prstGeom>
          <a:noFill/>
        </p:spPr>
        <p:txBody>
          <a:bodyPr wrap="square" rtlCol="0">
            <a:spAutoFit/>
          </a:bodyPr>
          <a:lstStyle/>
          <a:p>
            <a:r>
              <a:rPr lang="pt-BR" sz="1800" dirty="0">
                <a:solidFill>
                  <a:srgbClr val="595959"/>
                </a:solidFill>
                <a:effectLst/>
                <a:latin typeface="Frutiger LT Pro 55 Roman"/>
                <a:ea typeface="Frutiger LT Pro 55 Roman"/>
                <a:cs typeface="Mangal (Body CS)"/>
              </a:rPr>
              <a:t>The source freshness is implemented in the PA_STUDENT staging table to see whether the table is daily updated with delta records. </a:t>
            </a:r>
            <a:br>
              <a:rPr lang="pt-BR" sz="1800" dirty="0">
                <a:solidFill>
                  <a:srgbClr val="595959"/>
                </a:solidFill>
                <a:effectLst/>
                <a:latin typeface="Frutiger LT Pro 55 Roman"/>
                <a:ea typeface="Frutiger LT Pro 55 Roman"/>
                <a:cs typeface="Mangal (Body CS)"/>
              </a:rPr>
            </a:br>
            <a:br>
              <a:rPr lang="pt-BR" sz="1800" dirty="0">
                <a:solidFill>
                  <a:srgbClr val="595959"/>
                </a:solidFill>
                <a:effectLst/>
                <a:latin typeface="Frutiger LT Pro 55 Roman"/>
                <a:ea typeface="Frutiger LT Pro 55 Roman"/>
                <a:cs typeface="Mangal (Body CS)"/>
              </a:rPr>
            </a:br>
            <a:r>
              <a:rPr lang="pt-BR" sz="1800" dirty="0">
                <a:solidFill>
                  <a:srgbClr val="595959"/>
                </a:solidFill>
                <a:effectLst/>
                <a:latin typeface="Frutiger LT Pro 55 Roman"/>
                <a:ea typeface="Frutiger LT Pro 55 Roman"/>
                <a:cs typeface="Mangal (Body CS)"/>
              </a:rPr>
              <a:t>Here we have two options for failure, whether it has to abort or warn. We show warning in the below examples.</a:t>
            </a:r>
            <a:endParaRPr lang="en-US" sz="1800" dirty="0">
              <a:solidFill>
                <a:srgbClr val="595959"/>
              </a:solidFill>
              <a:effectLst/>
              <a:latin typeface="Frutiger LT Pro 55 Roman"/>
              <a:ea typeface="Frutiger LT Pro 55 Roman"/>
              <a:cs typeface="Mangal (Body CS)"/>
            </a:endParaRPr>
          </a:p>
          <a:p>
            <a:endParaRPr lang="en-US" sz="1800" dirty="0">
              <a:solidFill>
                <a:srgbClr val="595959"/>
              </a:solidFill>
              <a:effectLst/>
              <a:latin typeface="Frutiger LT Pro 55 Roman"/>
              <a:ea typeface="Frutiger LT Pro 55 Roman"/>
              <a:cs typeface="Mangal (Body CS)"/>
            </a:endParaRPr>
          </a:p>
          <a:p>
            <a:endParaRPr lang="en-US" dirty="0"/>
          </a:p>
        </p:txBody>
      </p:sp>
    </p:spTree>
    <p:extLst>
      <p:ext uri="{BB962C8B-B14F-4D97-AF65-F5344CB8AC3E}">
        <p14:creationId xmlns:p14="http://schemas.microsoft.com/office/powerpoint/2010/main" val="666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4306-56AE-A25F-07A3-848315974354}"/>
              </a:ext>
            </a:extLst>
          </p:cNvPr>
          <p:cNvSpPr>
            <a:spLocks noGrp="1"/>
          </p:cNvSpPr>
          <p:nvPr>
            <p:ph type="title"/>
          </p:nvPr>
        </p:nvSpPr>
        <p:spPr/>
        <p:txBody>
          <a:bodyPr/>
          <a:lstStyle/>
          <a:p>
            <a:r>
              <a:rPr lang="en-US" dirty="0"/>
              <a:t>DBT Standards &amp; Guidelines</a:t>
            </a:r>
          </a:p>
        </p:txBody>
      </p:sp>
      <p:sp>
        <p:nvSpPr>
          <p:cNvPr id="3" name="Content Placeholder 2">
            <a:extLst>
              <a:ext uri="{FF2B5EF4-FFF2-40B4-BE49-F238E27FC236}">
                <a16:creationId xmlns:a16="http://schemas.microsoft.com/office/drawing/2014/main" id="{424CBDBD-AC2C-7BFB-C1F4-25EDAE27FC56}"/>
              </a:ext>
            </a:extLst>
          </p:cNvPr>
          <p:cNvSpPr>
            <a:spLocks noGrp="1"/>
          </p:cNvSpPr>
          <p:nvPr>
            <p:ph idx="1"/>
          </p:nvPr>
        </p:nvSpPr>
        <p:spPr/>
        <p:txBody>
          <a:bodyPr>
            <a:normAutofit/>
          </a:bodyPr>
          <a:lstStyle/>
          <a:p>
            <a:r>
              <a:rPr lang="en-US" sz="1800" b="1" dirty="0">
                <a:solidFill>
                  <a:srgbClr val="262626"/>
                </a:solidFill>
                <a:effectLst/>
                <a:latin typeface="Frutiger LT Pro 45 Light"/>
                <a:ea typeface="Calibri" panose="020F0502020204030204" pitchFamily="34" charset="0"/>
                <a:cs typeface="Times New Roman" panose="02020603050405020304" pitchFamily="18" charset="0"/>
              </a:rPr>
              <a:t>IDE Developer Schema</a:t>
            </a:r>
          </a:p>
          <a:p>
            <a:pPr marL="0" indent="0">
              <a:buNone/>
            </a:pPr>
            <a:r>
              <a:rPr lang="pt-BR" sz="1800" b="0" dirty="0">
                <a:solidFill>
                  <a:srgbClr val="595959"/>
                </a:solidFill>
                <a:effectLst/>
                <a:latin typeface="Frutiger LT Pro 55 Roman"/>
                <a:ea typeface="Frutiger LT Pro 55 Roman"/>
                <a:cs typeface="Mangal (Body CS)"/>
              </a:rPr>
              <a:t>	In development, dbt will build your models into a schema with this name. This schema name should 	be unique </a:t>
            </a:r>
            <a:r>
              <a:rPr lang="pt-BR" sz="1800" b="0" dirty="0">
                <a:solidFill>
                  <a:srgbClr val="595959"/>
                </a:solidFill>
                <a:effectLst/>
                <a:highlight>
                  <a:srgbClr val="FFFF00"/>
                </a:highlight>
                <a:latin typeface="Frutiger LT Pro 55 Roman"/>
                <a:ea typeface="Frutiger LT Pro 55 Roman"/>
                <a:cs typeface="Mangal (Body CS)"/>
              </a:rPr>
              <a:t>to your personal development environment</a:t>
            </a:r>
            <a:r>
              <a:rPr lang="pt-BR" sz="1800" b="0" dirty="0">
                <a:solidFill>
                  <a:srgbClr val="595959"/>
                </a:solidFill>
                <a:effectLst/>
                <a:latin typeface="Frutiger LT Pro 55 Roman"/>
                <a:ea typeface="Frutiger LT Pro 55 Roman"/>
                <a:cs typeface="Mangal (Body CS)"/>
              </a:rPr>
              <a:t> and should not be shared by other members 	of your team.</a:t>
            </a:r>
          </a:p>
          <a:p>
            <a:r>
              <a:rPr lang="en-IN" sz="1800" b="1" dirty="0">
                <a:solidFill>
                  <a:srgbClr val="262626"/>
                </a:solidFill>
                <a:latin typeface="Frutiger LT Pro 45 Light"/>
                <a:cs typeface="Times New Roman" panose="02020603050405020304" pitchFamily="18" charset="0"/>
              </a:rPr>
              <a:t>Command to run automatic dependency</a:t>
            </a:r>
          </a:p>
          <a:p>
            <a:pPr lvl="2"/>
            <a:r>
              <a:rPr lang="en-IN" sz="1800" dirty="0">
                <a:solidFill>
                  <a:srgbClr val="595959"/>
                </a:solidFill>
                <a:latin typeface="Frutiger LT Pro 55 Roman"/>
              </a:rPr>
              <a:t>As per our requirement, dbt will automatically handle the dependency using lineage by below command </a:t>
            </a:r>
          </a:p>
          <a:p>
            <a:pPr lvl="3"/>
            <a:r>
              <a:rPr lang="en-IN" sz="1600" dirty="0">
                <a:solidFill>
                  <a:srgbClr val="595959"/>
                </a:solidFill>
                <a:latin typeface="Frutiger LT Pro 55 Roman"/>
              </a:rPr>
              <a:t>Dbt build – model name</a:t>
            </a:r>
          </a:p>
          <a:p>
            <a:pPr lvl="3"/>
            <a:r>
              <a:rPr lang="en-IN" sz="1600" dirty="0">
                <a:solidFill>
                  <a:srgbClr val="595959"/>
                </a:solidFill>
                <a:latin typeface="Frutiger LT Pro 55 Roman"/>
              </a:rPr>
              <a:t>Dbt run – folder name (this will run all the models under this folder which helps in parallelism)</a:t>
            </a:r>
          </a:p>
          <a:p>
            <a:pPr lvl="3"/>
            <a:r>
              <a:rPr lang="en-IN" sz="1600" dirty="0">
                <a:solidFill>
                  <a:srgbClr val="595959"/>
                </a:solidFill>
                <a:latin typeface="Frutiger LT Pro 55 Roman"/>
              </a:rPr>
              <a:t>Dbt run –s m1 m2 m3 (In case we need some manual dependency, in that scenario we must use this command instead of multiple dbt run commands)</a:t>
            </a:r>
          </a:p>
          <a:p>
            <a:pPr marL="1371600" lvl="3" indent="0">
              <a:buNone/>
            </a:pPr>
            <a:endParaRPr lang="en-IN" sz="1600" dirty="0">
              <a:solidFill>
                <a:srgbClr val="595959"/>
              </a:solidFill>
              <a:latin typeface="Frutiger LT Pro 55 Roman"/>
            </a:endParaRPr>
          </a:p>
          <a:p>
            <a:pPr marL="1371600" lvl="3" indent="0">
              <a:buNone/>
            </a:pPr>
            <a:br>
              <a:rPr lang="en-IN" sz="1600" dirty="0">
                <a:solidFill>
                  <a:srgbClr val="595959"/>
                </a:solidFill>
                <a:latin typeface="Frutiger LT Pro 55 Roman"/>
              </a:rPr>
            </a:br>
            <a:endParaRPr lang="en-IN" dirty="0">
              <a:solidFill>
                <a:srgbClr val="595959"/>
              </a:solidFill>
              <a:latin typeface="Frutiger LT Pro 55 Roman"/>
            </a:endParaRPr>
          </a:p>
          <a:p>
            <a:pPr marL="1371600" lvl="3" indent="0">
              <a:buNone/>
            </a:pPr>
            <a:endParaRPr lang="en-US" sz="1600" dirty="0">
              <a:solidFill>
                <a:srgbClr val="595959"/>
              </a:solidFill>
              <a:latin typeface="Frutiger LT Pro 55 Roman"/>
            </a:endParaRPr>
          </a:p>
          <a:p>
            <a:pPr marL="0" indent="0">
              <a:buNone/>
            </a:pPr>
            <a:endParaRPr lang="en-US" dirty="0"/>
          </a:p>
        </p:txBody>
      </p:sp>
    </p:spTree>
    <p:extLst>
      <p:ext uri="{BB962C8B-B14F-4D97-AF65-F5344CB8AC3E}">
        <p14:creationId xmlns:p14="http://schemas.microsoft.com/office/powerpoint/2010/main" val="2909129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C7F9-BCE3-B0DB-B872-83BE31A68A38}"/>
              </a:ext>
            </a:extLst>
          </p:cNvPr>
          <p:cNvSpPr>
            <a:spLocks noGrp="1"/>
          </p:cNvSpPr>
          <p:nvPr>
            <p:ph type="title"/>
          </p:nvPr>
        </p:nvSpPr>
        <p:spPr/>
        <p:txBody>
          <a:bodyPr/>
          <a:lstStyle/>
          <a:p>
            <a:r>
              <a:rPr lang="en-US" dirty="0"/>
              <a:t>Landing table creations</a:t>
            </a:r>
          </a:p>
        </p:txBody>
      </p:sp>
      <p:sp>
        <p:nvSpPr>
          <p:cNvPr id="3" name="Content Placeholder 2">
            <a:extLst>
              <a:ext uri="{FF2B5EF4-FFF2-40B4-BE49-F238E27FC236}">
                <a16:creationId xmlns:a16="http://schemas.microsoft.com/office/drawing/2014/main" id="{0F740351-EEE3-5363-25EB-40A6FEBB8FC7}"/>
              </a:ext>
            </a:extLst>
          </p:cNvPr>
          <p:cNvSpPr>
            <a:spLocks noGrp="1"/>
          </p:cNvSpPr>
          <p:nvPr>
            <p:ph idx="1"/>
          </p:nvPr>
        </p:nvSpPr>
        <p:spPr/>
        <p:txBody>
          <a:bodyPr/>
          <a:lstStyle/>
          <a:p>
            <a:r>
              <a:rPr lang="en-IN" sz="1800" b="0" dirty="0">
                <a:solidFill>
                  <a:srgbClr val="595959"/>
                </a:solidFill>
                <a:effectLst/>
                <a:latin typeface="Frutiger LT Pro 55 Roman"/>
                <a:ea typeface="Frutiger LT Pro 55 Roman"/>
                <a:cs typeface="Mangal (Body CS)"/>
              </a:rPr>
              <a:t>Going forward we will create the model like below snippet using the dual table and this can be run in all the region from DBT jobs will create tables in all the regions.</a:t>
            </a:r>
            <a:endParaRPr lang="en-US" sz="1800" b="1" dirty="0">
              <a:solidFill>
                <a:srgbClr val="595959"/>
              </a:solidFill>
              <a:effectLst/>
              <a:latin typeface="Frutiger LT Pro 55 Roman"/>
              <a:ea typeface="Frutiger LT Pro 55 Roman"/>
              <a:cs typeface="Mangal (Body CS)"/>
            </a:endParaRPr>
          </a:p>
          <a:p>
            <a:endParaRPr lang="en-US" dirty="0"/>
          </a:p>
        </p:txBody>
      </p:sp>
      <p:pic>
        <p:nvPicPr>
          <p:cNvPr id="4" name="Picture 3">
            <a:extLst>
              <a:ext uri="{FF2B5EF4-FFF2-40B4-BE49-F238E27FC236}">
                <a16:creationId xmlns:a16="http://schemas.microsoft.com/office/drawing/2014/main" id="{68B76BAC-DC05-30EE-80E5-3CE5DCD27036}"/>
              </a:ext>
            </a:extLst>
          </p:cNvPr>
          <p:cNvPicPr>
            <a:picLocks noChangeAspect="1"/>
          </p:cNvPicPr>
          <p:nvPr/>
        </p:nvPicPr>
        <p:blipFill>
          <a:blip r:embed="rId2"/>
          <a:stretch>
            <a:fillRect/>
          </a:stretch>
        </p:blipFill>
        <p:spPr>
          <a:xfrm>
            <a:off x="838200" y="2620819"/>
            <a:ext cx="5727700" cy="2047875"/>
          </a:xfrm>
          <a:prstGeom prst="rect">
            <a:avLst/>
          </a:prstGeom>
        </p:spPr>
      </p:pic>
      <p:pic>
        <p:nvPicPr>
          <p:cNvPr id="5" name="Picture 4">
            <a:extLst>
              <a:ext uri="{FF2B5EF4-FFF2-40B4-BE49-F238E27FC236}">
                <a16:creationId xmlns:a16="http://schemas.microsoft.com/office/drawing/2014/main" id="{077FDF0F-6710-8098-331B-8EBB0A90FB45}"/>
              </a:ext>
            </a:extLst>
          </p:cNvPr>
          <p:cNvPicPr>
            <a:picLocks noChangeAspect="1"/>
          </p:cNvPicPr>
          <p:nvPr/>
        </p:nvPicPr>
        <p:blipFill>
          <a:blip r:embed="rId3"/>
          <a:stretch>
            <a:fillRect/>
          </a:stretch>
        </p:blipFill>
        <p:spPr>
          <a:xfrm>
            <a:off x="6911404" y="2545423"/>
            <a:ext cx="3752850" cy="3423862"/>
          </a:xfrm>
          <a:prstGeom prst="rect">
            <a:avLst/>
          </a:prstGeom>
        </p:spPr>
      </p:pic>
    </p:spTree>
    <p:extLst>
      <p:ext uri="{BB962C8B-B14F-4D97-AF65-F5344CB8AC3E}">
        <p14:creationId xmlns:p14="http://schemas.microsoft.com/office/powerpoint/2010/main" val="2318529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9bb3dfc-4bdd-4f18-8f30-dceaa0e06b18" xsi:nil="true"/>
    <lcf76f155ced4ddcb4097134ff3c332f xmlns="5c9a9725-c72f-48ba-ae06-0607c3b764b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B0E6FCFD4F1CE44BBE55547274B7678" ma:contentTypeVersion="14" ma:contentTypeDescription="Crée un document." ma:contentTypeScope="" ma:versionID="a500bde9bd9b6fd28d2f179a18bbe398">
  <xsd:schema xmlns:xsd="http://www.w3.org/2001/XMLSchema" xmlns:xs="http://www.w3.org/2001/XMLSchema" xmlns:p="http://schemas.microsoft.com/office/2006/metadata/properties" xmlns:ns2="5c9a9725-c72f-48ba-ae06-0607c3b764b0" xmlns:ns3="99bb3dfc-4bdd-4f18-8f30-dceaa0e06b18" targetNamespace="http://schemas.microsoft.com/office/2006/metadata/properties" ma:root="true" ma:fieldsID="923f54da55fa20c505cf42818809e2b0" ns2:_="" ns3:_="">
    <xsd:import namespace="5c9a9725-c72f-48ba-ae06-0607c3b764b0"/>
    <xsd:import namespace="99bb3dfc-4bdd-4f18-8f30-dceaa0e06b1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a9725-c72f-48ba-ae06-0607c3b764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alises d’images" ma:readOnly="false" ma:fieldId="{5cf76f15-5ced-4ddc-b409-7134ff3c332f}" ma:taxonomyMulti="true" ma:sspId="95695907-6fe8-4d6a-bae9-9d62cd25b83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9bb3dfc-4bdd-4f18-8f30-dceaa0e06b1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99e44d7-cae5-4753-afa5-a062ec93bf55}" ma:internalName="TaxCatchAll" ma:showField="CatchAllData" ma:web="99bb3dfc-4bdd-4f18-8f30-dceaa0e06b1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CDFAC1-08B5-4B90-B02F-AB038008C976}">
  <ds:schemaRefs>
    <ds:schemaRef ds:uri="http://schemas.microsoft.com/office/2006/metadata/properties"/>
    <ds:schemaRef ds:uri="http://schemas.microsoft.com/office/infopath/2007/PartnerControls"/>
    <ds:schemaRef ds:uri="99bb3dfc-4bdd-4f18-8f30-dceaa0e06b18"/>
    <ds:schemaRef ds:uri="5c9a9725-c72f-48ba-ae06-0607c3b764b0"/>
  </ds:schemaRefs>
</ds:datastoreItem>
</file>

<file path=customXml/itemProps2.xml><?xml version="1.0" encoding="utf-8"?>
<ds:datastoreItem xmlns:ds="http://schemas.openxmlformats.org/officeDocument/2006/customXml" ds:itemID="{202C9D11-12EE-4BE6-88B8-D220A9743C6B}"/>
</file>

<file path=customXml/itemProps3.xml><?xml version="1.0" encoding="utf-8"?>
<ds:datastoreItem xmlns:ds="http://schemas.openxmlformats.org/officeDocument/2006/customXml" ds:itemID="{C46E5FD2-2431-4813-9A77-F223BB9775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353</TotalTime>
  <Words>315</Words>
  <Application>Microsoft Office PowerPoint</Application>
  <PresentationFormat>Grand écran</PresentationFormat>
  <Paragraphs>27</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Office Theme</vt:lpstr>
      <vt:lpstr>DBT Best Practice</vt:lpstr>
      <vt:lpstr>DBT Flow</vt:lpstr>
      <vt:lpstr>DBT Source Freshness</vt:lpstr>
      <vt:lpstr>DBT Standards &amp; Guidelines</vt:lpstr>
      <vt:lpstr>Landing table creations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DBT Best Practice</dc:title>
  <dc:creator>Vinothkumar Sathiyamoorthi</dc:creator>
  <cp:lastModifiedBy>Vinothkumar Sathiyamoorthi</cp:lastModifiedBy>
  <cp:revision>8</cp:revision>
  <dcterms:created xsi:type="dcterms:W3CDTF">2023-01-03T04:05:00Z</dcterms:created>
  <dcterms:modified xsi:type="dcterms:W3CDTF">2023-05-30T08:45:14Z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0x010100BB0E6FCFD4F1CE44BBE55547274B7678</vt:lpwstr>
  </property>
  <property fmtid="{D5CDD505-2E9C-101B-9397-08002B2CF9AE}" pid="3" name="MSIP_Label_f43b7177-c66c-4b22-a350-7ee86f9a1e74_Enabled">
    <vt:lpwstr>true</vt:lpwstr>
  </property>
  <property fmtid="{D5CDD505-2E9C-101B-9397-08002B2CF9AE}" pid="4" name="MSIP_Label_f43b7177-c66c-4b22-a350-7ee86f9a1e74_SetDate">
    <vt:lpwstr>2023-01-03T12:37:09Z</vt:lpwstr>
  </property>
  <property fmtid="{D5CDD505-2E9C-101B-9397-08002B2CF9AE}" pid="5" name="MSIP_Label_f43b7177-c66c-4b22-a350-7ee86f9a1e74_Method">
    <vt:lpwstr>Standard</vt:lpwstr>
  </property>
  <property fmtid="{D5CDD505-2E9C-101B-9397-08002B2CF9AE}" pid="6" name="MSIP_Label_f43b7177-c66c-4b22-a350-7ee86f9a1e74_Name">
    <vt:lpwstr>C1_Internal use</vt:lpwstr>
  </property>
  <property fmtid="{D5CDD505-2E9C-101B-9397-08002B2CF9AE}" pid="7" name="MSIP_Label_f43b7177-c66c-4b22-a350-7ee86f9a1e74_SiteId">
    <vt:lpwstr>e4e1abd9-eac7-4a71-ab52-da5c998aa7ba</vt:lpwstr>
  </property>
  <property fmtid="{D5CDD505-2E9C-101B-9397-08002B2CF9AE}" pid="8" name="MSIP_Label_f43b7177-c66c-4b22-a350-7ee86f9a1e74_ActionId">
    <vt:lpwstr>967e03a7-3c37-4626-8d96-5f0d34ab1e41</vt:lpwstr>
  </property>
  <property fmtid="{D5CDD505-2E9C-101B-9397-08002B2CF9AE}" pid="9" name="MSIP_Label_f43b7177-c66c-4b22-a350-7ee86f9a1e74_ContentBits">
    <vt:lpwstr>2</vt:lpwstr>
  </property>
  <property fmtid="{D5CDD505-2E9C-101B-9397-08002B2CF9AE}" pid="10" name="ClassificationContentMarkingFooterLocations">
    <vt:lpwstr>Office Theme:8</vt:lpwstr>
  </property>
  <property fmtid="{D5CDD505-2E9C-101B-9397-08002B2CF9AE}" pid="11" name="ClassificationContentMarkingFooterText">
    <vt:lpwstr>C1 - Internal use</vt:lpwstr>
  </property>
  <property fmtid="{D5CDD505-2E9C-101B-9397-08002B2CF9AE}" pid="12" name="MediaServiceImageTags">
    <vt:lpwstr/>
  </property>
</Properties>
</file>