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4" r:id="rId8"/>
    <p:sldId id="275" r:id="rId9"/>
    <p:sldId id="260" r:id="rId10"/>
    <p:sldId id="283" r:id="rId11"/>
    <p:sldId id="276" r:id="rId12"/>
    <p:sldId id="277" r:id="rId13"/>
    <p:sldId id="278" r:id="rId14"/>
    <p:sldId id="279" r:id="rId15"/>
    <p:sldId id="280" r:id="rId16"/>
    <p:sldId id="281" r:id="rId17"/>
    <p:sldId id="282" r:id="rId18"/>
    <p:sldId id="284" r:id="rId19"/>
    <p:sldId id="262"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AHCENE Hemza - COMET" userId="S::hemza.benahcene@loreal.com::61de0a72-e7ab-4a80-b01b-dfde19e68694" providerId="AD" clId="Web-{61EEE605-68BE-42C1-0A85-97415C10A9D9}"/>
    <pc:docChg chg="mod modMainMaster">
      <pc:chgData name="BENAHCENE Hemza - COMET" userId="S::hemza.benahcene@loreal.com::61de0a72-e7ab-4a80-b01b-dfde19e68694" providerId="AD" clId="Web-{61EEE605-68BE-42C1-0A85-97415C10A9D9}" dt="2024-12-17T16:35:32.600" v="1" actId="33475"/>
      <pc:docMkLst>
        <pc:docMk/>
      </pc:docMkLst>
      <pc:sldMasterChg chg="addSp">
        <pc:chgData name="BENAHCENE Hemza - COMET" userId="S::hemza.benahcene@loreal.com::61de0a72-e7ab-4a80-b01b-dfde19e68694" providerId="AD" clId="Web-{61EEE605-68BE-42C1-0A85-97415C10A9D9}" dt="2024-12-17T16:35:32.600" v="0" actId="33475"/>
        <pc:sldMasterMkLst>
          <pc:docMk/>
          <pc:sldMasterMk cId="2128809789" sldId="2147483648"/>
        </pc:sldMasterMkLst>
        <pc:spChg chg="add">
          <ac:chgData name="BENAHCENE Hemza - COMET" userId="S::hemza.benahcene@loreal.com::61de0a72-e7ab-4a80-b01b-dfde19e68694" providerId="AD" clId="Web-{61EEE605-68BE-42C1-0A85-97415C10A9D9}" dt="2024-12-17T16:35:32.600" v="0" actId="33475"/>
          <ac:spMkLst>
            <pc:docMk/>
            <pc:sldMasterMk cId="2128809789" sldId="2147483648"/>
            <ac:spMk id="8" creationId="{E61D9055-96FE-D105-C60D-BD7DE29DC39D}"/>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38C9-7439-0EF3-BF42-F12E49582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14864-1ED2-1CB0-F694-C8CFEF48DB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AE77E-890E-4DB1-2BC8-D7B1F3BCD729}"/>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92AABCAF-6BE9-6E28-BF3F-D668889C8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0D909-E805-A47B-A0C7-19AB418B57E8}"/>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199653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E9F8-47E2-FEE6-4033-56F3C5A99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74A976-0738-BD10-5AA6-08732CAA8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F9B41-61EA-BB4C-7BF9-F4979EFD008E}"/>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E35E3264-4993-3C65-FEA7-220EB61F2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CA64F-0FDA-68E9-10F8-BE04073764AA}"/>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68037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ECEA2-0846-8F3E-A763-7654D85F6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29C95-73C7-941D-61D7-47BB26B95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05F70-6DA5-2F4F-9A97-2C96B01601FB}"/>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8EC7EE27-6F2B-2623-E389-AA80077ED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5E706-C473-92D0-1EFB-B2AE3C6B7A07}"/>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46608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dirty="0"/>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7570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dirty="0"/>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4017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AC17-6106-556E-DBDD-4C98EAD18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398C7-3972-E5E2-EBAC-AC13B92C0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E0F8-FA5F-0738-5EED-7BD2E8FDB66E}"/>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9E55ABE3-B8C6-4C27-15BA-70F20DADC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4F0C5-8355-8323-D982-6B39C4CEF97A}"/>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287857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55FA-5621-8610-5F4A-DDF312435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8AF69-C895-1C54-7622-2E701776B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7B9F2-8D05-3829-AAE9-03EC36915D41}"/>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15719D24-EEC2-4FF3-004D-C4D40FC4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03DB6-7BDE-F83B-935E-395BEFC93F10}"/>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206566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FCB6-EBBF-CCCD-3EC1-6C3AAFEC7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192CA-B7C5-5DE3-3CE8-E2752FEAD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C4873-EC3D-667F-13BF-A45EE9B26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AEADB-D167-4382-F28F-DC5C212C0EDA}"/>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6" name="Footer Placeholder 5">
            <a:extLst>
              <a:ext uri="{FF2B5EF4-FFF2-40B4-BE49-F238E27FC236}">
                <a16:creationId xmlns:a16="http://schemas.microsoft.com/office/drawing/2014/main" id="{6229BCA4-F37A-4E5C-A13C-9549E8EFC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FA9FB-210C-38DE-798C-CFB1A7CAB214}"/>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403919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330C-8B13-BAF0-2454-0CDC95094F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C08E5F-502F-878A-396D-E60CB80A3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EAC86-F659-9A1D-2D50-A8933BFE3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97572-6341-C96B-C46A-025B4C0B4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DADD9-FD8B-001C-F0AF-0A20E008B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0FD5F-0145-92B2-B56B-DEE52F3404A0}"/>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8" name="Footer Placeholder 7">
            <a:extLst>
              <a:ext uri="{FF2B5EF4-FFF2-40B4-BE49-F238E27FC236}">
                <a16:creationId xmlns:a16="http://schemas.microsoft.com/office/drawing/2014/main" id="{2EB6F37E-8D7D-7FCB-14F6-B04AAD7FC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AF0ED4-B5B8-FEAE-FFC4-184B429D736F}"/>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19329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B408-A736-C097-39FA-A7A44DB4CE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3D9193-CE15-8632-1ABC-3A2C56BAE2CC}"/>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4" name="Footer Placeholder 3">
            <a:extLst>
              <a:ext uri="{FF2B5EF4-FFF2-40B4-BE49-F238E27FC236}">
                <a16:creationId xmlns:a16="http://schemas.microsoft.com/office/drawing/2014/main" id="{5EEE52D7-1370-F38E-D127-EA0D15FE5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21DCE-4662-F00A-0894-540F4D08F49F}"/>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380139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3C8F4-1F81-3B12-126A-C34584BB2626}"/>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3" name="Footer Placeholder 2">
            <a:extLst>
              <a:ext uri="{FF2B5EF4-FFF2-40B4-BE49-F238E27FC236}">
                <a16:creationId xmlns:a16="http://schemas.microsoft.com/office/drawing/2014/main" id="{9CD422B2-7FD8-E30D-B921-526F57C96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3C9C1-36B5-4B9C-DED4-C532BBC3FC14}"/>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221389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AC9D-324B-1EC3-E417-A07EEEC56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3C52E6-35AF-05DA-7CEA-84262D28E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4FBA3-07C3-2AD5-C8DA-22F260058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3650A-68FF-B782-8A42-EBAABE7C72F6}"/>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6" name="Footer Placeholder 5">
            <a:extLst>
              <a:ext uri="{FF2B5EF4-FFF2-40B4-BE49-F238E27FC236}">
                <a16:creationId xmlns:a16="http://schemas.microsoft.com/office/drawing/2014/main" id="{DE03E93C-7B8C-7EB8-BF91-0DA0AB2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965B5-E9BA-ADA3-C40C-35FC9DE41DA1}"/>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352900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3FD0-9ACB-7C76-114F-C7D57382C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F1A18-E784-2776-89CD-63952E651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AE1A6-14B2-6415-DB90-9FAAC3FE0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4C66E-F4DA-1990-36CA-985ECB6C613A}"/>
              </a:ext>
            </a:extLst>
          </p:cNvPr>
          <p:cNvSpPr>
            <a:spLocks noGrp="1"/>
          </p:cNvSpPr>
          <p:nvPr>
            <p:ph type="dt" sz="half" idx="10"/>
          </p:nvPr>
        </p:nvSpPr>
        <p:spPr/>
        <p:txBody>
          <a:bodyPr/>
          <a:lstStyle/>
          <a:p>
            <a:fld id="{83FD85A8-EFC8-4472-A98D-79DA6F83E5B7}" type="datetimeFigureOut">
              <a:rPr lang="en-US" smtClean="0"/>
              <a:t>12/17/2024</a:t>
            </a:fld>
            <a:endParaRPr lang="en-US"/>
          </a:p>
        </p:txBody>
      </p:sp>
      <p:sp>
        <p:nvSpPr>
          <p:cNvPr id="6" name="Footer Placeholder 5">
            <a:extLst>
              <a:ext uri="{FF2B5EF4-FFF2-40B4-BE49-F238E27FC236}">
                <a16:creationId xmlns:a16="http://schemas.microsoft.com/office/drawing/2014/main" id="{561AC693-B5D0-EE7E-A104-656F886EB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90786-1F58-0A0E-9F82-0B2FF698A5A1}"/>
              </a:ext>
            </a:extLst>
          </p:cNvPr>
          <p:cNvSpPr>
            <a:spLocks noGrp="1"/>
          </p:cNvSpPr>
          <p:nvPr>
            <p:ph type="sldNum" sz="quarter" idx="12"/>
          </p:nvPr>
        </p:nvSpPr>
        <p:spPr/>
        <p:txBody>
          <a:bodyPr/>
          <a:lstStyle/>
          <a:p>
            <a:fld id="{D1151A42-6247-4317-9A2F-C10BA49DE9CB}" type="slidenum">
              <a:rPr lang="en-US" smtClean="0"/>
              <a:t>‹#›</a:t>
            </a:fld>
            <a:endParaRPr lang="en-US"/>
          </a:p>
        </p:txBody>
      </p:sp>
    </p:spTree>
    <p:extLst>
      <p:ext uri="{BB962C8B-B14F-4D97-AF65-F5344CB8AC3E}">
        <p14:creationId xmlns:p14="http://schemas.microsoft.com/office/powerpoint/2010/main" val="249996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9211-9F1C-F82F-9D24-990B3E4CC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6E1F7D-24BC-4BC7-B5A9-6474840CC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FCD62-462E-3C61-A5E7-936AB8DF8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D85A8-EFC8-4472-A98D-79DA6F83E5B7}" type="datetimeFigureOut">
              <a:rPr lang="en-US" smtClean="0"/>
              <a:t>12/17/2024</a:t>
            </a:fld>
            <a:endParaRPr lang="en-US"/>
          </a:p>
        </p:txBody>
      </p:sp>
      <p:sp>
        <p:nvSpPr>
          <p:cNvPr id="5" name="Footer Placeholder 4">
            <a:extLst>
              <a:ext uri="{FF2B5EF4-FFF2-40B4-BE49-F238E27FC236}">
                <a16:creationId xmlns:a16="http://schemas.microsoft.com/office/drawing/2014/main" id="{2E16FA35-AA87-1739-BEF3-CFC29AE6A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F9B0E9-EB45-B3DE-8650-41CE7CF71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51A42-6247-4317-9A2F-C10BA49DE9CB}" type="slidenum">
              <a:rPr lang="en-US" smtClean="0"/>
              <a:t>‹#›</a:t>
            </a:fld>
            <a:endParaRPr lang="en-US"/>
          </a:p>
        </p:txBody>
      </p:sp>
      <p:sp>
        <p:nvSpPr>
          <p:cNvPr id="8" name="TextBox 7">
            <a:extLst>
              <a:ext uri="{FF2B5EF4-FFF2-40B4-BE49-F238E27FC236}">
                <a16:creationId xmlns:a16="http://schemas.microsoft.com/office/drawing/2014/main" id="{E61D9055-96FE-D105-C60D-BD7DE29DC39D}"/>
              </a:ext>
            </a:extLst>
          </p:cNvPr>
          <p:cNvSpPr txBox="1"/>
          <p:nvPr>
            <p:extLst>
              <p:ext uri="{1162E1C5-73C7-4A58-AE30-91384D911F3F}">
                <p184:classification xmlns:p184="http://schemas.microsoft.com/office/powerpoint/2018/4/main" val="ftr"/>
              </p:ext>
            </p:extLst>
          </p:nvPr>
        </p:nvSpPr>
        <p:spPr>
          <a:xfrm>
            <a:off x="5718175" y="6530340"/>
            <a:ext cx="781050" cy="137160"/>
          </a:xfrm>
          <a:prstGeom prst="rect">
            <a:avLst/>
          </a:prstGeom>
        </p:spPr>
        <p:txBody>
          <a:bodyPr horzOverflow="overflow" lIns="0" tIns="0" rIns="0" bIns="0">
            <a:spAutoFit/>
          </a:bodyPr>
          <a:lstStyle/>
          <a:p>
            <a:pPr algn="l"/>
            <a:r>
              <a:rPr lang="en-US" sz="900">
                <a:solidFill>
                  <a:srgbClr val="008000"/>
                </a:solidFill>
                <a:latin typeface="Calibri" panose="020F0502020204030204" pitchFamily="34" charset="0"/>
                <a:ea typeface="Calibri" panose="020F0502020204030204" pitchFamily="34" charset="0"/>
                <a:cs typeface="Calibri" panose="020F0502020204030204" pitchFamily="34" charset="0"/>
              </a:rPr>
              <a:t>C1 - Internal use</a:t>
            </a:r>
          </a:p>
        </p:txBody>
      </p:sp>
    </p:spTree>
    <p:extLst>
      <p:ext uri="{BB962C8B-B14F-4D97-AF65-F5344CB8AC3E}">
        <p14:creationId xmlns:p14="http://schemas.microsoft.com/office/powerpoint/2010/main" val="212880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9869-6130-4BFF-4BD9-41609884EA3A}"/>
              </a:ext>
            </a:extLst>
          </p:cNvPr>
          <p:cNvSpPr>
            <a:spLocks noGrp="1"/>
          </p:cNvSpPr>
          <p:nvPr>
            <p:ph type="ctrTitle"/>
          </p:nvPr>
        </p:nvSpPr>
        <p:spPr/>
        <p:txBody>
          <a:bodyPr/>
          <a:lstStyle/>
          <a:p>
            <a:r>
              <a:rPr lang="en-US" dirty="0"/>
              <a:t>DBT</a:t>
            </a:r>
          </a:p>
        </p:txBody>
      </p:sp>
      <p:sp>
        <p:nvSpPr>
          <p:cNvPr id="3" name="Subtitle 2">
            <a:extLst>
              <a:ext uri="{FF2B5EF4-FFF2-40B4-BE49-F238E27FC236}">
                <a16:creationId xmlns:a16="http://schemas.microsoft.com/office/drawing/2014/main" id="{18BC8C2D-808F-9080-3114-2DCCC911C2D9}"/>
              </a:ext>
            </a:extLst>
          </p:cNvPr>
          <p:cNvSpPr>
            <a:spLocks noGrp="1"/>
          </p:cNvSpPr>
          <p:nvPr>
            <p:ph type="subTitle" idx="1"/>
          </p:nvPr>
        </p:nvSpPr>
        <p:spPr/>
        <p:txBody>
          <a:bodyPr/>
          <a:lstStyle/>
          <a:p>
            <a:r>
              <a:rPr lang="en-US" dirty="0" err="1"/>
              <a:t>L’oreal</a:t>
            </a:r>
            <a:endParaRPr lang="en-US" dirty="0"/>
          </a:p>
        </p:txBody>
      </p:sp>
    </p:spTree>
    <p:extLst>
      <p:ext uri="{BB962C8B-B14F-4D97-AF65-F5344CB8AC3E}">
        <p14:creationId xmlns:p14="http://schemas.microsoft.com/office/powerpoint/2010/main" val="351171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9994-4B96-25AB-DA24-46E2FF71D743}"/>
              </a:ext>
            </a:extLst>
          </p:cNvPr>
          <p:cNvSpPr>
            <a:spLocks noGrp="1"/>
          </p:cNvSpPr>
          <p:nvPr>
            <p:ph type="title"/>
          </p:nvPr>
        </p:nvSpPr>
        <p:spPr/>
        <p:txBody>
          <a:bodyPr/>
          <a:lstStyle/>
          <a:p>
            <a:r>
              <a:rPr lang="en-US" dirty="0"/>
              <a:t>Folder Structure cont’d…</a:t>
            </a:r>
          </a:p>
        </p:txBody>
      </p:sp>
      <p:sp>
        <p:nvSpPr>
          <p:cNvPr id="3" name="Content Placeholder 2">
            <a:extLst>
              <a:ext uri="{FF2B5EF4-FFF2-40B4-BE49-F238E27FC236}">
                <a16:creationId xmlns:a16="http://schemas.microsoft.com/office/drawing/2014/main" id="{D2000081-B650-999F-2A41-628D942CE141}"/>
              </a:ext>
            </a:extLst>
          </p:cNvPr>
          <p:cNvSpPr>
            <a:spLocks noGrp="1"/>
          </p:cNvSpPr>
          <p:nvPr>
            <p:ph sz="half" idx="1"/>
          </p:nvPr>
        </p:nvSpPr>
        <p:spPr/>
        <p:txBody>
          <a:bodyPr/>
          <a:lstStyle/>
          <a:p>
            <a:r>
              <a:rPr lang="en-US" dirty="0"/>
              <a:t>Models</a:t>
            </a:r>
          </a:p>
          <a:p>
            <a:pPr lvl="2"/>
            <a:r>
              <a:rPr lang="en-US" dirty="0"/>
              <a:t>Using Model folder, the transformation from Staging to Core is maintained</a:t>
            </a:r>
          </a:p>
          <a:p>
            <a:pPr lvl="2"/>
            <a:r>
              <a:rPr lang="en-US" dirty="0"/>
              <a:t>In core layer, the flow from staging tables to dimensional tables and dimensional tables to Fact tables are maintained using job dependency.</a:t>
            </a:r>
          </a:p>
          <a:p>
            <a:pPr lvl="2"/>
            <a:r>
              <a:rPr lang="en-US" dirty="0"/>
              <a:t>All the dimensional tables are SCD Type 1 and it is handled by incremental option.</a:t>
            </a:r>
          </a:p>
          <a:p>
            <a:pPr lvl="2"/>
            <a:endParaRPr lang="en-US" dirty="0"/>
          </a:p>
          <a:p>
            <a:endParaRPr lang="en-US" dirty="0"/>
          </a:p>
        </p:txBody>
      </p:sp>
      <p:pic>
        <p:nvPicPr>
          <p:cNvPr id="8" name="Content Placeholder 7">
            <a:extLst>
              <a:ext uri="{FF2B5EF4-FFF2-40B4-BE49-F238E27FC236}">
                <a16:creationId xmlns:a16="http://schemas.microsoft.com/office/drawing/2014/main" id="{42765238-6E5A-8BCE-17EE-4E2BCD498697}"/>
              </a:ext>
            </a:extLst>
          </p:cNvPr>
          <p:cNvPicPr>
            <a:picLocks noGrp="1" noChangeAspect="1"/>
          </p:cNvPicPr>
          <p:nvPr>
            <p:ph sz="half" idx="2"/>
          </p:nvPr>
        </p:nvPicPr>
        <p:blipFill>
          <a:blip r:embed="rId2"/>
          <a:stretch>
            <a:fillRect/>
          </a:stretch>
        </p:blipFill>
        <p:spPr>
          <a:xfrm>
            <a:off x="5908432" y="90515"/>
            <a:ext cx="5719233" cy="5700685"/>
          </a:xfrm>
        </p:spPr>
      </p:pic>
      <p:pic>
        <p:nvPicPr>
          <p:cNvPr id="5" name="Picture 4">
            <a:extLst>
              <a:ext uri="{FF2B5EF4-FFF2-40B4-BE49-F238E27FC236}">
                <a16:creationId xmlns:a16="http://schemas.microsoft.com/office/drawing/2014/main" id="{2765F94C-8BA1-BD87-6AE7-12BEAE34C957}"/>
              </a:ext>
            </a:extLst>
          </p:cNvPr>
          <p:cNvPicPr>
            <a:picLocks noChangeAspect="1"/>
          </p:cNvPicPr>
          <p:nvPr/>
        </p:nvPicPr>
        <p:blipFill>
          <a:blip r:embed="rId3"/>
          <a:stretch>
            <a:fillRect/>
          </a:stretch>
        </p:blipFill>
        <p:spPr>
          <a:xfrm>
            <a:off x="581025" y="5365632"/>
            <a:ext cx="4414487" cy="1285875"/>
          </a:xfrm>
          <a:prstGeom prst="rect">
            <a:avLst/>
          </a:prstGeom>
        </p:spPr>
      </p:pic>
    </p:spTree>
    <p:extLst>
      <p:ext uri="{BB962C8B-B14F-4D97-AF65-F5344CB8AC3E}">
        <p14:creationId xmlns:p14="http://schemas.microsoft.com/office/powerpoint/2010/main" val="7139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65AB-C133-9BBB-3403-BC6A3DF7DB41}"/>
              </a:ext>
            </a:extLst>
          </p:cNvPr>
          <p:cNvSpPr>
            <a:spLocks noGrp="1"/>
          </p:cNvSpPr>
          <p:nvPr>
            <p:ph type="title"/>
          </p:nvPr>
        </p:nvSpPr>
        <p:spPr>
          <a:xfrm>
            <a:off x="359838" y="320570"/>
            <a:ext cx="11459013" cy="512961"/>
          </a:xfrm>
        </p:spPr>
        <p:txBody>
          <a:bodyPr wrap="square" anchor="t">
            <a:normAutofit fontScale="90000"/>
          </a:bodyPr>
          <a:lstStyle/>
          <a:p>
            <a:r>
              <a:rPr lang="en-US" dirty="0"/>
              <a:t>Environments</a:t>
            </a:r>
          </a:p>
        </p:txBody>
      </p:sp>
      <p:sp>
        <p:nvSpPr>
          <p:cNvPr id="3" name="Content Placeholder 2">
            <a:extLst>
              <a:ext uri="{FF2B5EF4-FFF2-40B4-BE49-F238E27FC236}">
                <a16:creationId xmlns:a16="http://schemas.microsoft.com/office/drawing/2014/main" id="{E1F6F33F-3D33-8392-7C47-5F957BA60201}"/>
              </a:ext>
            </a:extLst>
          </p:cNvPr>
          <p:cNvSpPr>
            <a:spLocks noGrp="1"/>
          </p:cNvSpPr>
          <p:nvPr>
            <p:ph sz="half" idx="1"/>
          </p:nvPr>
        </p:nvSpPr>
        <p:spPr>
          <a:xfrm>
            <a:off x="187570" y="1295400"/>
            <a:ext cx="5720861" cy="4876800"/>
          </a:xfrm>
        </p:spPr>
        <p:txBody>
          <a:bodyPr wrap="square" anchor="t">
            <a:normAutofit fontScale="92500" lnSpcReduction="10000"/>
          </a:bodyPr>
          <a:lstStyle/>
          <a:p>
            <a:r>
              <a:rPr lang="en-US" dirty="0"/>
              <a:t>In software engineering, environments are used to enable engineers to develop and test code without impacting the users of their software.</a:t>
            </a:r>
          </a:p>
          <a:p>
            <a:r>
              <a:rPr lang="en-US" dirty="0"/>
              <a:t>“Production” (or pd) refers to the environment that end users interact with, while “development” (or dv) is the environment that engineers write code in. This means that engineers can work iteratively when writing and testing new code in development, and once they are confident in these changes, deploy their code to production.</a:t>
            </a:r>
          </a:p>
        </p:txBody>
      </p:sp>
      <p:pic>
        <p:nvPicPr>
          <p:cNvPr id="6" name="Content Placeholder 5">
            <a:extLst>
              <a:ext uri="{FF2B5EF4-FFF2-40B4-BE49-F238E27FC236}">
                <a16:creationId xmlns:a16="http://schemas.microsoft.com/office/drawing/2014/main" id="{78C36AE3-4BE0-F3DD-6CE8-52CBE86884B8}"/>
              </a:ext>
            </a:extLst>
          </p:cNvPr>
          <p:cNvPicPr>
            <a:picLocks noGrp="1" noChangeAspect="1"/>
          </p:cNvPicPr>
          <p:nvPr>
            <p:ph sz="half" idx="2"/>
          </p:nvPr>
        </p:nvPicPr>
        <p:blipFill>
          <a:blip r:embed="rId2"/>
          <a:stretch>
            <a:fillRect/>
          </a:stretch>
        </p:blipFill>
        <p:spPr>
          <a:xfrm>
            <a:off x="6089345" y="1295400"/>
            <a:ext cx="5719233" cy="4079240"/>
          </a:xfrm>
          <a:noFill/>
        </p:spPr>
      </p:pic>
    </p:spTree>
    <p:extLst>
      <p:ext uri="{BB962C8B-B14F-4D97-AF65-F5344CB8AC3E}">
        <p14:creationId xmlns:p14="http://schemas.microsoft.com/office/powerpoint/2010/main" val="410454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BFCC-B15E-ECDD-676B-74D4E6303E3A}"/>
              </a:ext>
            </a:extLst>
          </p:cNvPr>
          <p:cNvSpPr>
            <a:spLocks noGrp="1"/>
          </p:cNvSpPr>
          <p:nvPr>
            <p:ph type="title"/>
          </p:nvPr>
        </p:nvSpPr>
        <p:spPr/>
        <p:txBody>
          <a:bodyPr/>
          <a:lstStyle/>
          <a:p>
            <a:r>
              <a:rPr lang="en-US" dirty="0"/>
              <a:t>Environment cont’d…</a:t>
            </a:r>
          </a:p>
        </p:txBody>
      </p:sp>
      <p:sp>
        <p:nvSpPr>
          <p:cNvPr id="3" name="Content Placeholder 2">
            <a:extLst>
              <a:ext uri="{FF2B5EF4-FFF2-40B4-BE49-F238E27FC236}">
                <a16:creationId xmlns:a16="http://schemas.microsoft.com/office/drawing/2014/main" id="{8DDB7089-9983-30BB-E821-F2D049036F17}"/>
              </a:ext>
            </a:extLst>
          </p:cNvPr>
          <p:cNvSpPr>
            <a:spLocks noGrp="1"/>
          </p:cNvSpPr>
          <p:nvPr>
            <p:ph sz="half" idx="1"/>
          </p:nvPr>
        </p:nvSpPr>
        <p:spPr/>
        <p:txBody>
          <a:bodyPr/>
          <a:lstStyle/>
          <a:p>
            <a:r>
              <a:rPr lang="en-US" dirty="0"/>
              <a:t>Environment Variables</a:t>
            </a:r>
          </a:p>
          <a:p>
            <a:pPr lvl="1"/>
            <a:r>
              <a:rPr lang="en-US" dirty="0"/>
              <a:t>The </a:t>
            </a:r>
            <a:r>
              <a:rPr lang="en-US" dirty="0" err="1"/>
              <a:t>env_var</a:t>
            </a:r>
            <a:r>
              <a:rPr lang="en-US" dirty="0"/>
              <a:t> function can be used to incorporate Environment Variables from the system into your dbt project.</a:t>
            </a:r>
          </a:p>
        </p:txBody>
      </p:sp>
      <p:pic>
        <p:nvPicPr>
          <p:cNvPr id="7" name="Picture 6">
            <a:extLst>
              <a:ext uri="{FF2B5EF4-FFF2-40B4-BE49-F238E27FC236}">
                <a16:creationId xmlns:a16="http://schemas.microsoft.com/office/drawing/2014/main" id="{5DF6937B-F487-717E-7846-1A738C426FCE}"/>
              </a:ext>
            </a:extLst>
          </p:cNvPr>
          <p:cNvPicPr>
            <a:picLocks noChangeAspect="1"/>
          </p:cNvPicPr>
          <p:nvPr/>
        </p:nvPicPr>
        <p:blipFill>
          <a:blip r:embed="rId2"/>
          <a:stretch>
            <a:fillRect/>
          </a:stretch>
        </p:blipFill>
        <p:spPr>
          <a:xfrm>
            <a:off x="-6656" y="2631611"/>
            <a:ext cx="12192000" cy="3905820"/>
          </a:xfrm>
          <a:prstGeom prst="rect">
            <a:avLst/>
          </a:prstGeom>
        </p:spPr>
      </p:pic>
    </p:spTree>
    <p:extLst>
      <p:ext uri="{BB962C8B-B14F-4D97-AF65-F5344CB8AC3E}">
        <p14:creationId xmlns:p14="http://schemas.microsoft.com/office/powerpoint/2010/main" val="163761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3921-A730-BD21-A729-08AB569F516A}"/>
              </a:ext>
            </a:extLst>
          </p:cNvPr>
          <p:cNvSpPr>
            <a:spLocks noGrp="1"/>
          </p:cNvSpPr>
          <p:nvPr>
            <p:ph type="title"/>
          </p:nvPr>
        </p:nvSpPr>
        <p:spPr/>
        <p:txBody>
          <a:bodyPr/>
          <a:lstStyle/>
          <a:p>
            <a:r>
              <a:rPr lang="en-US" dirty="0"/>
              <a:t>JOBS</a:t>
            </a:r>
          </a:p>
        </p:txBody>
      </p:sp>
      <p:sp>
        <p:nvSpPr>
          <p:cNvPr id="3" name="Content Placeholder 2">
            <a:extLst>
              <a:ext uri="{FF2B5EF4-FFF2-40B4-BE49-F238E27FC236}">
                <a16:creationId xmlns:a16="http://schemas.microsoft.com/office/drawing/2014/main" id="{4BF05ABD-111D-68B7-5ACE-E639B5F0EA4F}"/>
              </a:ext>
            </a:extLst>
          </p:cNvPr>
          <p:cNvSpPr>
            <a:spLocks noGrp="1"/>
          </p:cNvSpPr>
          <p:nvPr>
            <p:ph sz="half" idx="1"/>
          </p:nvPr>
        </p:nvSpPr>
        <p:spPr/>
        <p:txBody>
          <a:bodyPr/>
          <a:lstStyle/>
          <a:p>
            <a:r>
              <a:rPr lang="en-US" dirty="0"/>
              <a:t>Jobs are a set of dbt commands that you want to run on a schedule</a:t>
            </a:r>
          </a:p>
        </p:txBody>
      </p:sp>
      <p:pic>
        <p:nvPicPr>
          <p:cNvPr id="8" name="Content Placeholder 7">
            <a:extLst>
              <a:ext uri="{FF2B5EF4-FFF2-40B4-BE49-F238E27FC236}">
                <a16:creationId xmlns:a16="http://schemas.microsoft.com/office/drawing/2014/main" id="{C18EBA2C-6331-1233-014E-D1828C414CA6}"/>
              </a:ext>
            </a:extLst>
          </p:cNvPr>
          <p:cNvPicPr>
            <a:picLocks noGrp="1" noChangeAspect="1"/>
          </p:cNvPicPr>
          <p:nvPr>
            <p:ph sz="half" idx="2"/>
          </p:nvPr>
        </p:nvPicPr>
        <p:blipFill>
          <a:blip r:embed="rId2"/>
          <a:stretch>
            <a:fillRect/>
          </a:stretch>
        </p:blipFill>
        <p:spPr>
          <a:xfrm>
            <a:off x="6112930" y="478803"/>
            <a:ext cx="5719233" cy="3254997"/>
          </a:xfrm>
        </p:spPr>
      </p:pic>
      <p:pic>
        <p:nvPicPr>
          <p:cNvPr id="10" name="Picture 9">
            <a:extLst>
              <a:ext uri="{FF2B5EF4-FFF2-40B4-BE49-F238E27FC236}">
                <a16:creationId xmlns:a16="http://schemas.microsoft.com/office/drawing/2014/main" id="{D38C9E75-1007-5DDE-9028-D8A9FBC31E56}"/>
              </a:ext>
            </a:extLst>
          </p:cNvPr>
          <p:cNvPicPr>
            <a:picLocks noChangeAspect="1"/>
          </p:cNvPicPr>
          <p:nvPr/>
        </p:nvPicPr>
        <p:blipFill>
          <a:blip r:embed="rId3"/>
          <a:stretch>
            <a:fillRect/>
          </a:stretch>
        </p:blipFill>
        <p:spPr>
          <a:xfrm>
            <a:off x="6080699" y="3756488"/>
            <a:ext cx="5720861" cy="2415712"/>
          </a:xfrm>
          <a:prstGeom prst="rect">
            <a:avLst/>
          </a:prstGeom>
        </p:spPr>
      </p:pic>
      <p:pic>
        <p:nvPicPr>
          <p:cNvPr id="5" name="Picture 4">
            <a:extLst>
              <a:ext uri="{FF2B5EF4-FFF2-40B4-BE49-F238E27FC236}">
                <a16:creationId xmlns:a16="http://schemas.microsoft.com/office/drawing/2014/main" id="{B0334208-6DCB-D78B-946C-7D591BFD7B32}"/>
              </a:ext>
            </a:extLst>
          </p:cNvPr>
          <p:cNvPicPr>
            <a:picLocks noChangeAspect="1"/>
          </p:cNvPicPr>
          <p:nvPr/>
        </p:nvPicPr>
        <p:blipFill>
          <a:blip r:embed="rId4"/>
          <a:stretch>
            <a:fillRect/>
          </a:stretch>
        </p:blipFill>
        <p:spPr>
          <a:xfrm>
            <a:off x="439786" y="3224463"/>
            <a:ext cx="5162550" cy="3447800"/>
          </a:xfrm>
          <a:prstGeom prst="rect">
            <a:avLst/>
          </a:prstGeom>
        </p:spPr>
      </p:pic>
    </p:spTree>
    <p:extLst>
      <p:ext uri="{BB962C8B-B14F-4D97-AF65-F5344CB8AC3E}">
        <p14:creationId xmlns:p14="http://schemas.microsoft.com/office/powerpoint/2010/main" val="247003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21D4-514A-5C35-E884-AF39E5A39C7F}"/>
              </a:ext>
            </a:extLst>
          </p:cNvPr>
          <p:cNvSpPr>
            <a:spLocks noGrp="1"/>
          </p:cNvSpPr>
          <p:nvPr>
            <p:ph type="title"/>
          </p:nvPr>
        </p:nvSpPr>
        <p:spPr/>
        <p:txBody>
          <a:bodyPr/>
          <a:lstStyle/>
          <a:p>
            <a:r>
              <a:rPr lang="en-US" dirty="0"/>
              <a:t>Jobs Cont’d…</a:t>
            </a:r>
          </a:p>
        </p:txBody>
      </p:sp>
      <p:sp>
        <p:nvSpPr>
          <p:cNvPr id="3" name="Content Placeholder 2">
            <a:extLst>
              <a:ext uri="{FF2B5EF4-FFF2-40B4-BE49-F238E27FC236}">
                <a16:creationId xmlns:a16="http://schemas.microsoft.com/office/drawing/2014/main" id="{D63FDA30-EB17-0273-C46A-B6E1983F0F1B}"/>
              </a:ext>
            </a:extLst>
          </p:cNvPr>
          <p:cNvSpPr>
            <a:spLocks noGrp="1"/>
          </p:cNvSpPr>
          <p:nvPr>
            <p:ph sz="half" idx="1"/>
          </p:nvPr>
        </p:nvSpPr>
        <p:spPr/>
        <p:txBody>
          <a:bodyPr/>
          <a:lstStyle/>
          <a:p>
            <a:r>
              <a:rPr lang="en-US" dirty="0"/>
              <a:t>The created Jobs are triggering from Apache Airflow using the below ID’s</a:t>
            </a:r>
          </a:p>
          <a:p>
            <a:r>
              <a:rPr lang="en-US" dirty="0"/>
              <a:t>Account ID</a:t>
            </a:r>
          </a:p>
          <a:p>
            <a:r>
              <a:rPr lang="en-US" dirty="0"/>
              <a:t>Project ID</a:t>
            </a:r>
          </a:p>
          <a:p>
            <a:r>
              <a:rPr lang="en-US" dirty="0"/>
              <a:t>Job ID</a:t>
            </a:r>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69643CBC-92D2-6719-6881-B84396770705}"/>
              </a:ext>
            </a:extLst>
          </p:cNvPr>
          <p:cNvPicPr>
            <a:picLocks noGrp="1" noChangeAspect="1"/>
          </p:cNvPicPr>
          <p:nvPr>
            <p:ph sz="half" idx="2"/>
          </p:nvPr>
        </p:nvPicPr>
        <p:blipFill>
          <a:blip r:embed="rId2"/>
          <a:stretch>
            <a:fillRect/>
          </a:stretch>
        </p:blipFill>
        <p:spPr>
          <a:xfrm>
            <a:off x="6283573" y="1295400"/>
            <a:ext cx="5719233" cy="4729480"/>
          </a:xfrm>
        </p:spPr>
      </p:pic>
    </p:spTree>
    <p:extLst>
      <p:ext uri="{BB962C8B-B14F-4D97-AF65-F5344CB8AC3E}">
        <p14:creationId xmlns:p14="http://schemas.microsoft.com/office/powerpoint/2010/main" val="256544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F921-4641-D4C6-E317-D66E96236FD9}"/>
              </a:ext>
            </a:extLst>
          </p:cNvPr>
          <p:cNvSpPr>
            <a:spLocks noGrp="1"/>
          </p:cNvSpPr>
          <p:nvPr>
            <p:ph type="title"/>
          </p:nvPr>
        </p:nvSpPr>
        <p:spPr/>
        <p:txBody>
          <a:bodyPr/>
          <a:lstStyle/>
          <a:p>
            <a:r>
              <a:rPr lang="en-US" dirty="0"/>
              <a:t>Airflow calling DBT Operator</a:t>
            </a:r>
          </a:p>
        </p:txBody>
      </p:sp>
      <p:pic>
        <p:nvPicPr>
          <p:cNvPr id="5" name="Content Placeholder 4">
            <a:extLst>
              <a:ext uri="{FF2B5EF4-FFF2-40B4-BE49-F238E27FC236}">
                <a16:creationId xmlns:a16="http://schemas.microsoft.com/office/drawing/2014/main" id="{ED199A49-71E8-FEE9-6E16-CDB6B6C98CE6}"/>
              </a:ext>
            </a:extLst>
          </p:cNvPr>
          <p:cNvPicPr>
            <a:picLocks noGrp="1" noChangeAspect="1"/>
          </p:cNvPicPr>
          <p:nvPr>
            <p:ph idx="1"/>
          </p:nvPr>
        </p:nvPicPr>
        <p:blipFill>
          <a:blip r:embed="rId2"/>
          <a:stretch>
            <a:fillRect/>
          </a:stretch>
        </p:blipFill>
        <p:spPr>
          <a:xfrm>
            <a:off x="0" y="1739490"/>
            <a:ext cx="6634916" cy="2514011"/>
          </a:xfrm>
        </p:spPr>
      </p:pic>
      <p:pic>
        <p:nvPicPr>
          <p:cNvPr id="9" name="Picture 8">
            <a:extLst>
              <a:ext uri="{FF2B5EF4-FFF2-40B4-BE49-F238E27FC236}">
                <a16:creationId xmlns:a16="http://schemas.microsoft.com/office/drawing/2014/main" id="{74E03A20-E3E0-D58D-481C-D9662C4F2E72}"/>
              </a:ext>
            </a:extLst>
          </p:cNvPr>
          <p:cNvPicPr>
            <a:picLocks noChangeAspect="1"/>
          </p:cNvPicPr>
          <p:nvPr/>
        </p:nvPicPr>
        <p:blipFill>
          <a:blip r:embed="rId3"/>
          <a:stretch>
            <a:fillRect/>
          </a:stretch>
        </p:blipFill>
        <p:spPr>
          <a:xfrm>
            <a:off x="5627281" y="1998939"/>
            <a:ext cx="6502186" cy="2860122"/>
          </a:xfrm>
          <a:prstGeom prst="rect">
            <a:avLst/>
          </a:prstGeom>
        </p:spPr>
      </p:pic>
    </p:spTree>
    <p:extLst>
      <p:ext uri="{BB962C8B-B14F-4D97-AF65-F5344CB8AC3E}">
        <p14:creationId xmlns:p14="http://schemas.microsoft.com/office/powerpoint/2010/main" val="326061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05D8-918D-BF7C-30FD-544CFFEB7FDA}"/>
              </a:ext>
            </a:extLst>
          </p:cNvPr>
          <p:cNvSpPr>
            <a:spLocks noGrp="1"/>
          </p:cNvSpPr>
          <p:nvPr>
            <p:ph type="title"/>
          </p:nvPr>
        </p:nvSpPr>
        <p:spPr/>
        <p:txBody>
          <a:bodyPr/>
          <a:lstStyle/>
          <a:p>
            <a:r>
              <a:rPr lang="en-US" dirty="0"/>
              <a:t>DBT Lineage</a:t>
            </a:r>
          </a:p>
        </p:txBody>
      </p:sp>
      <p:pic>
        <p:nvPicPr>
          <p:cNvPr id="5" name="Content Placeholder 4">
            <a:extLst>
              <a:ext uri="{FF2B5EF4-FFF2-40B4-BE49-F238E27FC236}">
                <a16:creationId xmlns:a16="http://schemas.microsoft.com/office/drawing/2014/main" id="{909F4A04-5887-D151-24F4-2BBCE7543B1C}"/>
              </a:ext>
            </a:extLst>
          </p:cNvPr>
          <p:cNvPicPr>
            <a:picLocks noGrp="1" noChangeAspect="1"/>
          </p:cNvPicPr>
          <p:nvPr>
            <p:ph idx="1"/>
          </p:nvPr>
        </p:nvPicPr>
        <p:blipFill>
          <a:blip r:embed="rId2"/>
          <a:stretch>
            <a:fillRect/>
          </a:stretch>
        </p:blipFill>
        <p:spPr>
          <a:xfrm>
            <a:off x="1187884" y="1825625"/>
            <a:ext cx="9816231" cy="4351338"/>
          </a:xfrm>
        </p:spPr>
      </p:pic>
      <p:sp>
        <p:nvSpPr>
          <p:cNvPr id="6" name="TextBox 5">
            <a:extLst>
              <a:ext uri="{FF2B5EF4-FFF2-40B4-BE49-F238E27FC236}">
                <a16:creationId xmlns:a16="http://schemas.microsoft.com/office/drawing/2014/main" id="{6CB00016-5804-353B-97DB-A9A0FDC15265}"/>
              </a:ext>
            </a:extLst>
          </p:cNvPr>
          <p:cNvSpPr txBox="1"/>
          <p:nvPr/>
        </p:nvSpPr>
        <p:spPr>
          <a:xfrm>
            <a:off x="1588168" y="2310063"/>
            <a:ext cx="1222409" cy="2862322"/>
          </a:xfrm>
          <a:prstGeom prst="rect">
            <a:avLst/>
          </a:prstGeom>
          <a:noFill/>
        </p:spPr>
        <p:txBody>
          <a:bodyPr wrap="square" rtlCol="0">
            <a:spAutoFit/>
          </a:bodyPr>
          <a:lstStyle/>
          <a:p>
            <a:r>
              <a:rPr lang="en-US" dirty="0"/>
              <a:t>With the help of lineage dbt is capability of find the dependency automatically</a:t>
            </a:r>
          </a:p>
        </p:txBody>
      </p:sp>
    </p:spTree>
    <p:extLst>
      <p:ext uri="{BB962C8B-B14F-4D97-AF65-F5344CB8AC3E}">
        <p14:creationId xmlns:p14="http://schemas.microsoft.com/office/powerpoint/2010/main" val="164442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337-44D6-B2C2-E4CE-620E6FFBE6EC}"/>
              </a:ext>
            </a:extLst>
          </p:cNvPr>
          <p:cNvSpPr>
            <a:spLocks noGrp="1"/>
          </p:cNvSpPr>
          <p:nvPr>
            <p:ph type="title"/>
          </p:nvPr>
        </p:nvSpPr>
        <p:spPr/>
        <p:txBody>
          <a:bodyPr/>
          <a:lstStyle/>
          <a:p>
            <a:r>
              <a:rPr lang="en-US" dirty="0"/>
              <a:t>DBT Docs</a:t>
            </a:r>
          </a:p>
        </p:txBody>
      </p:sp>
      <p:sp>
        <p:nvSpPr>
          <p:cNvPr id="3" name="Content Placeholder 2">
            <a:extLst>
              <a:ext uri="{FF2B5EF4-FFF2-40B4-BE49-F238E27FC236}">
                <a16:creationId xmlns:a16="http://schemas.microsoft.com/office/drawing/2014/main" id="{CEB11938-39A6-409B-5B65-89546B36C27F}"/>
              </a:ext>
            </a:extLst>
          </p:cNvPr>
          <p:cNvSpPr>
            <a:spLocks noGrp="1"/>
          </p:cNvSpPr>
          <p:nvPr>
            <p:ph idx="1"/>
          </p:nvPr>
        </p:nvSpPr>
        <p:spPr/>
        <p:txBody>
          <a:bodyPr/>
          <a:lstStyle/>
          <a:p>
            <a:r>
              <a:rPr lang="en-US" b="0" i="0" dirty="0">
                <a:solidFill>
                  <a:srgbClr val="5E666C"/>
                </a:solidFill>
                <a:effectLst/>
                <a:latin typeface="-apple-system"/>
              </a:rPr>
              <a:t>Welcome to auto-generated documentation for your dbt project! With project tab, Database tab and lineage graph.</a:t>
            </a:r>
            <a:endParaRPr lang="en-US" dirty="0"/>
          </a:p>
        </p:txBody>
      </p:sp>
      <p:pic>
        <p:nvPicPr>
          <p:cNvPr id="5" name="Picture 4">
            <a:extLst>
              <a:ext uri="{FF2B5EF4-FFF2-40B4-BE49-F238E27FC236}">
                <a16:creationId xmlns:a16="http://schemas.microsoft.com/office/drawing/2014/main" id="{97600494-C0EA-695A-49CE-AFFD554937D7}"/>
              </a:ext>
            </a:extLst>
          </p:cNvPr>
          <p:cNvPicPr>
            <a:picLocks noChangeAspect="1"/>
          </p:cNvPicPr>
          <p:nvPr/>
        </p:nvPicPr>
        <p:blipFill>
          <a:blip r:embed="rId2"/>
          <a:stretch>
            <a:fillRect/>
          </a:stretch>
        </p:blipFill>
        <p:spPr>
          <a:xfrm>
            <a:off x="86628" y="3195440"/>
            <a:ext cx="12192000" cy="2738682"/>
          </a:xfrm>
          <a:prstGeom prst="rect">
            <a:avLst/>
          </a:prstGeom>
        </p:spPr>
      </p:pic>
    </p:spTree>
    <p:extLst>
      <p:ext uri="{BB962C8B-B14F-4D97-AF65-F5344CB8AC3E}">
        <p14:creationId xmlns:p14="http://schemas.microsoft.com/office/powerpoint/2010/main" val="129670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6F8-6015-AFA7-9B50-1B767B492D59}"/>
              </a:ext>
            </a:extLst>
          </p:cNvPr>
          <p:cNvSpPr>
            <a:spLocks noGrp="1"/>
          </p:cNvSpPr>
          <p:nvPr>
            <p:ph type="title"/>
          </p:nvPr>
        </p:nvSpPr>
        <p:spPr>
          <a:xfrm>
            <a:off x="982579" y="2396055"/>
            <a:ext cx="10515600" cy="1325563"/>
          </a:xfrm>
        </p:spPr>
        <p:txBody>
          <a:bodyPr/>
          <a:lstStyle/>
          <a:p>
            <a:r>
              <a:rPr lang="en-US" dirty="0"/>
              <a:t>                              Thank you</a:t>
            </a:r>
          </a:p>
        </p:txBody>
      </p:sp>
    </p:spTree>
    <p:extLst>
      <p:ext uri="{BB962C8B-B14F-4D97-AF65-F5344CB8AC3E}">
        <p14:creationId xmlns:p14="http://schemas.microsoft.com/office/powerpoint/2010/main" val="295023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B1C8-2851-328B-C663-EDF03993F4AB}"/>
              </a:ext>
            </a:extLst>
          </p:cNvPr>
          <p:cNvSpPr>
            <a:spLocks noGrp="1"/>
          </p:cNvSpPr>
          <p:nvPr>
            <p:ph type="title"/>
          </p:nvPr>
        </p:nvSpPr>
        <p:spPr/>
        <p:txBody>
          <a:bodyPr/>
          <a:lstStyle/>
          <a:p>
            <a:r>
              <a:rPr lang="en-US" dirty="0"/>
              <a:t>WHAT IS DBT? </a:t>
            </a:r>
          </a:p>
        </p:txBody>
      </p:sp>
      <p:pic>
        <p:nvPicPr>
          <p:cNvPr id="5" name="Content Placeholder 4">
            <a:extLst>
              <a:ext uri="{FF2B5EF4-FFF2-40B4-BE49-F238E27FC236}">
                <a16:creationId xmlns:a16="http://schemas.microsoft.com/office/drawing/2014/main" id="{D377B7AB-8659-0890-240A-FE950F17F072}"/>
              </a:ext>
            </a:extLst>
          </p:cNvPr>
          <p:cNvPicPr>
            <a:picLocks noGrp="1" noChangeAspect="1"/>
          </p:cNvPicPr>
          <p:nvPr>
            <p:ph idx="1"/>
          </p:nvPr>
        </p:nvPicPr>
        <p:blipFill>
          <a:blip r:embed="rId2"/>
          <a:stretch>
            <a:fillRect/>
          </a:stretch>
        </p:blipFill>
        <p:spPr>
          <a:xfrm>
            <a:off x="2182347" y="1474722"/>
            <a:ext cx="6854685" cy="4351338"/>
          </a:xfrm>
        </p:spPr>
      </p:pic>
      <p:pic>
        <p:nvPicPr>
          <p:cNvPr id="7" name="Picture 6">
            <a:extLst>
              <a:ext uri="{FF2B5EF4-FFF2-40B4-BE49-F238E27FC236}">
                <a16:creationId xmlns:a16="http://schemas.microsoft.com/office/drawing/2014/main" id="{4308EB8E-EC52-1C9F-98B6-0E658ED5DFB0}"/>
              </a:ext>
            </a:extLst>
          </p:cNvPr>
          <p:cNvPicPr>
            <a:picLocks noChangeAspect="1"/>
          </p:cNvPicPr>
          <p:nvPr/>
        </p:nvPicPr>
        <p:blipFill>
          <a:blip r:embed="rId3"/>
          <a:stretch>
            <a:fillRect/>
          </a:stretch>
        </p:blipFill>
        <p:spPr>
          <a:xfrm>
            <a:off x="5917165" y="5727390"/>
            <a:ext cx="1069262" cy="904577"/>
          </a:xfrm>
          <a:prstGeom prst="rect">
            <a:avLst/>
          </a:prstGeom>
        </p:spPr>
      </p:pic>
      <p:pic>
        <p:nvPicPr>
          <p:cNvPr id="9" name="Picture 8">
            <a:extLst>
              <a:ext uri="{FF2B5EF4-FFF2-40B4-BE49-F238E27FC236}">
                <a16:creationId xmlns:a16="http://schemas.microsoft.com/office/drawing/2014/main" id="{4AC2AFD0-41E5-D67F-167E-9BFB19899683}"/>
              </a:ext>
            </a:extLst>
          </p:cNvPr>
          <p:cNvPicPr>
            <a:picLocks noChangeAspect="1"/>
          </p:cNvPicPr>
          <p:nvPr/>
        </p:nvPicPr>
        <p:blipFill>
          <a:blip r:embed="rId4"/>
          <a:stretch>
            <a:fillRect/>
          </a:stretch>
        </p:blipFill>
        <p:spPr>
          <a:xfrm>
            <a:off x="7092567" y="6003983"/>
            <a:ext cx="1838325" cy="514350"/>
          </a:xfrm>
          <a:prstGeom prst="rect">
            <a:avLst/>
          </a:prstGeom>
        </p:spPr>
      </p:pic>
      <p:pic>
        <p:nvPicPr>
          <p:cNvPr id="11" name="Picture 10">
            <a:extLst>
              <a:ext uri="{FF2B5EF4-FFF2-40B4-BE49-F238E27FC236}">
                <a16:creationId xmlns:a16="http://schemas.microsoft.com/office/drawing/2014/main" id="{AFB8E1CA-BA9F-B3B9-08C7-DED19964E0A8}"/>
              </a:ext>
            </a:extLst>
          </p:cNvPr>
          <p:cNvPicPr>
            <a:picLocks noChangeAspect="1"/>
          </p:cNvPicPr>
          <p:nvPr/>
        </p:nvPicPr>
        <p:blipFill>
          <a:blip r:embed="rId5"/>
          <a:stretch>
            <a:fillRect/>
          </a:stretch>
        </p:blipFill>
        <p:spPr>
          <a:xfrm>
            <a:off x="9005646" y="3297965"/>
            <a:ext cx="1314450" cy="390525"/>
          </a:xfrm>
          <a:prstGeom prst="rect">
            <a:avLst/>
          </a:prstGeom>
        </p:spPr>
      </p:pic>
      <p:pic>
        <p:nvPicPr>
          <p:cNvPr id="13" name="Picture 12">
            <a:extLst>
              <a:ext uri="{FF2B5EF4-FFF2-40B4-BE49-F238E27FC236}">
                <a16:creationId xmlns:a16="http://schemas.microsoft.com/office/drawing/2014/main" id="{AF176898-3948-C80A-C971-40DBB19ABDD3}"/>
              </a:ext>
            </a:extLst>
          </p:cNvPr>
          <p:cNvPicPr>
            <a:picLocks noChangeAspect="1"/>
          </p:cNvPicPr>
          <p:nvPr/>
        </p:nvPicPr>
        <p:blipFill>
          <a:blip r:embed="rId6"/>
          <a:stretch>
            <a:fillRect/>
          </a:stretch>
        </p:blipFill>
        <p:spPr>
          <a:xfrm>
            <a:off x="10661952" y="3336066"/>
            <a:ext cx="1171575" cy="314325"/>
          </a:xfrm>
          <a:prstGeom prst="rect">
            <a:avLst/>
          </a:prstGeom>
        </p:spPr>
      </p:pic>
      <p:sp>
        <p:nvSpPr>
          <p:cNvPr id="14" name="TextBox 13">
            <a:extLst>
              <a:ext uri="{FF2B5EF4-FFF2-40B4-BE49-F238E27FC236}">
                <a16:creationId xmlns:a16="http://schemas.microsoft.com/office/drawing/2014/main" id="{4A8AAB00-86D7-AF9D-5E3F-EC69D6BAFF60}"/>
              </a:ext>
            </a:extLst>
          </p:cNvPr>
          <p:cNvSpPr txBox="1"/>
          <p:nvPr/>
        </p:nvSpPr>
        <p:spPr>
          <a:xfrm>
            <a:off x="833357" y="1474722"/>
            <a:ext cx="1344147" cy="4801314"/>
          </a:xfrm>
          <a:prstGeom prst="rect">
            <a:avLst/>
          </a:prstGeom>
          <a:noFill/>
        </p:spPr>
        <p:txBody>
          <a:bodyPr wrap="square" rtlCol="0">
            <a:spAutoFit/>
          </a:bodyPr>
          <a:lstStyle/>
          <a:p>
            <a:r>
              <a:rPr lang="en-US" b="0" i="0" dirty="0">
                <a:solidFill>
                  <a:srgbClr val="4D5156"/>
                </a:solidFill>
                <a:effectLst/>
                <a:latin typeface="Google Sans"/>
              </a:rPr>
              <a:t>dbt (Data Build Tool) is </a:t>
            </a:r>
            <a:r>
              <a:rPr lang="en-US" b="0" i="0" dirty="0">
                <a:solidFill>
                  <a:srgbClr val="040C28"/>
                </a:solidFill>
                <a:effectLst/>
                <a:latin typeface="Google Sans"/>
              </a:rPr>
              <a:t>an open-source Python application that uses modular SQL queries to allow data engineers and analysts to transform data in their warehouses</a:t>
            </a:r>
            <a:endParaRPr lang="en-US" dirty="0"/>
          </a:p>
        </p:txBody>
      </p:sp>
    </p:spTree>
    <p:extLst>
      <p:ext uri="{BB962C8B-B14F-4D97-AF65-F5344CB8AC3E}">
        <p14:creationId xmlns:p14="http://schemas.microsoft.com/office/powerpoint/2010/main" val="310116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D5B0-FB8F-782D-0D03-6FF2CD3C6D7D}"/>
              </a:ext>
            </a:extLst>
          </p:cNvPr>
          <p:cNvSpPr>
            <a:spLocks noGrp="1"/>
          </p:cNvSpPr>
          <p:nvPr>
            <p:ph type="title"/>
          </p:nvPr>
        </p:nvSpPr>
        <p:spPr/>
        <p:txBody>
          <a:bodyPr/>
          <a:lstStyle/>
          <a:p>
            <a:r>
              <a:rPr lang="en-US" dirty="0"/>
              <a:t>DBT Layers</a:t>
            </a:r>
          </a:p>
        </p:txBody>
      </p:sp>
      <p:sp>
        <p:nvSpPr>
          <p:cNvPr id="3" name="Content Placeholder 2">
            <a:extLst>
              <a:ext uri="{FF2B5EF4-FFF2-40B4-BE49-F238E27FC236}">
                <a16:creationId xmlns:a16="http://schemas.microsoft.com/office/drawing/2014/main" id="{6B6C4184-7E43-24DA-29AE-3F9347A07D85}"/>
              </a:ext>
            </a:extLst>
          </p:cNvPr>
          <p:cNvSpPr>
            <a:spLocks noGrp="1"/>
          </p:cNvSpPr>
          <p:nvPr>
            <p:ph idx="1"/>
          </p:nvPr>
        </p:nvSpPr>
        <p:spPr>
          <a:xfrm>
            <a:off x="838200" y="1510301"/>
            <a:ext cx="10515600" cy="4666662"/>
          </a:xfrm>
        </p:spPr>
        <p:txBody>
          <a:bodyPr/>
          <a:lstStyle/>
          <a:p>
            <a:r>
              <a:rPr lang="en-US" dirty="0"/>
              <a:t>How we implemented in our project</a:t>
            </a:r>
          </a:p>
        </p:txBody>
      </p:sp>
      <p:sp>
        <p:nvSpPr>
          <p:cNvPr id="6" name="Rectangle 5">
            <a:extLst>
              <a:ext uri="{FF2B5EF4-FFF2-40B4-BE49-F238E27FC236}">
                <a16:creationId xmlns:a16="http://schemas.microsoft.com/office/drawing/2014/main" id="{F02BCB7D-6A37-40AB-5537-419C409EDF13}"/>
              </a:ext>
            </a:extLst>
          </p:cNvPr>
          <p:cNvSpPr/>
          <p:nvPr/>
        </p:nvSpPr>
        <p:spPr>
          <a:xfrm>
            <a:off x="1520575"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Landing</a:t>
            </a:r>
          </a:p>
        </p:txBody>
      </p:sp>
      <p:sp>
        <p:nvSpPr>
          <p:cNvPr id="7" name="Rectangle 6">
            <a:extLst>
              <a:ext uri="{FF2B5EF4-FFF2-40B4-BE49-F238E27FC236}">
                <a16:creationId xmlns:a16="http://schemas.microsoft.com/office/drawing/2014/main" id="{0EF128C3-7DA1-FCBD-4398-70BD54370414}"/>
              </a:ext>
            </a:extLst>
          </p:cNvPr>
          <p:cNvSpPr/>
          <p:nvPr/>
        </p:nvSpPr>
        <p:spPr>
          <a:xfrm>
            <a:off x="3284305" y="3184988"/>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8" name="Rectangle 7">
            <a:extLst>
              <a:ext uri="{FF2B5EF4-FFF2-40B4-BE49-F238E27FC236}">
                <a16:creationId xmlns:a16="http://schemas.microsoft.com/office/drawing/2014/main" id="{543013F6-975D-D78E-A986-B02FDA47AC7D}"/>
              </a:ext>
            </a:extLst>
          </p:cNvPr>
          <p:cNvSpPr/>
          <p:nvPr/>
        </p:nvSpPr>
        <p:spPr>
          <a:xfrm>
            <a:off x="5361397"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Core-Dimensional tables</a:t>
            </a:r>
          </a:p>
        </p:txBody>
      </p:sp>
      <p:sp>
        <p:nvSpPr>
          <p:cNvPr id="9" name="Rectangle 8">
            <a:extLst>
              <a:ext uri="{FF2B5EF4-FFF2-40B4-BE49-F238E27FC236}">
                <a16:creationId xmlns:a16="http://schemas.microsoft.com/office/drawing/2014/main" id="{488F4F48-0B66-55E5-C293-1C32B208EC10}"/>
              </a:ext>
            </a:extLst>
          </p:cNvPr>
          <p:cNvSpPr/>
          <p:nvPr/>
        </p:nvSpPr>
        <p:spPr>
          <a:xfrm>
            <a:off x="7467599"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Core-Fact tables</a:t>
            </a:r>
          </a:p>
        </p:txBody>
      </p:sp>
      <p:sp>
        <p:nvSpPr>
          <p:cNvPr id="10" name="Rectangle 9">
            <a:extLst>
              <a:ext uri="{FF2B5EF4-FFF2-40B4-BE49-F238E27FC236}">
                <a16:creationId xmlns:a16="http://schemas.microsoft.com/office/drawing/2014/main" id="{BB11325F-0F82-FAAD-ACA5-E33B638B8831}"/>
              </a:ext>
            </a:extLst>
          </p:cNvPr>
          <p:cNvSpPr/>
          <p:nvPr/>
        </p:nvSpPr>
        <p:spPr>
          <a:xfrm>
            <a:off x="9203932" y="3184988"/>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a:t>
            </a:r>
          </a:p>
        </p:txBody>
      </p:sp>
      <p:cxnSp>
        <p:nvCxnSpPr>
          <p:cNvPr id="11" name="Straight Arrow Connector 10">
            <a:extLst>
              <a:ext uri="{FF2B5EF4-FFF2-40B4-BE49-F238E27FC236}">
                <a16:creationId xmlns:a16="http://schemas.microsoft.com/office/drawing/2014/main" id="{6ACBDB1C-F746-DCEB-D6E8-7502FB7C75F1}"/>
              </a:ext>
            </a:extLst>
          </p:cNvPr>
          <p:cNvCxnSpPr>
            <a:endCxn id="7" idx="1"/>
          </p:cNvCxnSpPr>
          <p:nvPr/>
        </p:nvCxnSpPr>
        <p:spPr>
          <a:xfrm>
            <a:off x="2751761" y="3606227"/>
            <a:ext cx="5325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F8E0B6-77DF-B693-C232-C20D18608441}"/>
              </a:ext>
            </a:extLst>
          </p:cNvPr>
          <p:cNvCxnSpPr>
            <a:endCxn id="8" idx="1"/>
          </p:cNvCxnSpPr>
          <p:nvPr/>
        </p:nvCxnSpPr>
        <p:spPr>
          <a:xfrm>
            <a:off x="4578849" y="3606227"/>
            <a:ext cx="782548"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6B707F-7922-560B-B3CD-0884F6567002}"/>
              </a:ext>
            </a:extLst>
          </p:cNvPr>
          <p:cNvCxnSpPr>
            <a:endCxn id="9" idx="1"/>
          </p:cNvCxnSpPr>
          <p:nvPr/>
        </p:nvCxnSpPr>
        <p:spPr>
          <a:xfrm>
            <a:off x="6670496" y="3606227"/>
            <a:ext cx="797103"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5E81B4-3A3B-E69D-5DEB-B2946E26F808}"/>
              </a:ext>
            </a:extLst>
          </p:cNvPr>
          <p:cNvCxnSpPr/>
          <p:nvPr/>
        </p:nvCxnSpPr>
        <p:spPr>
          <a:xfrm>
            <a:off x="8762143" y="3606227"/>
            <a:ext cx="556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2147274-AA9B-A4B2-499C-0460BC4E0491}"/>
              </a:ext>
            </a:extLst>
          </p:cNvPr>
          <p:cNvSpPr/>
          <p:nvPr/>
        </p:nvSpPr>
        <p:spPr>
          <a:xfrm>
            <a:off x="6100921" y="1887374"/>
            <a:ext cx="1936252" cy="110092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DBT Tests for Unique and Not Null</a:t>
            </a:r>
          </a:p>
        </p:txBody>
      </p:sp>
      <p:cxnSp>
        <p:nvCxnSpPr>
          <p:cNvPr id="16" name="Straight Arrow Connector 15">
            <a:extLst>
              <a:ext uri="{FF2B5EF4-FFF2-40B4-BE49-F238E27FC236}">
                <a16:creationId xmlns:a16="http://schemas.microsoft.com/office/drawing/2014/main" id="{2B5616F3-3C6A-7F76-377D-CC4852D16F6E}"/>
              </a:ext>
            </a:extLst>
          </p:cNvPr>
          <p:cNvCxnSpPr>
            <a:stCxn id="15" idx="4"/>
          </p:cNvCxnSpPr>
          <p:nvPr/>
        </p:nvCxnSpPr>
        <p:spPr>
          <a:xfrm>
            <a:off x="7069047" y="2988297"/>
            <a:ext cx="0" cy="61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E988159-7677-C2A8-A3DC-5D8F3BFF6B90}"/>
              </a:ext>
            </a:extLst>
          </p:cNvPr>
          <p:cNvSpPr/>
          <p:nvPr/>
        </p:nvSpPr>
        <p:spPr>
          <a:xfrm>
            <a:off x="3741077" y="4584496"/>
            <a:ext cx="2458092" cy="12020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Source Freshness</a:t>
            </a:r>
          </a:p>
        </p:txBody>
      </p:sp>
      <p:cxnSp>
        <p:nvCxnSpPr>
          <p:cNvPr id="18" name="Straight Arrow Connector 17">
            <a:extLst>
              <a:ext uri="{FF2B5EF4-FFF2-40B4-BE49-F238E27FC236}">
                <a16:creationId xmlns:a16="http://schemas.microsoft.com/office/drawing/2014/main" id="{7E7B4D4F-6C68-3F7B-B31C-0B8D6D124A04}"/>
              </a:ext>
            </a:extLst>
          </p:cNvPr>
          <p:cNvCxnSpPr/>
          <p:nvPr/>
        </p:nvCxnSpPr>
        <p:spPr>
          <a:xfrm flipV="1">
            <a:off x="4970123" y="3672634"/>
            <a:ext cx="0" cy="82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88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29E33E-D90A-0273-9273-CE128171D1D7}"/>
              </a:ext>
            </a:extLst>
          </p:cNvPr>
          <p:cNvSpPr>
            <a:spLocks noGrp="1"/>
          </p:cNvSpPr>
          <p:nvPr>
            <p:ph idx="1"/>
          </p:nvPr>
        </p:nvSpPr>
        <p:spPr/>
        <p:txBody>
          <a:bodyPr/>
          <a:lstStyle/>
          <a:p>
            <a:r>
              <a:rPr lang="en-US" dirty="0"/>
              <a:t>Create a Connection</a:t>
            </a:r>
          </a:p>
          <a:p>
            <a:pPr lvl="4"/>
            <a:r>
              <a:rPr lang="en-US" dirty="0"/>
              <a:t>dbt Cloud uses this connection to connect to your database when running jobs and transformation queries. </a:t>
            </a:r>
          </a:p>
          <a:p>
            <a:pPr marL="781036" lvl="4" indent="0">
              <a:buNone/>
            </a:pPr>
            <a:endParaRPr lang="en-US" dirty="0"/>
          </a:p>
          <a:p>
            <a:pPr lvl="4"/>
            <a:endParaRPr lang="en-US" dirty="0"/>
          </a:p>
        </p:txBody>
      </p:sp>
      <p:sp>
        <p:nvSpPr>
          <p:cNvPr id="3" name="Title 2">
            <a:extLst>
              <a:ext uri="{FF2B5EF4-FFF2-40B4-BE49-F238E27FC236}">
                <a16:creationId xmlns:a16="http://schemas.microsoft.com/office/drawing/2014/main" id="{2F337EC5-39A3-186D-B3C2-179CE6A59FB4}"/>
              </a:ext>
            </a:extLst>
          </p:cNvPr>
          <p:cNvSpPr>
            <a:spLocks noGrp="1"/>
          </p:cNvSpPr>
          <p:nvPr>
            <p:ph type="title"/>
          </p:nvPr>
        </p:nvSpPr>
        <p:spPr/>
        <p:txBody>
          <a:bodyPr>
            <a:normAutofit fontScale="90000"/>
          </a:bodyPr>
          <a:lstStyle/>
          <a:p>
            <a:r>
              <a:rPr lang="en-US" dirty="0"/>
              <a:t>Project Setup</a:t>
            </a:r>
          </a:p>
        </p:txBody>
      </p:sp>
      <p:pic>
        <p:nvPicPr>
          <p:cNvPr id="6" name="Picture 5">
            <a:extLst>
              <a:ext uri="{FF2B5EF4-FFF2-40B4-BE49-F238E27FC236}">
                <a16:creationId xmlns:a16="http://schemas.microsoft.com/office/drawing/2014/main" id="{BCCF2613-404E-B1DF-8E50-1A0E8679BC6F}"/>
              </a:ext>
            </a:extLst>
          </p:cNvPr>
          <p:cNvPicPr>
            <a:picLocks noChangeAspect="1"/>
          </p:cNvPicPr>
          <p:nvPr/>
        </p:nvPicPr>
        <p:blipFill>
          <a:blip r:embed="rId2"/>
          <a:stretch>
            <a:fillRect/>
          </a:stretch>
        </p:blipFill>
        <p:spPr>
          <a:xfrm>
            <a:off x="1134479" y="2514072"/>
            <a:ext cx="8316923" cy="3327929"/>
          </a:xfrm>
          <a:prstGeom prst="rect">
            <a:avLst/>
          </a:prstGeom>
        </p:spPr>
      </p:pic>
    </p:spTree>
    <p:extLst>
      <p:ext uri="{BB962C8B-B14F-4D97-AF65-F5344CB8AC3E}">
        <p14:creationId xmlns:p14="http://schemas.microsoft.com/office/powerpoint/2010/main" val="9329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0CACE-17CE-29A7-4843-4572093FE737}"/>
              </a:ext>
            </a:extLst>
          </p:cNvPr>
          <p:cNvSpPr>
            <a:spLocks noGrp="1"/>
          </p:cNvSpPr>
          <p:nvPr>
            <p:ph idx="1"/>
          </p:nvPr>
        </p:nvSpPr>
        <p:spPr/>
        <p:txBody>
          <a:bodyPr/>
          <a:lstStyle/>
          <a:p>
            <a:r>
              <a:rPr lang="en-US" dirty="0"/>
              <a:t>Connect a Repository</a:t>
            </a:r>
          </a:p>
          <a:p>
            <a:pPr lvl="2"/>
            <a:r>
              <a:rPr lang="en-US" dirty="0"/>
              <a:t>dbt Cloud plugs directly into your version control system (GitHub, GitLab, </a:t>
            </a:r>
            <a:r>
              <a:rPr lang="en-US" dirty="0" err="1"/>
              <a:t>BitBucket</a:t>
            </a:r>
            <a:r>
              <a:rPr lang="en-US" dirty="0"/>
              <a:t>, </a:t>
            </a:r>
            <a:r>
              <a:rPr lang="en-US" dirty="0" err="1"/>
              <a:t>etc</a:t>
            </a:r>
            <a:r>
              <a:rPr lang="en-US" dirty="0"/>
              <a:t>) to pull the latest version of your dbt project.</a:t>
            </a:r>
          </a:p>
          <a:p>
            <a:pPr lvl="2"/>
            <a:endParaRPr lang="en-US" dirty="0"/>
          </a:p>
          <a:p>
            <a:pPr lvl="2"/>
            <a:endParaRPr lang="en-US" dirty="0"/>
          </a:p>
        </p:txBody>
      </p:sp>
      <p:sp>
        <p:nvSpPr>
          <p:cNvPr id="3" name="Title 2">
            <a:extLst>
              <a:ext uri="{FF2B5EF4-FFF2-40B4-BE49-F238E27FC236}">
                <a16:creationId xmlns:a16="http://schemas.microsoft.com/office/drawing/2014/main" id="{BD8820F3-D88A-743B-A0D8-33D15A13CD02}"/>
              </a:ext>
            </a:extLst>
          </p:cNvPr>
          <p:cNvSpPr>
            <a:spLocks noGrp="1"/>
          </p:cNvSpPr>
          <p:nvPr>
            <p:ph type="title"/>
          </p:nvPr>
        </p:nvSpPr>
        <p:spPr/>
        <p:txBody>
          <a:bodyPr>
            <a:normAutofit fontScale="90000"/>
          </a:bodyPr>
          <a:lstStyle/>
          <a:p>
            <a:r>
              <a:rPr lang="en-US" dirty="0"/>
              <a:t>Project Setup cont’d…</a:t>
            </a:r>
          </a:p>
        </p:txBody>
      </p:sp>
      <p:pic>
        <p:nvPicPr>
          <p:cNvPr id="6" name="Picture 5">
            <a:extLst>
              <a:ext uri="{FF2B5EF4-FFF2-40B4-BE49-F238E27FC236}">
                <a16:creationId xmlns:a16="http://schemas.microsoft.com/office/drawing/2014/main" id="{F79132CE-55F7-AA77-0464-B88CB7C371CA}"/>
              </a:ext>
            </a:extLst>
          </p:cNvPr>
          <p:cNvPicPr>
            <a:picLocks noChangeAspect="1"/>
          </p:cNvPicPr>
          <p:nvPr/>
        </p:nvPicPr>
        <p:blipFill>
          <a:blip r:embed="rId2"/>
          <a:stretch>
            <a:fillRect/>
          </a:stretch>
        </p:blipFill>
        <p:spPr>
          <a:xfrm>
            <a:off x="359837" y="2783035"/>
            <a:ext cx="10699555" cy="2645308"/>
          </a:xfrm>
          <a:prstGeom prst="rect">
            <a:avLst/>
          </a:prstGeom>
        </p:spPr>
      </p:pic>
    </p:spTree>
    <p:extLst>
      <p:ext uri="{BB962C8B-B14F-4D97-AF65-F5344CB8AC3E}">
        <p14:creationId xmlns:p14="http://schemas.microsoft.com/office/powerpoint/2010/main" val="121347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0CCC-8F66-9038-0505-361E3BB3CCDB}"/>
              </a:ext>
            </a:extLst>
          </p:cNvPr>
          <p:cNvSpPr>
            <a:spLocks noGrp="1"/>
          </p:cNvSpPr>
          <p:nvPr>
            <p:ph type="title"/>
          </p:nvPr>
        </p:nvSpPr>
        <p:spPr/>
        <p:txBody>
          <a:bodyPr/>
          <a:lstStyle/>
          <a:p>
            <a:r>
              <a:rPr lang="en-US" dirty="0"/>
              <a:t>Snowflake OAUTH </a:t>
            </a:r>
          </a:p>
        </p:txBody>
      </p:sp>
      <p:sp>
        <p:nvSpPr>
          <p:cNvPr id="3" name="Content Placeholder 2">
            <a:extLst>
              <a:ext uri="{FF2B5EF4-FFF2-40B4-BE49-F238E27FC236}">
                <a16:creationId xmlns:a16="http://schemas.microsoft.com/office/drawing/2014/main" id="{95D3EC28-A3A9-729E-6BB2-34773C3FB3BB}"/>
              </a:ext>
            </a:extLst>
          </p:cNvPr>
          <p:cNvSpPr>
            <a:spLocks noGrp="1"/>
          </p:cNvSpPr>
          <p:nvPr>
            <p:ph idx="1"/>
          </p:nvPr>
        </p:nvSpPr>
        <p:spPr/>
        <p:txBody>
          <a:bodyPr/>
          <a:lstStyle/>
          <a:p>
            <a:r>
              <a:rPr lang="en-US" dirty="0"/>
              <a:t>Create a Security Integration</a:t>
            </a:r>
          </a:p>
          <a:p>
            <a:endParaRPr lang="en-US" dirty="0"/>
          </a:p>
        </p:txBody>
      </p:sp>
      <p:sp>
        <p:nvSpPr>
          <p:cNvPr id="6" name="TextBox 5">
            <a:extLst>
              <a:ext uri="{FF2B5EF4-FFF2-40B4-BE49-F238E27FC236}">
                <a16:creationId xmlns:a16="http://schemas.microsoft.com/office/drawing/2014/main" id="{4BF97751-6279-752B-B91D-936F6567E551}"/>
              </a:ext>
            </a:extLst>
          </p:cNvPr>
          <p:cNvSpPr txBox="1"/>
          <p:nvPr/>
        </p:nvSpPr>
        <p:spPr>
          <a:xfrm>
            <a:off x="6482992" y="1248200"/>
            <a:ext cx="5137080" cy="2862322"/>
          </a:xfrm>
          <a:prstGeom prst="rect">
            <a:avLst/>
          </a:prstGeom>
          <a:noFill/>
        </p:spPr>
        <p:txBody>
          <a:bodyPr wrap="square" rtlCol="0">
            <a:spAutoFit/>
          </a:bodyPr>
          <a:lstStyle/>
          <a:p>
            <a:r>
              <a:rPr lang="en-US" dirty="0"/>
              <a:t>CREATE OR REPLACE SECURITY INTEGRATION DBT_CLOUD</a:t>
            </a:r>
          </a:p>
          <a:p>
            <a:r>
              <a:rPr lang="en-US" dirty="0"/>
              <a:t>  TYPE = OAUTH</a:t>
            </a:r>
          </a:p>
          <a:p>
            <a:r>
              <a:rPr lang="en-US" dirty="0"/>
              <a:t>  ENABLED = TRUE</a:t>
            </a:r>
          </a:p>
          <a:p>
            <a:r>
              <a:rPr lang="en-US" dirty="0"/>
              <a:t>  OAUTH_CLIENT = CUSTOM</a:t>
            </a:r>
          </a:p>
          <a:p>
            <a:r>
              <a:rPr lang="en-US" dirty="0"/>
              <a:t>  OAUTH_CLIENT_TYPE = 'CONFIDENTIAL'</a:t>
            </a:r>
          </a:p>
          <a:p>
            <a:r>
              <a:rPr lang="en-US" dirty="0"/>
              <a:t>  OAUTH_REDIRECT_URI = 'https://YOUR_ACCESS_URL/complete/snowflake'</a:t>
            </a:r>
          </a:p>
          <a:p>
            <a:r>
              <a:rPr lang="en-US" dirty="0"/>
              <a:t>  OAUTH_ISSUE_REFRESH_TOKENS = TRUE</a:t>
            </a:r>
          </a:p>
          <a:p>
            <a:r>
              <a:rPr lang="en-US" dirty="0"/>
              <a:t>  OAUTH_REFRESH_TOKEN_VALIDITY = 7776000;</a:t>
            </a:r>
          </a:p>
        </p:txBody>
      </p:sp>
      <p:pic>
        <p:nvPicPr>
          <p:cNvPr id="11" name="Picture 10">
            <a:extLst>
              <a:ext uri="{FF2B5EF4-FFF2-40B4-BE49-F238E27FC236}">
                <a16:creationId xmlns:a16="http://schemas.microsoft.com/office/drawing/2014/main" id="{8042F4C5-F5C3-CD39-C81B-0A5AE99E9823}"/>
              </a:ext>
            </a:extLst>
          </p:cNvPr>
          <p:cNvPicPr>
            <a:picLocks noChangeAspect="1"/>
          </p:cNvPicPr>
          <p:nvPr/>
        </p:nvPicPr>
        <p:blipFill>
          <a:blip r:embed="rId2"/>
          <a:stretch>
            <a:fillRect/>
          </a:stretch>
        </p:blipFill>
        <p:spPr>
          <a:xfrm>
            <a:off x="1212351" y="4434442"/>
            <a:ext cx="8507002" cy="2066441"/>
          </a:xfrm>
          <a:prstGeom prst="rect">
            <a:avLst/>
          </a:prstGeom>
        </p:spPr>
      </p:pic>
    </p:spTree>
    <p:extLst>
      <p:ext uri="{BB962C8B-B14F-4D97-AF65-F5344CB8AC3E}">
        <p14:creationId xmlns:p14="http://schemas.microsoft.com/office/powerpoint/2010/main" val="65192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9A0E4-5B95-A0A7-C183-D9F6FF419CB5}"/>
              </a:ext>
            </a:extLst>
          </p:cNvPr>
          <p:cNvSpPr>
            <a:spLocks noGrp="1"/>
          </p:cNvSpPr>
          <p:nvPr>
            <p:ph type="title"/>
          </p:nvPr>
        </p:nvSpPr>
        <p:spPr>
          <a:xfrm>
            <a:off x="804672" y="802955"/>
            <a:ext cx="6318649" cy="1454051"/>
          </a:xfrm>
        </p:spPr>
        <p:txBody>
          <a:bodyPr anchor="b">
            <a:normAutofit/>
          </a:bodyPr>
          <a:lstStyle/>
          <a:p>
            <a:r>
              <a:rPr lang="en-US" sz="3600">
                <a:solidFill>
                  <a:schemeClr val="tx2"/>
                </a:solidFill>
              </a:rPr>
              <a:t>Deployment Key Pair Authentication</a:t>
            </a:r>
          </a:p>
        </p:txBody>
      </p:sp>
      <p:grpSp>
        <p:nvGrpSpPr>
          <p:cNvPr id="40" name="Group 39">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41" name="Freeform: Shape 40">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43">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6E771FD3-3875-24C4-3694-17AD24AFAE52}"/>
              </a:ext>
            </a:extLst>
          </p:cNvPr>
          <p:cNvPicPr>
            <a:picLocks noChangeAspect="1"/>
          </p:cNvPicPr>
          <p:nvPr/>
        </p:nvPicPr>
        <p:blipFill>
          <a:blip r:embed="rId2"/>
          <a:stretch>
            <a:fillRect/>
          </a:stretch>
        </p:blipFill>
        <p:spPr>
          <a:xfrm>
            <a:off x="6096000" y="593487"/>
            <a:ext cx="5740395" cy="1623233"/>
          </a:xfrm>
          <a:prstGeom prst="rect">
            <a:avLst/>
          </a:prstGeom>
        </p:spPr>
      </p:pic>
      <p:sp>
        <p:nvSpPr>
          <p:cNvPr id="3" name="Content Placeholder 2">
            <a:extLst>
              <a:ext uri="{FF2B5EF4-FFF2-40B4-BE49-F238E27FC236}">
                <a16:creationId xmlns:a16="http://schemas.microsoft.com/office/drawing/2014/main" id="{5C052300-D570-DDEB-2080-DE1A569DC094}"/>
              </a:ext>
            </a:extLst>
          </p:cNvPr>
          <p:cNvSpPr>
            <a:spLocks noGrp="1"/>
          </p:cNvSpPr>
          <p:nvPr>
            <p:ph idx="1"/>
          </p:nvPr>
        </p:nvSpPr>
        <p:spPr>
          <a:xfrm>
            <a:off x="804672" y="2421682"/>
            <a:ext cx="4650524" cy="3639289"/>
          </a:xfrm>
        </p:spPr>
        <p:txBody>
          <a:bodyPr anchor="ctr">
            <a:normAutofit/>
          </a:bodyPr>
          <a:lstStyle/>
          <a:p>
            <a:r>
              <a:rPr lang="en-US" sz="1800" b="1" i="0">
                <a:solidFill>
                  <a:schemeClr val="tx2"/>
                </a:solidFill>
                <a:effectLst/>
                <a:latin typeface="Arial" panose="020B0604020202020204" pitchFamily="34" charset="0"/>
              </a:rPr>
              <a:t>Generate and store the Public and Private keys securely</a:t>
            </a:r>
            <a:endParaRPr lang="en-US" sz="1800" b="0" i="0">
              <a:solidFill>
                <a:schemeClr val="tx2"/>
              </a:solidFill>
              <a:effectLst/>
              <a:latin typeface="Arial" panose="020B0604020202020204" pitchFamily="34" charset="0"/>
            </a:endParaRPr>
          </a:p>
          <a:p>
            <a:r>
              <a:rPr lang="en-US" sz="1800" b="1" i="0">
                <a:solidFill>
                  <a:schemeClr val="tx2"/>
                </a:solidFill>
                <a:effectLst/>
                <a:latin typeface="Arial" panose="020B0604020202020204" pitchFamily="34" charset="0"/>
              </a:rPr>
              <a:t>Assign the Public Key to a Snowflake User</a:t>
            </a:r>
            <a:endParaRPr lang="en-US" sz="1800" b="0" i="0">
              <a:solidFill>
                <a:schemeClr val="tx2"/>
              </a:solidFill>
              <a:effectLst/>
              <a:latin typeface="Arial" panose="020B0604020202020204" pitchFamily="34" charset="0"/>
            </a:endParaRPr>
          </a:p>
          <a:p>
            <a:endParaRPr lang="en-US" sz="1800">
              <a:solidFill>
                <a:schemeClr val="tx2"/>
              </a:solidFill>
            </a:endParaRPr>
          </a:p>
          <a:p>
            <a:endParaRPr lang="en-US" sz="1800">
              <a:solidFill>
                <a:schemeClr val="tx2"/>
              </a:solidFill>
            </a:endParaRPr>
          </a:p>
        </p:txBody>
      </p:sp>
      <p:pic>
        <p:nvPicPr>
          <p:cNvPr id="7" name="Picture 6">
            <a:extLst>
              <a:ext uri="{FF2B5EF4-FFF2-40B4-BE49-F238E27FC236}">
                <a16:creationId xmlns:a16="http://schemas.microsoft.com/office/drawing/2014/main" id="{ADB0249B-50F1-BDC2-9180-A4DD9A7175FC}"/>
              </a:ext>
            </a:extLst>
          </p:cNvPr>
          <p:cNvPicPr>
            <a:picLocks noChangeAspect="1"/>
          </p:cNvPicPr>
          <p:nvPr/>
        </p:nvPicPr>
        <p:blipFill>
          <a:blip r:embed="rId3"/>
          <a:stretch>
            <a:fillRect/>
          </a:stretch>
        </p:blipFill>
        <p:spPr>
          <a:xfrm>
            <a:off x="6096000" y="2557300"/>
            <a:ext cx="5740395" cy="1557170"/>
          </a:xfrm>
          <a:prstGeom prst="rect">
            <a:avLst/>
          </a:prstGeom>
        </p:spPr>
      </p:pic>
      <p:pic>
        <p:nvPicPr>
          <p:cNvPr id="5" name="Picture 4">
            <a:extLst>
              <a:ext uri="{FF2B5EF4-FFF2-40B4-BE49-F238E27FC236}">
                <a16:creationId xmlns:a16="http://schemas.microsoft.com/office/drawing/2014/main" id="{622CDFC8-4E8F-1BA9-B787-F02E315B432D}"/>
              </a:ext>
            </a:extLst>
          </p:cNvPr>
          <p:cNvPicPr>
            <a:picLocks noChangeAspect="1"/>
          </p:cNvPicPr>
          <p:nvPr/>
        </p:nvPicPr>
        <p:blipFill>
          <a:blip r:embed="rId4"/>
          <a:stretch>
            <a:fillRect/>
          </a:stretch>
        </p:blipFill>
        <p:spPr>
          <a:xfrm>
            <a:off x="6096000" y="4936358"/>
            <a:ext cx="5740395" cy="660617"/>
          </a:xfrm>
          <a:prstGeom prst="rect">
            <a:avLst/>
          </a:prstGeom>
        </p:spPr>
      </p:pic>
    </p:spTree>
    <p:extLst>
      <p:ext uri="{BB962C8B-B14F-4D97-AF65-F5344CB8AC3E}">
        <p14:creationId xmlns:p14="http://schemas.microsoft.com/office/powerpoint/2010/main" val="102430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C5C980-4D11-E0D1-925E-58EE7F6ADD01}"/>
              </a:ext>
            </a:extLst>
          </p:cNvPr>
          <p:cNvSpPr>
            <a:spLocks noGrp="1"/>
          </p:cNvSpPr>
          <p:nvPr>
            <p:ph type="title"/>
          </p:nvPr>
        </p:nvSpPr>
        <p:spPr>
          <a:xfrm>
            <a:off x="359838" y="320570"/>
            <a:ext cx="11459013" cy="512961"/>
          </a:xfrm>
        </p:spPr>
        <p:txBody>
          <a:bodyPr wrap="square" anchor="t">
            <a:normAutofit fontScale="90000"/>
          </a:bodyPr>
          <a:lstStyle/>
          <a:p>
            <a:r>
              <a:rPr lang="en-US" dirty="0"/>
              <a:t>Project YAML</a:t>
            </a:r>
          </a:p>
        </p:txBody>
      </p:sp>
      <p:sp>
        <p:nvSpPr>
          <p:cNvPr id="2" name="Content Placeholder 1">
            <a:extLst>
              <a:ext uri="{FF2B5EF4-FFF2-40B4-BE49-F238E27FC236}">
                <a16:creationId xmlns:a16="http://schemas.microsoft.com/office/drawing/2014/main" id="{B60DD4B9-EB14-D63E-6E94-418DAA4DFB71}"/>
              </a:ext>
            </a:extLst>
          </p:cNvPr>
          <p:cNvSpPr>
            <a:spLocks noGrp="1"/>
          </p:cNvSpPr>
          <p:nvPr>
            <p:ph sz="half" idx="1"/>
          </p:nvPr>
        </p:nvSpPr>
        <p:spPr>
          <a:xfrm>
            <a:off x="187570" y="1295400"/>
            <a:ext cx="5720861" cy="4876800"/>
          </a:xfrm>
        </p:spPr>
        <p:txBody>
          <a:bodyPr wrap="square" anchor="t">
            <a:normAutofit/>
          </a:bodyPr>
          <a:lstStyle/>
          <a:p>
            <a:r>
              <a:rPr lang="en-US" dirty="0"/>
              <a:t>Every dbt project needs a </a:t>
            </a:r>
            <a:r>
              <a:rPr lang="en-US" dirty="0" err="1"/>
              <a:t>dbt_project.yml</a:t>
            </a:r>
            <a:r>
              <a:rPr lang="en-US" dirty="0"/>
              <a:t> file — this is how dbt knows a directory is a dbt project. It also contains important information that tells dbt how to operate on your project.</a:t>
            </a:r>
          </a:p>
        </p:txBody>
      </p:sp>
      <p:pic>
        <p:nvPicPr>
          <p:cNvPr id="8" name="Picture 7">
            <a:extLst>
              <a:ext uri="{FF2B5EF4-FFF2-40B4-BE49-F238E27FC236}">
                <a16:creationId xmlns:a16="http://schemas.microsoft.com/office/drawing/2014/main" id="{C3124E8F-C9A0-E45A-5540-107CC8B0EF7E}"/>
              </a:ext>
            </a:extLst>
          </p:cNvPr>
          <p:cNvPicPr>
            <a:picLocks noChangeAspect="1"/>
          </p:cNvPicPr>
          <p:nvPr/>
        </p:nvPicPr>
        <p:blipFill>
          <a:blip r:embed="rId2"/>
          <a:stretch>
            <a:fillRect/>
          </a:stretch>
        </p:blipFill>
        <p:spPr>
          <a:xfrm>
            <a:off x="6283570" y="619761"/>
            <a:ext cx="5720861" cy="5087736"/>
          </a:xfrm>
          <a:prstGeom prst="rect">
            <a:avLst/>
          </a:prstGeom>
          <a:noFill/>
        </p:spPr>
      </p:pic>
    </p:spTree>
    <p:extLst>
      <p:ext uri="{BB962C8B-B14F-4D97-AF65-F5344CB8AC3E}">
        <p14:creationId xmlns:p14="http://schemas.microsoft.com/office/powerpoint/2010/main" val="19743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0F3D-BDFE-CDF7-F407-F0B6071429F2}"/>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9C23ECA3-334C-8005-B633-5741DE873988}"/>
              </a:ext>
            </a:extLst>
          </p:cNvPr>
          <p:cNvSpPr>
            <a:spLocks noGrp="1"/>
          </p:cNvSpPr>
          <p:nvPr>
            <p:ph sz="half" idx="1"/>
          </p:nvPr>
        </p:nvSpPr>
        <p:spPr/>
        <p:txBody>
          <a:bodyPr/>
          <a:lstStyle/>
          <a:p>
            <a:r>
              <a:rPr lang="en-US" dirty="0"/>
              <a:t>SNAPSHOT</a:t>
            </a:r>
          </a:p>
          <a:p>
            <a:pPr lvl="2"/>
            <a:r>
              <a:rPr lang="en-US" dirty="0"/>
              <a:t>Snapshot is taken care of SCD Type 2 by having additional audit columns like </a:t>
            </a:r>
            <a:r>
              <a:rPr lang="en-US" b="0" i="0" dirty="0">
                <a:solidFill>
                  <a:srgbClr val="4A4A4A"/>
                </a:solidFill>
                <a:effectLst/>
                <a:latin typeface="Inter"/>
              </a:rPr>
              <a:t>DBT_VALID_FROM, DBT_VALID_TO</a:t>
            </a:r>
          </a:p>
          <a:p>
            <a:pPr lvl="2"/>
            <a:r>
              <a:rPr lang="en-US" dirty="0"/>
              <a:t>Using this Snapshot, the transformation from landing to staging load is maintained</a:t>
            </a:r>
          </a:p>
          <a:p>
            <a:pPr lvl="2"/>
            <a:r>
              <a:rPr lang="en-US" dirty="0"/>
              <a:t>Landing layers are truncate and load and in staging layer the historical records are available.</a:t>
            </a:r>
          </a:p>
        </p:txBody>
      </p:sp>
      <p:pic>
        <p:nvPicPr>
          <p:cNvPr id="8" name="Picture 7">
            <a:extLst>
              <a:ext uri="{FF2B5EF4-FFF2-40B4-BE49-F238E27FC236}">
                <a16:creationId xmlns:a16="http://schemas.microsoft.com/office/drawing/2014/main" id="{B5104E2F-EA50-F8C5-C61E-39FFCCC62750}"/>
              </a:ext>
            </a:extLst>
          </p:cNvPr>
          <p:cNvPicPr>
            <a:picLocks noChangeAspect="1"/>
          </p:cNvPicPr>
          <p:nvPr/>
        </p:nvPicPr>
        <p:blipFill>
          <a:blip r:embed="rId2"/>
          <a:stretch>
            <a:fillRect/>
          </a:stretch>
        </p:blipFill>
        <p:spPr>
          <a:xfrm>
            <a:off x="5908431" y="125061"/>
            <a:ext cx="5720861" cy="6168392"/>
          </a:xfrm>
          <a:prstGeom prst="rect">
            <a:avLst/>
          </a:prstGeom>
        </p:spPr>
      </p:pic>
      <p:pic>
        <p:nvPicPr>
          <p:cNvPr id="5" name="Picture 4">
            <a:extLst>
              <a:ext uri="{FF2B5EF4-FFF2-40B4-BE49-F238E27FC236}">
                <a16:creationId xmlns:a16="http://schemas.microsoft.com/office/drawing/2014/main" id="{D54BABEC-6788-A185-5E47-A0C08CCC1CF1}"/>
              </a:ext>
            </a:extLst>
          </p:cNvPr>
          <p:cNvPicPr>
            <a:picLocks noChangeAspect="1"/>
          </p:cNvPicPr>
          <p:nvPr/>
        </p:nvPicPr>
        <p:blipFill>
          <a:blip r:embed="rId3"/>
          <a:stretch>
            <a:fillRect/>
          </a:stretch>
        </p:blipFill>
        <p:spPr>
          <a:xfrm>
            <a:off x="838200" y="5188016"/>
            <a:ext cx="4335619" cy="1587113"/>
          </a:xfrm>
          <a:prstGeom prst="rect">
            <a:avLst/>
          </a:prstGeom>
        </p:spPr>
      </p:pic>
    </p:spTree>
    <p:extLst>
      <p:ext uri="{BB962C8B-B14F-4D97-AF65-F5344CB8AC3E}">
        <p14:creationId xmlns:p14="http://schemas.microsoft.com/office/powerpoint/2010/main" val="2349909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0E6FCFD4F1CE44BBE55547274B7678" ma:contentTypeVersion="14" ma:contentTypeDescription="Crée un document." ma:contentTypeScope="" ma:versionID="a500bde9bd9b6fd28d2f179a18bbe398">
  <xsd:schema xmlns:xsd="http://www.w3.org/2001/XMLSchema" xmlns:xs="http://www.w3.org/2001/XMLSchema" xmlns:p="http://schemas.microsoft.com/office/2006/metadata/properties" xmlns:ns2="5c9a9725-c72f-48ba-ae06-0607c3b764b0" xmlns:ns3="99bb3dfc-4bdd-4f18-8f30-dceaa0e06b18" targetNamespace="http://schemas.microsoft.com/office/2006/metadata/properties" ma:root="true" ma:fieldsID="923f54da55fa20c505cf42818809e2b0" ns2:_="" ns3:_="">
    <xsd:import namespace="5c9a9725-c72f-48ba-ae06-0607c3b764b0"/>
    <xsd:import namespace="99bb3dfc-4bdd-4f18-8f30-dceaa0e06b1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a9725-c72f-48ba-ae06-0607c3b764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95695907-6fe8-4d6a-bae9-9d62cd25b83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9bb3dfc-4bdd-4f18-8f30-dceaa0e06b1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99e44d7-cae5-4753-afa5-a062ec93bf55}" ma:internalName="TaxCatchAll" ma:showField="CatchAllData" ma:web="99bb3dfc-4bdd-4f18-8f30-dceaa0e06b1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9bb3dfc-4bdd-4f18-8f30-dceaa0e06b18" xsi:nil="true"/>
    <lcf76f155ced4ddcb4097134ff3c332f xmlns="5c9a9725-c72f-48ba-ae06-0607c3b764b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2E0A16C-EF18-44FC-A2AC-5427081CC721}">
  <ds:schemaRefs>
    <ds:schemaRef ds:uri="http://schemas.microsoft.com/sharepoint/v3/contenttype/forms"/>
  </ds:schemaRefs>
</ds:datastoreItem>
</file>

<file path=customXml/itemProps2.xml><?xml version="1.0" encoding="utf-8"?>
<ds:datastoreItem xmlns:ds="http://schemas.openxmlformats.org/officeDocument/2006/customXml" ds:itemID="{41BD85A4-45C3-4EF1-AF47-441164BD13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a9725-c72f-48ba-ae06-0607c3b764b0"/>
    <ds:schemaRef ds:uri="99bb3dfc-4bdd-4f18-8f30-dceaa0e06b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81C537-54D5-4AC3-9AFF-230B739E432B}">
  <ds:schemaRefs>
    <ds:schemaRef ds:uri="http://schemas.microsoft.com/office/2006/metadata/properties"/>
    <ds:schemaRef ds:uri="http://schemas.microsoft.com/office/infopath/2007/PartnerControls"/>
    <ds:schemaRef ds:uri="99bb3dfc-4bdd-4f18-8f30-dceaa0e06b18"/>
    <ds:schemaRef ds:uri="5c9a9725-c72f-48ba-ae06-0607c3b764b0"/>
  </ds:schemaRefs>
</ds:datastoreItem>
</file>

<file path=docProps/app.xml><?xml version="1.0" encoding="utf-8"?>
<Properties xmlns="http://schemas.openxmlformats.org/officeDocument/2006/extended-properties" xmlns:vt="http://schemas.openxmlformats.org/officeDocument/2006/docPropsVTypes">
  <TotalTime>8428</TotalTime>
  <Words>562</Words>
  <Application>Microsoft Office PowerPoint</Application>
  <PresentationFormat>Widescreen</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DBT</vt:lpstr>
      <vt:lpstr>WHAT IS DBT? </vt:lpstr>
      <vt:lpstr>DBT Layers</vt:lpstr>
      <vt:lpstr>Project Setup</vt:lpstr>
      <vt:lpstr>Project Setup cont’d…</vt:lpstr>
      <vt:lpstr>Snowflake OAUTH </vt:lpstr>
      <vt:lpstr>Deployment Key Pair Authentication</vt:lpstr>
      <vt:lpstr>Project YAML</vt:lpstr>
      <vt:lpstr>Folder Structure</vt:lpstr>
      <vt:lpstr>Folder Structure cont’d…</vt:lpstr>
      <vt:lpstr>Environments</vt:lpstr>
      <vt:lpstr>Environment cont’d…</vt:lpstr>
      <vt:lpstr>JOBS</vt:lpstr>
      <vt:lpstr>Jobs Cont’d…</vt:lpstr>
      <vt:lpstr>Airflow calling DBT Operator</vt:lpstr>
      <vt:lpstr>DBT Lineage</vt:lpstr>
      <vt:lpstr>DBT Docs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dc:title>
  <dc:creator>Vinothkumar Sathiyamoorthi</dc:creator>
  <cp:lastModifiedBy>Vinothkumar Sathiyamoorthi</cp:lastModifiedBy>
  <cp:revision>13</cp:revision>
  <dcterms:created xsi:type="dcterms:W3CDTF">2023-05-11T08:03:27Z</dcterms:created>
  <dcterms:modified xsi:type="dcterms:W3CDTF">2024-12-17T16:35:32Z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0x010100BB0E6FCFD4F1CE44BBE55547274B7678</vt:lpwstr>
  </property>
  <property fmtid="{D5CDD505-2E9C-101B-9397-08002B2CF9AE}" pid="3" name="MSIP_Label_f43b7177-c66c-4b22-a350-7ee86f9a1e74_Enabled">
    <vt:lpwstr>true</vt:lpwstr>
  </property>
  <property fmtid="{D5CDD505-2E9C-101B-9397-08002B2CF9AE}" pid="4" name="MSIP_Label_f43b7177-c66c-4b22-a350-7ee86f9a1e74_SetDate">
    <vt:lpwstr>2024-12-17T16:35:32Z</vt:lpwstr>
  </property>
  <property fmtid="{D5CDD505-2E9C-101B-9397-08002B2CF9AE}" pid="5" name="MSIP_Label_f43b7177-c66c-4b22-a350-7ee86f9a1e74_Method">
    <vt:lpwstr>Standard</vt:lpwstr>
  </property>
  <property fmtid="{D5CDD505-2E9C-101B-9397-08002B2CF9AE}" pid="6" name="MSIP_Label_f43b7177-c66c-4b22-a350-7ee86f9a1e74_Name">
    <vt:lpwstr>C1_Internal use</vt:lpwstr>
  </property>
  <property fmtid="{D5CDD505-2E9C-101B-9397-08002B2CF9AE}" pid="7" name="MSIP_Label_f43b7177-c66c-4b22-a350-7ee86f9a1e74_SiteId">
    <vt:lpwstr>e4e1abd9-eac7-4a71-ab52-da5c998aa7ba</vt:lpwstr>
  </property>
  <property fmtid="{D5CDD505-2E9C-101B-9397-08002B2CF9AE}" pid="8" name="MSIP_Label_f43b7177-c66c-4b22-a350-7ee86f9a1e74_ActionId">
    <vt:lpwstr>6473eeb2-d698-4cf7-bec6-d3b10b61fefa</vt:lpwstr>
  </property>
  <property fmtid="{D5CDD505-2E9C-101B-9397-08002B2CF9AE}" pid="9" name="MSIP_Label_f43b7177-c66c-4b22-a350-7ee86f9a1e74_ContentBits">
    <vt:lpwstr>2</vt:lpwstr>
  </property>
  <property fmtid="{D5CDD505-2E9C-101B-9397-08002B2CF9AE}" pid="10" name="ClassificationContentMarkingFooterLocations">
    <vt:lpwstr>Office Theme:8</vt:lpwstr>
  </property>
  <property fmtid="{D5CDD505-2E9C-101B-9397-08002B2CF9AE}" pid="11" name="ClassificationContentMarkingFooterText">
    <vt:lpwstr>C1 - Internal use</vt:lpwstr>
  </property>
  <property fmtid="{D5CDD505-2E9C-101B-9397-08002B2CF9AE}" pid="12" name="MediaServiceImageTags">
    <vt:lpwstr/>
  </property>
</Properties>
</file>