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39E911-F322-4830-81EE-A02AC67069F7}">
  <a:tblStyle styleId="{A639E911-F322-4830-81EE-A02AC67069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fea64cad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0fea64cad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fea64cad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fea64cad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0afe37e9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0afe37e9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0afe37e9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0afe37e9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f9ca357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f9ca357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f9ca357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f9ca357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4f90464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4f90464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afe37e9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afe37e9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411d7e1a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411d7e1a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f2cd482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f2cd482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0f9ca357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0f9ca357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afe37e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afe37e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182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CourseFlow</a:t>
            </a:r>
            <a:endParaRPr/>
          </a:p>
          <a:p>
            <a:pPr indent="0" lvl="0" marL="0" rtl="0" algn="l">
              <a:spcBef>
                <a:spcPts val="0"/>
              </a:spcBef>
              <a:spcAft>
                <a:spcPts val="0"/>
              </a:spcAft>
              <a:buNone/>
            </a:pPr>
            <a:r>
              <a:rPr lang="en"/>
              <a:t>	</a:t>
            </a:r>
            <a:r>
              <a:rPr lang="en" sz="2000"/>
              <a:t>A Course Registration Software</a:t>
            </a:r>
            <a:endParaRPr sz="2000"/>
          </a:p>
        </p:txBody>
      </p:sp>
      <p:sp>
        <p:nvSpPr>
          <p:cNvPr id="278" name="Google Shape;278;p13"/>
          <p:cNvSpPr txBox="1"/>
          <p:nvPr>
            <p:ph idx="1" type="subTitle"/>
          </p:nvPr>
        </p:nvSpPr>
        <p:spPr>
          <a:xfrm>
            <a:off x="824000" y="3596300"/>
            <a:ext cx="53070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250"/>
              <a:t>Presented by </a:t>
            </a:r>
            <a:r>
              <a:rPr b="1" lang="en" sz="1250"/>
              <a:t>Bigger Data</a:t>
            </a:r>
            <a:endParaRPr b="1" sz="1250"/>
          </a:p>
          <a:p>
            <a:pPr indent="0" lvl="0" marL="0" rtl="0" algn="r">
              <a:lnSpc>
                <a:spcPct val="80000"/>
              </a:lnSpc>
              <a:spcBef>
                <a:spcPts val="0"/>
              </a:spcBef>
              <a:spcAft>
                <a:spcPts val="0"/>
              </a:spcAft>
              <a:buSzPts val="770"/>
              <a:buNone/>
            </a:pPr>
            <a:r>
              <a:rPr b="1" i="1" lang="en" sz="1040"/>
              <a:t>Amanda Farghli, Desiree Caceres, Jaime Perez, Suhana Lama, Tak Kit Yeung</a:t>
            </a:r>
            <a:endParaRPr b="1" i="1" sz="1040"/>
          </a:p>
          <a:p>
            <a:pPr indent="0" lvl="0" marL="0" rtl="0" algn="l">
              <a:lnSpc>
                <a:spcPct val="80000"/>
              </a:lnSpc>
              <a:spcBef>
                <a:spcPts val="0"/>
              </a:spcBef>
              <a:spcAft>
                <a:spcPts val="0"/>
              </a:spcAft>
              <a:buSzPts val="770"/>
              <a:buNone/>
            </a:pPr>
            <a:r>
              <a:t/>
            </a:r>
            <a:endParaRPr b="1" sz="1180"/>
          </a:p>
          <a:p>
            <a:pPr indent="0" lvl="0" marL="0" rtl="0" algn="l">
              <a:lnSpc>
                <a:spcPct val="80000"/>
              </a:lnSpc>
              <a:spcBef>
                <a:spcPts val="0"/>
              </a:spcBef>
              <a:spcAft>
                <a:spcPts val="0"/>
              </a:spcAft>
              <a:buSzPts val="770"/>
              <a:buNone/>
            </a:pPr>
            <a:r>
              <a:rPr b="1" lang="en" sz="1180"/>
              <a:t>10/30/2024 (1st group)</a:t>
            </a:r>
            <a:endParaRPr b="1" sz="11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Architecture Overview</a:t>
            </a:r>
            <a:endParaRPr/>
          </a:p>
        </p:txBody>
      </p:sp>
      <p:sp>
        <p:nvSpPr>
          <p:cNvPr id="341" name="Google Shape;341;p22"/>
          <p:cNvSpPr txBox="1"/>
          <p:nvPr>
            <p:ph idx="1" type="body"/>
          </p:nvPr>
        </p:nvSpPr>
        <p:spPr>
          <a:xfrm>
            <a:off x="3642675" y="1839650"/>
            <a:ext cx="4691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Layer: Represents the user interface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Backend Layer:  Manages API requests, processes logic, and handles data flow.</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Database</a:t>
            </a:r>
            <a:r>
              <a:rPr lang="en"/>
              <a:t> Layer: Stores and retrieves data, such as course and user information.</a:t>
            </a:r>
            <a:endParaRPr/>
          </a:p>
        </p:txBody>
      </p:sp>
      <p:pic>
        <p:nvPicPr>
          <p:cNvPr id="342" name="Google Shape;342;p22"/>
          <p:cNvPicPr preferRelativeResize="0"/>
          <p:nvPr/>
        </p:nvPicPr>
        <p:blipFill rotWithShape="1">
          <a:blip r:embed="rId3">
            <a:alphaModFix/>
          </a:blip>
          <a:srcRect b="23620" l="2582" r="15436" t="2425"/>
          <a:stretch/>
        </p:blipFill>
        <p:spPr>
          <a:xfrm>
            <a:off x="133550" y="1208550"/>
            <a:ext cx="2981374" cy="3803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and Data Validation</a:t>
            </a:r>
            <a:endParaRPr/>
          </a:p>
        </p:txBody>
      </p:sp>
      <p:sp>
        <p:nvSpPr>
          <p:cNvPr id="348" name="Google Shape;34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Authentication :  Session-based authentication, where a user’s </a:t>
            </a:r>
            <a:r>
              <a:rPr lang="en"/>
              <a:t>login credentials are verified, and a session is created to manage login status.</a:t>
            </a:r>
            <a:endParaRPr/>
          </a:p>
          <a:p>
            <a:pPr indent="0" lvl="0" marL="0" rtl="0" algn="l">
              <a:spcBef>
                <a:spcPts val="1200"/>
              </a:spcBef>
              <a:spcAft>
                <a:spcPts val="0"/>
              </a:spcAft>
              <a:buNone/>
            </a:pPr>
            <a:r>
              <a:rPr lang="en"/>
              <a:t>User Authorization :  Restrict access based on roles, where only faculties can add or  delete courses, while students can only view or enroll in courses.</a:t>
            </a:r>
            <a:endParaRPr/>
          </a:p>
          <a:p>
            <a:pPr indent="0" lvl="0" marL="0" rtl="0" algn="l">
              <a:spcBef>
                <a:spcPts val="1200"/>
              </a:spcBef>
              <a:spcAft>
                <a:spcPts val="1200"/>
              </a:spcAft>
              <a:buNone/>
            </a:pPr>
            <a:r>
              <a:rPr lang="en"/>
              <a:t>Data validation : Check for required fields, such as course name and course ID, before storing in the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 Roles</a:t>
            </a:r>
            <a:endParaRPr/>
          </a:p>
        </p:txBody>
      </p:sp>
      <p:graphicFrame>
        <p:nvGraphicFramePr>
          <p:cNvPr id="354" name="Google Shape;354;p24"/>
          <p:cNvGraphicFramePr/>
          <p:nvPr/>
        </p:nvGraphicFramePr>
        <p:xfrm>
          <a:off x="952500" y="1619250"/>
          <a:ext cx="3000000" cy="3000000"/>
        </p:xfrm>
        <a:graphic>
          <a:graphicData uri="http://schemas.openxmlformats.org/drawingml/2006/table">
            <a:tbl>
              <a:tblPr>
                <a:noFill/>
                <a:tableStyleId>{A639E911-F322-4830-81EE-A02AC67069F7}</a:tableStyleId>
              </a:tblPr>
              <a:tblGrid>
                <a:gridCol w="3619500"/>
                <a:gridCol w="3619500"/>
              </a:tblGrid>
              <a:tr h="381000">
                <a:tc>
                  <a:txBody>
                    <a:bodyPr/>
                    <a:lstStyle/>
                    <a:p>
                      <a:pPr indent="0" lvl="0" marL="0" rtl="0" algn="ctr">
                        <a:spcBef>
                          <a:spcPts val="0"/>
                        </a:spcBef>
                        <a:spcAft>
                          <a:spcPts val="0"/>
                        </a:spcAft>
                        <a:buNone/>
                      </a:pPr>
                      <a:r>
                        <a:rPr b="1" lang="en"/>
                        <a:t>Member</a:t>
                      </a:r>
                      <a:endParaRPr b="1"/>
                    </a:p>
                  </a:txBody>
                  <a:tcPr marT="91425" marB="91425" marR="91425" marL="91425"/>
                </a:tc>
                <a:tc>
                  <a:txBody>
                    <a:bodyPr/>
                    <a:lstStyle/>
                    <a:p>
                      <a:pPr indent="0" lvl="0" marL="0" rtl="0" algn="ctr">
                        <a:spcBef>
                          <a:spcPts val="0"/>
                        </a:spcBef>
                        <a:spcAft>
                          <a:spcPts val="0"/>
                        </a:spcAft>
                        <a:buNone/>
                      </a:pPr>
                      <a:r>
                        <a:rPr b="1" lang="en"/>
                        <a:t>Role</a:t>
                      </a:r>
                      <a:endParaRPr b="1"/>
                    </a:p>
                  </a:txBody>
                  <a:tcPr marT="91425" marB="91425" marR="91425" marL="91425"/>
                </a:tc>
              </a:tr>
              <a:tr h="381000">
                <a:tc>
                  <a:txBody>
                    <a:bodyPr/>
                    <a:lstStyle/>
                    <a:p>
                      <a:pPr indent="0" lvl="0" marL="0" rtl="0" algn="l">
                        <a:spcBef>
                          <a:spcPts val="0"/>
                        </a:spcBef>
                        <a:spcAft>
                          <a:spcPts val="0"/>
                        </a:spcAft>
                        <a:buNone/>
                      </a:pPr>
                      <a:r>
                        <a:rPr lang="en"/>
                        <a:t>Amanda Farghli</a:t>
                      </a:r>
                      <a:endParaRPr/>
                    </a:p>
                  </a:txBody>
                  <a:tcPr marT="91425" marB="91425" marR="91425" marL="91425"/>
                </a:tc>
                <a:tc>
                  <a:txBody>
                    <a:bodyPr/>
                    <a:lstStyle/>
                    <a:p>
                      <a:pPr indent="0" lvl="0" marL="0" rtl="0" algn="l">
                        <a:spcBef>
                          <a:spcPts val="0"/>
                        </a:spcBef>
                        <a:spcAft>
                          <a:spcPts val="0"/>
                        </a:spcAft>
                        <a:buNone/>
                      </a:pPr>
                      <a:r>
                        <a:rPr lang="en"/>
                        <a:t>Back End (Database)</a:t>
                      </a:r>
                      <a:endParaRPr/>
                    </a:p>
                  </a:txBody>
                  <a:tcPr marT="91425" marB="91425" marR="91425" marL="91425"/>
                </a:tc>
              </a:tr>
              <a:tr h="381000">
                <a:tc>
                  <a:txBody>
                    <a:bodyPr/>
                    <a:lstStyle/>
                    <a:p>
                      <a:pPr indent="0" lvl="0" marL="0" rtl="0" algn="l">
                        <a:spcBef>
                          <a:spcPts val="0"/>
                        </a:spcBef>
                        <a:spcAft>
                          <a:spcPts val="0"/>
                        </a:spcAft>
                        <a:buNone/>
                      </a:pPr>
                      <a:r>
                        <a:rPr lang="en"/>
                        <a:t>Desiree Caceres</a:t>
                      </a:r>
                      <a:endParaRPr/>
                    </a:p>
                  </a:txBody>
                  <a:tcPr marT="91425" marB="91425" marR="91425" marL="91425"/>
                </a:tc>
                <a:tc>
                  <a:txBody>
                    <a:bodyPr/>
                    <a:lstStyle/>
                    <a:p>
                      <a:pPr indent="0" lvl="0" marL="0" rtl="0" algn="l">
                        <a:spcBef>
                          <a:spcPts val="0"/>
                        </a:spcBef>
                        <a:spcAft>
                          <a:spcPts val="0"/>
                        </a:spcAft>
                        <a:buNone/>
                      </a:pPr>
                      <a:r>
                        <a:rPr lang="en"/>
                        <a:t>Front End</a:t>
                      </a:r>
                      <a:endParaRPr/>
                    </a:p>
                  </a:txBody>
                  <a:tcPr marT="91425" marB="91425" marR="91425" marL="91425"/>
                </a:tc>
              </a:tr>
              <a:tr h="381000">
                <a:tc>
                  <a:txBody>
                    <a:bodyPr/>
                    <a:lstStyle/>
                    <a:p>
                      <a:pPr indent="0" lvl="0" marL="0" rtl="0" algn="l">
                        <a:spcBef>
                          <a:spcPts val="0"/>
                        </a:spcBef>
                        <a:spcAft>
                          <a:spcPts val="0"/>
                        </a:spcAft>
                        <a:buNone/>
                      </a:pPr>
                      <a:r>
                        <a:rPr lang="en"/>
                        <a:t>Jaime Perez</a:t>
                      </a:r>
                      <a:endParaRPr/>
                    </a:p>
                  </a:txBody>
                  <a:tcPr marT="91425" marB="91425" marR="91425" marL="91425"/>
                </a:tc>
                <a:tc>
                  <a:txBody>
                    <a:bodyPr/>
                    <a:lstStyle/>
                    <a:p>
                      <a:pPr indent="0" lvl="0" marL="0" rtl="0" algn="l">
                        <a:spcBef>
                          <a:spcPts val="0"/>
                        </a:spcBef>
                        <a:spcAft>
                          <a:spcPts val="0"/>
                        </a:spcAft>
                        <a:buNone/>
                      </a:pPr>
                      <a:r>
                        <a:rPr lang="en"/>
                        <a:t>Front End</a:t>
                      </a:r>
                      <a:endParaRPr/>
                    </a:p>
                  </a:txBody>
                  <a:tcPr marT="91425" marB="91425" marR="91425" marL="91425"/>
                </a:tc>
              </a:tr>
              <a:tr h="381000">
                <a:tc>
                  <a:txBody>
                    <a:bodyPr/>
                    <a:lstStyle/>
                    <a:p>
                      <a:pPr indent="0" lvl="0" marL="0" rtl="0" algn="l">
                        <a:spcBef>
                          <a:spcPts val="0"/>
                        </a:spcBef>
                        <a:spcAft>
                          <a:spcPts val="0"/>
                        </a:spcAft>
                        <a:buNone/>
                      </a:pPr>
                      <a:r>
                        <a:rPr lang="en"/>
                        <a:t>Suhana Lama</a:t>
                      </a:r>
                      <a:endParaRPr/>
                    </a:p>
                  </a:txBody>
                  <a:tcPr marT="91425" marB="91425" marR="91425" marL="91425"/>
                </a:tc>
                <a:tc>
                  <a:txBody>
                    <a:bodyPr/>
                    <a:lstStyle/>
                    <a:p>
                      <a:pPr indent="0" lvl="0" marL="0" rtl="0" algn="l">
                        <a:spcBef>
                          <a:spcPts val="0"/>
                        </a:spcBef>
                        <a:spcAft>
                          <a:spcPts val="0"/>
                        </a:spcAft>
                        <a:buNone/>
                      </a:pPr>
                      <a:r>
                        <a:rPr lang="en"/>
                        <a:t>Back End (Server), Dashboard</a:t>
                      </a:r>
                      <a:endParaRPr/>
                    </a:p>
                  </a:txBody>
                  <a:tcPr marT="91425" marB="91425" marR="91425" marL="91425"/>
                </a:tc>
              </a:tr>
              <a:tr h="381000">
                <a:tc>
                  <a:txBody>
                    <a:bodyPr/>
                    <a:lstStyle/>
                    <a:p>
                      <a:pPr indent="0" lvl="0" marL="0" rtl="0" algn="l">
                        <a:spcBef>
                          <a:spcPts val="0"/>
                        </a:spcBef>
                        <a:spcAft>
                          <a:spcPts val="0"/>
                        </a:spcAft>
                        <a:buNone/>
                      </a:pPr>
                      <a:r>
                        <a:rPr lang="en"/>
                        <a:t>Tak Kit Yeung</a:t>
                      </a:r>
                      <a:endParaRPr/>
                    </a:p>
                  </a:txBody>
                  <a:tcPr marT="91425" marB="91425" marR="91425" marL="91425"/>
                </a:tc>
                <a:tc>
                  <a:txBody>
                    <a:bodyPr/>
                    <a:lstStyle/>
                    <a:p>
                      <a:pPr indent="0" lvl="0" marL="0" rtl="0" algn="l">
                        <a:spcBef>
                          <a:spcPts val="0"/>
                        </a:spcBef>
                        <a:spcAft>
                          <a:spcPts val="0"/>
                        </a:spcAft>
                        <a:buNone/>
                      </a:pPr>
                      <a:r>
                        <a:rPr lang="en"/>
                        <a:t>Back End (Server), </a:t>
                      </a:r>
                      <a:r>
                        <a:rPr lang="en"/>
                        <a:t>Dashboard</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643100" y="785100"/>
            <a:ext cx="5857800" cy="357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What &amp; Why?</a:t>
            </a:r>
            <a:endParaRPr/>
          </a:p>
        </p:txBody>
      </p:sp>
      <p:sp>
        <p:nvSpPr>
          <p:cNvPr id="284" name="Google Shape;284;p14"/>
          <p:cNvSpPr txBox="1"/>
          <p:nvPr>
            <p:ph idx="1" type="body"/>
          </p:nvPr>
        </p:nvSpPr>
        <p:spPr>
          <a:xfrm>
            <a:off x="1303800" y="2188575"/>
            <a:ext cx="3312000" cy="222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207"/>
              <a:t>CourseFlow provides a seamless and efficient solution for university students navigating the complex - and often frustrating - course registration process. With high demand and limited seats, students often face challenges securing their preferred classes. CourseFlow simplifies this process by offering availability updates through push notifications, conflict detection, and an easy-to-navigate scheduling interface, ensuring students can enroll in the classes they need without the usual stress.</a:t>
            </a:r>
            <a:endParaRPr sz="1207"/>
          </a:p>
          <a:p>
            <a:pPr indent="0" lvl="0" marL="0" rtl="0" algn="l">
              <a:lnSpc>
                <a:spcPct val="105000"/>
              </a:lnSpc>
              <a:spcBef>
                <a:spcPts val="1200"/>
              </a:spcBef>
              <a:spcAft>
                <a:spcPts val="0"/>
              </a:spcAft>
              <a:buSzPts val="852"/>
              <a:buNone/>
            </a:pPr>
            <a:r>
              <a:t/>
            </a:r>
            <a:endParaRPr sz="1207"/>
          </a:p>
          <a:p>
            <a:pPr indent="0" lvl="0" marL="0" rtl="0" algn="l">
              <a:lnSpc>
                <a:spcPct val="105000"/>
              </a:lnSpc>
              <a:spcBef>
                <a:spcPts val="1200"/>
              </a:spcBef>
              <a:spcAft>
                <a:spcPts val="1200"/>
              </a:spcAft>
              <a:buSzPts val="852"/>
              <a:buNone/>
            </a:pPr>
            <a:r>
              <a:t/>
            </a:r>
            <a:endParaRPr sz="120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User Journey</a:t>
            </a:r>
            <a:endParaRPr/>
          </a:p>
        </p:txBody>
      </p:sp>
      <p:pic>
        <p:nvPicPr>
          <p:cNvPr id="290" name="Google Shape;290;p15"/>
          <p:cNvPicPr preferRelativeResize="0"/>
          <p:nvPr/>
        </p:nvPicPr>
        <p:blipFill>
          <a:blip r:embed="rId3">
            <a:alphaModFix/>
          </a:blip>
          <a:stretch>
            <a:fillRect/>
          </a:stretch>
        </p:blipFill>
        <p:spPr>
          <a:xfrm>
            <a:off x="1303800" y="1229175"/>
            <a:ext cx="7030498" cy="361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04375" y="107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pic>
        <p:nvPicPr>
          <p:cNvPr id="296" name="Google Shape;296;p16"/>
          <p:cNvPicPr preferRelativeResize="0"/>
          <p:nvPr/>
        </p:nvPicPr>
        <p:blipFill>
          <a:blip r:embed="rId3">
            <a:alphaModFix/>
          </a:blip>
          <a:stretch>
            <a:fillRect/>
          </a:stretch>
        </p:blipFill>
        <p:spPr>
          <a:xfrm>
            <a:off x="152400" y="722825"/>
            <a:ext cx="8839204" cy="3637889"/>
          </a:xfrm>
          <a:prstGeom prst="rect">
            <a:avLst/>
          </a:prstGeom>
          <a:noFill/>
          <a:ln>
            <a:noFill/>
          </a:ln>
        </p:spPr>
      </p:pic>
      <p:sp>
        <p:nvSpPr>
          <p:cNvPr id="297" name="Google Shape;297;p16"/>
          <p:cNvSpPr txBox="1"/>
          <p:nvPr/>
        </p:nvSpPr>
        <p:spPr>
          <a:xfrm>
            <a:off x="1144000" y="4435500"/>
            <a:ext cx="6573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Nunito"/>
                <a:ea typeface="Nunito"/>
                <a:cs typeface="Nunito"/>
                <a:sym typeface="Nunito"/>
              </a:rPr>
              <a:t>Data is segmented into a way that would make course lookup &amp; enrollment convenient for the end-users</a:t>
            </a:r>
            <a:endParaRPr sz="17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Stack</a:t>
            </a:r>
            <a:endParaRPr/>
          </a:p>
        </p:txBody>
      </p:sp>
      <p:graphicFrame>
        <p:nvGraphicFramePr>
          <p:cNvPr id="303" name="Google Shape;303;p17"/>
          <p:cNvGraphicFramePr/>
          <p:nvPr/>
        </p:nvGraphicFramePr>
        <p:xfrm>
          <a:off x="952500" y="1597850"/>
          <a:ext cx="3000000" cy="3000000"/>
        </p:xfrm>
        <a:graphic>
          <a:graphicData uri="http://schemas.openxmlformats.org/drawingml/2006/table">
            <a:tbl>
              <a:tblPr>
                <a:noFill/>
                <a:tableStyleId>{A639E911-F322-4830-81EE-A02AC67069F7}</a:tableStyleId>
              </a:tblPr>
              <a:tblGrid>
                <a:gridCol w="3619500"/>
              </a:tblGrid>
              <a:tr h="988350">
                <a:tc>
                  <a:txBody>
                    <a:bodyPr/>
                    <a:lstStyle/>
                    <a:p>
                      <a:pPr indent="0" lvl="0" marL="0" rtl="0" algn="l">
                        <a:spcBef>
                          <a:spcPts val="0"/>
                        </a:spcBef>
                        <a:spcAft>
                          <a:spcPts val="0"/>
                        </a:spcAft>
                        <a:buNone/>
                      </a:pPr>
                      <a:r>
                        <a:rPr b="1" lang="en"/>
                        <a:t>Front End</a:t>
                      </a:r>
                      <a:endParaRPr b="1"/>
                    </a:p>
                  </a:txBody>
                  <a:tcPr marT="91425" marB="91425" marR="91425" marL="91425"/>
                </a:tc>
              </a:tr>
              <a:tr h="614825">
                <a:tc>
                  <a:txBody>
                    <a:bodyPr/>
                    <a:lstStyle/>
                    <a:p>
                      <a:pPr indent="0" lvl="0" marL="0" rtl="0" algn="l">
                        <a:spcBef>
                          <a:spcPts val="0"/>
                        </a:spcBef>
                        <a:spcAft>
                          <a:spcPts val="0"/>
                        </a:spcAft>
                        <a:buNone/>
                      </a:pPr>
                      <a:r>
                        <a:rPr b="1" lang="en"/>
                        <a:t>Back End  </a:t>
                      </a:r>
                      <a:endParaRPr b="1"/>
                    </a:p>
                  </a:txBody>
                  <a:tcPr marT="91425" marB="91425" marR="91425" marL="91425"/>
                </a:tc>
              </a:tr>
              <a:tr h="743800">
                <a:tc>
                  <a:txBody>
                    <a:bodyPr/>
                    <a:lstStyle/>
                    <a:p>
                      <a:pPr indent="0" lvl="0" marL="0" rtl="0" algn="l">
                        <a:spcBef>
                          <a:spcPts val="0"/>
                        </a:spcBef>
                        <a:spcAft>
                          <a:spcPts val="0"/>
                        </a:spcAft>
                        <a:buNone/>
                      </a:pPr>
                      <a:r>
                        <a:rPr lang="en"/>
                        <a:t>Server</a:t>
                      </a:r>
                      <a:endParaRPr/>
                    </a:p>
                  </a:txBody>
                  <a:tcPr marT="91425" marB="91425" marR="91425" marL="91425"/>
                </a:tc>
              </a:tr>
              <a:tr h="836700">
                <a:tc>
                  <a:txBody>
                    <a:bodyPr/>
                    <a:lstStyle/>
                    <a:p>
                      <a:pPr indent="0" lvl="0" marL="0" rtl="0" algn="l">
                        <a:spcBef>
                          <a:spcPts val="0"/>
                        </a:spcBef>
                        <a:spcAft>
                          <a:spcPts val="0"/>
                        </a:spcAft>
                        <a:buNone/>
                      </a:pPr>
                      <a:r>
                        <a:rPr lang="en"/>
                        <a:t>Database</a:t>
                      </a:r>
                      <a:endParaRPr/>
                    </a:p>
                  </a:txBody>
                  <a:tcPr marT="91425" marB="91425" marR="91425" marL="91425"/>
                </a:tc>
              </a:tr>
            </a:tbl>
          </a:graphicData>
        </a:graphic>
      </p:graphicFrame>
      <p:pic>
        <p:nvPicPr>
          <p:cNvPr id="304" name="Google Shape;304;p17"/>
          <p:cNvPicPr preferRelativeResize="0"/>
          <p:nvPr/>
        </p:nvPicPr>
        <p:blipFill>
          <a:blip r:embed="rId3">
            <a:alphaModFix/>
          </a:blip>
          <a:stretch>
            <a:fillRect/>
          </a:stretch>
        </p:blipFill>
        <p:spPr>
          <a:xfrm>
            <a:off x="2195439" y="1664675"/>
            <a:ext cx="2208184" cy="836701"/>
          </a:xfrm>
          <a:prstGeom prst="rect">
            <a:avLst/>
          </a:prstGeom>
          <a:noFill/>
          <a:ln>
            <a:noFill/>
          </a:ln>
        </p:spPr>
      </p:pic>
      <p:pic>
        <p:nvPicPr>
          <p:cNvPr id="305" name="Google Shape;305;p17"/>
          <p:cNvPicPr preferRelativeResize="0"/>
          <p:nvPr/>
        </p:nvPicPr>
        <p:blipFill>
          <a:blip r:embed="rId4">
            <a:alphaModFix/>
          </a:blip>
          <a:stretch>
            <a:fillRect/>
          </a:stretch>
        </p:blipFill>
        <p:spPr>
          <a:xfrm>
            <a:off x="2653461" y="3192975"/>
            <a:ext cx="393914" cy="722900"/>
          </a:xfrm>
          <a:prstGeom prst="rect">
            <a:avLst/>
          </a:prstGeom>
          <a:noFill/>
          <a:ln>
            <a:noFill/>
          </a:ln>
        </p:spPr>
      </p:pic>
      <p:pic>
        <p:nvPicPr>
          <p:cNvPr id="306" name="Google Shape;306;p17"/>
          <p:cNvPicPr preferRelativeResize="0"/>
          <p:nvPr/>
        </p:nvPicPr>
        <p:blipFill>
          <a:blip r:embed="rId5">
            <a:alphaModFix/>
          </a:blip>
          <a:stretch>
            <a:fillRect/>
          </a:stretch>
        </p:blipFill>
        <p:spPr>
          <a:xfrm>
            <a:off x="2394662" y="3981575"/>
            <a:ext cx="911500" cy="625900"/>
          </a:xfrm>
          <a:prstGeom prst="rect">
            <a:avLst/>
          </a:prstGeom>
          <a:noFill/>
          <a:ln>
            <a:noFill/>
          </a:ln>
        </p:spPr>
      </p:pic>
      <p:graphicFrame>
        <p:nvGraphicFramePr>
          <p:cNvPr id="307" name="Google Shape;307;p17"/>
          <p:cNvGraphicFramePr/>
          <p:nvPr/>
        </p:nvGraphicFramePr>
        <p:xfrm>
          <a:off x="4571988" y="1597838"/>
          <a:ext cx="3000000" cy="3000000"/>
        </p:xfrm>
        <a:graphic>
          <a:graphicData uri="http://schemas.openxmlformats.org/drawingml/2006/table">
            <a:tbl>
              <a:tblPr>
                <a:noFill/>
                <a:tableStyleId>{A639E911-F322-4830-81EE-A02AC67069F7}</a:tableStyleId>
              </a:tblPr>
              <a:tblGrid>
                <a:gridCol w="3619500"/>
              </a:tblGrid>
              <a:tr h="988350">
                <a:tc>
                  <a:txBody>
                    <a:bodyPr/>
                    <a:lstStyle/>
                    <a:p>
                      <a:pPr indent="0" lvl="0" marL="0" rtl="0" algn="l">
                        <a:spcBef>
                          <a:spcPts val="0"/>
                        </a:spcBef>
                        <a:spcAft>
                          <a:spcPts val="0"/>
                        </a:spcAft>
                        <a:buNone/>
                      </a:pPr>
                      <a:r>
                        <a:rPr lang="en"/>
                        <a:t>Repository</a:t>
                      </a:r>
                      <a:endParaRPr/>
                    </a:p>
                  </a:txBody>
                  <a:tcPr marT="91425" marB="91425" marR="91425" marL="91425"/>
                </a:tc>
              </a:tr>
              <a:tr h="1140000">
                <a:tc>
                  <a:txBody>
                    <a:bodyPr/>
                    <a:lstStyle/>
                    <a:p>
                      <a:pPr indent="0" lvl="0" marL="0" rtl="0" algn="l">
                        <a:spcBef>
                          <a:spcPts val="0"/>
                        </a:spcBef>
                        <a:spcAft>
                          <a:spcPts val="0"/>
                        </a:spcAft>
                        <a:buNone/>
                      </a:pPr>
                      <a:r>
                        <a:rPr lang="en"/>
                        <a:t>Dashboard</a:t>
                      </a:r>
                      <a:endParaRPr/>
                    </a:p>
                  </a:txBody>
                  <a:tcPr marT="91425" marB="91425" marR="91425" marL="91425"/>
                </a:tc>
              </a:tr>
              <a:tr h="1055325">
                <a:tc>
                  <a:txBody>
                    <a:bodyPr/>
                    <a:lstStyle/>
                    <a:p>
                      <a:pPr indent="0" lvl="0" marL="0" rtl="0" algn="l">
                        <a:spcBef>
                          <a:spcPts val="0"/>
                        </a:spcBef>
                        <a:spcAft>
                          <a:spcPts val="0"/>
                        </a:spcAft>
                        <a:buNone/>
                      </a:pPr>
                      <a:r>
                        <a:rPr lang="en"/>
                        <a:t>Deployment</a:t>
                      </a:r>
                      <a:endParaRPr/>
                    </a:p>
                  </a:txBody>
                  <a:tcPr marT="91425" marB="91425" marR="91425" marL="91425"/>
                </a:tc>
              </a:tr>
            </a:tbl>
          </a:graphicData>
        </a:graphic>
      </p:graphicFrame>
      <p:pic>
        <p:nvPicPr>
          <p:cNvPr id="308" name="Google Shape;308;p17"/>
          <p:cNvPicPr preferRelativeResize="0"/>
          <p:nvPr/>
        </p:nvPicPr>
        <p:blipFill>
          <a:blip r:embed="rId6">
            <a:alphaModFix/>
          </a:blip>
          <a:stretch>
            <a:fillRect/>
          </a:stretch>
        </p:blipFill>
        <p:spPr>
          <a:xfrm>
            <a:off x="6208637" y="1664675"/>
            <a:ext cx="722925" cy="722900"/>
          </a:xfrm>
          <a:prstGeom prst="rect">
            <a:avLst/>
          </a:prstGeom>
          <a:noFill/>
          <a:ln>
            <a:noFill/>
          </a:ln>
        </p:spPr>
      </p:pic>
      <p:pic>
        <p:nvPicPr>
          <p:cNvPr id="309" name="Google Shape;309;p17"/>
          <p:cNvPicPr preferRelativeResize="0"/>
          <p:nvPr/>
        </p:nvPicPr>
        <p:blipFill>
          <a:blip r:embed="rId7">
            <a:alphaModFix/>
          </a:blip>
          <a:stretch>
            <a:fillRect/>
          </a:stretch>
        </p:blipFill>
        <p:spPr>
          <a:xfrm>
            <a:off x="5752825" y="2851100"/>
            <a:ext cx="2149425" cy="458550"/>
          </a:xfrm>
          <a:prstGeom prst="rect">
            <a:avLst/>
          </a:prstGeom>
          <a:noFill/>
          <a:ln>
            <a:noFill/>
          </a:ln>
        </p:spPr>
      </p:pic>
      <p:pic>
        <p:nvPicPr>
          <p:cNvPr id="310" name="Google Shape;310;p17"/>
          <p:cNvPicPr preferRelativeResize="0"/>
          <p:nvPr/>
        </p:nvPicPr>
        <p:blipFill>
          <a:blip r:embed="rId8">
            <a:alphaModFix/>
          </a:blip>
          <a:stretch>
            <a:fillRect/>
          </a:stretch>
        </p:blipFill>
        <p:spPr>
          <a:xfrm>
            <a:off x="5979962" y="3943300"/>
            <a:ext cx="1579225" cy="403550"/>
          </a:xfrm>
          <a:prstGeom prst="rect">
            <a:avLst/>
          </a:prstGeom>
          <a:noFill/>
          <a:ln>
            <a:noFill/>
          </a:ln>
        </p:spPr>
      </p:pic>
      <p:pic>
        <p:nvPicPr>
          <p:cNvPr id="311" name="Google Shape;311;p17"/>
          <p:cNvPicPr preferRelativeResize="0"/>
          <p:nvPr/>
        </p:nvPicPr>
        <p:blipFill>
          <a:blip r:embed="rId4">
            <a:alphaModFix/>
          </a:blip>
          <a:stretch>
            <a:fillRect/>
          </a:stretch>
        </p:blipFill>
        <p:spPr>
          <a:xfrm>
            <a:off x="2653450" y="2501375"/>
            <a:ext cx="393925" cy="62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Front-end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a:t>
            </a:r>
            <a:endParaRPr/>
          </a:p>
        </p:txBody>
      </p:sp>
      <p:sp>
        <p:nvSpPr>
          <p:cNvPr id="322" name="Google Shape;322;p19"/>
          <p:cNvSpPr txBox="1"/>
          <p:nvPr>
            <p:ph idx="2" type="body"/>
          </p:nvPr>
        </p:nvSpPr>
        <p:spPr>
          <a:xfrm>
            <a:off x="4903700" y="661000"/>
            <a:ext cx="3430500" cy="387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t>Dashboard Overview</a:t>
            </a:r>
            <a:endParaRPr/>
          </a:p>
          <a:p>
            <a:pPr indent="0" lvl="0" marL="0" rtl="0" algn="l">
              <a:spcBef>
                <a:spcPts val="1200"/>
              </a:spcBef>
              <a:spcAft>
                <a:spcPts val="0"/>
              </a:spcAft>
              <a:buNone/>
            </a:pPr>
            <a:r>
              <a:rPr lang="en" u="sng"/>
              <a:t>Course Catalog Page</a:t>
            </a:r>
            <a:r>
              <a:rPr lang="en"/>
              <a:t>:</a:t>
            </a:r>
            <a:endParaRPr/>
          </a:p>
          <a:p>
            <a:pPr indent="-304958" lvl="0" marL="457200" rtl="0" algn="l">
              <a:spcBef>
                <a:spcPts val="1200"/>
              </a:spcBef>
              <a:spcAft>
                <a:spcPts val="0"/>
              </a:spcAft>
              <a:buSzPct val="100000"/>
              <a:buChar char="-"/>
            </a:pPr>
            <a:r>
              <a:rPr lang="en"/>
              <a:t>Use a search bar and filters to browse courses</a:t>
            </a:r>
            <a:endParaRPr/>
          </a:p>
          <a:p>
            <a:pPr indent="-304958" lvl="0" marL="457200" rtl="0" algn="l">
              <a:spcBef>
                <a:spcPts val="0"/>
              </a:spcBef>
              <a:spcAft>
                <a:spcPts val="0"/>
              </a:spcAft>
              <a:buSzPct val="100000"/>
              <a:buChar char="-"/>
            </a:pPr>
            <a:r>
              <a:rPr lang="en"/>
              <a:t>Each course has a course name, code, timing, instructor(s), location, etc</a:t>
            </a:r>
            <a:endParaRPr/>
          </a:p>
          <a:p>
            <a:pPr indent="0" lvl="0" marL="0" rtl="0" algn="l">
              <a:spcBef>
                <a:spcPts val="1200"/>
              </a:spcBef>
              <a:spcAft>
                <a:spcPts val="0"/>
              </a:spcAft>
              <a:buNone/>
            </a:pPr>
            <a:r>
              <a:rPr lang="en" u="sng"/>
              <a:t>Course Details Pop-up</a:t>
            </a:r>
            <a:r>
              <a:rPr lang="en"/>
              <a:t>:</a:t>
            </a:r>
            <a:endParaRPr/>
          </a:p>
          <a:p>
            <a:pPr indent="-304958" lvl="0" marL="457200" rtl="0" algn="l">
              <a:spcBef>
                <a:spcPts val="1200"/>
              </a:spcBef>
              <a:spcAft>
                <a:spcPts val="0"/>
              </a:spcAft>
              <a:buSzPct val="100000"/>
              <a:buChar char="-"/>
            </a:pPr>
            <a:r>
              <a:rPr lang="en"/>
              <a:t>Pop-up after users click on a course</a:t>
            </a:r>
            <a:endParaRPr/>
          </a:p>
          <a:p>
            <a:pPr indent="-304958" lvl="0" marL="457200" rtl="0" algn="l">
              <a:spcBef>
                <a:spcPts val="0"/>
              </a:spcBef>
              <a:spcAft>
                <a:spcPts val="0"/>
              </a:spcAft>
              <a:buSzPct val="100000"/>
              <a:buChar char="-"/>
            </a:pPr>
            <a:r>
              <a:rPr lang="en"/>
              <a:t>Expands on class info. (i.e., prerequisites)</a:t>
            </a:r>
            <a:endParaRPr/>
          </a:p>
          <a:p>
            <a:pPr indent="-304958" lvl="0" marL="457200" rtl="0" algn="l">
              <a:spcBef>
                <a:spcPts val="0"/>
              </a:spcBef>
              <a:spcAft>
                <a:spcPts val="0"/>
              </a:spcAft>
              <a:buSzPct val="100000"/>
              <a:buChar char="-"/>
            </a:pPr>
            <a:r>
              <a:rPr lang="en"/>
              <a:t>“Add to Cart”</a:t>
            </a:r>
            <a:endParaRPr/>
          </a:p>
          <a:p>
            <a:pPr indent="0" lvl="0" marL="0" rtl="0" algn="l">
              <a:spcBef>
                <a:spcPts val="1200"/>
              </a:spcBef>
              <a:spcAft>
                <a:spcPts val="0"/>
              </a:spcAft>
              <a:buNone/>
            </a:pPr>
            <a:r>
              <a:rPr lang="en" u="sng"/>
              <a:t>Cart</a:t>
            </a:r>
            <a:r>
              <a:rPr lang="en"/>
              <a:t>:</a:t>
            </a:r>
            <a:endParaRPr/>
          </a:p>
          <a:p>
            <a:pPr indent="-304958" lvl="0" marL="457200" rtl="0" algn="l">
              <a:spcBef>
                <a:spcPts val="1200"/>
              </a:spcBef>
              <a:spcAft>
                <a:spcPts val="0"/>
              </a:spcAft>
              <a:buSzPct val="100000"/>
              <a:buChar char="-"/>
            </a:pPr>
            <a:r>
              <a:rPr lang="en"/>
              <a:t>Courses put here for review. Shows total credits, final schedule, etc.</a:t>
            </a:r>
            <a:endParaRPr/>
          </a:p>
          <a:p>
            <a:pPr indent="-304958" lvl="0" marL="457200" rtl="0" algn="l">
              <a:spcBef>
                <a:spcPts val="0"/>
              </a:spcBef>
              <a:spcAft>
                <a:spcPts val="0"/>
              </a:spcAft>
              <a:buSzPct val="100000"/>
              <a:buChar char="-"/>
            </a:pPr>
            <a:r>
              <a:rPr lang="en"/>
              <a:t>Users enroll here</a:t>
            </a:r>
            <a:endParaRPr/>
          </a:p>
          <a:p>
            <a:pPr indent="0" lvl="0" marL="0" rtl="0" algn="l">
              <a:spcBef>
                <a:spcPts val="1200"/>
              </a:spcBef>
              <a:spcAft>
                <a:spcPts val="1200"/>
              </a:spcAft>
              <a:buNone/>
            </a:pPr>
            <a:r>
              <a:rPr lang="en" u="sng"/>
              <a:t>Schedule View</a:t>
            </a:r>
            <a:endParaRPr/>
          </a:p>
        </p:txBody>
      </p:sp>
      <p:sp>
        <p:nvSpPr>
          <p:cNvPr id="323" name="Google Shape;323;p19"/>
          <p:cNvSpPr txBox="1"/>
          <p:nvPr>
            <p:ph idx="1" type="subTitle"/>
          </p:nvPr>
        </p:nvSpPr>
        <p:spPr>
          <a:xfrm>
            <a:off x="1303800" y="27432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How will users interact with the site?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UI Sample</a:t>
            </a:r>
            <a:endParaRPr i="1"/>
          </a:p>
        </p:txBody>
      </p:sp>
      <p:pic>
        <p:nvPicPr>
          <p:cNvPr id="329" name="Google Shape;329;p20"/>
          <p:cNvPicPr preferRelativeResize="0"/>
          <p:nvPr/>
        </p:nvPicPr>
        <p:blipFill>
          <a:blip r:embed="rId3">
            <a:alphaModFix/>
          </a:blip>
          <a:stretch>
            <a:fillRect/>
          </a:stretch>
        </p:blipFill>
        <p:spPr>
          <a:xfrm>
            <a:off x="982275" y="304813"/>
            <a:ext cx="6819639" cy="38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Back end </a:t>
            </a:r>
            <a:endParaRPr>
              <a:solidFill>
                <a:schemeClr val="lt1"/>
              </a:solidFill>
            </a:endParaRPr>
          </a:p>
        </p:txBody>
      </p:sp>
      <p:sp>
        <p:nvSpPr>
          <p:cNvPr id="335" name="Google Shape;335;p21"/>
          <p:cNvSpPr txBox="1"/>
          <p:nvPr>
            <p:ph idx="1" type="body"/>
          </p:nvPr>
        </p:nvSpPr>
        <p:spPr>
          <a:xfrm>
            <a:off x="1303800" y="15216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