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embeddedFontLst>
    <p:embeddedFont>
      <p:font typeface="Lexend" panose="020B0604020202020204" charset="0"/>
      <p:regular r:id="rId11"/>
      <p:bold r:id="rId12"/>
    </p:embeddedFont>
    <p:embeddedFont>
      <p:font typeface="Lexend Deca" panose="020B0604020202020204" charset="0"/>
      <p:regular r:id="rId13"/>
      <p:bold r:id="rId14"/>
    </p:embeddedFont>
    <p:embeddedFont>
      <p:font typeface="Play" panose="020B0604020202020204"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100d8458d2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100d8458d2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g3100d8458d2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100d8458d2_1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100d8458d2_1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g3100d8458d2_1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CA5B2"/>
        </a:solidFill>
        <a:effectLst/>
      </p:bgPr>
    </p:bg>
    <p:spTree>
      <p:nvGrpSpPr>
        <p:cNvPr id="1" name="Shape 87"/>
        <p:cNvGrpSpPr/>
        <p:nvPr/>
      </p:nvGrpSpPr>
      <p:grpSpPr>
        <a:xfrm>
          <a:off x="0" y="0"/>
          <a:ext cx="0" cy="0"/>
          <a:chOff x="0" y="0"/>
          <a:chExt cx="0" cy="0"/>
        </a:xfrm>
      </p:grpSpPr>
      <p:sp>
        <p:nvSpPr>
          <p:cNvPr id="88" name="Google Shape;88;p13"/>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9" name="Google Shape;89;p13"/>
          <p:cNvSpPr/>
          <p:nvPr/>
        </p:nvSpPr>
        <p:spPr>
          <a:xfrm>
            <a:off x="0" y="0"/>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90" name="Google Shape;90;p13"/>
          <p:cNvSpPr/>
          <p:nvPr/>
        </p:nvSpPr>
        <p:spPr>
          <a:xfrm>
            <a:off x="0" y="0"/>
            <a:ext cx="12192000" cy="6858000"/>
          </a:xfrm>
          <a:prstGeom prst="rect">
            <a:avLst/>
          </a:prstGeom>
          <a:solidFill>
            <a:srgbClr val="4CA5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1" name="Google Shape;91;p13"/>
          <p:cNvSpPr/>
          <p:nvPr/>
        </p:nvSpPr>
        <p:spPr>
          <a:xfrm>
            <a:off x="2815929" y="148929"/>
            <a:ext cx="6560142" cy="656014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2" name="Google Shape;92;p13"/>
          <p:cNvSpPr txBox="1">
            <a:spLocks noGrp="1"/>
          </p:cNvSpPr>
          <p:nvPr>
            <p:ph type="ctrTitle"/>
          </p:nvPr>
        </p:nvSpPr>
        <p:spPr>
          <a:xfrm>
            <a:off x="3315031" y="1380754"/>
            <a:ext cx="5561938" cy="2513516"/>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5400"/>
              <a:buFont typeface="Play"/>
              <a:buNone/>
            </a:pPr>
            <a:r>
              <a:rPr lang="en-US" sz="6900"/>
              <a:t>Gamified LinkedIn Platform</a:t>
            </a:r>
            <a:endParaRPr sz="6900"/>
          </a:p>
        </p:txBody>
      </p:sp>
      <p:sp>
        <p:nvSpPr>
          <p:cNvPr id="93" name="Google Shape;93;p13"/>
          <p:cNvSpPr txBox="1">
            <a:spLocks noGrp="1"/>
          </p:cNvSpPr>
          <p:nvPr>
            <p:ph type="subTitle" idx="1"/>
          </p:nvPr>
        </p:nvSpPr>
        <p:spPr>
          <a:xfrm>
            <a:off x="3315031" y="4076802"/>
            <a:ext cx="5561938" cy="1534587"/>
          </a:xfrm>
          <a:prstGeom prst="rect">
            <a:avLst/>
          </a:prstGeom>
          <a:noFill/>
          <a:ln>
            <a:noFill/>
          </a:ln>
        </p:spPr>
        <p:txBody>
          <a:bodyPr spcFirstLastPara="1" wrap="square" lIns="91425" tIns="45700" rIns="91425" bIns="45700" anchor="t" anchorCtr="0">
            <a:normAutofit lnSpcReduction="10000"/>
          </a:bodyPr>
          <a:lstStyle/>
          <a:p>
            <a:pPr marL="0" lvl="0" indent="0" algn="ctr" rtl="0">
              <a:lnSpc>
                <a:spcPct val="90000"/>
              </a:lnSpc>
              <a:spcBef>
                <a:spcPts val="0"/>
              </a:spcBef>
              <a:spcAft>
                <a:spcPts val="0"/>
              </a:spcAft>
              <a:buClr>
                <a:schemeClr val="dk1"/>
              </a:buClr>
              <a:buSzPts val="2400"/>
              <a:buNone/>
            </a:pPr>
            <a:r>
              <a:rPr lang="en-US"/>
              <a:t>Presented by Nadia Ben Slima, Kodie Donkor, Tony Christopher, Rivaldo Lumelino, Brian Perez</a:t>
            </a:r>
            <a:endParaRPr/>
          </a:p>
          <a:p>
            <a:pPr marL="0" lvl="0" indent="0" algn="ctr" rtl="0">
              <a:lnSpc>
                <a:spcPct val="90000"/>
              </a:lnSpc>
              <a:spcBef>
                <a:spcPts val="1000"/>
              </a:spcBef>
              <a:spcAft>
                <a:spcPts val="0"/>
              </a:spcAft>
              <a:buClr>
                <a:schemeClr val="dk1"/>
              </a:buClr>
              <a:buSzPts val="2400"/>
              <a:buNone/>
            </a:pPr>
            <a:r>
              <a:rPr lang="en-US"/>
              <a:t>October 30, 2024</a:t>
            </a:r>
            <a:endParaRPr/>
          </a:p>
        </p:txBody>
      </p:sp>
      <p:sp>
        <p:nvSpPr>
          <p:cNvPr id="94" name="Google Shape;94;p13"/>
          <p:cNvSpPr/>
          <p:nvPr/>
        </p:nvSpPr>
        <p:spPr>
          <a:xfrm rot="-1577571" flipH="1">
            <a:off x="2494119" y="6170"/>
            <a:ext cx="6816262" cy="6816262"/>
          </a:xfrm>
          <a:prstGeom prst="arc">
            <a:avLst>
              <a:gd name="adj1" fmla="val 16200000"/>
              <a:gd name="adj2" fmla="val 20093138"/>
            </a:avLst>
          </a:prstGeom>
          <a:noFill/>
          <a:ln w="127000" cap="rnd" cmpd="sng">
            <a:solidFill>
              <a:srgbClr val="262626">
                <a:alpha val="94901"/>
              </a:srgbClr>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95" name="Google Shape;95;p13"/>
          <p:cNvSpPr/>
          <p:nvPr/>
        </p:nvSpPr>
        <p:spPr>
          <a:xfrm>
            <a:off x="8200995" y="5310973"/>
            <a:ext cx="705948" cy="686798"/>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9"/>
        <p:cNvGrpSpPr/>
        <p:nvPr/>
      </p:nvGrpSpPr>
      <p:grpSpPr>
        <a:xfrm>
          <a:off x="0" y="0"/>
          <a:ext cx="0" cy="0"/>
          <a:chOff x="0" y="0"/>
          <a:chExt cx="0" cy="0"/>
        </a:xfrm>
      </p:grpSpPr>
      <p:sp>
        <p:nvSpPr>
          <p:cNvPr id="100" name="Google Shape;100;p14"/>
          <p:cNvSpPr/>
          <p:nvPr/>
        </p:nvSpPr>
        <p:spPr>
          <a:xfrm>
            <a:off x="0" y="0"/>
            <a:ext cx="12192000" cy="6858000"/>
          </a:xfrm>
          <a:prstGeom prst="rect">
            <a:avLst/>
          </a:prstGeom>
          <a:solidFill>
            <a:srgbClr val="4CA5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1" name="Google Shape;101;p14"/>
          <p:cNvSpPr txBox="1">
            <a:spLocks noGrp="1"/>
          </p:cNvSpPr>
          <p:nvPr>
            <p:ph type="title"/>
          </p:nvPr>
        </p:nvSpPr>
        <p:spPr>
          <a:xfrm>
            <a:off x="838200" y="459863"/>
            <a:ext cx="10515600" cy="100459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4400"/>
              <a:buFont typeface="Play"/>
              <a:buNone/>
            </a:pPr>
            <a:r>
              <a:rPr lang="en-US">
                <a:solidFill>
                  <a:srgbClr val="FFFFFF"/>
                </a:solidFill>
                <a:latin typeface="Lexend Deca"/>
                <a:ea typeface="Lexend Deca"/>
                <a:cs typeface="Lexend Deca"/>
                <a:sym typeface="Lexend Deca"/>
              </a:rPr>
              <a:t>What</a:t>
            </a:r>
            <a:endParaRPr>
              <a:latin typeface="Lexend Deca"/>
              <a:ea typeface="Lexend Deca"/>
              <a:cs typeface="Lexend Deca"/>
              <a:sym typeface="Lexend Deca"/>
            </a:endParaRPr>
          </a:p>
        </p:txBody>
      </p:sp>
      <p:sp>
        <p:nvSpPr>
          <p:cNvPr id="102" name="Google Shape;102;p14"/>
          <p:cNvSpPr/>
          <p:nvPr/>
        </p:nvSpPr>
        <p:spPr>
          <a:xfrm>
            <a:off x="550521" y="1464445"/>
            <a:ext cx="11033100" cy="4768500"/>
          </a:xfrm>
          <a:prstGeom prst="roundRect">
            <a:avLst>
              <a:gd name="adj" fmla="val 3174"/>
            </a:avLst>
          </a:prstGeom>
          <a:solidFill>
            <a:schemeClr val="lt1">
              <a:alpha val="9490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03" name="Google Shape;103;p14"/>
          <p:cNvGrpSpPr/>
          <p:nvPr/>
        </p:nvGrpSpPr>
        <p:grpSpPr>
          <a:xfrm>
            <a:off x="1152213" y="892725"/>
            <a:ext cx="9849000" cy="4622735"/>
            <a:chOff x="314088" y="-877786"/>
            <a:chExt cx="9849000" cy="4622735"/>
          </a:xfrm>
        </p:grpSpPr>
        <p:sp>
          <p:nvSpPr>
            <p:cNvPr id="104" name="Google Shape;104;p14"/>
            <p:cNvSpPr/>
            <p:nvPr/>
          </p:nvSpPr>
          <p:spPr>
            <a:xfrm>
              <a:off x="382025" y="-877786"/>
              <a:ext cx="1371000" cy="1458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674295" y="-566815"/>
              <a:ext cx="786600" cy="837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txBox="1"/>
            <p:nvPr/>
          </p:nvSpPr>
          <p:spPr>
            <a:xfrm>
              <a:off x="314088" y="851149"/>
              <a:ext cx="9849000" cy="2893800"/>
            </a:xfrm>
            <a:prstGeom prst="rect">
              <a:avLst/>
            </a:prstGeom>
            <a:noFill/>
            <a:ln>
              <a:noFill/>
            </a:ln>
          </p:spPr>
          <p:txBody>
            <a:bodyPr spcFirstLastPara="1" wrap="square" lIns="0" tIns="0" rIns="0" bIns="0" anchor="t" anchorCtr="0">
              <a:spAutoFit/>
            </a:bodyPr>
            <a:lstStyle/>
            <a:p>
              <a:pPr marL="0" lvl="0" indent="0" algn="l" rtl="0">
                <a:lnSpc>
                  <a:spcPct val="200000"/>
                </a:lnSpc>
                <a:spcBef>
                  <a:spcPts val="0"/>
                </a:spcBef>
                <a:spcAft>
                  <a:spcPts val="0"/>
                </a:spcAft>
                <a:buClr>
                  <a:schemeClr val="dk1"/>
                </a:buClr>
                <a:buSzPts val="1100"/>
                <a:buFont typeface="Arial"/>
                <a:buNone/>
              </a:pPr>
              <a:r>
                <a:rPr lang="en-US" sz="2400">
                  <a:solidFill>
                    <a:schemeClr val="dk1"/>
                  </a:solidFill>
                  <a:latin typeface="Lexend Deca"/>
                  <a:ea typeface="Lexend Deca"/>
                  <a:cs typeface="Lexend Deca"/>
                  <a:sym typeface="Lexend Deca"/>
                </a:rPr>
                <a:t>	</a:t>
              </a:r>
              <a:r>
                <a:rPr lang="en-US" sz="2000">
                  <a:solidFill>
                    <a:schemeClr val="dk1"/>
                  </a:solidFill>
                  <a:latin typeface="Lexend Deca"/>
                  <a:ea typeface="Lexend Deca"/>
                  <a:cs typeface="Lexend Deca"/>
                  <a:sym typeface="Lexend Deca"/>
                </a:rPr>
                <a:t>The idea is to offer both job seekers and company recruiters a digital and interactive platform to connect to one another. We can gauge users skills and capabilities through interactive quests and tasks and offer an easier filter of candidates to recruiters based on what they are looking for in potential future employees.</a:t>
              </a:r>
              <a:endParaRPr sz="2000">
                <a:solidFill>
                  <a:schemeClr val="dk1"/>
                </a:solidFill>
                <a:latin typeface="Lexend Deca"/>
                <a:ea typeface="Lexend Deca"/>
                <a:cs typeface="Lexend Deca"/>
                <a:sym typeface="Lexend Deca"/>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6897150" y="771790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13" name="Google Shape;113;p15"/>
          <p:cNvSpPr txBox="1">
            <a:spLocks noGrp="1"/>
          </p:cNvSpPr>
          <p:nvPr>
            <p:ph type="body" idx="1"/>
          </p:nvPr>
        </p:nvSpPr>
        <p:spPr>
          <a:xfrm>
            <a:off x="176750" y="7461250"/>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114" name="Google Shape;114;p15"/>
          <p:cNvPicPr preferRelativeResize="0"/>
          <p:nvPr/>
        </p:nvPicPr>
        <p:blipFill>
          <a:blip r:embed="rId3">
            <a:alphaModFix/>
          </a:blip>
          <a:stretch>
            <a:fillRect/>
          </a:stretch>
        </p:blipFill>
        <p:spPr>
          <a:xfrm>
            <a:off x="152400" y="152400"/>
            <a:ext cx="11650133" cy="6553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6"/>
          <p:cNvSpPr txBox="1">
            <a:spLocks noGrp="1"/>
          </p:cNvSpPr>
          <p:nvPr>
            <p:ph type="title"/>
          </p:nvPr>
        </p:nvSpPr>
        <p:spPr>
          <a:xfrm>
            <a:off x="6897150" y="771790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21" name="Google Shape;121;p16"/>
          <p:cNvSpPr txBox="1">
            <a:spLocks noGrp="1"/>
          </p:cNvSpPr>
          <p:nvPr>
            <p:ph type="body" idx="1"/>
          </p:nvPr>
        </p:nvSpPr>
        <p:spPr>
          <a:xfrm>
            <a:off x="176750" y="7461250"/>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122" name="Google Shape;122;p16"/>
          <p:cNvPicPr preferRelativeResize="0"/>
          <p:nvPr/>
        </p:nvPicPr>
        <p:blipFill>
          <a:blip r:embed="rId3">
            <a:alphaModFix/>
          </a:blip>
          <a:stretch>
            <a:fillRect/>
          </a:stretch>
        </p:blipFill>
        <p:spPr>
          <a:xfrm>
            <a:off x="152400" y="152400"/>
            <a:ext cx="11650133" cy="6553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sp>
        <p:nvSpPr>
          <p:cNvPr id="127" name="Google Shape;127;p17"/>
          <p:cNvSpPr/>
          <p:nvPr/>
        </p:nvSpPr>
        <p:spPr>
          <a:xfrm>
            <a:off x="0" y="-1"/>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8" name="Google Shape;128;p17"/>
          <p:cNvSpPr/>
          <p:nvPr/>
        </p:nvSpPr>
        <p:spPr>
          <a:xfrm>
            <a:off x="0" y="0"/>
            <a:ext cx="12188952" cy="6858000"/>
          </a:xfrm>
          <a:prstGeom prst="rect">
            <a:avLst/>
          </a:prstGeom>
          <a:solidFill>
            <a:schemeClr val="lt2">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29" name="Google Shape;129;p17"/>
          <p:cNvPicPr preferRelativeResize="0"/>
          <p:nvPr/>
        </p:nvPicPr>
        <p:blipFill rotWithShape="1">
          <a:blip r:embed="rId3">
            <a:alphaModFix/>
          </a:blip>
          <a:srcRect/>
          <a:stretch/>
        </p:blipFill>
        <p:spPr>
          <a:xfrm>
            <a:off x="0" y="0"/>
            <a:ext cx="12188952" cy="6862380"/>
          </a:xfrm>
          <a:prstGeom prst="rect">
            <a:avLst/>
          </a:prstGeom>
          <a:noFill/>
          <a:ln>
            <a:noFill/>
          </a:ln>
        </p:spPr>
      </p:pic>
      <p:sp>
        <p:nvSpPr>
          <p:cNvPr id="130" name="Google Shape;130;p17"/>
          <p:cNvSpPr/>
          <p:nvPr/>
        </p:nvSpPr>
        <p:spPr>
          <a:xfrm>
            <a:off x="0" y="0"/>
            <a:ext cx="12188952" cy="6858000"/>
          </a:xfrm>
          <a:prstGeom prst="rect">
            <a:avLst/>
          </a:prstGeom>
          <a:solidFill>
            <a:schemeClr val="accen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1" name="Google Shape;131;p17"/>
          <p:cNvSpPr/>
          <p:nvPr/>
        </p:nvSpPr>
        <p:spPr>
          <a:xfrm>
            <a:off x="538542" y="729175"/>
            <a:ext cx="11099352" cy="53996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u="none" strike="noStrike" cap="none">
              <a:solidFill>
                <a:srgbClr val="F6C5AB"/>
              </a:solidFill>
              <a:latin typeface="Arial"/>
              <a:ea typeface="Arial"/>
              <a:cs typeface="Arial"/>
              <a:sym typeface="Arial"/>
            </a:endParaRPr>
          </a:p>
        </p:txBody>
      </p:sp>
      <p:sp>
        <p:nvSpPr>
          <p:cNvPr id="132" name="Google Shape;132;p17"/>
          <p:cNvSpPr txBox="1">
            <a:spLocks noGrp="1"/>
          </p:cNvSpPr>
          <p:nvPr>
            <p:ph type="title"/>
          </p:nvPr>
        </p:nvSpPr>
        <p:spPr>
          <a:xfrm>
            <a:off x="8693525" y="1631350"/>
            <a:ext cx="2944500" cy="2439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800"/>
              <a:buFont typeface="Play"/>
              <a:buNone/>
            </a:pPr>
            <a:r>
              <a:rPr lang="en-US" sz="4800">
                <a:latin typeface="Lexend"/>
                <a:ea typeface="Lexend"/>
                <a:cs typeface="Lexend"/>
                <a:sym typeface="Lexend"/>
              </a:rPr>
              <a:t>The Data</a:t>
            </a:r>
            <a:endParaRPr sz="4800">
              <a:latin typeface="Lexend"/>
              <a:ea typeface="Lexend"/>
              <a:cs typeface="Lexend"/>
              <a:sym typeface="Lexend"/>
            </a:endParaRPr>
          </a:p>
          <a:p>
            <a:pPr marL="0" lvl="0" indent="0" algn="l" rtl="0">
              <a:lnSpc>
                <a:spcPct val="90000"/>
              </a:lnSpc>
              <a:spcBef>
                <a:spcPts val="0"/>
              </a:spcBef>
              <a:spcAft>
                <a:spcPts val="0"/>
              </a:spcAft>
              <a:buClr>
                <a:schemeClr val="dk1"/>
              </a:buClr>
              <a:buSzPts val="4800"/>
              <a:buFont typeface="Play"/>
              <a:buNone/>
            </a:pPr>
            <a:r>
              <a:rPr lang="en-US" sz="4800">
                <a:latin typeface="Lexend"/>
                <a:ea typeface="Lexend"/>
                <a:cs typeface="Lexend"/>
                <a:sym typeface="Lexend"/>
              </a:rPr>
              <a:t>(</a:t>
            </a:r>
            <a:r>
              <a:rPr lang="en-US" sz="1500">
                <a:latin typeface="Lexend"/>
                <a:ea typeface="Lexend"/>
                <a:cs typeface="Lexend"/>
                <a:sym typeface="Lexend"/>
              </a:rPr>
              <a:t> Relational Data Model</a:t>
            </a:r>
            <a:r>
              <a:rPr lang="en-US" sz="4800">
                <a:latin typeface="Lexend"/>
                <a:ea typeface="Lexend"/>
                <a:cs typeface="Lexend"/>
                <a:sym typeface="Lexend"/>
              </a:rPr>
              <a:t>)</a:t>
            </a:r>
            <a:endParaRPr sz="4800">
              <a:latin typeface="Lexend"/>
              <a:ea typeface="Lexend"/>
              <a:cs typeface="Lexend"/>
              <a:sym typeface="Lexend"/>
            </a:endParaRPr>
          </a:p>
          <a:p>
            <a:pPr marL="0" lvl="0" indent="0" algn="l" rtl="0">
              <a:lnSpc>
                <a:spcPct val="90000"/>
              </a:lnSpc>
              <a:spcBef>
                <a:spcPts val="0"/>
              </a:spcBef>
              <a:spcAft>
                <a:spcPts val="0"/>
              </a:spcAft>
              <a:buClr>
                <a:schemeClr val="dk1"/>
              </a:buClr>
              <a:buSzPts val="4800"/>
              <a:buFont typeface="Play"/>
              <a:buNone/>
            </a:pPr>
            <a:endParaRPr sz="4800"/>
          </a:p>
        </p:txBody>
      </p:sp>
      <p:pic>
        <p:nvPicPr>
          <p:cNvPr id="133" name="Google Shape;133;p17"/>
          <p:cNvPicPr preferRelativeResize="0"/>
          <p:nvPr/>
        </p:nvPicPr>
        <p:blipFill>
          <a:blip r:embed="rId4">
            <a:alphaModFix/>
          </a:blip>
          <a:stretch>
            <a:fillRect/>
          </a:stretch>
        </p:blipFill>
        <p:spPr>
          <a:xfrm>
            <a:off x="538550" y="729175"/>
            <a:ext cx="8154974" cy="53996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7"/>
        <p:cNvGrpSpPr/>
        <p:nvPr/>
      </p:nvGrpSpPr>
      <p:grpSpPr>
        <a:xfrm>
          <a:off x="0" y="0"/>
          <a:ext cx="0" cy="0"/>
          <a:chOff x="0" y="0"/>
          <a:chExt cx="0" cy="0"/>
        </a:xfrm>
      </p:grpSpPr>
      <p:sp>
        <p:nvSpPr>
          <p:cNvPr id="138" name="Google Shape;138;p18"/>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9" name="Google Shape;139;p18"/>
          <p:cNvSpPr/>
          <p:nvPr/>
        </p:nvSpPr>
        <p:spPr>
          <a:xfrm>
            <a:off x="0" y="0"/>
            <a:ext cx="2013557" cy="6858000"/>
          </a:xfrm>
          <a:prstGeom prst="rect">
            <a:avLst/>
          </a:prstGeom>
          <a:solidFill>
            <a:srgbClr val="4CA5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0" name="Google Shape;140;p18"/>
          <p:cNvSpPr>
            <a:spLocks noGrp="1"/>
          </p:cNvSpPr>
          <p:nvPr>
            <p:ph type="title"/>
          </p:nvPr>
        </p:nvSpPr>
        <p:spPr>
          <a:xfrm>
            <a:off x="640080" y="2074363"/>
            <a:ext cx="2752354" cy="2709275"/>
          </a:xfrm>
          <a:prstGeom prst="ellipse">
            <a:avLst/>
          </a:prstGeom>
          <a:solidFill>
            <a:srgbClr val="262626"/>
          </a:solidFill>
          <a:ln w="174625" cap="flat" cmpd="thinThick">
            <a:solidFill>
              <a:srgbClr val="262626"/>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2600"/>
              <a:buFont typeface="Play"/>
              <a:buNone/>
            </a:pPr>
            <a:r>
              <a:rPr lang="en-US" sz="2600">
                <a:solidFill>
                  <a:srgbClr val="FFFFFF"/>
                </a:solidFill>
                <a:latin typeface="Play"/>
                <a:ea typeface="Play"/>
                <a:cs typeface="Play"/>
                <a:sym typeface="Play"/>
              </a:rPr>
              <a:t>The Stack</a:t>
            </a:r>
            <a:endParaRPr/>
          </a:p>
        </p:txBody>
      </p:sp>
      <p:sp>
        <p:nvSpPr>
          <p:cNvPr id="141" name="Google Shape;141;p18"/>
          <p:cNvSpPr txBox="1"/>
          <p:nvPr/>
        </p:nvSpPr>
        <p:spPr>
          <a:xfrm>
            <a:off x="3578625" y="1050775"/>
            <a:ext cx="3912300" cy="484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700">
                <a:solidFill>
                  <a:schemeClr val="dk1"/>
                </a:solidFill>
                <a:latin typeface="Lexend Deca"/>
                <a:ea typeface="Lexend Deca"/>
                <a:cs typeface="Lexend Deca"/>
                <a:sym typeface="Lexend Deca"/>
              </a:rPr>
              <a:t>Front End: React.js</a:t>
            </a:r>
            <a:endParaRPr sz="2700">
              <a:solidFill>
                <a:schemeClr val="dk1"/>
              </a:solidFill>
              <a:latin typeface="Lexend Deca"/>
              <a:ea typeface="Lexend Deca"/>
              <a:cs typeface="Lexend Deca"/>
              <a:sym typeface="Lexend Deca"/>
            </a:endParaRPr>
          </a:p>
          <a:p>
            <a:pPr marL="457200" lvl="0" indent="-336550" algn="l" rtl="0">
              <a:spcBef>
                <a:spcPts val="0"/>
              </a:spcBef>
              <a:spcAft>
                <a:spcPts val="0"/>
              </a:spcAft>
              <a:buClr>
                <a:schemeClr val="dk1"/>
              </a:buClr>
              <a:buSzPts val="1700"/>
              <a:buFont typeface="Lexend Deca"/>
              <a:buChar char="●"/>
            </a:pPr>
            <a:r>
              <a:rPr lang="en-US" sz="1700">
                <a:solidFill>
                  <a:schemeClr val="dk1"/>
                </a:solidFill>
                <a:latin typeface="Lexend Deca"/>
                <a:ea typeface="Lexend Deca"/>
                <a:cs typeface="Lexend Deca"/>
                <a:sym typeface="Lexend Deca"/>
              </a:rPr>
              <a:t>Manage the connection between the database and the front-end, to ensure smooth handling of the quest data and user profile</a:t>
            </a:r>
            <a:endParaRPr sz="1700">
              <a:solidFill>
                <a:schemeClr val="dk1"/>
              </a:solidFill>
              <a:latin typeface="Lexend Deca"/>
              <a:ea typeface="Lexend Deca"/>
              <a:cs typeface="Lexend Deca"/>
              <a:sym typeface="Lexend Deca"/>
            </a:endParaRPr>
          </a:p>
          <a:p>
            <a:pPr marL="0" lvl="0" indent="0" algn="l" rtl="0">
              <a:spcBef>
                <a:spcPts val="0"/>
              </a:spcBef>
              <a:spcAft>
                <a:spcPts val="0"/>
              </a:spcAft>
              <a:buNone/>
            </a:pPr>
            <a:r>
              <a:rPr lang="en-US" sz="2700">
                <a:solidFill>
                  <a:schemeClr val="dk1"/>
                </a:solidFill>
                <a:latin typeface="Lexend Deca"/>
                <a:ea typeface="Lexend Deca"/>
                <a:cs typeface="Lexend Deca"/>
                <a:sym typeface="Lexend Deca"/>
              </a:rPr>
              <a:t>Back End: Java</a:t>
            </a:r>
            <a:endParaRPr sz="2700">
              <a:solidFill>
                <a:schemeClr val="dk1"/>
              </a:solidFill>
              <a:latin typeface="Lexend Deca"/>
              <a:ea typeface="Lexend Deca"/>
              <a:cs typeface="Lexend Deca"/>
              <a:sym typeface="Lexend Deca"/>
            </a:endParaRPr>
          </a:p>
          <a:p>
            <a:pPr marL="457200" lvl="0" indent="-336550" algn="l" rtl="0">
              <a:spcBef>
                <a:spcPts val="0"/>
              </a:spcBef>
              <a:spcAft>
                <a:spcPts val="0"/>
              </a:spcAft>
              <a:buClr>
                <a:schemeClr val="dk1"/>
              </a:buClr>
              <a:buSzPts val="1700"/>
              <a:buFont typeface="Lexend Deca"/>
              <a:buChar char="●"/>
            </a:pPr>
            <a:r>
              <a:rPr lang="en-US" sz="1700">
                <a:solidFill>
                  <a:schemeClr val="dk1"/>
                </a:solidFill>
                <a:latin typeface="Lexend Deca"/>
                <a:ea typeface="Lexend Deca"/>
                <a:cs typeface="Lexend Deca"/>
                <a:sym typeface="Lexend Deca"/>
              </a:rPr>
              <a:t>Very rich libraries</a:t>
            </a:r>
            <a:endParaRPr sz="1700">
              <a:solidFill>
                <a:schemeClr val="dk1"/>
              </a:solidFill>
              <a:latin typeface="Lexend Deca"/>
              <a:ea typeface="Lexend Deca"/>
              <a:cs typeface="Lexend Deca"/>
              <a:sym typeface="Lexend Deca"/>
            </a:endParaRPr>
          </a:p>
          <a:p>
            <a:pPr marL="457200" lvl="0" indent="-336550" algn="l" rtl="0">
              <a:spcBef>
                <a:spcPts val="0"/>
              </a:spcBef>
              <a:spcAft>
                <a:spcPts val="0"/>
              </a:spcAft>
              <a:buClr>
                <a:schemeClr val="dk1"/>
              </a:buClr>
              <a:buSzPts val="1700"/>
              <a:buFont typeface="Lexend Deca"/>
              <a:buChar char="●"/>
            </a:pPr>
            <a:r>
              <a:rPr lang="en-US" sz="1700">
                <a:solidFill>
                  <a:schemeClr val="dk1"/>
                </a:solidFill>
                <a:latin typeface="Lexend Deca"/>
                <a:ea typeface="Lexend Deca"/>
                <a:cs typeface="Lexend Deca"/>
                <a:sym typeface="Lexend Deca"/>
              </a:rPr>
              <a:t>Maintainable and secure</a:t>
            </a:r>
            <a:endParaRPr sz="1700">
              <a:solidFill>
                <a:schemeClr val="dk1"/>
              </a:solidFill>
              <a:latin typeface="Lexend Deca"/>
              <a:ea typeface="Lexend Deca"/>
              <a:cs typeface="Lexend Deca"/>
              <a:sym typeface="Lexend Deca"/>
            </a:endParaRPr>
          </a:p>
          <a:p>
            <a:pPr marL="0" lvl="0" indent="0" algn="l" rtl="0">
              <a:spcBef>
                <a:spcPts val="0"/>
              </a:spcBef>
              <a:spcAft>
                <a:spcPts val="0"/>
              </a:spcAft>
              <a:buNone/>
            </a:pPr>
            <a:r>
              <a:rPr lang="en-US" sz="2700">
                <a:solidFill>
                  <a:schemeClr val="dk1"/>
                </a:solidFill>
                <a:latin typeface="Lexend Deca"/>
                <a:ea typeface="Lexend Deca"/>
                <a:cs typeface="Lexend Deca"/>
                <a:sym typeface="Lexend Deca"/>
              </a:rPr>
              <a:t>Database: MySQL</a:t>
            </a:r>
            <a:endParaRPr sz="2700">
              <a:solidFill>
                <a:schemeClr val="dk1"/>
              </a:solidFill>
              <a:latin typeface="Lexend Deca"/>
              <a:ea typeface="Lexend Deca"/>
              <a:cs typeface="Lexend Deca"/>
              <a:sym typeface="Lexend Deca"/>
            </a:endParaRPr>
          </a:p>
          <a:p>
            <a:pPr marL="457200" lvl="0" indent="-374650" algn="l" rtl="0">
              <a:spcBef>
                <a:spcPts val="0"/>
              </a:spcBef>
              <a:spcAft>
                <a:spcPts val="0"/>
              </a:spcAft>
              <a:buClr>
                <a:schemeClr val="dk1"/>
              </a:buClr>
              <a:buSzPts val="2300"/>
              <a:buFont typeface="Lexend Deca"/>
              <a:buChar char="-"/>
            </a:pPr>
            <a:r>
              <a:rPr lang="en-US" sz="2300">
                <a:solidFill>
                  <a:schemeClr val="dk1"/>
                </a:solidFill>
                <a:latin typeface="Lexend Deca"/>
                <a:ea typeface="Lexend Deca"/>
                <a:cs typeface="Lexend Deca"/>
                <a:sym typeface="Lexend Deca"/>
              </a:rPr>
              <a:t>Utilizing Docker</a:t>
            </a:r>
            <a:endParaRPr sz="1700">
              <a:solidFill>
                <a:schemeClr val="dk1"/>
              </a:solidFill>
              <a:latin typeface="Lexend Deca"/>
              <a:ea typeface="Lexend Deca"/>
              <a:cs typeface="Lexend Deca"/>
              <a:sym typeface="Lexend Deca"/>
            </a:endParaRPr>
          </a:p>
          <a:p>
            <a:pPr marL="457200" lvl="0" indent="-336550" algn="l" rtl="0">
              <a:spcBef>
                <a:spcPts val="0"/>
              </a:spcBef>
              <a:spcAft>
                <a:spcPts val="0"/>
              </a:spcAft>
              <a:buClr>
                <a:schemeClr val="dk1"/>
              </a:buClr>
              <a:buSzPts val="1700"/>
              <a:buFont typeface="Lexend Deca"/>
              <a:buChar char="●"/>
            </a:pPr>
            <a:r>
              <a:rPr lang="en-US" sz="1700">
                <a:solidFill>
                  <a:schemeClr val="dk1"/>
                </a:solidFill>
                <a:latin typeface="Lexend Deca"/>
                <a:ea typeface="Lexend Deca"/>
                <a:cs typeface="Lexend Deca"/>
                <a:sym typeface="Lexend Deca"/>
              </a:rPr>
              <a:t>Scalability and cost of use</a:t>
            </a:r>
            <a:endParaRPr sz="1700">
              <a:solidFill>
                <a:schemeClr val="dk1"/>
              </a:solidFill>
              <a:latin typeface="Lexend Deca"/>
              <a:ea typeface="Lexend Deca"/>
              <a:cs typeface="Lexend Deca"/>
              <a:sym typeface="Lexend Deca"/>
            </a:endParaRPr>
          </a:p>
          <a:p>
            <a:pPr marL="457200" lvl="0" indent="-336550" algn="l" rtl="0">
              <a:spcBef>
                <a:spcPts val="0"/>
              </a:spcBef>
              <a:spcAft>
                <a:spcPts val="0"/>
              </a:spcAft>
              <a:buClr>
                <a:schemeClr val="dk1"/>
              </a:buClr>
              <a:buSzPts val="1700"/>
              <a:buFont typeface="Lexend Deca"/>
              <a:buChar char="●"/>
            </a:pPr>
            <a:r>
              <a:rPr lang="en-US" sz="1700">
                <a:solidFill>
                  <a:schemeClr val="dk1"/>
                </a:solidFill>
                <a:latin typeface="Lexend Deca"/>
                <a:ea typeface="Lexend Deca"/>
                <a:cs typeface="Lexend Deca"/>
                <a:sym typeface="Lexend Deca"/>
              </a:rPr>
              <a:t>Docker: Ease of access to all tools and dependencies </a:t>
            </a:r>
            <a:endParaRPr sz="1700">
              <a:solidFill>
                <a:schemeClr val="dk1"/>
              </a:solidFill>
              <a:latin typeface="Lexend Deca"/>
              <a:ea typeface="Lexend Deca"/>
              <a:cs typeface="Lexend Deca"/>
              <a:sym typeface="Lexend Deca"/>
            </a:endParaRPr>
          </a:p>
          <a:p>
            <a:pPr marL="0" lvl="0" indent="0" algn="l" rtl="0">
              <a:spcBef>
                <a:spcPts val="0"/>
              </a:spcBef>
              <a:spcAft>
                <a:spcPts val="0"/>
              </a:spcAft>
              <a:buNone/>
            </a:pPr>
            <a:r>
              <a:rPr lang="en-US" sz="2700">
                <a:solidFill>
                  <a:schemeClr val="dk1"/>
                </a:solidFill>
                <a:latin typeface="Lexend Deca"/>
                <a:ea typeface="Lexend Deca"/>
                <a:cs typeface="Lexend Deca"/>
                <a:sym typeface="Lexend Deca"/>
              </a:rPr>
              <a:t>Repository: Github</a:t>
            </a:r>
            <a:endParaRPr sz="2700">
              <a:solidFill>
                <a:schemeClr val="dk1"/>
              </a:solidFill>
              <a:latin typeface="Lexend Deca"/>
              <a:ea typeface="Lexend Deca"/>
              <a:cs typeface="Lexend Deca"/>
              <a:sym typeface="Lexend Deca"/>
            </a:endParaRPr>
          </a:p>
          <a:p>
            <a:pPr marL="0" lvl="0" indent="0" algn="l" rtl="0">
              <a:spcBef>
                <a:spcPts val="0"/>
              </a:spcBef>
              <a:spcAft>
                <a:spcPts val="0"/>
              </a:spcAft>
              <a:buNone/>
            </a:pPr>
            <a:endParaRPr sz="2800">
              <a:solidFill>
                <a:schemeClr val="dk1"/>
              </a:solidFill>
            </a:endParaRPr>
          </a:p>
          <a:p>
            <a:pPr marL="0" lvl="0" indent="0" algn="l" rtl="0">
              <a:spcBef>
                <a:spcPts val="0"/>
              </a:spcBef>
              <a:spcAft>
                <a:spcPts val="0"/>
              </a:spcAft>
              <a:buNone/>
            </a:pPr>
            <a:endParaRPr sz="2800">
              <a:solidFill>
                <a:schemeClr val="dk1"/>
              </a:solidFill>
            </a:endParaRPr>
          </a:p>
        </p:txBody>
      </p:sp>
      <p:pic>
        <p:nvPicPr>
          <p:cNvPr id="142" name="Google Shape;142;p18"/>
          <p:cNvPicPr preferRelativeResize="0"/>
          <p:nvPr/>
        </p:nvPicPr>
        <p:blipFill>
          <a:blip r:embed="rId3">
            <a:alphaModFix/>
          </a:blip>
          <a:stretch>
            <a:fillRect/>
          </a:stretch>
        </p:blipFill>
        <p:spPr>
          <a:xfrm>
            <a:off x="7490925" y="314625"/>
            <a:ext cx="2207100" cy="2207100"/>
          </a:xfrm>
          <a:prstGeom prst="rect">
            <a:avLst/>
          </a:prstGeom>
          <a:solidFill>
            <a:srgbClr val="FFFFFF"/>
          </a:solidFill>
          <a:ln>
            <a:noFill/>
          </a:ln>
        </p:spPr>
      </p:pic>
      <p:pic>
        <p:nvPicPr>
          <p:cNvPr id="143" name="Google Shape;143;p18"/>
          <p:cNvPicPr preferRelativeResize="0"/>
          <p:nvPr/>
        </p:nvPicPr>
        <p:blipFill rotWithShape="1">
          <a:blip r:embed="rId4">
            <a:alphaModFix/>
          </a:blip>
          <a:srcRect l="29757" t="15995" r="27191" b="12626"/>
          <a:stretch/>
        </p:blipFill>
        <p:spPr>
          <a:xfrm>
            <a:off x="9698025" y="1050769"/>
            <a:ext cx="2207099" cy="2439006"/>
          </a:xfrm>
          <a:prstGeom prst="rect">
            <a:avLst/>
          </a:prstGeom>
          <a:solidFill>
            <a:srgbClr val="FFFFFF"/>
          </a:solidFill>
          <a:ln>
            <a:noFill/>
          </a:ln>
        </p:spPr>
      </p:pic>
      <p:pic>
        <p:nvPicPr>
          <p:cNvPr id="144" name="Google Shape;144;p18"/>
          <p:cNvPicPr preferRelativeResize="0"/>
          <p:nvPr/>
        </p:nvPicPr>
        <p:blipFill rotWithShape="1">
          <a:blip r:embed="rId5">
            <a:alphaModFix/>
          </a:blip>
          <a:srcRect l="3908" t="22586" r="6252" b="9891"/>
          <a:stretch/>
        </p:blipFill>
        <p:spPr>
          <a:xfrm>
            <a:off x="7490927" y="3489775"/>
            <a:ext cx="2207100" cy="1658908"/>
          </a:xfrm>
          <a:prstGeom prst="rect">
            <a:avLst/>
          </a:prstGeom>
          <a:solidFill>
            <a:srgbClr val="FFFFFF"/>
          </a:solidFill>
          <a:ln>
            <a:noFill/>
          </a:ln>
        </p:spPr>
      </p:pic>
      <p:pic>
        <p:nvPicPr>
          <p:cNvPr id="145" name="Google Shape;145;p18"/>
          <p:cNvPicPr preferRelativeResize="0"/>
          <p:nvPr/>
        </p:nvPicPr>
        <p:blipFill>
          <a:blip r:embed="rId6">
            <a:alphaModFix/>
          </a:blip>
          <a:stretch>
            <a:fillRect/>
          </a:stretch>
        </p:blipFill>
        <p:spPr>
          <a:xfrm>
            <a:off x="9698025" y="4347500"/>
            <a:ext cx="2207100" cy="2207100"/>
          </a:xfrm>
          <a:prstGeom prst="rect">
            <a:avLst/>
          </a:prstGeom>
          <a:solidFill>
            <a:srgbClr val="FFFFFF"/>
          </a:solid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9"/>
        <p:cNvGrpSpPr/>
        <p:nvPr/>
      </p:nvGrpSpPr>
      <p:grpSpPr>
        <a:xfrm>
          <a:off x="0" y="0"/>
          <a:ext cx="0" cy="0"/>
          <a:chOff x="0" y="0"/>
          <a:chExt cx="0" cy="0"/>
        </a:xfrm>
      </p:grpSpPr>
      <p:sp>
        <p:nvSpPr>
          <p:cNvPr id="150" name="Google Shape;150;p19"/>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51" name="Google Shape;151;p19"/>
          <p:cNvSpPr/>
          <p:nvPr/>
        </p:nvSpPr>
        <p:spPr>
          <a:xfrm>
            <a:off x="0" y="0"/>
            <a:ext cx="2013557" cy="6858000"/>
          </a:xfrm>
          <a:prstGeom prst="rect">
            <a:avLst/>
          </a:prstGeom>
          <a:solidFill>
            <a:srgbClr val="4CA5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52" name="Google Shape;152;p19"/>
          <p:cNvSpPr>
            <a:spLocks noGrp="1"/>
          </p:cNvSpPr>
          <p:nvPr>
            <p:ph type="title"/>
          </p:nvPr>
        </p:nvSpPr>
        <p:spPr>
          <a:xfrm>
            <a:off x="640080" y="2074363"/>
            <a:ext cx="2752354" cy="2709275"/>
          </a:xfrm>
          <a:prstGeom prst="ellipse">
            <a:avLst/>
          </a:prstGeom>
          <a:solidFill>
            <a:srgbClr val="262626"/>
          </a:solidFill>
          <a:ln w="174625" cap="flat" cmpd="thinThick">
            <a:solidFill>
              <a:srgbClr val="262626"/>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2600"/>
              <a:buFont typeface="Play"/>
              <a:buNone/>
            </a:pPr>
            <a:r>
              <a:rPr lang="en-US" sz="2600">
                <a:solidFill>
                  <a:srgbClr val="FFFFFF"/>
                </a:solidFill>
                <a:latin typeface="Play"/>
                <a:ea typeface="Play"/>
                <a:cs typeface="Play"/>
                <a:sym typeface="Play"/>
              </a:rPr>
              <a:t>Member Roles</a:t>
            </a:r>
            <a:endParaRPr/>
          </a:p>
        </p:txBody>
      </p:sp>
      <p:sp>
        <p:nvSpPr>
          <p:cNvPr id="153" name="Google Shape;153;p19"/>
          <p:cNvSpPr txBox="1"/>
          <p:nvPr/>
        </p:nvSpPr>
        <p:spPr>
          <a:xfrm>
            <a:off x="3664300" y="1790750"/>
            <a:ext cx="3138900" cy="403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a:solidFill>
                <a:schemeClr val="dk1"/>
              </a:solidFill>
            </a:endParaRPr>
          </a:p>
        </p:txBody>
      </p:sp>
      <p:sp>
        <p:nvSpPr>
          <p:cNvPr id="154" name="Google Shape;154;p19"/>
          <p:cNvSpPr/>
          <p:nvPr/>
        </p:nvSpPr>
        <p:spPr>
          <a:xfrm>
            <a:off x="4304188" y="1685550"/>
            <a:ext cx="2499000" cy="1836900"/>
          </a:xfrm>
          <a:prstGeom prst="rect">
            <a:avLst/>
          </a:prstGeom>
          <a:solidFill>
            <a:srgbClr val="4CA5B2"/>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r>
              <a:rPr lang="en-US" sz="1867">
                <a:solidFill>
                  <a:schemeClr val="lt1"/>
                </a:solidFill>
                <a:latin typeface="Lexend Deca"/>
                <a:ea typeface="Lexend Deca"/>
                <a:cs typeface="Lexend Deca"/>
                <a:sym typeface="Lexend Deca"/>
              </a:rPr>
              <a:t>FRONT END</a:t>
            </a:r>
            <a:endParaRPr sz="1867">
              <a:solidFill>
                <a:schemeClr val="lt1"/>
              </a:solidFill>
              <a:latin typeface="Lexend Deca"/>
              <a:ea typeface="Lexend Deca"/>
              <a:cs typeface="Lexend Deca"/>
              <a:sym typeface="Lexend Deca"/>
            </a:endParaRPr>
          </a:p>
          <a:p>
            <a:pPr marL="0" marR="0" lvl="0" indent="0" algn="ctr" rtl="0">
              <a:lnSpc>
                <a:spcPct val="100000"/>
              </a:lnSpc>
              <a:spcBef>
                <a:spcPts val="0"/>
              </a:spcBef>
              <a:spcAft>
                <a:spcPts val="0"/>
              </a:spcAft>
              <a:buNone/>
            </a:pPr>
            <a:endParaRPr sz="1867">
              <a:solidFill>
                <a:schemeClr val="lt1"/>
              </a:solidFill>
              <a:latin typeface="Lexend Deca"/>
              <a:ea typeface="Lexend Deca"/>
              <a:cs typeface="Lexend Deca"/>
              <a:sym typeface="Lexend Deca"/>
            </a:endParaRPr>
          </a:p>
          <a:p>
            <a:pPr marL="0" marR="0" lvl="0" indent="0" algn="ctr" rtl="0">
              <a:lnSpc>
                <a:spcPct val="100000"/>
              </a:lnSpc>
              <a:spcBef>
                <a:spcPts val="0"/>
              </a:spcBef>
              <a:spcAft>
                <a:spcPts val="0"/>
              </a:spcAft>
              <a:buNone/>
            </a:pPr>
            <a:r>
              <a:rPr lang="en-US" sz="1867">
                <a:solidFill>
                  <a:schemeClr val="lt1"/>
                </a:solidFill>
                <a:latin typeface="Lexend Deca"/>
                <a:ea typeface="Lexend Deca"/>
                <a:cs typeface="Lexend Deca"/>
                <a:sym typeface="Lexend Deca"/>
              </a:rPr>
              <a:t>Nadia B</a:t>
            </a:r>
            <a:endParaRPr sz="1867">
              <a:solidFill>
                <a:schemeClr val="lt1"/>
              </a:solidFill>
              <a:latin typeface="Lexend Deca"/>
              <a:ea typeface="Lexend Deca"/>
              <a:cs typeface="Lexend Deca"/>
              <a:sym typeface="Lexend Deca"/>
            </a:endParaRPr>
          </a:p>
          <a:p>
            <a:pPr marL="0" marR="0" lvl="0" indent="0" algn="ctr" rtl="0">
              <a:lnSpc>
                <a:spcPct val="100000"/>
              </a:lnSpc>
              <a:spcBef>
                <a:spcPts val="0"/>
              </a:spcBef>
              <a:spcAft>
                <a:spcPts val="0"/>
              </a:spcAft>
              <a:buNone/>
            </a:pPr>
            <a:endParaRPr sz="1867">
              <a:solidFill>
                <a:schemeClr val="lt1"/>
              </a:solidFill>
              <a:latin typeface="Lexend Deca"/>
              <a:ea typeface="Lexend Deca"/>
              <a:cs typeface="Lexend Deca"/>
              <a:sym typeface="Lexend Deca"/>
            </a:endParaRPr>
          </a:p>
          <a:p>
            <a:pPr marL="0" marR="0" lvl="0" indent="0" algn="ctr" rtl="0">
              <a:lnSpc>
                <a:spcPct val="100000"/>
              </a:lnSpc>
              <a:spcBef>
                <a:spcPts val="0"/>
              </a:spcBef>
              <a:spcAft>
                <a:spcPts val="0"/>
              </a:spcAft>
              <a:buNone/>
            </a:pPr>
            <a:r>
              <a:rPr lang="en-US" sz="1867">
                <a:solidFill>
                  <a:schemeClr val="lt1"/>
                </a:solidFill>
                <a:latin typeface="Lexend Deca"/>
                <a:ea typeface="Lexend Deca"/>
                <a:cs typeface="Lexend Deca"/>
                <a:sym typeface="Lexend Deca"/>
              </a:rPr>
              <a:t>Rivaldo L</a:t>
            </a:r>
            <a:endParaRPr sz="1867">
              <a:solidFill>
                <a:schemeClr val="lt1"/>
              </a:solidFill>
              <a:latin typeface="Lexend Deca"/>
              <a:ea typeface="Lexend Deca"/>
              <a:cs typeface="Lexend Deca"/>
              <a:sym typeface="Lexend Deca"/>
            </a:endParaRPr>
          </a:p>
        </p:txBody>
      </p:sp>
      <p:sp>
        <p:nvSpPr>
          <p:cNvPr id="155" name="Google Shape;155;p19"/>
          <p:cNvSpPr/>
          <p:nvPr/>
        </p:nvSpPr>
        <p:spPr>
          <a:xfrm>
            <a:off x="8799900" y="1685550"/>
            <a:ext cx="2499000" cy="1836900"/>
          </a:xfrm>
          <a:prstGeom prst="rect">
            <a:avLst/>
          </a:prstGeom>
          <a:solidFill>
            <a:srgbClr val="4CA5B2"/>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r>
              <a:rPr lang="en-US" sz="1867">
                <a:solidFill>
                  <a:schemeClr val="lt1"/>
                </a:solidFill>
                <a:latin typeface="Lexend Deca"/>
                <a:ea typeface="Lexend Deca"/>
                <a:cs typeface="Lexend Deca"/>
                <a:sym typeface="Lexend Deca"/>
              </a:rPr>
              <a:t>DATABASE</a:t>
            </a:r>
            <a:endParaRPr sz="1867">
              <a:solidFill>
                <a:schemeClr val="lt1"/>
              </a:solidFill>
              <a:latin typeface="Lexend Deca"/>
              <a:ea typeface="Lexend Deca"/>
              <a:cs typeface="Lexend Deca"/>
              <a:sym typeface="Lexend Deca"/>
            </a:endParaRPr>
          </a:p>
          <a:p>
            <a:pPr marL="0" marR="0" lvl="0" indent="0" algn="ctr" rtl="0">
              <a:lnSpc>
                <a:spcPct val="100000"/>
              </a:lnSpc>
              <a:spcBef>
                <a:spcPts val="0"/>
              </a:spcBef>
              <a:spcAft>
                <a:spcPts val="0"/>
              </a:spcAft>
              <a:buNone/>
            </a:pPr>
            <a:endParaRPr sz="1867">
              <a:solidFill>
                <a:schemeClr val="lt1"/>
              </a:solidFill>
              <a:latin typeface="Lexend Deca"/>
              <a:ea typeface="Lexend Deca"/>
              <a:cs typeface="Lexend Deca"/>
              <a:sym typeface="Lexend Deca"/>
            </a:endParaRPr>
          </a:p>
          <a:p>
            <a:pPr marL="0" marR="0" lvl="0" indent="0" algn="ctr" rtl="0">
              <a:lnSpc>
                <a:spcPct val="100000"/>
              </a:lnSpc>
              <a:spcBef>
                <a:spcPts val="0"/>
              </a:spcBef>
              <a:spcAft>
                <a:spcPts val="0"/>
              </a:spcAft>
              <a:buNone/>
            </a:pPr>
            <a:r>
              <a:rPr lang="en-US" sz="1867">
                <a:solidFill>
                  <a:schemeClr val="lt1"/>
                </a:solidFill>
                <a:latin typeface="Lexend Deca"/>
                <a:ea typeface="Lexend Deca"/>
                <a:cs typeface="Lexend Deca"/>
                <a:sym typeface="Lexend Deca"/>
              </a:rPr>
              <a:t>Tony C</a:t>
            </a:r>
            <a:endParaRPr sz="1867">
              <a:solidFill>
                <a:schemeClr val="lt1"/>
              </a:solidFill>
              <a:latin typeface="Lexend Deca"/>
              <a:ea typeface="Lexend Deca"/>
              <a:cs typeface="Lexend Deca"/>
              <a:sym typeface="Lexend Deca"/>
            </a:endParaRPr>
          </a:p>
          <a:p>
            <a:pPr marL="0" marR="0" lvl="0" indent="0" algn="ctr" rtl="0">
              <a:lnSpc>
                <a:spcPct val="100000"/>
              </a:lnSpc>
              <a:spcBef>
                <a:spcPts val="0"/>
              </a:spcBef>
              <a:spcAft>
                <a:spcPts val="0"/>
              </a:spcAft>
              <a:buNone/>
            </a:pPr>
            <a:endParaRPr sz="1867">
              <a:solidFill>
                <a:schemeClr val="lt1"/>
              </a:solidFill>
              <a:latin typeface="Lexend Deca"/>
              <a:ea typeface="Lexend Deca"/>
              <a:cs typeface="Lexend Deca"/>
              <a:sym typeface="Lexend Deca"/>
            </a:endParaRPr>
          </a:p>
          <a:p>
            <a:pPr marL="0" marR="0" lvl="0" indent="0" algn="ctr" rtl="0">
              <a:lnSpc>
                <a:spcPct val="100000"/>
              </a:lnSpc>
              <a:spcBef>
                <a:spcPts val="0"/>
              </a:spcBef>
              <a:spcAft>
                <a:spcPts val="0"/>
              </a:spcAft>
              <a:buNone/>
            </a:pPr>
            <a:r>
              <a:rPr lang="en-US" sz="1867">
                <a:solidFill>
                  <a:schemeClr val="lt1"/>
                </a:solidFill>
                <a:latin typeface="Lexend Deca"/>
                <a:ea typeface="Lexend Deca"/>
                <a:cs typeface="Lexend Deca"/>
                <a:sym typeface="Lexend Deca"/>
              </a:rPr>
              <a:t>Kodie D</a:t>
            </a:r>
            <a:endParaRPr sz="1867">
              <a:solidFill>
                <a:schemeClr val="lt1"/>
              </a:solidFill>
              <a:latin typeface="Lexend Deca"/>
              <a:ea typeface="Lexend Deca"/>
              <a:cs typeface="Lexend Deca"/>
              <a:sym typeface="Lexend Deca"/>
            </a:endParaRPr>
          </a:p>
        </p:txBody>
      </p:sp>
      <p:sp>
        <p:nvSpPr>
          <p:cNvPr id="156" name="Google Shape;156;p19"/>
          <p:cNvSpPr/>
          <p:nvPr/>
        </p:nvSpPr>
        <p:spPr>
          <a:xfrm>
            <a:off x="6483250" y="4322775"/>
            <a:ext cx="2499000" cy="1836900"/>
          </a:xfrm>
          <a:prstGeom prst="rect">
            <a:avLst/>
          </a:prstGeom>
          <a:solidFill>
            <a:srgbClr val="4CA5B2"/>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r>
              <a:rPr lang="en-US" sz="1867">
                <a:solidFill>
                  <a:schemeClr val="lt1"/>
                </a:solidFill>
                <a:latin typeface="Lexend Deca"/>
                <a:ea typeface="Lexend Deca"/>
                <a:cs typeface="Lexend Deca"/>
                <a:sym typeface="Lexend Deca"/>
              </a:rPr>
              <a:t>BACK END</a:t>
            </a:r>
            <a:endParaRPr sz="1867">
              <a:solidFill>
                <a:schemeClr val="lt1"/>
              </a:solidFill>
              <a:latin typeface="Lexend Deca"/>
              <a:ea typeface="Lexend Deca"/>
              <a:cs typeface="Lexend Deca"/>
              <a:sym typeface="Lexend Deca"/>
            </a:endParaRPr>
          </a:p>
          <a:p>
            <a:pPr marL="0" marR="0" lvl="0" indent="0" algn="ctr" rtl="0">
              <a:lnSpc>
                <a:spcPct val="100000"/>
              </a:lnSpc>
              <a:spcBef>
                <a:spcPts val="0"/>
              </a:spcBef>
              <a:spcAft>
                <a:spcPts val="0"/>
              </a:spcAft>
              <a:buNone/>
            </a:pPr>
            <a:endParaRPr sz="1867">
              <a:solidFill>
                <a:schemeClr val="lt1"/>
              </a:solidFill>
              <a:latin typeface="Lexend Deca"/>
              <a:ea typeface="Lexend Deca"/>
              <a:cs typeface="Lexend Deca"/>
              <a:sym typeface="Lexend Deca"/>
            </a:endParaRPr>
          </a:p>
          <a:p>
            <a:pPr marL="0" marR="0" lvl="0" indent="0" algn="ctr" rtl="0">
              <a:lnSpc>
                <a:spcPct val="100000"/>
              </a:lnSpc>
              <a:spcBef>
                <a:spcPts val="0"/>
              </a:spcBef>
              <a:spcAft>
                <a:spcPts val="0"/>
              </a:spcAft>
              <a:buNone/>
            </a:pPr>
            <a:r>
              <a:rPr lang="en-US" sz="1867">
                <a:solidFill>
                  <a:schemeClr val="lt1"/>
                </a:solidFill>
                <a:latin typeface="Lexend Deca"/>
                <a:ea typeface="Lexend Deca"/>
                <a:cs typeface="Lexend Deca"/>
                <a:sym typeface="Lexend Deca"/>
              </a:rPr>
              <a:t>Brian P</a:t>
            </a:r>
            <a:endParaRPr sz="1867">
              <a:solidFill>
                <a:schemeClr val="lt1"/>
              </a:solidFill>
              <a:latin typeface="Lexend Deca"/>
              <a:ea typeface="Lexend Deca"/>
              <a:cs typeface="Lexend Deca"/>
              <a:sym typeface="Lexend Dec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0"/>
        <p:cNvGrpSpPr/>
        <p:nvPr/>
      </p:nvGrpSpPr>
      <p:grpSpPr>
        <a:xfrm>
          <a:off x="0" y="0"/>
          <a:ext cx="0" cy="0"/>
          <a:chOff x="0" y="0"/>
          <a:chExt cx="0" cy="0"/>
        </a:xfrm>
      </p:grpSpPr>
      <p:sp>
        <p:nvSpPr>
          <p:cNvPr id="161" name="Google Shape;161;p20"/>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62" name="Google Shape;162;p20"/>
          <p:cNvSpPr/>
          <p:nvPr/>
        </p:nvSpPr>
        <p:spPr>
          <a:xfrm>
            <a:off x="0" y="0"/>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63" name="Google Shape;163;p20"/>
          <p:cNvSpPr/>
          <p:nvPr/>
        </p:nvSpPr>
        <p:spPr>
          <a:xfrm>
            <a:off x="0" y="0"/>
            <a:ext cx="12192000" cy="6858000"/>
          </a:xfrm>
          <a:prstGeom prst="rect">
            <a:avLst/>
          </a:prstGeom>
          <a:solidFill>
            <a:srgbClr val="4CA5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64" name="Google Shape;164;p20"/>
          <p:cNvSpPr/>
          <p:nvPr/>
        </p:nvSpPr>
        <p:spPr>
          <a:xfrm>
            <a:off x="2815929" y="148929"/>
            <a:ext cx="6560142" cy="656014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65" name="Google Shape;165;p20"/>
          <p:cNvSpPr txBox="1">
            <a:spLocks noGrp="1"/>
          </p:cNvSpPr>
          <p:nvPr>
            <p:ph type="title"/>
          </p:nvPr>
        </p:nvSpPr>
        <p:spPr>
          <a:xfrm>
            <a:off x="3315031" y="1380754"/>
            <a:ext cx="5561938" cy="2513516"/>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Play"/>
              <a:buNone/>
            </a:pPr>
            <a:r>
              <a:rPr lang="en-US" sz="6000">
                <a:solidFill>
                  <a:schemeClr val="dk1"/>
                </a:solidFill>
                <a:latin typeface="Play"/>
                <a:ea typeface="Play"/>
                <a:cs typeface="Play"/>
                <a:sym typeface="Play"/>
              </a:rPr>
              <a:t>Q&amp;A?</a:t>
            </a:r>
            <a:endParaRPr/>
          </a:p>
        </p:txBody>
      </p:sp>
      <p:sp>
        <p:nvSpPr>
          <p:cNvPr id="166" name="Google Shape;166;p20"/>
          <p:cNvSpPr/>
          <p:nvPr/>
        </p:nvSpPr>
        <p:spPr>
          <a:xfrm rot="-1577571" flipH="1">
            <a:off x="2494119" y="6170"/>
            <a:ext cx="6816262" cy="6816262"/>
          </a:xfrm>
          <a:prstGeom prst="arc">
            <a:avLst>
              <a:gd name="adj1" fmla="val 16200000"/>
              <a:gd name="adj2" fmla="val 20093138"/>
            </a:avLst>
          </a:prstGeom>
          <a:noFill/>
          <a:ln w="127000" cap="rnd" cmpd="sng">
            <a:solidFill>
              <a:schemeClr val="dk1">
                <a:alpha val="94901"/>
              </a:schemeClr>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67" name="Google Shape;167;p20"/>
          <p:cNvSpPr/>
          <p:nvPr/>
        </p:nvSpPr>
        <p:spPr>
          <a:xfrm>
            <a:off x="8200995" y="5310973"/>
            <a:ext cx="705948" cy="686798"/>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173</Words>
  <Application>Microsoft Office PowerPoint</Application>
  <PresentationFormat>Widescreen</PresentationFormat>
  <Paragraphs>35</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Lexend Deca</vt:lpstr>
      <vt:lpstr>Play</vt:lpstr>
      <vt:lpstr>Lexend</vt:lpstr>
      <vt:lpstr>Arial</vt:lpstr>
      <vt:lpstr>Office Theme</vt:lpstr>
      <vt:lpstr>Gamified LinkedIn Platform</vt:lpstr>
      <vt:lpstr>What</vt:lpstr>
      <vt:lpstr>PowerPoint Presentation</vt:lpstr>
      <vt:lpstr>PowerPoint Presentation</vt:lpstr>
      <vt:lpstr>The Data ( Relational Data Model) </vt:lpstr>
      <vt:lpstr>The Stack</vt:lpstr>
      <vt:lpstr>Member Roles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BRIAN PEREZ</cp:lastModifiedBy>
  <cp:revision>1</cp:revision>
  <dcterms:modified xsi:type="dcterms:W3CDTF">2024-10-30T03:31:19Z</dcterms:modified>
</cp:coreProperties>
</file>