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Merriweather" panose="00000500000000000000" pitchFamily="2" charset="0"/>
      <p:regular r:id="rId17"/>
      <p:bold r:id="rId18"/>
      <p:italic r:id="rId19"/>
      <p:boldItalic r:id="rId20"/>
    </p:embeddedFont>
    <p:embeddedFont>
      <p:font typeface="Play" panose="020B0604020202020204" charset="0"/>
      <p:regular r:id="rId21"/>
      <p:bold r:id="rId22"/>
    </p:embeddedFont>
    <p:embeddedFont>
      <p:font typeface="Roboto" panose="02000000000000000000" pitchFamily="2" charset="0"/>
      <p:regular r:id="rId23"/>
      <p:bold r:id="rId24"/>
      <p:italic r:id="rId25"/>
      <p:boldItalic r:id="rId26"/>
    </p:embeddedFont>
    <p:embeddedFont>
      <p:font typeface="Roboto Mono" panose="00000009000000000000" pitchFamily="49" charset="0"/>
      <p:regular r:id="rId27"/>
      <p:bold r:id="rId28"/>
      <p:italic r:id="rId29"/>
      <p:boldItalic r:id="rId30"/>
    </p:embeddedFont>
    <p:embeddedFont>
      <p:font typeface="Syncopate"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0muN/l9eMvVyxrVxfDJnU2C69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ableStyles" Target="tableStyles.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46f95877f4_1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346f95877f4_1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47112a74a3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47112a74a3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347112a74a3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46f95877f4_1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g346f95877f4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465c000bd0_0_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g3465c000bd0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465c000bd0_0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3465c000bd0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472a67a5eb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g3472a67a5eb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472a67a5eb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g3472a67a5eb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47112a74a3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g347112a74a3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47112a74a3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g347112a74a3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47112a74a3_1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347112a74a3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3"/>
        <p:cNvGrpSpPr/>
        <p:nvPr/>
      </p:nvGrpSpPr>
      <p:grpSpPr>
        <a:xfrm>
          <a:off x="0" y="0"/>
          <a:ext cx="0" cy="0"/>
          <a:chOff x="0" y="0"/>
          <a:chExt cx="0" cy="0"/>
        </a:xfrm>
      </p:grpSpPr>
      <p:sp>
        <p:nvSpPr>
          <p:cNvPr id="14" name="Google Shape;14;g3465c000bd0_0_12"/>
          <p:cNvSpPr/>
          <p:nvPr/>
        </p:nvSpPr>
        <p:spPr>
          <a:xfrm>
            <a:off x="-167"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5" name="Google Shape;15;g3465c000bd0_0_12"/>
          <p:cNvSpPr txBox="1">
            <a:spLocks noGrp="1"/>
          </p:cNvSpPr>
          <p:nvPr>
            <p:ph type="ctr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6" name="Google Shape;16;g3465c000bd0_0_12"/>
          <p:cNvSpPr txBox="1">
            <a:spLocks noGrp="1"/>
          </p:cNvSpPr>
          <p:nvPr>
            <p:ph type="subTitle" idx="1"/>
          </p:nvPr>
        </p:nvSpPr>
        <p:spPr>
          <a:xfrm>
            <a:off x="415600" y="2504747"/>
            <a:ext cx="5656800" cy="984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17" name="Google Shape;17;g3465c000bd0_0_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g3465c000bd0_0_57"/>
          <p:cNvSpPr txBox="1">
            <a:spLocks noGrp="1"/>
          </p:cNvSpPr>
          <p:nvPr>
            <p:ph type="title" hasCustomPrompt="1"/>
          </p:nvPr>
        </p:nvSpPr>
        <p:spPr>
          <a:xfrm>
            <a:off x="415667" y="1108233"/>
            <a:ext cx="7113300" cy="1659600"/>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60" name="Google Shape;60;g3465c000bd0_0_57"/>
          <p:cNvSpPr txBox="1">
            <a:spLocks noGrp="1"/>
          </p:cNvSpPr>
          <p:nvPr>
            <p:ph type="body" idx="1"/>
          </p:nvPr>
        </p:nvSpPr>
        <p:spPr>
          <a:xfrm>
            <a:off x="415600" y="2828567"/>
            <a:ext cx="7113300" cy="1256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a:endParaRPr/>
          </a:p>
        </p:txBody>
      </p:sp>
      <p:sp>
        <p:nvSpPr>
          <p:cNvPr id="61" name="Google Shape;61;g3465c000bd0_0_5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g3465c000bd0_0_6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g3465c000bd0_0_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g3465c000bd0_0_6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g3465c000bd0_0_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3465c000bd0_0_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g3465c000bd0_0_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8"/>
        <p:cNvGrpSpPr/>
        <p:nvPr/>
      </p:nvGrpSpPr>
      <p:grpSpPr>
        <a:xfrm>
          <a:off x="0" y="0"/>
          <a:ext cx="0" cy="0"/>
          <a:chOff x="0" y="0"/>
          <a:chExt cx="0" cy="0"/>
        </a:xfrm>
      </p:grpSpPr>
      <p:sp>
        <p:nvSpPr>
          <p:cNvPr id="19" name="Google Shape;19;g3465c000bd0_0_17"/>
          <p:cNvSpPr/>
          <p:nvPr/>
        </p:nvSpPr>
        <p:spPr>
          <a:xfrm>
            <a:off x="0" y="64132"/>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0" name="Google Shape;20;g3465c000bd0_0_17"/>
          <p:cNvSpPr/>
          <p:nvPr/>
        </p:nvSpPr>
        <p:spPr>
          <a:xfrm>
            <a:off x="0"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1" name="Google Shape;21;g3465c000bd0_0_17"/>
          <p:cNvSpPr txBox="1">
            <a:spLocks noGrp="1"/>
          </p:cNvSpPr>
          <p:nvPr>
            <p:ph type="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2" name="Google Shape;22;g3465c000bd0_0_1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g3465c000bd0_0_22"/>
          <p:cNvSpPr/>
          <p:nvPr/>
        </p:nvSpPr>
        <p:spPr>
          <a:xfrm>
            <a:off x="0" y="0"/>
            <a:ext cx="57519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3465c000bd0_0_22"/>
          <p:cNvSpPr/>
          <p:nvPr/>
        </p:nvSpPr>
        <p:spPr>
          <a:xfrm>
            <a:off x="0" y="58833"/>
            <a:ext cx="5751356"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6" name="Google Shape;26;g3465c000bd0_0_22"/>
          <p:cNvSpPr/>
          <p:nvPr/>
        </p:nvSpPr>
        <p:spPr>
          <a:xfrm>
            <a:off x="-167" y="0"/>
            <a:ext cx="5755723"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7" name="Google Shape;27;g3465c000bd0_0_22"/>
          <p:cNvSpPr txBox="1">
            <a:spLocks noGrp="1"/>
          </p:cNvSpPr>
          <p:nvPr>
            <p:ph type="title"/>
          </p:nvPr>
        </p:nvSpPr>
        <p:spPr>
          <a:xfrm>
            <a:off x="415633" y="667900"/>
            <a:ext cx="4941900" cy="33453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8" name="Google Shape;28;g3465c000bd0_0_22"/>
          <p:cNvSpPr txBox="1">
            <a:spLocks noGrp="1"/>
          </p:cNvSpPr>
          <p:nvPr>
            <p:ph type="body" idx="1"/>
          </p:nvPr>
        </p:nvSpPr>
        <p:spPr>
          <a:xfrm>
            <a:off x="6192900" y="667900"/>
            <a:ext cx="5555100" cy="5464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29" name="Google Shape;29;g3465c000bd0_0_2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g3465c000bd0_0_29"/>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g3465c000bd0_0_29"/>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3" name="Google Shape;33;g3465c000bd0_0_29"/>
          <p:cNvSpPr txBox="1">
            <a:spLocks noGrp="1"/>
          </p:cNvSpPr>
          <p:nvPr>
            <p:ph type="body" idx="1"/>
          </p:nvPr>
        </p:nvSpPr>
        <p:spPr>
          <a:xfrm>
            <a:off x="4156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4" name="Google Shape;34;g3465c000bd0_0_29"/>
          <p:cNvSpPr txBox="1">
            <a:spLocks noGrp="1"/>
          </p:cNvSpPr>
          <p:nvPr>
            <p:ph type="body" idx="2"/>
          </p:nvPr>
        </p:nvSpPr>
        <p:spPr>
          <a:xfrm>
            <a:off x="64432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5" name="Google Shape;35;g3465c000bd0_0_2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g3465c000bd0_0_35"/>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g3465c000bd0_0_35"/>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9" name="Google Shape;39;g3465c000bd0_0_3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g3465c000bd0_0_39"/>
          <p:cNvSpPr/>
          <p:nvPr/>
        </p:nvSpPr>
        <p:spPr>
          <a:xfrm>
            <a:off x="0" y="0"/>
            <a:ext cx="50193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g3465c000bd0_0_39"/>
          <p:cNvSpPr txBox="1">
            <a:spLocks noGrp="1"/>
          </p:cNvSpPr>
          <p:nvPr>
            <p:ph type="title"/>
          </p:nvPr>
        </p:nvSpPr>
        <p:spPr>
          <a:xfrm>
            <a:off x="415633" y="667900"/>
            <a:ext cx="4170000" cy="2438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43" name="Google Shape;43;g3465c000bd0_0_39"/>
          <p:cNvSpPr txBox="1">
            <a:spLocks noGrp="1"/>
          </p:cNvSpPr>
          <p:nvPr>
            <p:ph type="body" idx="1"/>
          </p:nvPr>
        </p:nvSpPr>
        <p:spPr>
          <a:xfrm>
            <a:off x="415600" y="3187533"/>
            <a:ext cx="4170000" cy="3063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a:endParaRPr/>
          </a:p>
        </p:txBody>
      </p:sp>
      <p:sp>
        <p:nvSpPr>
          <p:cNvPr id="44" name="Google Shape;44;g3465c000bd0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g3465c000bd0_0_44"/>
          <p:cNvSpPr txBox="1">
            <a:spLocks noGrp="1"/>
          </p:cNvSpPr>
          <p:nvPr>
            <p:ph type="title"/>
          </p:nvPr>
        </p:nvSpPr>
        <p:spPr>
          <a:xfrm>
            <a:off x="415567" y="1064800"/>
            <a:ext cx="8330400" cy="4728300"/>
          </a:xfrm>
          <a:prstGeom prst="rect">
            <a:avLst/>
          </a:prstGeom>
        </p:spPr>
        <p:txBody>
          <a:bodyPr spcFirstLastPara="1" wrap="square" lIns="121900" tIns="121900" rIns="121900" bIns="121900"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7" name="Google Shape;47;g3465c000bd0_0_4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g3465c000bd0_0_47"/>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 name="Google Shape;50;g3465c000bd0_0_47"/>
          <p:cNvSpPr txBox="1">
            <a:spLocks noGrp="1"/>
          </p:cNvSpPr>
          <p:nvPr>
            <p:ph type="title"/>
          </p:nvPr>
        </p:nvSpPr>
        <p:spPr>
          <a:xfrm>
            <a:off x="415067" y="667900"/>
            <a:ext cx="4939200" cy="2732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51" name="Google Shape;51;g3465c000bd0_0_47"/>
          <p:cNvSpPr txBox="1">
            <a:spLocks noGrp="1"/>
          </p:cNvSpPr>
          <p:nvPr>
            <p:ph type="subTitle" idx="1"/>
          </p:nvPr>
        </p:nvSpPr>
        <p:spPr>
          <a:xfrm>
            <a:off x="406400" y="3502300"/>
            <a:ext cx="4939200" cy="1235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a:endParaRPr/>
          </a:p>
        </p:txBody>
      </p:sp>
      <p:sp>
        <p:nvSpPr>
          <p:cNvPr id="52" name="Google Shape;52;g3465c000bd0_0_47"/>
          <p:cNvSpPr txBox="1">
            <a:spLocks noGrp="1"/>
          </p:cNvSpPr>
          <p:nvPr>
            <p:ph type="body" idx="2"/>
          </p:nvPr>
        </p:nvSpPr>
        <p:spPr>
          <a:xfrm>
            <a:off x="6505367" y="667900"/>
            <a:ext cx="5271900" cy="5481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3" name="Google Shape;53;g3465c000bd0_0_4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g3465c000bd0_0_53"/>
          <p:cNvSpPr/>
          <p:nvPr/>
        </p:nvSpPr>
        <p:spPr>
          <a:xfrm>
            <a:off x="0" y="5825333"/>
            <a:ext cx="12192000" cy="10323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g3465c000bd0_0_53"/>
          <p:cNvSpPr txBox="1">
            <a:spLocks noGrp="1"/>
          </p:cNvSpPr>
          <p:nvPr>
            <p:ph type="body" idx="1"/>
          </p:nvPr>
        </p:nvSpPr>
        <p:spPr>
          <a:xfrm>
            <a:off x="415600" y="6028533"/>
            <a:ext cx="106392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g3465c000bd0_0_5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9"/>
        <p:cNvGrpSpPr/>
        <p:nvPr/>
      </p:nvGrpSpPr>
      <p:grpSpPr>
        <a:xfrm>
          <a:off x="0" y="0"/>
          <a:ext cx="0" cy="0"/>
          <a:chOff x="0" y="0"/>
          <a:chExt cx="0" cy="0"/>
        </a:xfrm>
      </p:grpSpPr>
      <p:sp>
        <p:nvSpPr>
          <p:cNvPr id="10" name="Google Shape;10;g3465c000bd0_0_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a:endParaRPr/>
          </a:p>
        </p:txBody>
      </p:sp>
      <p:sp>
        <p:nvSpPr>
          <p:cNvPr id="11" name="Google Shape;11;g3465c000bd0_0_8"/>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marL="914400" lvl="1"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marL="1371600" lvl="2"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marL="1828800" lvl="3"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marL="2286000" lvl="4"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marL="2743200" lvl="5"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marL="3200400" lvl="6"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marL="3657600" lvl="7"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marL="4114800" lvl="8"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a:endParaRPr/>
          </a:p>
        </p:txBody>
      </p:sp>
      <p:sp>
        <p:nvSpPr>
          <p:cNvPr id="12" name="Google Shape;12;g3465c000bd0_0_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5" name="Google Shape;75;p1"/>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 name="Google Shape;76;p1"/>
          <p:cNvSpPr/>
          <p:nvPr/>
        </p:nvSpPr>
        <p:spPr>
          <a:xfrm>
            <a:off x="0" y="0"/>
            <a:ext cx="12192000" cy="68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7" name="Google Shape;77;p1"/>
          <p:cNvSpPr/>
          <p:nvPr/>
        </p:nvSpPr>
        <p:spPr>
          <a:xfrm>
            <a:off x="2815929" y="148929"/>
            <a:ext cx="6560142" cy="656014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8" name="Google Shape;78;p1"/>
          <p:cNvSpPr txBox="1">
            <a:spLocks noGrp="1"/>
          </p:cNvSpPr>
          <p:nvPr>
            <p:ph type="ctrTitle"/>
          </p:nvPr>
        </p:nvSpPr>
        <p:spPr>
          <a:xfrm>
            <a:off x="3315000" y="2215472"/>
            <a:ext cx="5562000" cy="1179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n-US"/>
              <a:t>Smart Finder</a:t>
            </a:r>
            <a:endParaRPr/>
          </a:p>
        </p:txBody>
      </p:sp>
      <p:sp>
        <p:nvSpPr>
          <p:cNvPr id="79" name="Google Shape;79;p1"/>
          <p:cNvSpPr txBox="1">
            <a:spLocks noGrp="1"/>
          </p:cNvSpPr>
          <p:nvPr>
            <p:ph type="subTitle" idx="1"/>
          </p:nvPr>
        </p:nvSpPr>
        <p:spPr>
          <a:xfrm>
            <a:off x="3315000" y="3487175"/>
            <a:ext cx="5562000" cy="13377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1000"/>
              </a:spcBef>
              <a:spcAft>
                <a:spcPts val="0"/>
              </a:spcAft>
              <a:buClr>
                <a:schemeClr val="dk1"/>
              </a:buClr>
              <a:buSzPts val="2400"/>
              <a:buNone/>
            </a:pPr>
            <a:endParaRPr/>
          </a:p>
          <a:p>
            <a:pPr marL="0" lvl="0" indent="0" algn="ctr" rtl="0">
              <a:lnSpc>
                <a:spcPct val="90000"/>
              </a:lnSpc>
              <a:spcBef>
                <a:spcPts val="1000"/>
              </a:spcBef>
              <a:spcAft>
                <a:spcPts val="0"/>
              </a:spcAft>
              <a:buClr>
                <a:schemeClr val="dk1"/>
              </a:buClr>
              <a:buSzPts val="2400"/>
              <a:buNone/>
            </a:pPr>
            <a:r>
              <a:rPr lang="en-US"/>
              <a:t>Hamim Choudhury, Eduardo Torres, Sahaf Khan, Kevin Budzinski, Kenneth Romero, Alexis Juarez</a:t>
            </a:r>
            <a:endParaRPr/>
          </a:p>
        </p:txBody>
      </p:sp>
      <p:sp>
        <p:nvSpPr>
          <p:cNvPr id="80" name="Google Shape;80;p1"/>
          <p:cNvSpPr/>
          <p:nvPr/>
        </p:nvSpPr>
        <p:spPr>
          <a:xfrm rot="-1577571" flipH="1">
            <a:off x="2494119" y="6170"/>
            <a:ext cx="6816262" cy="6816262"/>
          </a:xfrm>
          <a:prstGeom prst="arc">
            <a:avLst>
              <a:gd name="adj1" fmla="val 16200000"/>
              <a:gd name="adj2" fmla="val 20093138"/>
            </a:avLst>
          </a:prstGeom>
          <a:noFill/>
          <a:ln w="127000" cap="rnd" cmpd="sng">
            <a:solidFill>
              <a:schemeClr val="accent4">
                <a:alpha val="94509"/>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 name="Google Shape;81;p1"/>
          <p:cNvSpPr/>
          <p:nvPr/>
        </p:nvSpPr>
        <p:spPr>
          <a:xfrm>
            <a:off x="8200995" y="5310973"/>
            <a:ext cx="705948" cy="686798"/>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2" name="Google Shape;82;p1"/>
          <p:cNvSpPr txBox="1"/>
          <p:nvPr/>
        </p:nvSpPr>
        <p:spPr>
          <a:xfrm>
            <a:off x="5319775" y="4917275"/>
            <a:ext cx="1555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a:solidFill>
                  <a:schemeClr val="dk1"/>
                </a:solidFill>
              </a:rPr>
              <a:t>4/2/25</a:t>
            </a:r>
            <a:endParaRPr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8"/>
        <p:cNvGrpSpPr/>
        <p:nvPr/>
      </p:nvGrpSpPr>
      <p:grpSpPr>
        <a:xfrm>
          <a:off x="0" y="0"/>
          <a:ext cx="0" cy="0"/>
          <a:chOff x="0" y="0"/>
          <a:chExt cx="0" cy="0"/>
        </a:xfrm>
      </p:grpSpPr>
      <p:sp>
        <p:nvSpPr>
          <p:cNvPr id="169" name="Google Shape;169;g346f95877f4_1_57"/>
          <p:cNvSpPr/>
          <p:nvPr/>
        </p:nvSpPr>
        <p:spPr>
          <a:xfrm>
            <a:off x="3048" y="0"/>
            <a:ext cx="121893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sp>
        <p:nvSpPr>
          <p:cNvPr id="170" name="Google Shape;170;g346f95877f4_1_57"/>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sp>
        <p:nvSpPr>
          <p:cNvPr id="171" name="Google Shape;171;g346f95877f4_1_57"/>
          <p:cNvSpPr txBox="1">
            <a:spLocks noGrp="1"/>
          </p:cNvSpPr>
          <p:nvPr>
            <p:ph type="title"/>
          </p:nvPr>
        </p:nvSpPr>
        <p:spPr>
          <a:xfrm>
            <a:off x="357275" y="1708351"/>
            <a:ext cx="2954400" cy="295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Play"/>
              <a:buNone/>
            </a:pPr>
            <a:r>
              <a:rPr lang="en-US" b="1">
                <a:solidFill>
                  <a:schemeClr val="lt1"/>
                </a:solidFill>
              </a:rPr>
              <a:t>ER</a:t>
            </a:r>
            <a:endParaRPr b="1">
              <a:solidFill>
                <a:schemeClr val="lt1"/>
              </a:solidFill>
            </a:endParaRPr>
          </a:p>
          <a:p>
            <a:pPr marL="0" lvl="0" indent="0" algn="l" rtl="0">
              <a:lnSpc>
                <a:spcPct val="90000"/>
              </a:lnSpc>
              <a:spcBef>
                <a:spcPts val="0"/>
              </a:spcBef>
              <a:spcAft>
                <a:spcPts val="0"/>
              </a:spcAft>
              <a:buClr>
                <a:srgbClr val="FFFFFF"/>
              </a:buClr>
              <a:buSzPts val="4400"/>
              <a:buFont typeface="Play"/>
              <a:buNone/>
            </a:pPr>
            <a:r>
              <a:rPr lang="en-US" b="1">
                <a:solidFill>
                  <a:schemeClr val="lt1"/>
                </a:solidFill>
              </a:rPr>
              <a:t>Diagram</a:t>
            </a:r>
            <a:endParaRPr b="1">
              <a:solidFill>
                <a:schemeClr val="lt1"/>
              </a:solidFill>
            </a:endParaRPr>
          </a:p>
        </p:txBody>
      </p:sp>
      <p:sp>
        <p:nvSpPr>
          <p:cNvPr id="172" name="Google Shape;172;g346f95877f4_1_57"/>
          <p:cNvSpPr txBox="1"/>
          <p:nvPr/>
        </p:nvSpPr>
        <p:spPr>
          <a:xfrm>
            <a:off x="4304467" y="1192368"/>
            <a:ext cx="7164900" cy="438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None/>
            </a:pPr>
            <a:endParaRPr sz="2300">
              <a:solidFill>
                <a:schemeClr val="dk1"/>
              </a:solidFill>
            </a:endParaRPr>
          </a:p>
          <a:p>
            <a:pPr marL="609600" lvl="0" indent="0" algn="l" rtl="0">
              <a:lnSpc>
                <a:spcPct val="115000"/>
              </a:lnSpc>
              <a:spcBef>
                <a:spcPts val="1600"/>
              </a:spcBef>
              <a:spcAft>
                <a:spcPts val="0"/>
              </a:spcAft>
              <a:buNone/>
            </a:pPr>
            <a:endParaRPr sz="2300" b="1">
              <a:solidFill>
                <a:schemeClr val="dk1"/>
              </a:solidFill>
            </a:endParaRPr>
          </a:p>
          <a:p>
            <a:pPr marL="609600" lvl="0" indent="0" algn="l" rtl="0">
              <a:lnSpc>
                <a:spcPct val="115000"/>
              </a:lnSpc>
              <a:spcBef>
                <a:spcPts val="1600"/>
              </a:spcBef>
              <a:spcAft>
                <a:spcPts val="0"/>
              </a:spcAft>
              <a:buNone/>
            </a:pPr>
            <a:endParaRPr sz="2300" b="1">
              <a:solidFill>
                <a:schemeClr val="dk1"/>
              </a:solidFill>
            </a:endParaRPr>
          </a:p>
          <a:p>
            <a:pPr marL="0" lvl="0" indent="0" algn="l" rtl="0">
              <a:lnSpc>
                <a:spcPct val="115000"/>
              </a:lnSpc>
              <a:spcBef>
                <a:spcPts val="1600"/>
              </a:spcBef>
              <a:spcAft>
                <a:spcPts val="0"/>
              </a:spcAft>
              <a:buNone/>
            </a:pPr>
            <a:endParaRPr sz="2300">
              <a:solidFill>
                <a:schemeClr val="dk1"/>
              </a:solidFill>
            </a:endParaRPr>
          </a:p>
          <a:p>
            <a:pPr marL="0" lvl="0" indent="0" algn="l" rtl="0">
              <a:spcBef>
                <a:spcPts val="0"/>
              </a:spcBef>
              <a:spcAft>
                <a:spcPts val="0"/>
              </a:spcAft>
              <a:buNone/>
            </a:pPr>
            <a:endParaRPr sz="1700" b="1">
              <a:solidFill>
                <a:schemeClr val="dk2"/>
              </a:solidFill>
            </a:endParaRPr>
          </a:p>
        </p:txBody>
      </p:sp>
      <p:pic>
        <p:nvPicPr>
          <p:cNvPr id="173" name="Google Shape;173;g346f95877f4_1_57" title="Screenshot 2025-04-01 224254.png"/>
          <p:cNvPicPr preferRelativeResize="0"/>
          <p:nvPr/>
        </p:nvPicPr>
        <p:blipFill rotWithShape="1">
          <a:blip r:embed="rId4">
            <a:alphaModFix/>
          </a:blip>
          <a:srcRect l="3016" t="7058" r="-644" b="3030"/>
          <a:stretch/>
        </p:blipFill>
        <p:spPr>
          <a:xfrm>
            <a:off x="5288550" y="300925"/>
            <a:ext cx="6255125" cy="6166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3"/>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9" name="Google Shape;179;p3"/>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0" name="Google Shape;180;p3"/>
          <p:cNvSpPr txBox="1">
            <a:spLocks noGrp="1"/>
          </p:cNvSpPr>
          <p:nvPr>
            <p:ph type="title"/>
          </p:nvPr>
        </p:nvSpPr>
        <p:spPr>
          <a:xfrm>
            <a:off x="357275" y="1708362"/>
            <a:ext cx="3810000" cy="335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Play"/>
              <a:buNone/>
            </a:pPr>
            <a:r>
              <a:rPr lang="en-US">
                <a:solidFill>
                  <a:srgbClr val="FFFFFF"/>
                </a:solidFill>
              </a:rPr>
              <a:t>User Journey</a:t>
            </a:r>
            <a:endParaRPr/>
          </a:p>
        </p:txBody>
      </p:sp>
      <p:sp>
        <p:nvSpPr>
          <p:cNvPr id="181" name="Google Shape;181;p3"/>
          <p:cNvSpPr/>
          <p:nvPr/>
        </p:nvSpPr>
        <p:spPr>
          <a:xfrm rot="10800000" flipH="1">
            <a:off x="7550402" y="245547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2" name="Google Shape;182;p3"/>
          <p:cNvSpPr txBox="1">
            <a:spLocks noGrp="1"/>
          </p:cNvSpPr>
          <p:nvPr>
            <p:ph type="body" idx="1"/>
          </p:nvPr>
        </p:nvSpPr>
        <p:spPr>
          <a:xfrm>
            <a:off x="4447308" y="591344"/>
            <a:ext cx="6906491" cy="558561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600"/>
              <a:buChar char="•"/>
            </a:pPr>
            <a:r>
              <a:rPr lang="en-US" sz="2600"/>
              <a:t>Example: </a:t>
            </a:r>
            <a:endParaRPr sz="2600"/>
          </a:p>
          <a:p>
            <a:pPr marL="0" lvl="0" indent="0" algn="l" rtl="0">
              <a:lnSpc>
                <a:spcPct val="90000"/>
              </a:lnSpc>
              <a:spcBef>
                <a:spcPts val="1000"/>
              </a:spcBef>
              <a:spcAft>
                <a:spcPts val="0"/>
              </a:spcAft>
              <a:buSzPts val="1800"/>
              <a:buNone/>
            </a:pPr>
            <a:endParaRPr sz="2600"/>
          </a:p>
          <a:p>
            <a:pPr marL="0" lvl="0" indent="0" algn="l" rtl="0">
              <a:lnSpc>
                <a:spcPct val="90000"/>
              </a:lnSpc>
              <a:spcBef>
                <a:spcPts val="1000"/>
              </a:spcBef>
              <a:spcAft>
                <a:spcPts val="0"/>
              </a:spcAft>
              <a:buSzPts val="1800"/>
              <a:buNone/>
            </a:pPr>
            <a:endParaRPr sz="2600"/>
          </a:p>
        </p:txBody>
      </p:sp>
      <p:pic>
        <p:nvPicPr>
          <p:cNvPr id="183" name="Google Shape;183;p3" title="Screenshot 2025-04-01 at 9.05.17 PM.png"/>
          <p:cNvPicPr preferRelativeResize="0"/>
          <p:nvPr/>
        </p:nvPicPr>
        <p:blipFill>
          <a:blip r:embed="rId3">
            <a:alphaModFix/>
          </a:blip>
          <a:stretch>
            <a:fillRect/>
          </a:stretch>
        </p:blipFill>
        <p:spPr>
          <a:xfrm>
            <a:off x="4167275" y="92500"/>
            <a:ext cx="8024724" cy="6623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47112a74a3_0_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90" name="Google Shape;190;g347112a74a3_0_1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91" name="Google Shape;191;g347112a74a3_0_14" title="drawSQL-image-export-2025-03-31.png"/>
          <p:cNvPicPr preferRelativeResize="0"/>
          <p:nvPr/>
        </p:nvPicPr>
        <p:blipFill>
          <a:blip r:embed="rId3">
            <a:alphaModFix/>
          </a:blip>
          <a:stretch>
            <a:fillRect/>
          </a:stretch>
        </p:blipFill>
        <p:spPr>
          <a:xfrm>
            <a:off x="0" y="0"/>
            <a:ext cx="12057073" cy="6857998"/>
          </a:xfrm>
          <a:prstGeom prst="rect">
            <a:avLst/>
          </a:prstGeom>
          <a:noFill/>
          <a:ln>
            <a:noFill/>
          </a:ln>
        </p:spPr>
      </p:pic>
      <p:sp>
        <p:nvSpPr>
          <p:cNvPr id="192" name="Google Shape;192;g347112a74a3_0_14"/>
          <p:cNvSpPr txBox="1"/>
          <p:nvPr/>
        </p:nvSpPr>
        <p:spPr>
          <a:xfrm>
            <a:off x="331175" y="275975"/>
            <a:ext cx="34773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2"/>
                </a:solidFill>
                <a:latin typeface="Syncopate"/>
                <a:ea typeface="Syncopate"/>
                <a:cs typeface="Syncopate"/>
                <a:sym typeface="Syncopate"/>
              </a:rPr>
              <a:t>Relational</a:t>
            </a:r>
            <a:endParaRPr sz="2400">
              <a:solidFill>
                <a:schemeClr val="dk2"/>
              </a:solidFill>
              <a:latin typeface="Syncopate"/>
              <a:ea typeface="Syncopate"/>
              <a:cs typeface="Syncopate"/>
              <a:sym typeface="Syncopate"/>
            </a:endParaRPr>
          </a:p>
          <a:p>
            <a:pPr marL="0" lvl="0" indent="0" algn="l" rtl="0">
              <a:spcBef>
                <a:spcPts val="0"/>
              </a:spcBef>
              <a:spcAft>
                <a:spcPts val="0"/>
              </a:spcAft>
              <a:buNone/>
            </a:pPr>
            <a:r>
              <a:rPr lang="en-US" sz="2400">
                <a:solidFill>
                  <a:schemeClr val="dk2"/>
                </a:solidFill>
                <a:latin typeface="Syncopate"/>
                <a:ea typeface="Syncopate"/>
                <a:cs typeface="Syncopate"/>
                <a:sym typeface="Syncopate"/>
              </a:rPr>
              <a:t>Data</a:t>
            </a:r>
            <a:endParaRPr sz="2400">
              <a:solidFill>
                <a:schemeClr val="dk2"/>
              </a:solidFill>
              <a:latin typeface="Syncopate"/>
              <a:ea typeface="Syncopate"/>
              <a:cs typeface="Syncopate"/>
              <a:sym typeface="Syncopate"/>
            </a:endParaRPr>
          </a:p>
          <a:p>
            <a:pPr marL="0" lvl="0" indent="0" algn="l" rtl="0">
              <a:spcBef>
                <a:spcPts val="0"/>
              </a:spcBef>
              <a:spcAft>
                <a:spcPts val="0"/>
              </a:spcAft>
              <a:buNone/>
            </a:pPr>
            <a:r>
              <a:rPr lang="en-US" sz="2400">
                <a:solidFill>
                  <a:schemeClr val="dk2"/>
                </a:solidFill>
                <a:latin typeface="Syncopate"/>
                <a:ea typeface="Syncopate"/>
                <a:cs typeface="Syncopate"/>
                <a:sym typeface="Syncopate"/>
              </a:rPr>
              <a:t>Model</a:t>
            </a:r>
            <a:endParaRPr sz="2400">
              <a:solidFill>
                <a:schemeClr val="dk2"/>
              </a:solidFill>
              <a:latin typeface="Syncopate"/>
              <a:ea typeface="Syncopate"/>
              <a:cs typeface="Syncopate"/>
              <a:sym typeface="Syncopat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6"/>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8" name="Google Shape;198;p6"/>
          <p:cNvSpPr/>
          <p:nvPr/>
        </p:nvSpPr>
        <p:spPr>
          <a:xfrm>
            <a:off x="0" y="0"/>
            <a:ext cx="2013557" cy="6858000"/>
          </a:xfrm>
          <a:prstGeom prst="rect">
            <a:avLst/>
          </a:prstGeom>
          <a:solidFill>
            <a:srgbClr val="4CA5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9" name="Google Shape;199;p6"/>
          <p:cNvSpPr>
            <a:spLocks noGrp="1"/>
          </p:cNvSpPr>
          <p:nvPr>
            <p:ph type="title"/>
          </p:nvPr>
        </p:nvSpPr>
        <p:spPr>
          <a:xfrm>
            <a:off x="640080" y="2074363"/>
            <a:ext cx="2752354" cy="2709275"/>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2600"/>
              <a:buFont typeface="Play"/>
              <a:buNone/>
            </a:pPr>
            <a:r>
              <a:rPr lang="en-US" sz="2600">
                <a:solidFill>
                  <a:srgbClr val="FFFFFF"/>
                </a:solidFill>
                <a:latin typeface="Play"/>
                <a:ea typeface="Play"/>
                <a:cs typeface="Play"/>
                <a:sym typeface="Play"/>
              </a:rPr>
              <a:t>Member Roles</a:t>
            </a:r>
            <a:endParaRPr/>
          </a:p>
        </p:txBody>
      </p:sp>
      <p:pic>
        <p:nvPicPr>
          <p:cNvPr id="200" name="Google Shape;200;p6" descr="6 Essential Product Team Roles [Definitions and Resources]"/>
          <p:cNvPicPr preferRelativeResize="0">
            <a:picLocks noGrp="1"/>
          </p:cNvPicPr>
          <p:nvPr>
            <p:ph type="body" idx="1"/>
          </p:nvPr>
        </p:nvPicPr>
        <p:blipFill rotWithShape="1">
          <a:blip r:embed="rId3">
            <a:alphaModFix/>
          </a:blip>
          <a:srcRect/>
          <a:stretch/>
        </p:blipFill>
        <p:spPr>
          <a:xfrm>
            <a:off x="4058525" y="239126"/>
            <a:ext cx="7188300" cy="2930700"/>
          </a:xfrm>
          <a:prstGeom prst="rect">
            <a:avLst/>
          </a:prstGeom>
          <a:noFill/>
          <a:ln>
            <a:noFill/>
          </a:ln>
        </p:spPr>
      </p:pic>
      <p:sp>
        <p:nvSpPr>
          <p:cNvPr id="201" name="Google Shape;201;p6"/>
          <p:cNvSpPr txBox="1"/>
          <p:nvPr/>
        </p:nvSpPr>
        <p:spPr>
          <a:xfrm>
            <a:off x="4070225" y="3299398"/>
            <a:ext cx="7164900" cy="3127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600"/>
              </a:spcBef>
              <a:spcAft>
                <a:spcPts val="0"/>
              </a:spcAft>
              <a:buClr>
                <a:schemeClr val="dk1"/>
              </a:buClr>
              <a:buSzPts val="1800"/>
              <a:buChar char="●"/>
            </a:pPr>
            <a:r>
              <a:rPr lang="en-US" sz="1800" b="1">
                <a:solidFill>
                  <a:schemeClr val="dk1"/>
                </a:solidFill>
              </a:rPr>
              <a:t>Hamim - MySQL, Docker, helping with frontend</a:t>
            </a:r>
            <a:endParaRPr sz="1800" b="1">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rPr>
              <a:t>Alexis - Frontend (main), Revenue manager</a:t>
            </a:r>
            <a:endParaRPr sz="1800" b="1">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rPr>
              <a:t>Kevin - Backend / Data Visualization</a:t>
            </a:r>
            <a:endParaRPr sz="1800" b="1">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rPr>
              <a:t>Eduardo - Backend</a:t>
            </a:r>
            <a:endParaRPr sz="1800" b="1">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rPr>
              <a:t>Kenneth - Frontend (main), React, MUI, Next</a:t>
            </a:r>
            <a:endParaRPr sz="1800" b="1">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rPr>
              <a:t>Sahaf - Frontend &amp; Backend</a:t>
            </a:r>
            <a:endParaRPr sz="1800" b="1">
              <a:solidFill>
                <a:schemeClr val="dk1"/>
              </a:solidFill>
            </a:endParaRPr>
          </a:p>
          <a:p>
            <a:pPr marL="609600" lvl="0" indent="0" algn="l" rtl="0">
              <a:lnSpc>
                <a:spcPct val="115000"/>
              </a:lnSpc>
              <a:spcBef>
                <a:spcPts val="1600"/>
              </a:spcBef>
              <a:spcAft>
                <a:spcPts val="0"/>
              </a:spcAft>
              <a:buNone/>
            </a:pPr>
            <a:endParaRPr sz="2300" b="1">
              <a:solidFill>
                <a:schemeClr val="dk1"/>
              </a:solidFill>
            </a:endParaRPr>
          </a:p>
          <a:p>
            <a:pPr marL="609600" lvl="0" indent="0" algn="l" rtl="0">
              <a:lnSpc>
                <a:spcPct val="115000"/>
              </a:lnSpc>
              <a:spcBef>
                <a:spcPts val="1600"/>
              </a:spcBef>
              <a:spcAft>
                <a:spcPts val="0"/>
              </a:spcAft>
              <a:buNone/>
            </a:pPr>
            <a:endParaRPr sz="2300" b="1">
              <a:solidFill>
                <a:schemeClr val="dk1"/>
              </a:solidFill>
            </a:endParaRPr>
          </a:p>
          <a:p>
            <a:pPr marL="0" lvl="0" indent="0" algn="l" rtl="0">
              <a:lnSpc>
                <a:spcPct val="115000"/>
              </a:lnSpc>
              <a:spcBef>
                <a:spcPts val="1600"/>
              </a:spcBef>
              <a:spcAft>
                <a:spcPts val="0"/>
              </a:spcAft>
              <a:buNone/>
            </a:pPr>
            <a:endParaRPr sz="2300">
              <a:solidFill>
                <a:schemeClr val="dk1"/>
              </a:solidFill>
            </a:endParaRPr>
          </a:p>
          <a:p>
            <a:pPr marL="0" lvl="0" indent="0" algn="l" rtl="0">
              <a:spcBef>
                <a:spcPts val="0"/>
              </a:spcBef>
              <a:spcAft>
                <a:spcPts val="0"/>
              </a:spcAft>
              <a:buNone/>
            </a:pPr>
            <a:endParaRPr sz="1700" b="1">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7"/>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7" name="Google Shape;207;p7"/>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 name="Google Shape;208;p7"/>
          <p:cNvSpPr/>
          <p:nvPr/>
        </p:nvSpPr>
        <p:spPr>
          <a:xfrm>
            <a:off x="0" y="0"/>
            <a:ext cx="12192000" cy="68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9" name="Google Shape;209;p7"/>
          <p:cNvSpPr/>
          <p:nvPr/>
        </p:nvSpPr>
        <p:spPr>
          <a:xfrm>
            <a:off x="2815929" y="148929"/>
            <a:ext cx="6560142" cy="656014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0" name="Google Shape;210;p7"/>
          <p:cNvSpPr txBox="1">
            <a:spLocks noGrp="1"/>
          </p:cNvSpPr>
          <p:nvPr>
            <p:ph type="title"/>
          </p:nvPr>
        </p:nvSpPr>
        <p:spPr>
          <a:xfrm>
            <a:off x="3315031" y="1380754"/>
            <a:ext cx="5561938" cy="251351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n-US" sz="6000">
                <a:solidFill>
                  <a:schemeClr val="dk1"/>
                </a:solidFill>
                <a:latin typeface="Play"/>
                <a:ea typeface="Play"/>
                <a:cs typeface="Play"/>
                <a:sym typeface="Play"/>
              </a:rPr>
              <a:t>Q&amp;A</a:t>
            </a:r>
            <a:endParaRPr/>
          </a:p>
        </p:txBody>
      </p:sp>
      <p:sp>
        <p:nvSpPr>
          <p:cNvPr id="211" name="Google Shape;211;p7"/>
          <p:cNvSpPr/>
          <p:nvPr/>
        </p:nvSpPr>
        <p:spPr>
          <a:xfrm rot="-1577571" flipH="1">
            <a:off x="2494119" y="6170"/>
            <a:ext cx="6816262" cy="6816262"/>
          </a:xfrm>
          <a:prstGeom prst="arc">
            <a:avLst>
              <a:gd name="adj1" fmla="val 16200000"/>
              <a:gd name="adj2" fmla="val 20093138"/>
            </a:avLst>
          </a:prstGeom>
          <a:noFill/>
          <a:ln w="127000" cap="rnd" cmpd="sng">
            <a:solidFill>
              <a:schemeClr val="accent4">
                <a:alpha val="94509"/>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 name="Google Shape;212;p7"/>
          <p:cNvSpPr/>
          <p:nvPr/>
        </p:nvSpPr>
        <p:spPr>
          <a:xfrm>
            <a:off x="8200995" y="5310973"/>
            <a:ext cx="705948" cy="686798"/>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g346f95877f4_1_6"/>
          <p:cNvSpPr/>
          <p:nvPr/>
        </p:nvSpPr>
        <p:spPr>
          <a:xfrm>
            <a:off x="0" y="7620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8" name="Google Shape;88;g346f95877f4_1_6"/>
          <p:cNvSpPr txBox="1">
            <a:spLocks noGrp="1"/>
          </p:cNvSpPr>
          <p:nvPr>
            <p:ph type="title"/>
          </p:nvPr>
        </p:nvSpPr>
        <p:spPr>
          <a:xfrm>
            <a:off x="838200" y="459863"/>
            <a:ext cx="10515600" cy="1004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Play"/>
              <a:buNone/>
            </a:pPr>
            <a:r>
              <a:rPr lang="en-US">
                <a:solidFill>
                  <a:srgbClr val="FFFFFF"/>
                </a:solidFill>
              </a:rPr>
              <a:t>What Why HOW</a:t>
            </a:r>
            <a:endParaRPr/>
          </a:p>
        </p:txBody>
      </p:sp>
      <p:sp>
        <p:nvSpPr>
          <p:cNvPr id="89" name="Google Shape;89;g346f95877f4_1_6"/>
          <p:cNvSpPr/>
          <p:nvPr/>
        </p:nvSpPr>
        <p:spPr>
          <a:xfrm>
            <a:off x="579571" y="1592382"/>
            <a:ext cx="11033100" cy="4768500"/>
          </a:xfrm>
          <a:prstGeom prst="roundRect">
            <a:avLst>
              <a:gd name="adj" fmla="val 3174"/>
            </a:avLst>
          </a:prstGeom>
          <a:solidFill>
            <a:schemeClr val="lt1">
              <a:alpha val="9373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nvGrpSpPr>
          <p:cNvPr id="90" name="Google Shape;90;g346f95877f4_1_6"/>
          <p:cNvGrpSpPr/>
          <p:nvPr/>
        </p:nvGrpSpPr>
        <p:grpSpPr>
          <a:xfrm>
            <a:off x="913968" y="2379079"/>
            <a:ext cx="10364213" cy="3517042"/>
            <a:chOff x="75768" y="578168"/>
            <a:chExt cx="10364213" cy="3517042"/>
          </a:xfrm>
        </p:grpSpPr>
        <p:sp>
          <p:nvSpPr>
            <p:cNvPr id="91" name="Google Shape;91;g346f95877f4_1_6"/>
            <p:cNvSpPr/>
            <p:nvPr/>
          </p:nvSpPr>
          <p:spPr>
            <a:xfrm>
              <a:off x="679050" y="578168"/>
              <a:ext cx="1887300" cy="1887300"/>
            </a:xfrm>
            <a:prstGeom prst="ellipse">
              <a:avLst/>
            </a:prstGeom>
            <a:solidFill>
              <a:srgbClr val="E971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346f95877f4_1_6"/>
            <p:cNvSpPr/>
            <p:nvPr/>
          </p:nvSpPr>
          <p:spPr>
            <a:xfrm>
              <a:off x="1081237" y="980356"/>
              <a:ext cx="1082700" cy="10827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g346f95877f4_1_6"/>
            <p:cNvSpPr/>
            <p:nvPr/>
          </p:nvSpPr>
          <p:spPr>
            <a:xfrm>
              <a:off x="75768" y="3053169"/>
              <a:ext cx="3093900"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g346f95877f4_1_6"/>
            <p:cNvSpPr txBox="1"/>
            <p:nvPr/>
          </p:nvSpPr>
          <p:spPr>
            <a:xfrm>
              <a:off x="75768" y="3053169"/>
              <a:ext cx="309390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500" b="1">
                  <a:latin typeface="Times New Roman"/>
                  <a:ea typeface="Times New Roman"/>
                  <a:cs typeface="Times New Roman"/>
                  <a:sym typeface="Times New Roman"/>
                </a:rPr>
                <a:t>What</a:t>
              </a:r>
              <a:r>
                <a:rPr lang="en-US" sz="1500">
                  <a:latin typeface="Times New Roman"/>
                  <a:ea typeface="Times New Roman"/>
                  <a:cs typeface="Times New Roman"/>
                  <a:sym typeface="Times New Roman"/>
                </a:rPr>
                <a:t>: Tracking Sandwich prices for all delis in NYC! </a:t>
              </a:r>
              <a:endParaRPr sz="1500" b="0" i="0" u="none" strike="noStrike" cap="none">
                <a:solidFill>
                  <a:srgbClr val="000000"/>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000000"/>
                </a:buClr>
                <a:buSzPts val="1700"/>
                <a:buFont typeface="Arial"/>
                <a:buNone/>
              </a:pPr>
              <a:endParaRPr sz="1700" b="0" i="0" u="none" strike="noStrike" cap="none">
                <a:solidFill>
                  <a:srgbClr val="000000"/>
                </a:solidFill>
                <a:latin typeface="Times New Roman"/>
                <a:ea typeface="Times New Roman"/>
                <a:cs typeface="Times New Roman"/>
                <a:sym typeface="Times New Roman"/>
              </a:endParaRPr>
            </a:p>
          </p:txBody>
        </p:sp>
        <p:sp>
          <p:nvSpPr>
            <p:cNvPr id="95" name="Google Shape;95;g346f95877f4_1_6"/>
            <p:cNvSpPr/>
            <p:nvPr/>
          </p:nvSpPr>
          <p:spPr>
            <a:xfrm>
              <a:off x="4314206" y="578168"/>
              <a:ext cx="1887300" cy="1887300"/>
            </a:xfrm>
            <a:prstGeom prst="ellipse">
              <a:avLst/>
            </a:prstGeom>
            <a:solidFill>
              <a:srgbClr val="176B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346f95877f4_1_6"/>
            <p:cNvSpPr/>
            <p:nvPr/>
          </p:nvSpPr>
          <p:spPr>
            <a:xfrm>
              <a:off x="4716393" y="980356"/>
              <a:ext cx="1082700" cy="10827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g346f95877f4_1_6"/>
            <p:cNvSpPr/>
            <p:nvPr/>
          </p:nvSpPr>
          <p:spPr>
            <a:xfrm>
              <a:off x="3710925" y="3053169"/>
              <a:ext cx="3093900"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346f95877f4_1_6"/>
            <p:cNvSpPr txBox="1"/>
            <p:nvPr/>
          </p:nvSpPr>
          <p:spPr>
            <a:xfrm>
              <a:off x="3710925" y="3013114"/>
              <a:ext cx="3093900" cy="8001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500" b="1">
                  <a:latin typeface="Times New Roman"/>
                  <a:ea typeface="Times New Roman"/>
                  <a:cs typeface="Times New Roman"/>
                  <a:sym typeface="Times New Roman"/>
                </a:rPr>
                <a:t>Why</a:t>
              </a:r>
              <a:r>
                <a:rPr lang="en-US" sz="1500">
                  <a:latin typeface="Times New Roman"/>
                  <a:ea typeface="Times New Roman"/>
                  <a:cs typeface="Times New Roman"/>
                  <a:sym typeface="Times New Roman"/>
                </a:rPr>
                <a:t>:To give users an insight on accessibility and prices of sandwiches around them.</a:t>
              </a:r>
              <a:endParaRPr sz="1500" b="0" i="0" u="none" strike="noStrike" cap="none">
                <a:solidFill>
                  <a:srgbClr val="000000"/>
                </a:solidFill>
                <a:latin typeface="Times New Roman"/>
                <a:ea typeface="Times New Roman"/>
                <a:cs typeface="Times New Roman"/>
                <a:sym typeface="Times New Roman"/>
              </a:endParaRPr>
            </a:p>
          </p:txBody>
        </p:sp>
        <p:sp>
          <p:nvSpPr>
            <p:cNvPr id="99" name="Google Shape;99;g346f95877f4_1_6"/>
            <p:cNvSpPr/>
            <p:nvPr/>
          </p:nvSpPr>
          <p:spPr>
            <a:xfrm>
              <a:off x="7949362" y="578168"/>
              <a:ext cx="1887300" cy="1887300"/>
            </a:xfrm>
            <a:prstGeom prst="ellipse">
              <a:avLst/>
            </a:prstGeom>
            <a:solidFill>
              <a:srgbClr val="0C9E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346f95877f4_1_6"/>
            <p:cNvSpPr/>
            <p:nvPr/>
          </p:nvSpPr>
          <p:spPr>
            <a:xfrm>
              <a:off x="8351550" y="980356"/>
              <a:ext cx="1082700" cy="10827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346f95877f4_1_6"/>
            <p:cNvSpPr/>
            <p:nvPr/>
          </p:nvSpPr>
          <p:spPr>
            <a:xfrm>
              <a:off x="7346081" y="3053169"/>
              <a:ext cx="3093900"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346f95877f4_1_6"/>
            <p:cNvSpPr txBox="1"/>
            <p:nvPr/>
          </p:nvSpPr>
          <p:spPr>
            <a:xfrm>
              <a:off x="7346075" y="2731110"/>
              <a:ext cx="3093900" cy="136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500" b="1">
                  <a:latin typeface="Times New Roman"/>
                  <a:ea typeface="Times New Roman"/>
                  <a:cs typeface="Times New Roman"/>
                  <a:sym typeface="Times New Roman"/>
                </a:rPr>
                <a:t>Who</a:t>
              </a:r>
              <a:r>
                <a:rPr lang="en-US" sz="1500">
                  <a:latin typeface="Times New Roman"/>
                  <a:ea typeface="Times New Roman"/>
                  <a:cs typeface="Times New Roman"/>
                  <a:sym typeface="Times New Roman"/>
                </a:rPr>
                <a:t>: We are hoping to attract users from NYC who would be interested in finding the best option of sandwiches around them. We can also place advertisements for delis looking for new customers!</a:t>
              </a:r>
              <a:endParaRPr sz="1500" b="0" i="0" u="none" strike="noStrike" cap="non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g3465c000bd0_0_70"/>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g3465c000bd0_0_70"/>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9" name="Google Shape;109;g3465c000bd0_0_70"/>
          <p:cNvSpPr txBox="1">
            <a:spLocks noGrp="1"/>
          </p:cNvSpPr>
          <p:nvPr>
            <p:ph type="title"/>
          </p:nvPr>
        </p:nvSpPr>
        <p:spPr>
          <a:xfrm>
            <a:off x="357275" y="1708362"/>
            <a:ext cx="3810000" cy="335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Play"/>
              <a:buNone/>
            </a:pPr>
            <a:r>
              <a:rPr lang="en-US" b="1">
                <a:solidFill>
                  <a:srgbClr val="FFFFFF"/>
                </a:solidFill>
              </a:rPr>
              <a:t>What is Smart Finder? And who needs it?</a:t>
            </a:r>
            <a:endParaRPr b="1"/>
          </a:p>
        </p:txBody>
      </p:sp>
      <p:pic>
        <p:nvPicPr>
          <p:cNvPr id="110" name="Google Shape;110;g3465c000bd0_0_70"/>
          <p:cNvPicPr preferRelativeResize="0"/>
          <p:nvPr/>
        </p:nvPicPr>
        <p:blipFill>
          <a:blip r:embed="rId3">
            <a:alphaModFix/>
          </a:blip>
          <a:stretch>
            <a:fillRect/>
          </a:stretch>
        </p:blipFill>
        <p:spPr>
          <a:xfrm>
            <a:off x="4397975" y="1591587"/>
            <a:ext cx="7400327" cy="3674824"/>
          </a:xfrm>
          <a:prstGeom prst="rect">
            <a:avLst/>
          </a:prstGeom>
          <a:solidFill>
            <a:schemeClr val="lt1"/>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g3465c000bd0_0_89"/>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g3465c000bd0_0_89"/>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7" name="Google Shape;117;g3465c000bd0_0_89"/>
          <p:cNvSpPr txBox="1">
            <a:spLocks noGrp="1"/>
          </p:cNvSpPr>
          <p:nvPr>
            <p:ph type="title"/>
          </p:nvPr>
        </p:nvSpPr>
        <p:spPr>
          <a:xfrm>
            <a:off x="357275" y="1708362"/>
            <a:ext cx="3810000" cy="335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Play"/>
              <a:buNone/>
            </a:pPr>
            <a:r>
              <a:rPr lang="en-US" b="1">
                <a:solidFill>
                  <a:srgbClr val="FFFFFF"/>
                </a:solidFill>
              </a:rPr>
              <a:t>Tech Stack</a:t>
            </a:r>
            <a:endParaRPr b="1"/>
          </a:p>
        </p:txBody>
      </p:sp>
      <p:sp>
        <p:nvSpPr>
          <p:cNvPr id="118" name="Google Shape;118;g3465c000bd0_0_89"/>
          <p:cNvSpPr txBox="1"/>
          <p:nvPr/>
        </p:nvSpPr>
        <p:spPr>
          <a:xfrm>
            <a:off x="4304450" y="1354350"/>
            <a:ext cx="7164600" cy="41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2"/>
                </a:solidFill>
              </a:rPr>
              <a:t>Front End</a:t>
            </a:r>
            <a:r>
              <a:rPr lang="en-US" sz="1700">
                <a:solidFill>
                  <a:schemeClr val="dk2"/>
                </a:solidFill>
              </a:rPr>
              <a:t>: React.JS, Next.JS, MUI</a:t>
            </a:r>
            <a:endParaRPr sz="1700">
              <a:solidFill>
                <a:schemeClr val="dk2"/>
              </a:solidFill>
            </a:endParaRPr>
          </a:p>
          <a:p>
            <a:pPr marL="0" lvl="0" indent="0" algn="l" rtl="0">
              <a:spcBef>
                <a:spcPts val="0"/>
              </a:spcBef>
              <a:spcAft>
                <a:spcPts val="0"/>
              </a:spcAft>
              <a:buNone/>
            </a:pPr>
            <a:endParaRPr sz="1700">
              <a:solidFill>
                <a:schemeClr val="dk2"/>
              </a:solidFill>
            </a:endParaRPr>
          </a:p>
          <a:p>
            <a:pPr marL="0" lvl="0" indent="0" algn="l" rtl="0">
              <a:spcBef>
                <a:spcPts val="0"/>
              </a:spcBef>
              <a:spcAft>
                <a:spcPts val="0"/>
              </a:spcAft>
              <a:buNone/>
            </a:pPr>
            <a:endParaRPr sz="1700">
              <a:solidFill>
                <a:schemeClr val="dk2"/>
              </a:solidFill>
            </a:endParaRPr>
          </a:p>
          <a:p>
            <a:pPr marL="0" lvl="0" indent="0" algn="l" rtl="0">
              <a:spcBef>
                <a:spcPts val="0"/>
              </a:spcBef>
              <a:spcAft>
                <a:spcPts val="0"/>
              </a:spcAft>
              <a:buNone/>
            </a:pPr>
            <a:r>
              <a:rPr lang="en-US" sz="1700" b="1">
                <a:solidFill>
                  <a:schemeClr val="dk2"/>
                </a:solidFill>
              </a:rPr>
              <a:t>Back End</a:t>
            </a:r>
            <a:r>
              <a:rPr lang="en-US" sz="1700">
                <a:solidFill>
                  <a:schemeClr val="dk2"/>
                </a:solidFill>
              </a:rPr>
              <a:t>: Node.JS, Python, APIs (Google Maps) </a:t>
            </a:r>
            <a:endParaRPr sz="1700">
              <a:solidFill>
                <a:schemeClr val="dk2"/>
              </a:solidFill>
            </a:endParaRPr>
          </a:p>
          <a:p>
            <a:pPr marL="0" lvl="0" indent="0" algn="l" rtl="0">
              <a:spcBef>
                <a:spcPts val="0"/>
              </a:spcBef>
              <a:spcAft>
                <a:spcPts val="0"/>
              </a:spcAft>
              <a:buNone/>
            </a:pPr>
            <a:endParaRPr sz="1700">
              <a:solidFill>
                <a:schemeClr val="dk2"/>
              </a:solidFill>
            </a:endParaRPr>
          </a:p>
          <a:p>
            <a:pPr marL="0" lvl="0" indent="0" algn="l" rtl="0">
              <a:spcBef>
                <a:spcPts val="0"/>
              </a:spcBef>
              <a:spcAft>
                <a:spcPts val="0"/>
              </a:spcAft>
              <a:buNone/>
            </a:pPr>
            <a:endParaRPr sz="1700">
              <a:solidFill>
                <a:schemeClr val="dk2"/>
              </a:solidFill>
            </a:endParaRPr>
          </a:p>
          <a:p>
            <a:pPr marL="0" lvl="0" indent="0" algn="l" rtl="0">
              <a:spcBef>
                <a:spcPts val="0"/>
              </a:spcBef>
              <a:spcAft>
                <a:spcPts val="0"/>
              </a:spcAft>
              <a:buNone/>
            </a:pPr>
            <a:r>
              <a:rPr lang="en-US" sz="1700" b="1">
                <a:solidFill>
                  <a:schemeClr val="dk2"/>
                </a:solidFill>
              </a:rPr>
              <a:t>DBMS</a:t>
            </a:r>
            <a:r>
              <a:rPr lang="en-US" sz="1700">
                <a:solidFill>
                  <a:schemeClr val="dk2"/>
                </a:solidFill>
              </a:rPr>
              <a:t>: MySQL</a:t>
            </a:r>
            <a:endParaRPr sz="1700">
              <a:solidFill>
                <a:schemeClr val="dk2"/>
              </a:solidFill>
            </a:endParaRPr>
          </a:p>
          <a:p>
            <a:pPr marL="0" lvl="0" indent="0" algn="l" rtl="0">
              <a:spcBef>
                <a:spcPts val="0"/>
              </a:spcBef>
              <a:spcAft>
                <a:spcPts val="0"/>
              </a:spcAft>
              <a:buNone/>
            </a:pPr>
            <a:endParaRPr sz="1700">
              <a:solidFill>
                <a:schemeClr val="dk2"/>
              </a:solidFill>
            </a:endParaRPr>
          </a:p>
          <a:p>
            <a:pPr marL="0" lvl="0" indent="0" algn="l" rtl="0">
              <a:spcBef>
                <a:spcPts val="0"/>
              </a:spcBef>
              <a:spcAft>
                <a:spcPts val="0"/>
              </a:spcAft>
              <a:buNone/>
            </a:pPr>
            <a:endParaRPr sz="1700">
              <a:solidFill>
                <a:schemeClr val="dk2"/>
              </a:solidFill>
            </a:endParaRPr>
          </a:p>
          <a:p>
            <a:pPr marL="0" lvl="0" indent="0" algn="l" rtl="0">
              <a:spcBef>
                <a:spcPts val="0"/>
              </a:spcBef>
              <a:spcAft>
                <a:spcPts val="0"/>
              </a:spcAft>
              <a:buNone/>
            </a:pPr>
            <a:r>
              <a:rPr lang="en-US" sz="1700" b="1">
                <a:solidFill>
                  <a:schemeClr val="dk2"/>
                </a:solidFill>
              </a:rPr>
              <a:t>Infrastructure</a:t>
            </a:r>
            <a:r>
              <a:rPr lang="en-US" sz="1700">
                <a:solidFill>
                  <a:schemeClr val="dk2"/>
                </a:solidFill>
              </a:rPr>
              <a:t>: Docker</a:t>
            </a:r>
            <a:endParaRPr sz="1700">
              <a:solidFill>
                <a:schemeClr val="dk2"/>
              </a:solidFill>
            </a:endParaRPr>
          </a:p>
          <a:p>
            <a:pPr marL="0" lvl="0" indent="0" algn="l" rtl="0">
              <a:spcBef>
                <a:spcPts val="0"/>
              </a:spcBef>
              <a:spcAft>
                <a:spcPts val="0"/>
              </a:spcAft>
              <a:buNone/>
            </a:pPr>
            <a:endParaRPr sz="1700">
              <a:solidFill>
                <a:schemeClr val="dk2"/>
              </a:solidFill>
            </a:endParaRPr>
          </a:p>
          <a:p>
            <a:pPr marL="0" lvl="0" indent="0" algn="l" rtl="0">
              <a:spcBef>
                <a:spcPts val="0"/>
              </a:spcBef>
              <a:spcAft>
                <a:spcPts val="0"/>
              </a:spcAft>
              <a:buNone/>
            </a:pPr>
            <a:endParaRPr sz="1700">
              <a:solidFill>
                <a:schemeClr val="dk2"/>
              </a:solidFill>
            </a:endParaRPr>
          </a:p>
          <a:p>
            <a:pPr marL="0" lvl="0" indent="0" algn="l" rtl="0">
              <a:spcBef>
                <a:spcPts val="0"/>
              </a:spcBef>
              <a:spcAft>
                <a:spcPts val="0"/>
              </a:spcAft>
              <a:buNone/>
            </a:pPr>
            <a:r>
              <a:rPr lang="en-US" sz="1700" b="1">
                <a:solidFill>
                  <a:schemeClr val="dk2"/>
                </a:solidFill>
              </a:rPr>
              <a:t>Dashboard Tools</a:t>
            </a:r>
            <a:r>
              <a:rPr lang="en-US" sz="1700">
                <a:solidFill>
                  <a:schemeClr val="dk2"/>
                </a:solidFill>
              </a:rPr>
              <a:t>: Tableau</a:t>
            </a:r>
            <a:endParaRPr sz="1700">
              <a:solidFill>
                <a:schemeClr val="dk2"/>
              </a:solidFill>
            </a:endParaRPr>
          </a:p>
        </p:txBody>
      </p:sp>
      <p:pic>
        <p:nvPicPr>
          <p:cNvPr id="119" name="Google Shape;119;g3465c000bd0_0_89" title="cover_Tech_stack.png"/>
          <p:cNvPicPr preferRelativeResize="0"/>
          <p:nvPr/>
        </p:nvPicPr>
        <p:blipFill>
          <a:blip r:embed="rId4">
            <a:alphaModFix/>
          </a:blip>
          <a:stretch>
            <a:fillRect/>
          </a:stretch>
        </p:blipFill>
        <p:spPr>
          <a:xfrm>
            <a:off x="7699375" y="4330900"/>
            <a:ext cx="4492627" cy="2527100"/>
          </a:xfrm>
          <a:prstGeom prst="rect">
            <a:avLst/>
          </a:prstGeom>
          <a:solidFill>
            <a:schemeClr val="lt1"/>
          </a:solidFill>
          <a:ln>
            <a:noFill/>
          </a:ln>
        </p:spPr>
      </p:pic>
      <p:pic>
        <p:nvPicPr>
          <p:cNvPr id="120" name="Google Shape;120;g3465c000bd0_0_89" descr="React Native - Wikipedia"/>
          <p:cNvPicPr preferRelativeResize="0"/>
          <p:nvPr/>
        </p:nvPicPr>
        <p:blipFill>
          <a:blip r:embed="rId5">
            <a:alphaModFix/>
          </a:blip>
          <a:stretch>
            <a:fillRect/>
          </a:stretch>
        </p:blipFill>
        <p:spPr>
          <a:xfrm>
            <a:off x="10469822" y="2563850"/>
            <a:ext cx="1540550" cy="1372250"/>
          </a:xfrm>
          <a:prstGeom prst="rect">
            <a:avLst/>
          </a:prstGeom>
          <a:noFill/>
          <a:ln>
            <a:noFill/>
          </a:ln>
        </p:spPr>
      </p:pic>
      <p:pic>
        <p:nvPicPr>
          <p:cNvPr id="121" name="Google Shape;121;g3465c000bd0_0_89" descr="MySQL logo and symbol, meaning, history ..."/>
          <p:cNvPicPr preferRelativeResize="0"/>
          <p:nvPr/>
        </p:nvPicPr>
        <p:blipFill>
          <a:blip r:embed="rId3">
            <a:alphaModFix/>
          </a:blip>
          <a:stretch>
            <a:fillRect/>
          </a:stretch>
        </p:blipFill>
        <p:spPr>
          <a:xfrm>
            <a:off x="8068625" y="2671325"/>
            <a:ext cx="2029350" cy="1264771"/>
          </a:xfrm>
          <a:prstGeom prst="rect">
            <a:avLst/>
          </a:prstGeom>
          <a:noFill/>
          <a:ln>
            <a:noFill/>
          </a:ln>
        </p:spPr>
      </p:pic>
      <p:pic>
        <p:nvPicPr>
          <p:cNvPr id="122" name="Google Shape;122;g3465c000bd0_0_89" descr="What's New in Next.js 13? 10 Picks of ..."/>
          <p:cNvPicPr preferRelativeResize="0"/>
          <p:nvPr/>
        </p:nvPicPr>
        <p:blipFill>
          <a:blip r:embed="rId6">
            <a:alphaModFix/>
          </a:blip>
          <a:stretch>
            <a:fillRect/>
          </a:stretch>
        </p:blipFill>
        <p:spPr>
          <a:xfrm>
            <a:off x="9723292" y="336100"/>
            <a:ext cx="2287084" cy="1372250"/>
          </a:xfrm>
          <a:prstGeom prst="rect">
            <a:avLst/>
          </a:prstGeom>
          <a:noFill/>
          <a:ln>
            <a:noFill/>
          </a:ln>
        </p:spPr>
      </p:pic>
      <p:pic>
        <p:nvPicPr>
          <p:cNvPr id="123" name="Google Shape;123;g3465c000bd0_0_89" descr="What is Docker? - Viking Software A/S"/>
          <p:cNvPicPr preferRelativeResize="0"/>
          <p:nvPr/>
        </p:nvPicPr>
        <p:blipFill>
          <a:blip r:embed="rId7">
            <a:alphaModFix/>
          </a:blip>
          <a:stretch>
            <a:fillRect/>
          </a:stretch>
        </p:blipFill>
        <p:spPr>
          <a:xfrm>
            <a:off x="4015500" y="5059950"/>
            <a:ext cx="2136326" cy="180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g3472a67a5eb_0_1"/>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9" name="Google Shape;129;g3472a67a5eb_0_1"/>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0" name="Google Shape;130;g3472a67a5eb_0_1"/>
          <p:cNvSpPr txBox="1">
            <a:spLocks noGrp="1"/>
          </p:cNvSpPr>
          <p:nvPr>
            <p:ph type="title"/>
          </p:nvPr>
        </p:nvSpPr>
        <p:spPr>
          <a:xfrm>
            <a:off x="357275" y="1708362"/>
            <a:ext cx="3810000" cy="335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Play"/>
              <a:buNone/>
            </a:pPr>
            <a:r>
              <a:rPr lang="en-US" b="1">
                <a:solidFill>
                  <a:srgbClr val="FFFFFF"/>
                </a:solidFill>
              </a:rPr>
              <a:t>How will we generate revenue? </a:t>
            </a:r>
            <a:endParaRPr b="1"/>
          </a:p>
        </p:txBody>
      </p:sp>
      <p:sp>
        <p:nvSpPr>
          <p:cNvPr id="131" name="Google Shape;131;g3472a67a5eb_0_1"/>
          <p:cNvSpPr txBox="1"/>
          <p:nvPr/>
        </p:nvSpPr>
        <p:spPr>
          <a:xfrm>
            <a:off x="4304467" y="1192368"/>
            <a:ext cx="7164900" cy="438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None/>
            </a:pPr>
            <a:r>
              <a:rPr lang="en-US" sz="2300" b="1">
                <a:solidFill>
                  <a:schemeClr val="dk1"/>
                </a:solidFill>
              </a:rPr>
              <a:t>User Roles:</a:t>
            </a:r>
            <a:endParaRPr sz="2300" b="1">
              <a:solidFill>
                <a:schemeClr val="dk1"/>
              </a:solidFill>
            </a:endParaRPr>
          </a:p>
          <a:p>
            <a:pPr marL="609600" lvl="0" indent="-450850" algn="l" rtl="0">
              <a:lnSpc>
                <a:spcPct val="115000"/>
              </a:lnSpc>
              <a:spcBef>
                <a:spcPts val="1600"/>
              </a:spcBef>
              <a:spcAft>
                <a:spcPts val="0"/>
              </a:spcAft>
              <a:buClr>
                <a:schemeClr val="dk1"/>
              </a:buClr>
              <a:buSzPts val="2300"/>
              <a:buChar char="●"/>
            </a:pPr>
            <a:r>
              <a:rPr lang="en-US" sz="2300" b="1">
                <a:solidFill>
                  <a:schemeClr val="dk1"/>
                </a:solidFill>
              </a:rPr>
              <a:t>Regular Members: </a:t>
            </a:r>
            <a:r>
              <a:rPr lang="en-US" sz="2300">
                <a:solidFill>
                  <a:schemeClr val="dk1"/>
                </a:solidFill>
              </a:rPr>
              <a:t>Basic plan, limited to a 0.75 radius view.</a:t>
            </a:r>
            <a:endParaRPr sz="2300">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b="1">
                <a:solidFill>
                  <a:schemeClr val="dk1"/>
                </a:solidFill>
              </a:rPr>
              <a:t>Plus: </a:t>
            </a:r>
            <a:r>
              <a:rPr lang="en-US" sz="2300">
                <a:solidFill>
                  <a:schemeClr val="dk1"/>
                </a:solidFill>
              </a:rPr>
              <a:t>Has access to all of NYC deli map.</a:t>
            </a:r>
            <a:endParaRPr sz="2300">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b="1">
                <a:solidFill>
                  <a:schemeClr val="dk1"/>
                </a:solidFill>
              </a:rPr>
              <a:t>Pro:</a:t>
            </a:r>
            <a:r>
              <a:rPr lang="en-US" sz="2300">
                <a:solidFill>
                  <a:schemeClr val="dk1"/>
                </a:solidFill>
              </a:rPr>
              <a:t> Same benefits as Plus but with a feature to add or remove deli’s as well as potential advertisement opportunities.</a:t>
            </a:r>
            <a:endParaRPr sz="2300">
              <a:solidFill>
                <a:schemeClr val="dk1"/>
              </a:solidFill>
            </a:endParaRPr>
          </a:p>
          <a:p>
            <a:pPr marL="0" lvl="0" indent="0" algn="l" rtl="0">
              <a:lnSpc>
                <a:spcPct val="115000"/>
              </a:lnSpc>
              <a:spcBef>
                <a:spcPts val="1600"/>
              </a:spcBef>
              <a:spcAft>
                <a:spcPts val="0"/>
              </a:spcAft>
              <a:buNone/>
            </a:pPr>
            <a:r>
              <a:rPr lang="en-US" sz="2300" b="1">
                <a:solidFill>
                  <a:schemeClr val="dk1"/>
                </a:solidFill>
              </a:rPr>
              <a:t>Pricing:</a:t>
            </a:r>
            <a:endParaRPr sz="2300" b="1">
              <a:solidFill>
                <a:schemeClr val="dk1"/>
              </a:solidFill>
            </a:endParaRPr>
          </a:p>
          <a:p>
            <a:pPr marL="609600" lvl="0" indent="-450850" algn="l" rtl="0">
              <a:lnSpc>
                <a:spcPct val="115000"/>
              </a:lnSpc>
              <a:spcBef>
                <a:spcPts val="1600"/>
              </a:spcBef>
              <a:spcAft>
                <a:spcPts val="0"/>
              </a:spcAft>
              <a:buClr>
                <a:schemeClr val="dk1"/>
              </a:buClr>
              <a:buSzPts val="2300"/>
              <a:buChar char="●"/>
            </a:pPr>
            <a:r>
              <a:rPr lang="en-US" sz="2300" b="1">
                <a:solidFill>
                  <a:schemeClr val="dk1"/>
                </a:solidFill>
              </a:rPr>
              <a:t>Plus:</a:t>
            </a:r>
            <a:r>
              <a:rPr lang="en-US" sz="2300">
                <a:solidFill>
                  <a:schemeClr val="dk1"/>
                </a:solidFill>
              </a:rPr>
              <a:t> $5 a month</a:t>
            </a:r>
            <a:endParaRPr sz="2300">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b="1">
                <a:solidFill>
                  <a:schemeClr val="dk1"/>
                </a:solidFill>
              </a:rPr>
              <a:t>Pro:</a:t>
            </a:r>
            <a:r>
              <a:rPr lang="en-US" sz="2300">
                <a:solidFill>
                  <a:schemeClr val="dk1"/>
                </a:solidFill>
              </a:rPr>
              <a:t> $7 a month </a:t>
            </a:r>
            <a:endParaRPr sz="2300">
              <a:solidFill>
                <a:schemeClr val="dk1"/>
              </a:solidFill>
            </a:endParaRPr>
          </a:p>
          <a:p>
            <a:pPr marL="609600" lvl="0" indent="0" algn="l" rtl="0">
              <a:lnSpc>
                <a:spcPct val="115000"/>
              </a:lnSpc>
              <a:spcBef>
                <a:spcPts val="1600"/>
              </a:spcBef>
              <a:spcAft>
                <a:spcPts val="0"/>
              </a:spcAft>
              <a:buNone/>
            </a:pPr>
            <a:endParaRPr sz="2300" b="1">
              <a:solidFill>
                <a:schemeClr val="dk1"/>
              </a:solidFill>
            </a:endParaRPr>
          </a:p>
          <a:p>
            <a:pPr marL="609600" lvl="0" indent="0" algn="l" rtl="0">
              <a:lnSpc>
                <a:spcPct val="115000"/>
              </a:lnSpc>
              <a:spcBef>
                <a:spcPts val="1600"/>
              </a:spcBef>
              <a:spcAft>
                <a:spcPts val="0"/>
              </a:spcAft>
              <a:buNone/>
            </a:pPr>
            <a:endParaRPr sz="2300" b="1">
              <a:solidFill>
                <a:schemeClr val="dk1"/>
              </a:solidFill>
            </a:endParaRPr>
          </a:p>
          <a:p>
            <a:pPr marL="0" lvl="0" indent="0" algn="l" rtl="0">
              <a:lnSpc>
                <a:spcPct val="115000"/>
              </a:lnSpc>
              <a:spcBef>
                <a:spcPts val="1600"/>
              </a:spcBef>
              <a:spcAft>
                <a:spcPts val="0"/>
              </a:spcAft>
              <a:buNone/>
            </a:pPr>
            <a:endParaRPr sz="2300">
              <a:solidFill>
                <a:schemeClr val="dk1"/>
              </a:solidFill>
            </a:endParaRPr>
          </a:p>
          <a:p>
            <a:pPr marL="0" lvl="0" indent="0" algn="l" rtl="0">
              <a:spcBef>
                <a:spcPts val="0"/>
              </a:spcBef>
              <a:spcAft>
                <a:spcPts val="0"/>
              </a:spcAft>
              <a:buNone/>
            </a:pPr>
            <a:endParaRPr sz="1700" b="1">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136" name="Google Shape;136;g3472a67a5eb_0_8"/>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 name="Google Shape;137;g3472a67a5eb_0_8"/>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8" name="Google Shape;138;g3472a67a5eb_0_8"/>
          <p:cNvSpPr txBox="1">
            <a:spLocks noGrp="1"/>
          </p:cNvSpPr>
          <p:nvPr>
            <p:ph type="title"/>
          </p:nvPr>
        </p:nvSpPr>
        <p:spPr>
          <a:xfrm>
            <a:off x="357275" y="1708362"/>
            <a:ext cx="3810000" cy="335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Play"/>
              <a:buNone/>
            </a:pPr>
            <a:r>
              <a:rPr lang="en-US" b="1">
                <a:solidFill>
                  <a:srgbClr val="FFFFFF"/>
                </a:solidFill>
              </a:rPr>
              <a:t>Revenue Reporting &amp; Tech  </a:t>
            </a:r>
            <a:endParaRPr b="1"/>
          </a:p>
        </p:txBody>
      </p:sp>
      <p:sp>
        <p:nvSpPr>
          <p:cNvPr id="139" name="Google Shape;139;g3472a67a5eb_0_8"/>
          <p:cNvSpPr txBox="1"/>
          <p:nvPr/>
        </p:nvSpPr>
        <p:spPr>
          <a:xfrm>
            <a:off x="4304488" y="436372"/>
            <a:ext cx="7164900" cy="244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None/>
            </a:pPr>
            <a:r>
              <a:rPr lang="en-US" sz="1900" b="1">
                <a:solidFill>
                  <a:schemeClr val="dk1"/>
                </a:solidFill>
              </a:rPr>
              <a:t>Stripe:</a:t>
            </a:r>
            <a:endParaRPr sz="1900" b="1">
              <a:solidFill>
                <a:schemeClr val="dk1"/>
              </a:solidFill>
            </a:endParaRPr>
          </a:p>
          <a:p>
            <a:pPr marL="609600" lvl="0" indent="-425450" algn="l" rtl="0">
              <a:lnSpc>
                <a:spcPct val="115000"/>
              </a:lnSpc>
              <a:spcBef>
                <a:spcPts val="1600"/>
              </a:spcBef>
              <a:spcAft>
                <a:spcPts val="0"/>
              </a:spcAft>
              <a:buClr>
                <a:schemeClr val="dk1"/>
              </a:buClr>
              <a:buSzPts val="1900"/>
              <a:buChar char="●"/>
            </a:pPr>
            <a:r>
              <a:rPr lang="en-US" sz="1900" b="1">
                <a:solidFill>
                  <a:schemeClr val="dk1"/>
                </a:solidFill>
              </a:rPr>
              <a:t>Why Stripe?:</a:t>
            </a:r>
            <a:r>
              <a:rPr lang="en-US" sz="1900">
                <a:solidFill>
                  <a:schemeClr val="dk1"/>
                </a:solidFill>
              </a:rPr>
              <a:t> We have chosen Stripe as our payment platform for its reliability, security, and seamless integration capabilities.</a:t>
            </a:r>
            <a:endParaRPr sz="1900">
              <a:solidFill>
                <a:schemeClr val="dk1"/>
              </a:solidFill>
            </a:endParaRPr>
          </a:p>
          <a:p>
            <a:pPr marL="0" lvl="0" indent="0" algn="l" rtl="0">
              <a:lnSpc>
                <a:spcPct val="115000"/>
              </a:lnSpc>
              <a:spcBef>
                <a:spcPts val="1600"/>
              </a:spcBef>
              <a:spcAft>
                <a:spcPts val="0"/>
              </a:spcAft>
              <a:buNone/>
            </a:pPr>
            <a:endParaRPr sz="2300">
              <a:solidFill>
                <a:schemeClr val="dk1"/>
              </a:solidFill>
            </a:endParaRPr>
          </a:p>
          <a:p>
            <a:pPr marL="609600" lvl="0" indent="0" algn="l" rtl="0">
              <a:lnSpc>
                <a:spcPct val="115000"/>
              </a:lnSpc>
              <a:spcBef>
                <a:spcPts val="1600"/>
              </a:spcBef>
              <a:spcAft>
                <a:spcPts val="0"/>
              </a:spcAft>
              <a:buNone/>
            </a:pPr>
            <a:endParaRPr sz="2300" b="1">
              <a:solidFill>
                <a:schemeClr val="dk1"/>
              </a:solidFill>
            </a:endParaRPr>
          </a:p>
          <a:p>
            <a:pPr marL="609600" lvl="0" indent="0" algn="l" rtl="0">
              <a:lnSpc>
                <a:spcPct val="115000"/>
              </a:lnSpc>
              <a:spcBef>
                <a:spcPts val="1600"/>
              </a:spcBef>
              <a:spcAft>
                <a:spcPts val="0"/>
              </a:spcAft>
              <a:buNone/>
            </a:pPr>
            <a:endParaRPr sz="2300" b="1">
              <a:solidFill>
                <a:schemeClr val="dk1"/>
              </a:solidFill>
            </a:endParaRPr>
          </a:p>
          <a:p>
            <a:pPr marL="0" lvl="0" indent="0" algn="l" rtl="0">
              <a:lnSpc>
                <a:spcPct val="115000"/>
              </a:lnSpc>
              <a:spcBef>
                <a:spcPts val="1600"/>
              </a:spcBef>
              <a:spcAft>
                <a:spcPts val="0"/>
              </a:spcAft>
              <a:buNone/>
            </a:pPr>
            <a:endParaRPr sz="2300">
              <a:solidFill>
                <a:schemeClr val="dk1"/>
              </a:solidFill>
            </a:endParaRPr>
          </a:p>
          <a:p>
            <a:pPr marL="0" lvl="0" indent="0" algn="l" rtl="0">
              <a:spcBef>
                <a:spcPts val="0"/>
              </a:spcBef>
              <a:spcAft>
                <a:spcPts val="0"/>
              </a:spcAft>
              <a:buNone/>
            </a:pPr>
            <a:endParaRPr sz="1700" b="1">
              <a:solidFill>
                <a:schemeClr val="dk2"/>
              </a:solidFill>
            </a:endParaRPr>
          </a:p>
        </p:txBody>
      </p:sp>
      <p:pic>
        <p:nvPicPr>
          <p:cNvPr id="140" name="Google Shape;140;g3472a67a5eb_0_8" title="output.png"/>
          <p:cNvPicPr preferRelativeResize="0"/>
          <p:nvPr/>
        </p:nvPicPr>
        <p:blipFill>
          <a:blip r:embed="rId3">
            <a:alphaModFix/>
          </a:blip>
          <a:stretch>
            <a:fillRect/>
          </a:stretch>
        </p:blipFill>
        <p:spPr>
          <a:xfrm>
            <a:off x="4650762" y="2553224"/>
            <a:ext cx="6472374" cy="322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g347112a74a3_1_0"/>
          <p:cNvSpPr/>
          <p:nvPr/>
        </p:nvSpPr>
        <p:spPr>
          <a:xfrm>
            <a:off x="3048" y="0"/>
            <a:ext cx="121893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sp>
        <p:nvSpPr>
          <p:cNvPr id="146" name="Google Shape;146;g347112a74a3_1_0"/>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sp>
        <p:nvSpPr>
          <p:cNvPr id="147" name="Google Shape;147;g347112a74a3_1_0"/>
          <p:cNvSpPr txBox="1">
            <a:spLocks noGrp="1"/>
          </p:cNvSpPr>
          <p:nvPr>
            <p:ph type="title"/>
          </p:nvPr>
        </p:nvSpPr>
        <p:spPr>
          <a:xfrm>
            <a:off x="357275" y="1708362"/>
            <a:ext cx="3810000" cy="335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Play"/>
              <a:buNone/>
            </a:pPr>
            <a:r>
              <a:rPr lang="en-US" b="1">
                <a:solidFill>
                  <a:srgbClr val="FFFFFF"/>
                </a:solidFill>
              </a:rPr>
              <a:t>Data Collection</a:t>
            </a:r>
            <a:endParaRPr b="1"/>
          </a:p>
        </p:txBody>
      </p:sp>
      <p:sp>
        <p:nvSpPr>
          <p:cNvPr id="148" name="Google Shape;148;g347112a74a3_1_0"/>
          <p:cNvSpPr txBox="1"/>
          <p:nvPr/>
        </p:nvSpPr>
        <p:spPr>
          <a:xfrm>
            <a:off x="4304450" y="1354350"/>
            <a:ext cx="7164900" cy="414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Clr>
                <a:schemeClr val="dk1"/>
              </a:buClr>
              <a:buSzPts val="1500"/>
              <a:buFont typeface="Arial"/>
              <a:buNone/>
            </a:pPr>
            <a:r>
              <a:rPr lang="en-US" sz="2300" b="1">
                <a:solidFill>
                  <a:schemeClr val="dk1"/>
                </a:solidFill>
              </a:rPr>
              <a:t>Data Sources:</a:t>
            </a:r>
            <a:endParaRPr sz="2300" b="1">
              <a:solidFill>
                <a:schemeClr val="dk1"/>
              </a:solidFill>
            </a:endParaRPr>
          </a:p>
          <a:p>
            <a:pPr marL="609600" lvl="0" indent="-450850" algn="l" rtl="0">
              <a:lnSpc>
                <a:spcPct val="115000"/>
              </a:lnSpc>
              <a:spcBef>
                <a:spcPts val="1600"/>
              </a:spcBef>
              <a:spcAft>
                <a:spcPts val="0"/>
              </a:spcAft>
              <a:buClr>
                <a:schemeClr val="dk1"/>
              </a:buClr>
              <a:buSzPts val="2300"/>
              <a:buChar char="●"/>
            </a:pPr>
            <a:r>
              <a:rPr lang="en-US" sz="2300" b="1">
                <a:solidFill>
                  <a:schemeClr val="dk1"/>
                </a:solidFill>
              </a:rPr>
              <a:t>Yelp API &amp; Google Maps API:</a:t>
            </a:r>
            <a:r>
              <a:rPr lang="en-US" sz="2300">
                <a:solidFill>
                  <a:schemeClr val="dk1"/>
                </a:solidFill>
              </a:rPr>
              <a:t> Store names, ratings, reviews, locations</a:t>
            </a:r>
            <a:endParaRPr sz="2300">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b="1">
                <a:solidFill>
                  <a:schemeClr val="dk1"/>
                </a:solidFill>
              </a:rPr>
              <a:t>User Submissions:</a:t>
            </a:r>
            <a:r>
              <a:rPr lang="en-US" sz="2300">
                <a:solidFill>
                  <a:schemeClr val="dk1"/>
                </a:solidFill>
              </a:rPr>
              <a:t> Reviews and prices collected via app forms</a:t>
            </a:r>
            <a:endParaRPr sz="2300">
              <a:solidFill>
                <a:schemeClr val="dk1"/>
              </a:solidFill>
            </a:endParaRPr>
          </a:p>
          <a:p>
            <a:pPr marL="0" lvl="0" indent="0" algn="l" rtl="0">
              <a:lnSpc>
                <a:spcPct val="115000"/>
              </a:lnSpc>
              <a:spcBef>
                <a:spcPts val="1600"/>
              </a:spcBef>
              <a:spcAft>
                <a:spcPts val="0"/>
              </a:spcAft>
              <a:buClr>
                <a:schemeClr val="dk1"/>
              </a:buClr>
              <a:buSzPts val="1500"/>
              <a:buFont typeface="Arial"/>
              <a:buNone/>
            </a:pPr>
            <a:r>
              <a:rPr lang="en-US" sz="2300" b="1">
                <a:solidFill>
                  <a:schemeClr val="dk1"/>
                </a:solidFill>
              </a:rPr>
              <a:t>Data Formats:</a:t>
            </a:r>
            <a:endParaRPr sz="2300" b="1">
              <a:solidFill>
                <a:schemeClr val="dk1"/>
              </a:solidFill>
            </a:endParaRPr>
          </a:p>
          <a:p>
            <a:pPr marL="609600" lvl="0" indent="-450850" algn="l" rtl="0">
              <a:lnSpc>
                <a:spcPct val="115000"/>
              </a:lnSpc>
              <a:spcBef>
                <a:spcPts val="1600"/>
              </a:spcBef>
              <a:spcAft>
                <a:spcPts val="0"/>
              </a:spcAft>
              <a:buClr>
                <a:schemeClr val="dk1"/>
              </a:buClr>
              <a:buSzPts val="2300"/>
              <a:buChar char="●"/>
            </a:pPr>
            <a:r>
              <a:rPr lang="en-US" sz="2300">
                <a:solidFill>
                  <a:schemeClr val="dk1"/>
                </a:solidFill>
              </a:rPr>
              <a:t>JSON for API responses</a:t>
            </a:r>
            <a:endParaRPr sz="2300">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a:solidFill>
                  <a:schemeClr val="dk1"/>
                </a:solidFill>
              </a:rPr>
              <a:t>CSVs used for structuring before database import</a:t>
            </a:r>
            <a:endParaRPr sz="2300">
              <a:solidFill>
                <a:schemeClr val="dk1"/>
              </a:solidFill>
            </a:endParaRPr>
          </a:p>
          <a:p>
            <a:pPr marL="0" lvl="0" indent="0" algn="l" rtl="0">
              <a:lnSpc>
                <a:spcPct val="115000"/>
              </a:lnSpc>
              <a:spcBef>
                <a:spcPts val="1600"/>
              </a:spcBef>
              <a:spcAft>
                <a:spcPts val="0"/>
              </a:spcAft>
              <a:buClr>
                <a:schemeClr val="dk1"/>
              </a:buClr>
              <a:buSzPts val="1500"/>
              <a:buFont typeface="Arial"/>
              <a:buNone/>
            </a:pPr>
            <a:endParaRPr sz="1500">
              <a:solidFill>
                <a:schemeClr val="dk1"/>
              </a:solidFill>
            </a:endParaRPr>
          </a:p>
          <a:p>
            <a:pPr marL="0" lvl="0" indent="0" algn="l" rtl="0">
              <a:spcBef>
                <a:spcPts val="0"/>
              </a:spcBef>
              <a:spcAft>
                <a:spcPts val="0"/>
              </a:spcAft>
              <a:buNone/>
            </a:pPr>
            <a:endParaRPr sz="1700" b="1">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sp>
        <p:nvSpPr>
          <p:cNvPr id="153" name="Google Shape;153;g347112a74a3_1_7"/>
          <p:cNvSpPr/>
          <p:nvPr/>
        </p:nvSpPr>
        <p:spPr>
          <a:xfrm>
            <a:off x="3048" y="0"/>
            <a:ext cx="121893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sp>
        <p:nvSpPr>
          <p:cNvPr id="154" name="Google Shape;154;g347112a74a3_1_7"/>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sp>
        <p:nvSpPr>
          <p:cNvPr id="155" name="Google Shape;155;g347112a74a3_1_7"/>
          <p:cNvSpPr txBox="1">
            <a:spLocks noGrp="1"/>
          </p:cNvSpPr>
          <p:nvPr>
            <p:ph type="title"/>
          </p:nvPr>
        </p:nvSpPr>
        <p:spPr>
          <a:xfrm>
            <a:off x="357275" y="1708362"/>
            <a:ext cx="3810000" cy="335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Play"/>
              <a:buNone/>
            </a:pPr>
            <a:r>
              <a:rPr lang="en-US" b="1">
                <a:solidFill>
                  <a:srgbClr val="FFFFFF"/>
                </a:solidFill>
              </a:rPr>
              <a:t>Data Cleaning and Preparation</a:t>
            </a:r>
            <a:endParaRPr b="1"/>
          </a:p>
        </p:txBody>
      </p:sp>
      <p:sp>
        <p:nvSpPr>
          <p:cNvPr id="156" name="Google Shape;156;g347112a74a3_1_7"/>
          <p:cNvSpPr txBox="1"/>
          <p:nvPr/>
        </p:nvSpPr>
        <p:spPr>
          <a:xfrm>
            <a:off x="4304450" y="1354350"/>
            <a:ext cx="7164900" cy="414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None/>
            </a:pPr>
            <a:r>
              <a:rPr lang="en-US" sz="2300" b="1">
                <a:solidFill>
                  <a:schemeClr val="dk1"/>
                </a:solidFill>
              </a:rPr>
              <a:t>Cleaning Process:</a:t>
            </a:r>
            <a:endParaRPr sz="2300" b="1">
              <a:solidFill>
                <a:schemeClr val="dk1"/>
              </a:solidFill>
            </a:endParaRPr>
          </a:p>
          <a:p>
            <a:pPr marL="609600" lvl="0" indent="-450850" algn="l" rtl="0">
              <a:lnSpc>
                <a:spcPct val="115000"/>
              </a:lnSpc>
              <a:spcBef>
                <a:spcPts val="1600"/>
              </a:spcBef>
              <a:spcAft>
                <a:spcPts val="0"/>
              </a:spcAft>
              <a:buClr>
                <a:schemeClr val="dk1"/>
              </a:buClr>
              <a:buSzPts val="2300"/>
              <a:buChar char="●"/>
            </a:pPr>
            <a:r>
              <a:rPr lang="en-US" sz="2300">
                <a:solidFill>
                  <a:schemeClr val="dk1"/>
                </a:solidFill>
              </a:rPr>
              <a:t>Remove duplicates and standardize BEC-related terms</a:t>
            </a:r>
            <a:endParaRPr sz="2300">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a:solidFill>
                  <a:schemeClr val="dk1"/>
                </a:solidFill>
              </a:rPr>
              <a:t>Normalize timestamps and addresses</a:t>
            </a:r>
            <a:endParaRPr sz="2300">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a:solidFill>
                  <a:schemeClr val="dk1"/>
                </a:solidFill>
              </a:rPr>
              <a:t>Fill or flag missing price and rating data</a:t>
            </a:r>
            <a:endParaRPr sz="2300">
              <a:solidFill>
                <a:schemeClr val="dk1"/>
              </a:solidFill>
            </a:endParaRPr>
          </a:p>
          <a:p>
            <a:pPr marL="0" lvl="0" indent="0" algn="l" rtl="0">
              <a:lnSpc>
                <a:spcPct val="115000"/>
              </a:lnSpc>
              <a:spcBef>
                <a:spcPts val="1600"/>
              </a:spcBef>
              <a:spcAft>
                <a:spcPts val="0"/>
              </a:spcAft>
              <a:buNone/>
            </a:pPr>
            <a:r>
              <a:rPr lang="en-US" sz="2300" b="1">
                <a:solidFill>
                  <a:schemeClr val="dk1"/>
                </a:solidFill>
              </a:rPr>
              <a:t>Database Readiness:</a:t>
            </a:r>
            <a:endParaRPr sz="2300" b="1">
              <a:solidFill>
                <a:schemeClr val="dk1"/>
              </a:solidFill>
            </a:endParaRPr>
          </a:p>
          <a:p>
            <a:pPr marL="609600" lvl="0" indent="-450850" algn="l" rtl="0">
              <a:lnSpc>
                <a:spcPct val="115000"/>
              </a:lnSpc>
              <a:spcBef>
                <a:spcPts val="1600"/>
              </a:spcBef>
              <a:spcAft>
                <a:spcPts val="0"/>
              </a:spcAft>
              <a:buClr>
                <a:schemeClr val="dk1"/>
              </a:buClr>
              <a:buSzPts val="2300"/>
              <a:buChar char="●"/>
            </a:pPr>
            <a:r>
              <a:rPr lang="en-US" sz="2300">
                <a:solidFill>
                  <a:schemeClr val="dk1"/>
                </a:solidFill>
              </a:rPr>
              <a:t>Data cleaned and formatted for MySQL</a:t>
            </a:r>
            <a:endParaRPr sz="2300">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a:solidFill>
                  <a:schemeClr val="dk1"/>
                </a:solidFill>
              </a:rPr>
              <a:t>Structure supports 2NF normalization for relational database design</a:t>
            </a:r>
            <a:endParaRPr sz="2300">
              <a:solidFill>
                <a:schemeClr val="dk1"/>
              </a:solidFill>
            </a:endParaRPr>
          </a:p>
          <a:p>
            <a:pPr marL="609600" lvl="0" indent="0" algn="l" rtl="0">
              <a:lnSpc>
                <a:spcPct val="115000"/>
              </a:lnSpc>
              <a:spcBef>
                <a:spcPts val="1600"/>
              </a:spcBef>
              <a:spcAft>
                <a:spcPts val="0"/>
              </a:spcAft>
              <a:buNone/>
            </a:pPr>
            <a:endParaRPr sz="2300" b="1">
              <a:solidFill>
                <a:schemeClr val="dk1"/>
              </a:solidFill>
            </a:endParaRPr>
          </a:p>
          <a:p>
            <a:pPr marL="0" lvl="0" indent="0" algn="l" rtl="0">
              <a:lnSpc>
                <a:spcPct val="115000"/>
              </a:lnSpc>
              <a:spcBef>
                <a:spcPts val="1600"/>
              </a:spcBef>
              <a:spcAft>
                <a:spcPts val="0"/>
              </a:spcAft>
              <a:buNone/>
            </a:pPr>
            <a:endParaRPr sz="2300">
              <a:solidFill>
                <a:schemeClr val="dk1"/>
              </a:solidFill>
            </a:endParaRPr>
          </a:p>
          <a:p>
            <a:pPr marL="0" lvl="0" indent="0" algn="l" rtl="0">
              <a:spcBef>
                <a:spcPts val="0"/>
              </a:spcBef>
              <a:spcAft>
                <a:spcPts val="0"/>
              </a:spcAft>
              <a:buNone/>
            </a:pPr>
            <a:endParaRPr sz="1700" b="1">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g347112a74a3_1_14"/>
          <p:cNvSpPr/>
          <p:nvPr/>
        </p:nvSpPr>
        <p:spPr>
          <a:xfrm>
            <a:off x="3048" y="0"/>
            <a:ext cx="121893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sp>
        <p:nvSpPr>
          <p:cNvPr id="162" name="Google Shape;162;g347112a74a3_1_14"/>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sp>
        <p:nvSpPr>
          <p:cNvPr id="163" name="Google Shape;163;g347112a74a3_1_14"/>
          <p:cNvSpPr txBox="1">
            <a:spLocks noGrp="1"/>
          </p:cNvSpPr>
          <p:nvPr>
            <p:ph type="title"/>
          </p:nvPr>
        </p:nvSpPr>
        <p:spPr>
          <a:xfrm>
            <a:off x="357275" y="1708362"/>
            <a:ext cx="3810000" cy="335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Play"/>
              <a:buNone/>
            </a:pPr>
            <a:r>
              <a:rPr lang="en-US" b="1">
                <a:solidFill>
                  <a:srgbClr val="FFFFFF"/>
                </a:solidFill>
              </a:rPr>
              <a:t>Data Visualization and Integration</a:t>
            </a:r>
            <a:endParaRPr b="1"/>
          </a:p>
        </p:txBody>
      </p:sp>
      <p:sp>
        <p:nvSpPr>
          <p:cNvPr id="164" name="Google Shape;164;g347112a74a3_1_14"/>
          <p:cNvSpPr txBox="1"/>
          <p:nvPr/>
        </p:nvSpPr>
        <p:spPr>
          <a:xfrm>
            <a:off x="4304467" y="1192368"/>
            <a:ext cx="7164900" cy="438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None/>
            </a:pPr>
            <a:r>
              <a:rPr lang="en-US" sz="2300" b="1">
                <a:solidFill>
                  <a:schemeClr val="dk1"/>
                </a:solidFill>
              </a:rPr>
              <a:t>Types of Visualizations:</a:t>
            </a:r>
            <a:endParaRPr sz="2300" b="1">
              <a:solidFill>
                <a:schemeClr val="dk1"/>
              </a:solidFill>
            </a:endParaRPr>
          </a:p>
          <a:p>
            <a:pPr marL="609600" lvl="0" indent="-450850" algn="l" rtl="0">
              <a:lnSpc>
                <a:spcPct val="115000"/>
              </a:lnSpc>
              <a:spcBef>
                <a:spcPts val="1600"/>
              </a:spcBef>
              <a:spcAft>
                <a:spcPts val="0"/>
              </a:spcAft>
              <a:buClr>
                <a:schemeClr val="dk1"/>
              </a:buClr>
              <a:buSzPts val="2300"/>
              <a:buChar char="●"/>
            </a:pPr>
            <a:r>
              <a:rPr lang="en-US" sz="2300" b="1">
                <a:solidFill>
                  <a:schemeClr val="dk1"/>
                </a:solidFill>
              </a:rPr>
              <a:t>Map View:</a:t>
            </a:r>
            <a:r>
              <a:rPr lang="en-US" sz="2300">
                <a:solidFill>
                  <a:schemeClr val="dk1"/>
                </a:solidFill>
              </a:rPr>
              <a:t> BEC density across NYC by rating/price</a:t>
            </a:r>
            <a:endParaRPr sz="2300">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b="1">
                <a:solidFill>
                  <a:schemeClr val="dk1"/>
                </a:solidFill>
              </a:rPr>
              <a:t>Histogram:</a:t>
            </a:r>
            <a:r>
              <a:rPr lang="en-US" sz="2300">
                <a:solidFill>
                  <a:schemeClr val="dk1"/>
                </a:solidFill>
              </a:rPr>
              <a:t> Price distribution by neighborhood</a:t>
            </a:r>
            <a:endParaRPr sz="2300">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b="1">
                <a:solidFill>
                  <a:schemeClr val="dk1"/>
                </a:solidFill>
              </a:rPr>
              <a:t>Leaderboard:</a:t>
            </a:r>
            <a:r>
              <a:rPr lang="en-US" sz="2300">
                <a:solidFill>
                  <a:schemeClr val="dk1"/>
                </a:solidFill>
              </a:rPr>
              <a:t> Top 10 highest-rated BEC spots</a:t>
            </a:r>
            <a:endParaRPr sz="2300">
              <a:solidFill>
                <a:schemeClr val="dk1"/>
              </a:solidFill>
            </a:endParaRPr>
          </a:p>
          <a:p>
            <a:pPr marL="0" lvl="0" indent="0" algn="l" rtl="0">
              <a:lnSpc>
                <a:spcPct val="115000"/>
              </a:lnSpc>
              <a:spcBef>
                <a:spcPts val="1600"/>
              </a:spcBef>
              <a:spcAft>
                <a:spcPts val="0"/>
              </a:spcAft>
              <a:buNone/>
            </a:pPr>
            <a:r>
              <a:rPr lang="en-US" sz="2300" b="1">
                <a:solidFill>
                  <a:schemeClr val="dk1"/>
                </a:solidFill>
              </a:rPr>
              <a:t>Tools &amp; Integration:</a:t>
            </a:r>
            <a:endParaRPr sz="2300" b="1">
              <a:solidFill>
                <a:schemeClr val="dk1"/>
              </a:solidFill>
            </a:endParaRPr>
          </a:p>
          <a:p>
            <a:pPr marL="609600" lvl="0" indent="-450850" algn="l" rtl="0">
              <a:lnSpc>
                <a:spcPct val="115000"/>
              </a:lnSpc>
              <a:spcBef>
                <a:spcPts val="1600"/>
              </a:spcBef>
              <a:spcAft>
                <a:spcPts val="0"/>
              </a:spcAft>
              <a:buClr>
                <a:schemeClr val="dk1"/>
              </a:buClr>
              <a:buSzPts val="2300"/>
              <a:buChar char="●"/>
            </a:pPr>
            <a:r>
              <a:rPr lang="en-US" sz="2300">
                <a:solidFill>
                  <a:schemeClr val="dk1"/>
                </a:solidFill>
              </a:rPr>
              <a:t>Built using </a:t>
            </a:r>
            <a:r>
              <a:rPr lang="en-US" sz="2300" b="1">
                <a:solidFill>
                  <a:schemeClr val="dk1"/>
                </a:solidFill>
              </a:rPr>
              <a:t>Tableau</a:t>
            </a:r>
            <a:endParaRPr sz="2300" b="1">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a:solidFill>
                  <a:schemeClr val="dk1"/>
                </a:solidFill>
              </a:rPr>
              <a:t>Dashboards published on Tableau Public and embedded in the app via </a:t>
            </a:r>
            <a:r>
              <a:rPr lang="en-US" sz="2300">
                <a:solidFill>
                  <a:schemeClr val="dk1"/>
                </a:solidFill>
                <a:latin typeface="Roboto Mono"/>
                <a:ea typeface="Roboto Mono"/>
                <a:cs typeface="Roboto Mono"/>
                <a:sym typeface="Roboto Mono"/>
              </a:rPr>
              <a:t>&lt;iframe&gt;</a:t>
            </a:r>
            <a:r>
              <a:rPr lang="en-US" sz="2300">
                <a:solidFill>
                  <a:schemeClr val="dk1"/>
                </a:solidFill>
              </a:rPr>
              <a:t> </a:t>
            </a:r>
            <a:endParaRPr sz="2300">
              <a:solidFill>
                <a:schemeClr val="dk1"/>
              </a:solidFill>
            </a:endParaRPr>
          </a:p>
          <a:p>
            <a:pPr marL="609600" lvl="0" indent="0" algn="l" rtl="0">
              <a:lnSpc>
                <a:spcPct val="115000"/>
              </a:lnSpc>
              <a:spcBef>
                <a:spcPts val="1600"/>
              </a:spcBef>
              <a:spcAft>
                <a:spcPts val="0"/>
              </a:spcAft>
              <a:buNone/>
            </a:pPr>
            <a:endParaRPr sz="2300" b="1">
              <a:solidFill>
                <a:schemeClr val="dk1"/>
              </a:solidFill>
            </a:endParaRPr>
          </a:p>
          <a:p>
            <a:pPr marL="609600" lvl="0" indent="0" algn="l" rtl="0">
              <a:lnSpc>
                <a:spcPct val="115000"/>
              </a:lnSpc>
              <a:spcBef>
                <a:spcPts val="1600"/>
              </a:spcBef>
              <a:spcAft>
                <a:spcPts val="0"/>
              </a:spcAft>
              <a:buNone/>
            </a:pPr>
            <a:endParaRPr sz="2300" b="1">
              <a:solidFill>
                <a:schemeClr val="dk1"/>
              </a:solidFill>
            </a:endParaRPr>
          </a:p>
          <a:p>
            <a:pPr marL="0" lvl="0" indent="0" algn="l" rtl="0">
              <a:lnSpc>
                <a:spcPct val="115000"/>
              </a:lnSpc>
              <a:spcBef>
                <a:spcPts val="1600"/>
              </a:spcBef>
              <a:spcAft>
                <a:spcPts val="0"/>
              </a:spcAft>
              <a:buNone/>
            </a:pPr>
            <a:endParaRPr sz="2300">
              <a:solidFill>
                <a:schemeClr val="dk1"/>
              </a:solidFill>
            </a:endParaRPr>
          </a:p>
          <a:p>
            <a:pPr marL="0" lvl="0" indent="0" algn="l" rtl="0">
              <a:spcBef>
                <a:spcPts val="0"/>
              </a:spcBef>
              <a:spcAft>
                <a:spcPts val="0"/>
              </a:spcAft>
              <a:buNone/>
            </a:pPr>
            <a:endParaRPr sz="1700" b="1">
              <a:solidFill>
                <a:schemeClr val="dk2"/>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427</Words>
  <Application>Microsoft Office PowerPoint</Application>
  <PresentationFormat>Widescreen</PresentationFormat>
  <Paragraphs>86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Merriweather</vt:lpstr>
      <vt:lpstr>Play</vt:lpstr>
      <vt:lpstr>Roboto</vt:lpstr>
      <vt:lpstr>Roboto Mono</vt:lpstr>
      <vt:lpstr>Syncopate</vt:lpstr>
      <vt:lpstr>Paradigm</vt:lpstr>
      <vt:lpstr>Smart Finder</vt:lpstr>
      <vt:lpstr>What Why HOW</vt:lpstr>
      <vt:lpstr>What is Smart Finder? And who needs it?</vt:lpstr>
      <vt:lpstr>Tech Stack</vt:lpstr>
      <vt:lpstr>How will we generate revenue? </vt:lpstr>
      <vt:lpstr>Revenue Reporting &amp; Tech  </vt:lpstr>
      <vt:lpstr>Data Collection</vt:lpstr>
      <vt:lpstr>Data Cleaning and Preparation</vt:lpstr>
      <vt:lpstr>Data Visualization and Integration</vt:lpstr>
      <vt:lpstr>ER Diagram</vt:lpstr>
      <vt:lpstr>User Journey</vt:lpstr>
      <vt:lpstr>PowerPoint Presentation</vt:lpstr>
      <vt:lpstr>Member Roles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Sheng-Min Chen</dc:creator>
  <cp:lastModifiedBy>Eduardo Torres</cp:lastModifiedBy>
  <cp:revision>1</cp:revision>
  <dcterms:created xsi:type="dcterms:W3CDTF">2024-02-20T13:08:53Z</dcterms:created>
  <dcterms:modified xsi:type="dcterms:W3CDTF">2025-04-02T02:58:18Z</dcterms:modified>
</cp:coreProperties>
</file>