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Play"/>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jx3L1zFGFNks/PB2Bxc6/bB3fd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75770B-430E-4A4F-8D92-92CFD8AAC68F}">
  <a:tblStyle styleId="{1675770B-430E-4A4F-8D92-92CFD8AAC6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f157a1e9c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30f157a1e9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f275bf948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30f275bf948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f275bf94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0f275bf94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30f275bf948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f1d09b8ca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30f1d09b8ca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f1d09b8ca_1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30f1d09b8ca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36"/>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6"/>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6"/>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6"/>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21" name="Google Shape;21;p3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36"/>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4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81" name="Shape 81"/>
        <p:cNvGrpSpPr/>
        <p:nvPr/>
      </p:nvGrpSpPr>
      <p:grpSpPr>
        <a:xfrm>
          <a:off x="0" y="0"/>
          <a:ext cx="0" cy="0"/>
          <a:chOff x="0" y="0"/>
          <a:chExt cx="0" cy="0"/>
        </a:xfrm>
      </p:grpSpPr>
      <p:sp>
        <p:nvSpPr>
          <p:cNvPr id="82" name="Google Shape;82;p46"/>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6"/>
          <p:cNvSpPr/>
          <p:nvPr>
            <p:ph idx="2" type="pic"/>
          </p:nvPr>
        </p:nvSpPr>
        <p:spPr>
          <a:xfrm>
            <a:off x="0" y="-1"/>
            <a:ext cx="12188952" cy="4572000"/>
          </a:xfrm>
          <a:prstGeom prst="rect">
            <a:avLst/>
          </a:prstGeom>
          <a:solidFill>
            <a:srgbClr val="76CEEF"/>
          </a:solidFill>
          <a:ln>
            <a:noFill/>
          </a:ln>
        </p:spPr>
      </p:sp>
      <p:sp>
        <p:nvSpPr>
          <p:cNvPr id="84" name="Google Shape;84;p46"/>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85" name="Google Shape;85;p4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46"/>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4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7"/>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2" name="Google Shape;92;p4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48"/>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8"/>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4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cxnSp>
        <p:nvCxnSpPr>
          <p:cNvPr id="101" name="Google Shape;101;p48"/>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3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1" name="Shape 31"/>
        <p:cNvGrpSpPr/>
        <p:nvPr/>
      </p:nvGrpSpPr>
      <p:grpSpPr>
        <a:xfrm>
          <a:off x="0" y="0"/>
          <a:ext cx="0" cy="0"/>
          <a:chOff x="0" y="0"/>
          <a:chExt cx="0" cy="0"/>
        </a:xfrm>
      </p:grpSpPr>
      <p:sp>
        <p:nvSpPr>
          <p:cNvPr id="32" name="Google Shape;32;p3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40"/>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0"/>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1" name="Google Shape;41;p40"/>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42" name="Google Shape;42;p4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1"/>
          <p:cNvSpPr/>
          <p:nvPr>
            <p:ph idx="2" type="pic"/>
          </p:nvPr>
        </p:nvSpPr>
        <p:spPr>
          <a:xfrm>
            <a:off x="5183188" y="987425"/>
            <a:ext cx="6172200" cy="4873625"/>
          </a:xfrm>
          <a:prstGeom prst="rect">
            <a:avLst/>
          </a:prstGeom>
          <a:noFill/>
          <a:ln>
            <a:noFill/>
          </a:ln>
        </p:spPr>
      </p:sp>
      <p:sp>
        <p:nvSpPr>
          <p:cNvPr id="48" name="Google Shape;4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p:txBody>
      </p:sp>
      <p:sp>
        <p:nvSpPr>
          <p:cNvPr id="50" name="Google Shape;5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C0C0C"/>
              </a:buClr>
              <a:buSzPts val="1400"/>
              <a:buFont typeface="Twentieth Century"/>
              <a:buNone/>
              <a:defRPr/>
            </a:lvl1pPr>
            <a:lvl2pPr lvl="1" algn="l">
              <a:spcBef>
                <a:spcPts val="0"/>
              </a:spcBef>
              <a:spcAft>
                <a:spcPts val="0"/>
              </a:spcAft>
              <a:buClr>
                <a:schemeClr val="dk1"/>
              </a:buClr>
              <a:buSzPts val="1400"/>
              <a:buFont typeface="Twentieth Century"/>
              <a:buNone/>
              <a:defRPr/>
            </a:lvl2pPr>
            <a:lvl3pPr lvl="2" algn="l">
              <a:spcBef>
                <a:spcPts val="0"/>
              </a:spcBef>
              <a:spcAft>
                <a:spcPts val="0"/>
              </a:spcAft>
              <a:buClr>
                <a:schemeClr val="dk1"/>
              </a:buClr>
              <a:buSzPts val="1400"/>
              <a:buFont typeface="Twentieth Century"/>
              <a:buNone/>
              <a:defRPr/>
            </a:lvl3pPr>
            <a:lvl4pPr lvl="3" algn="l">
              <a:spcBef>
                <a:spcPts val="0"/>
              </a:spcBef>
              <a:spcAft>
                <a:spcPts val="0"/>
              </a:spcAft>
              <a:buClr>
                <a:schemeClr val="dk1"/>
              </a:buClr>
              <a:buSzPts val="1400"/>
              <a:buFont typeface="Twentieth Century"/>
              <a:buNone/>
              <a:defRPr/>
            </a:lvl4pPr>
            <a:lvl5pPr lvl="4" algn="l">
              <a:spcBef>
                <a:spcPts val="0"/>
              </a:spcBef>
              <a:spcAft>
                <a:spcPts val="0"/>
              </a:spcAft>
              <a:buClr>
                <a:schemeClr val="dk1"/>
              </a:buClr>
              <a:buSzPts val="1400"/>
              <a:buFont typeface="Twentieth Century"/>
              <a:buNone/>
              <a:defRPr/>
            </a:lvl5pPr>
            <a:lvl6pPr lvl="5" algn="l">
              <a:spcBef>
                <a:spcPts val="0"/>
              </a:spcBef>
              <a:spcAft>
                <a:spcPts val="0"/>
              </a:spcAft>
              <a:buClr>
                <a:schemeClr val="dk1"/>
              </a:buClr>
              <a:buSzPts val="1400"/>
              <a:buFont typeface="Twentieth Century"/>
              <a:buNone/>
              <a:defRPr/>
            </a:lvl6pPr>
            <a:lvl7pPr lvl="6" algn="l">
              <a:spcBef>
                <a:spcPts val="0"/>
              </a:spcBef>
              <a:spcAft>
                <a:spcPts val="0"/>
              </a:spcAft>
              <a:buClr>
                <a:schemeClr val="dk1"/>
              </a:buClr>
              <a:buSzPts val="1400"/>
              <a:buFont typeface="Twentieth Century"/>
              <a:buNone/>
              <a:defRPr/>
            </a:lvl7pPr>
            <a:lvl8pPr lvl="7" algn="l">
              <a:spcBef>
                <a:spcPts val="0"/>
              </a:spcBef>
              <a:spcAft>
                <a:spcPts val="0"/>
              </a:spcAft>
              <a:buClr>
                <a:schemeClr val="dk1"/>
              </a:buClr>
              <a:buSzPts val="1400"/>
              <a:buFont typeface="Twentieth Century"/>
              <a:buNone/>
              <a:defRPr/>
            </a:lvl8pPr>
            <a:lvl9pPr lvl="8" algn="l">
              <a:spcBef>
                <a:spcPts val="0"/>
              </a:spcBef>
              <a:spcAft>
                <a:spcPts val="0"/>
              </a:spcAft>
              <a:buClr>
                <a:schemeClr val="dk1"/>
              </a:buClr>
              <a:buSzPts val="1400"/>
              <a:buFont typeface="Twentieth Century"/>
              <a:buNone/>
              <a:defRPr/>
            </a:lvl9pPr>
          </a:lstStyle>
          <a:p/>
        </p:txBody>
      </p:sp>
      <p:sp>
        <p:nvSpPr>
          <p:cNvPr id="51" name="Google Shape;5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0C0C0C"/>
              </a:buClr>
              <a:buSzPts val="1000"/>
              <a:buFont typeface="Twentieth Century"/>
              <a:buNone/>
              <a:defRPr sz="1000">
                <a:solidFill>
                  <a:srgbClr val="0C0C0C"/>
                </a:solidFill>
                <a:latin typeface="Twentieth Century"/>
                <a:ea typeface="Twentieth Century"/>
                <a:cs typeface="Twentieth Century"/>
                <a:sym typeface="Twentieth Century"/>
              </a:defRPr>
            </a:lvl1pPr>
            <a:lvl2pPr indent="0" lvl="1" marL="0" marR="0" algn="r">
              <a:spcBef>
                <a:spcPts val="0"/>
              </a:spcBef>
              <a:spcAft>
                <a:spcPts val="0"/>
              </a:spcAft>
              <a:buClr>
                <a:srgbClr val="0C0C0C"/>
              </a:buClr>
              <a:buSzPts val="1000"/>
              <a:buFont typeface="Twentieth Century"/>
              <a:buNone/>
              <a:defRPr sz="1000">
                <a:solidFill>
                  <a:srgbClr val="0C0C0C"/>
                </a:solidFill>
                <a:latin typeface="Twentieth Century"/>
                <a:ea typeface="Twentieth Century"/>
                <a:cs typeface="Twentieth Century"/>
                <a:sym typeface="Twentieth Century"/>
              </a:defRPr>
            </a:lvl2pPr>
            <a:lvl3pPr indent="0" lvl="2" marL="0" marR="0" algn="r">
              <a:spcBef>
                <a:spcPts val="0"/>
              </a:spcBef>
              <a:spcAft>
                <a:spcPts val="0"/>
              </a:spcAft>
              <a:buClr>
                <a:srgbClr val="0C0C0C"/>
              </a:buClr>
              <a:buSzPts val="1000"/>
              <a:buFont typeface="Twentieth Century"/>
              <a:buNone/>
              <a:defRPr sz="1000">
                <a:solidFill>
                  <a:srgbClr val="0C0C0C"/>
                </a:solidFill>
                <a:latin typeface="Twentieth Century"/>
                <a:ea typeface="Twentieth Century"/>
                <a:cs typeface="Twentieth Century"/>
                <a:sym typeface="Twentieth Century"/>
              </a:defRPr>
            </a:lvl3pPr>
            <a:lvl4pPr indent="0" lvl="3" marL="0" marR="0" algn="r">
              <a:spcBef>
                <a:spcPts val="0"/>
              </a:spcBef>
              <a:spcAft>
                <a:spcPts val="0"/>
              </a:spcAft>
              <a:buClr>
                <a:srgbClr val="0C0C0C"/>
              </a:buClr>
              <a:buSzPts val="1000"/>
              <a:buFont typeface="Twentieth Century"/>
              <a:buNone/>
              <a:defRPr sz="1000">
                <a:solidFill>
                  <a:srgbClr val="0C0C0C"/>
                </a:solidFill>
                <a:latin typeface="Twentieth Century"/>
                <a:ea typeface="Twentieth Century"/>
                <a:cs typeface="Twentieth Century"/>
                <a:sym typeface="Twentieth Century"/>
              </a:defRPr>
            </a:lvl4pPr>
            <a:lvl5pPr indent="0" lvl="4" marL="0" marR="0" algn="r">
              <a:spcBef>
                <a:spcPts val="0"/>
              </a:spcBef>
              <a:spcAft>
                <a:spcPts val="0"/>
              </a:spcAft>
              <a:buClr>
                <a:srgbClr val="0C0C0C"/>
              </a:buClr>
              <a:buSzPts val="1000"/>
              <a:buFont typeface="Twentieth Century"/>
              <a:buNone/>
              <a:defRPr sz="1000">
                <a:solidFill>
                  <a:srgbClr val="0C0C0C"/>
                </a:solidFill>
                <a:latin typeface="Twentieth Century"/>
                <a:ea typeface="Twentieth Century"/>
                <a:cs typeface="Twentieth Century"/>
                <a:sym typeface="Twentieth Century"/>
              </a:defRPr>
            </a:lvl5pPr>
            <a:lvl6pPr indent="0" lvl="5" marL="0" marR="0" algn="r">
              <a:spcBef>
                <a:spcPts val="0"/>
              </a:spcBef>
              <a:spcAft>
                <a:spcPts val="0"/>
              </a:spcAft>
              <a:buClr>
                <a:srgbClr val="0C0C0C"/>
              </a:buClr>
              <a:buSzPts val="1000"/>
              <a:buFont typeface="Twentieth Century"/>
              <a:buNone/>
              <a:defRPr sz="1000">
                <a:solidFill>
                  <a:srgbClr val="0C0C0C"/>
                </a:solidFill>
                <a:latin typeface="Twentieth Century"/>
                <a:ea typeface="Twentieth Century"/>
                <a:cs typeface="Twentieth Century"/>
                <a:sym typeface="Twentieth Century"/>
              </a:defRPr>
            </a:lvl6pPr>
            <a:lvl7pPr indent="0" lvl="6" marL="0" marR="0" algn="r">
              <a:spcBef>
                <a:spcPts val="0"/>
              </a:spcBef>
              <a:spcAft>
                <a:spcPts val="0"/>
              </a:spcAft>
              <a:buClr>
                <a:srgbClr val="0C0C0C"/>
              </a:buClr>
              <a:buSzPts val="1000"/>
              <a:buFont typeface="Twentieth Century"/>
              <a:buNone/>
              <a:defRPr sz="1000">
                <a:solidFill>
                  <a:srgbClr val="0C0C0C"/>
                </a:solidFill>
                <a:latin typeface="Twentieth Century"/>
                <a:ea typeface="Twentieth Century"/>
                <a:cs typeface="Twentieth Century"/>
                <a:sym typeface="Twentieth Century"/>
              </a:defRPr>
            </a:lvl7pPr>
            <a:lvl8pPr indent="0" lvl="7" marL="0" marR="0" algn="r">
              <a:spcBef>
                <a:spcPts val="0"/>
              </a:spcBef>
              <a:spcAft>
                <a:spcPts val="0"/>
              </a:spcAft>
              <a:buClr>
                <a:srgbClr val="0C0C0C"/>
              </a:buClr>
              <a:buSzPts val="1000"/>
              <a:buFont typeface="Twentieth Century"/>
              <a:buNone/>
              <a:defRPr sz="1000">
                <a:solidFill>
                  <a:srgbClr val="0C0C0C"/>
                </a:solidFill>
                <a:latin typeface="Twentieth Century"/>
                <a:ea typeface="Twentieth Century"/>
                <a:cs typeface="Twentieth Century"/>
                <a:sym typeface="Twentieth Century"/>
              </a:defRPr>
            </a:lvl8pPr>
            <a:lvl9pPr indent="0" lvl="8" marL="0" marR="0" algn="r">
              <a:spcBef>
                <a:spcPts val="0"/>
              </a:spcBef>
              <a:spcAft>
                <a:spcPts val="0"/>
              </a:spcAft>
              <a:buClr>
                <a:srgbClr val="0C0C0C"/>
              </a:buClr>
              <a:buSzPts val="1000"/>
              <a:buFont typeface="Twentieth Century"/>
              <a:buNone/>
              <a:defRPr sz="1000">
                <a:solidFill>
                  <a:srgbClr val="0C0C0C"/>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2" name="Shape 52"/>
        <p:cNvGrpSpPr/>
        <p:nvPr/>
      </p:nvGrpSpPr>
      <p:grpSpPr>
        <a:xfrm>
          <a:off x="0" y="0"/>
          <a:ext cx="0" cy="0"/>
          <a:chOff x="0" y="0"/>
          <a:chExt cx="0" cy="0"/>
        </a:xfrm>
      </p:grpSpPr>
      <p:sp>
        <p:nvSpPr>
          <p:cNvPr id="53" name="Google Shape;53;p42"/>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2"/>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2"/>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57" name="Google Shape;57;p4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cxnSp>
        <p:nvCxnSpPr>
          <p:cNvPr id="60" name="Google Shape;60;p4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4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3"/>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43"/>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4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4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44"/>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44"/>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44"/>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4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0C0C0C"/>
              </a:buClr>
              <a:buSzPts val="1000"/>
              <a:buFont typeface="Twentieth Century"/>
              <a:buNone/>
              <a:defRPr/>
            </a:lvl1pPr>
            <a:lvl2pPr indent="0" lvl="1" marL="0" algn="r">
              <a:spcBef>
                <a:spcPts val="0"/>
              </a:spcBef>
              <a:spcAft>
                <a:spcPts val="0"/>
              </a:spcAft>
              <a:buClr>
                <a:srgbClr val="0C0C0C"/>
              </a:buClr>
              <a:buSzPts val="1000"/>
              <a:buFont typeface="Twentieth Century"/>
              <a:buNone/>
              <a:defRPr/>
            </a:lvl2pPr>
            <a:lvl3pPr indent="0" lvl="2" marL="0" algn="r">
              <a:spcBef>
                <a:spcPts val="0"/>
              </a:spcBef>
              <a:spcAft>
                <a:spcPts val="0"/>
              </a:spcAft>
              <a:buClr>
                <a:srgbClr val="0C0C0C"/>
              </a:buClr>
              <a:buSzPts val="1000"/>
              <a:buFont typeface="Twentieth Century"/>
              <a:buNone/>
              <a:defRPr/>
            </a:lvl3pPr>
            <a:lvl4pPr indent="0" lvl="3" marL="0" algn="r">
              <a:spcBef>
                <a:spcPts val="0"/>
              </a:spcBef>
              <a:spcAft>
                <a:spcPts val="0"/>
              </a:spcAft>
              <a:buClr>
                <a:srgbClr val="0C0C0C"/>
              </a:buClr>
              <a:buSzPts val="1000"/>
              <a:buFont typeface="Twentieth Century"/>
              <a:buNone/>
              <a:defRPr/>
            </a:lvl4pPr>
            <a:lvl5pPr indent="0" lvl="4" marL="0" algn="r">
              <a:spcBef>
                <a:spcPts val="0"/>
              </a:spcBef>
              <a:spcAft>
                <a:spcPts val="0"/>
              </a:spcAft>
              <a:buClr>
                <a:srgbClr val="0C0C0C"/>
              </a:buClr>
              <a:buSzPts val="1000"/>
              <a:buFont typeface="Twentieth Century"/>
              <a:buNone/>
              <a:defRPr/>
            </a:lvl5pPr>
            <a:lvl6pPr indent="0" lvl="5" marL="0" algn="r">
              <a:spcBef>
                <a:spcPts val="0"/>
              </a:spcBef>
              <a:spcAft>
                <a:spcPts val="0"/>
              </a:spcAft>
              <a:buClr>
                <a:srgbClr val="0C0C0C"/>
              </a:buClr>
              <a:buSzPts val="1000"/>
              <a:buFont typeface="Twentieth Century"/>
              <a:buNone/>
              <a:defRPr/>
            </a:lvl6pPr>
            <a:lvl7pPr indent="0" lvl="6" marL="0" algn="r">
              <a:spcBef>
                <a:spcPts val="0"/>
              </a:spcBef>
              <a:spcAft>
                <a:spcPts val="0"/>
              </a:spcAft>
              <a:buClr>
                <a:srgbClr val="0C0C0C"/>
              </a:buClr>
              <a:buSzPts val="1000"/>
              <a:buFont typeface="Twentieth Century"/>
              <a:buNone/>
              <a:defRPr/>
            </a:lvl7pPr>
            <a:lvl8pPr indent="0" lvl="7" marL="0" algn="r">
              <a:spcBef>
                <a:spcPts val="0"/>
              </a:spcBef>
              <a:spcAft>
                <a:spcPts val="0"/>
              </a:spcAft>
              <a:buClr>
                <a:srgbClr val="0C0C0C"/>
              </a:buClr>
              <a:buSzPts val="1000"/>
              <a:buFont typeface="Twentieth Century"/>
              <a:buNone/>
              <a:defRPr/>
            </a:lvl8pPr>
            <a:lvl9pPr indent="0" lvl="8" marL="0" algn="r">
              <a:spcBef>
                <a:spcPts val="0"/>
              </a:spcBef>
              <a:spcAft>
                <a:spcPts val="0"/>
              </a:spcAft>
              <a:buClr>
                <a:srgbClr val="0C0C0C"/>
              </a:buClr>
              <a:buSzPts val="1000"/>
              <a:buFont typeface="Twentieth Century"/>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3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3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3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0C0C0C"/>
              </a:buClr>
              <a:buSzPts val="1000"/>
              <a:buFont typeface="Twentieth Century"/>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r">
              <a:spcBef>
                <a:spcPts val="0"/>
              </a:spcBef>
              <a:spcAft>
                <a:spcPts val="0"/>
              </a:spcAft>
              <a:buClr>
                <a:srgbClr val="0C0C0C"/>
              </a:buClr>
              <a:buSzPts val="1000"/>
              <a:buFont typeface="Twentieth Century"/>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r">
              <a:spcBef>
                <a:spcPts val="0"/>
              </a:spcBef>
              <a:spcAft>
                <a:spcPts val="0"/>
              </a:spcAft>
              <a:buClr>
                <a:srgbClr val="0C0C0C"/>
              </a:buClr>
              <a:buSzPts val="1000"/>
              <a:buFont typeface="Twentieth Century"/>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r">
              <a:spcBef>
                <a:spcPts val="0"/>
              </a:spcBef>
              <a:spcAft>
                <a:spcPts val="0"/>
              </a:spcAft>
              <a:buClr>
                <a:srgbClr val="0C0C0C"/>
              </a:buClr>
              <a:buSzPts val="1000"/>
              <a:buFont typeface="Twentieth Century"/>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r">
              <a:spcBef>
                <a:spcPts val="0"/>
              </a:spcBef>
              <a:spcAft>
                <a:spcPts val="0"/>
              </a:spcAft>
              <a:buClr>
                <a:srgbClr val="0C0C0C"/>
              </a:buClr>
              <a:buSzPts val="1000"/>
              <a:buFont typeface="Twentieth Century"/>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r">
              <a:spcBef>
                <a:spcPts val="0"/>
              </a:spcBef>
              <a:spcAft>
                <a:spcPts val="0"/>
              </a:spcAft>
              <a:buClr>
                <a:srgbClr val="0C0C0C"/>
              </a:buClr>
              <a:buSzPts val="1000"/>
              <a:buFont typeface="Twentieth Century"/>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r">
              <a:spcBef>
                <a:spcPts val="0"/>
              </a:spcBef>
              <a:spcAft>
                <a:spcPts val="0"/>
              </a:spcAft>
              <a:buClr>
                <a:srgbClr val="0C0C0C"/>
              </a:buClr>
              <a:buSzPts val="1000"/>
              <a:buFont typeface="Twentieth Century"/>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r">
              <a:spcBef>
                <a:spcPts val="0"/>
              </a:spcBef>
              <a:spcAft>
                <a:spcPts val="0"/>
              </a:spcAft>
              <a:buClr>
                <a:srgbClr val="0C0C0C"/>
              </a:buClr>
              <a:buSzPts val="1000"/>
              <a:buFont typeface="Twentieth Century"/>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r">
              <a:spcBef>
                <a:spcPts val="0"/>
              </a:spcBef>
              <a:spcAft>
                <a:spcPts val="0"/>
              </a:spcAft>
              <a:buClr>
                <a:srgbClr val="0C0C0C"/>
              </a:buClr>
              <a:buSzPts val="1000"/>
              <a:buFont typeface="Twentieth Century"/>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5"/>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olygon.io/" TargetMode="External"/><Relationship Id="rId4" Type="http://schemas.openxmlformats.org/officeDocument/2006/relationships/hyperlink" Target="https://curl.se/doc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107" name="Google Shape;107;p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108" name="Google Shape;108;p1"/>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109" name="Google Shape;109;p1"/>
          <p:cNvSpPr/>
          <p:nvPr/>
        </p:nvSpPr>
        <p:spPr>
          <a:xfrm>
            <a:off x="2815929" y="148929"/>
            <a:ext cx="6560142" cy="65601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110" name="Google Shape;110;p1"/>
          <p:cNvSpPr txBox="1"/>
          <p:nvPr>
            <p:ph type="ctrTitle"/>
          </p:nvPr>
        </p:nvSpPr>
        <p:spPr>
          <a:xfrm>
            <a:off x="3315031" y="1380754"/>
            <a:ext cx="5561938" cy="251351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DATA SCIENCE CONSULTING </a:t>
            </a:r>
            <a:endParaRPr/>
          </a:p>
        </p:txBody>
      </p:sp>
      <p:sp>
        <p:nvSpPr>
          <p:cNvPr id="111" name="Google Shape;111;p1"/>
          <p:cNvSpPr txBox="1"/>
          <p:nvPr>
            <p:ph idx="1" type="subTitle"/>
          </p:nvPr>
        </p:nvSpPr>
        <p:spPr>
          <a:xfrm>
            <a:off x="3315031" y="4076802"/>
            <a:ext cx="5561938" cy="153458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Industries LLC 4219</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1100"/>
              <a:buNone/>
            </a:pPr>
            <a:r>
              <a:rPr lang="en-US"/>
              <a:t>Fahad Faruqi, Ali Mohamed, Md Omit,​ Evan Perez, Jennifer Saeteros, Tak Kit Yeung</a:t>
            </a:r>
            <a:endParaRPr/>
          </a:p>
          <a:p>
            <a:pPr indent="0" lvl="0" marL="0" rtl="0" algn="ctr">
              <a:lnSpc>
                <a:spcPct val="90000"/>
              </a:lnSpc>
              <a:spcBef>
                <a:spcPts val="1000"/>
              </a:spcBef>
              <a:spcAft>
                <a:spcPts val="0"/>
              </a:spcAft>
              <a:buClr>
                <a:schemeClr val="dk1"/>
              </a:buClr>
              <a:buSzPts val="2400"/>
              <a:buNone/>
            </a:pPr>
            <a:r>
              <a:rPr lang="en-US"/>
              <a:t>10/28/24 (2nd group)</a:t>
            </a:r>
            <a:endParaRPr/>
          </a:p>
        </p:txBody>
      </p:sp>
      <p:sp>
        <p:nvSpPr>
          <p:cNvPr id="112" name="Google Shape;112;p1"/>
          <p:cNvSpPr/>
          <p:nvPr/>
        </p:nvSpPr>
        <p:spPr>
          <a:xfrm flipH="1" rot="-1577571">
            <a:off x="2494119" y="6170"/>
            <a:ext cx="6816262" cy="6816262"/>
          </a:xfrm>
          <a:prstGeom prst="arc">
            <a:avLst>
              <a:gd fmla="val 16200000" name="adj1"/>
              <a:gd fmla="val 20093138" name="adj2"/>
            </a:avLst>
          </a:prstGeom>
          <a:noFill/>
          <a:ln cap="rnd" cmpd="sng" w="127000">
            <a:solidFill>
              <a:schemeClr val="accent4">
                <a:alpha val="94509"/>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113" name="Google Shape;113;p1"/>
          <p:cNvSpPr/>
          <p:nvPr/>
        </p:nvSpPr>
        <p:spPr>
          <a:xfrm>
            <a:off x="8200995" y="5310973"/>
            <a:ext cx="705948" cy="686798"/>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g30f157a1e9c_0_3"/>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231" name="Google Shape;231;g30f157a1e9c_0_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232" name="Google Shape;232;g30f157a1e9c_0_3"/>
          <p:cNvSpPr txBox="1"/>
          <p:nvPr>
            <p:ph type="title"/>
          </p:nvPr>
        </p:nvSpPr>
        <p:spPr>
          <a:xfrm>
            <a:off x="357275" y="1708362"/>
            <a:ext cx="3810000" cy="335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5000"/>
              <a:buFont typeface="Play"/>
              <a:buNone/>
            </a:pPr>
            <a:r>
              <a:rPr lang="en-US">
                <a:solidFill>
                  <a:srgbClr val="FFFFFF"/>
                </a:solidFill>
              </a:rPr>
              <a:t>Polygon.io</a:t>
            </a:r>
            <a:endParaRPr/>
          </a:p>
        </p:txBody>
      </p:sp>
      <p:sp>
        <p:nvSpPr>
          <p:cNvPr id="233" name="Google Shape;233;g30f157a1e9c_0_3"/>
          <p:cNvSpPr/>
          <p:nvPr/>
        </p:nvSpPr>
        <p:spPr>
          <a:xfrm flipH="1" rot="10800000">
            <a:off x="7550402" y="2455612"/>
            <a:ext cx="4083300" cy="4083300"/>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pic>
        <p:nvPicPr>
          <p:cNvPr id="234" name="Google Shape;234;g30f157a1e9c_0_3"/>
          <p:cNvPicPr preferRelativeResize="0"/>
          <p:nvPr/>
        </p:nvPicPr>
        <p:blipFill>
          <a:blip r:embed="rId3">
            <a:alphaModFix amt="20000"/>
          </a:blip>
          <a:stretch>
            <a:fillRect/>
          </a:stretch>
        </p:blipFill>
        <p:spPr>
          <a:xfrm>
            <a:off x="3946737" y="757075"/>
            <a:ext cx="9154938" cy="6100925"/>
          </a:xfrm>
          <a:prstGeom prst="rect">
            <a:avLst/>
          </a:prstGeom>
          <a:noFill/>
          <a:ln>
            <a:noFill/>
          </a:ln>
        </p:spPr>
      </p:pic>
      <p:pic>
        <p:nvPicPr>
          <p:cNvPr id="235" name="Google Shape;235;g30f157a1e9c_0_3"/>
          <p:cNvPicPr preferRelativeResize="0"/>
          <p:nvPr/>
        </p:nvPicPr>
        <p:blipFill>
          <a:blip r:embed="rId4">
            <a:alphaModFix/>
          </a:blip>
          <a:stretch>
            <a:fillRect/>
          </a:stretch>
        </p:blipFill>
        <p:spPr>
          <a:xfrm>
            <a:off x="6717225" y="2447925"/>
            <a:ext cx="1295400" cy="196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cxnSp>
        <p:nvCxnSpPr>
          <p:cNvPr id="241" name="Google Shape;241;p27"/>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
        <p:nvSpPr>
          <p:cNvPr id="242" name="Google Shape;242;p27"/>
          <p:cNvSpPr txBox="1"/>
          <p:nvPr/>
        </p:nvSpPr>
        <p:spPr>
          <a:xfrm>
            <a:off x="1024128" y="585216"/>
            <a:ext cx="8018272" cy="1499616"/>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rgbClr val="0C0C0C"/>
              </a:buClr>
              <a:buSzPts val="5000"/>
              <a:buFont typeface="Twentieth Century"/>
              <a:buNone/>
            </a:pPr>
            <a:r>
              <a:rPr lang="en-US" sz="5000" cap="none">
                <a:solidFill>
                  <a:srgbClr val="0C0C0C"/>
                </a:solidFill>
                <a:latin typeface="Twentieth Century"/>
                <a:ea typeface="Twentieth Century"/>
                <a:cs typeface="Twentieth Century"/>
                <a:sym typeface="Twentieth Century"/>
              </a:rPr>
              <a:t>METHODOLOGY</a:t>
            </a:r>
            <a:endParaRPr/>
          </a:p>
        </p:txBody>
      </p:sp>
      <p:sp>
        <p:nvSpPr>
          <p:cNvPr id="243" name="Google Shape;243;p27"/>
          <p:cNvSpPr txBox="1"/>
          <p:nvPr/>
        </p:nvSpPr>
        <p:spPr>
          <a:xfrm>
            <a:off x="1024128" y="2286000"/>
            <a:ext cx="8018271" cy="4023360"/>
          </a:xfrm>
          <a:prstGeom prst="rect">
            <a:avLst/>
          </a:prstGeom>
          <a:noFill/>
          <a:ln>
            <a:noFill/>
          </a:ln>
        </p:spPr>
        <p:txBody>
          <a:bodyPr anchorCtr="0" anchor="t" bIns="45700" lIns="45700" spcFirstLastPara="1" rIns="45700" wrap="square" tIns="45700">
            <a:normAutofit/>
          </a:bodyPr>
          <a:lstStyle/>
          <a:p>
            <a:pPr indent="-234950" lvl="0" marL="228600" marR="0" rtl="0" algn="l">
              <a:lnSpc>
                <a:spcPct val="90000"/>
              </a:lnSpc>
              <a:spcBef>
                <a:spcPts val="1400"/>
              </a:spcBef>
              <a:spcAft>
                <a:spcPts val="0"/>
              </a:spcAft>
              <a:buClr>
                <a:schemeClr val="accent1"/>
              </a:buClr>
              <a:buSzPts val="1400"/>
              <a:buFont typeface="Twentieth Century"/>
              <a:buChar char="•"/>
            </a:pPr>
            <a:r>
              <a:rPr lang="en-US">
                <a:solidFill>
                  <a:schemeClr val="dk1"/>
                </a:solidFill>
                <a:latin typeface="Twentieth Century"/>
                <a:ea typeface="Twentieth Century"/>
                <a:cs typeface="Twentieth Century"/>
                <a:sym typeface="Twentieth Century"/>
              </a:rPr>
              <a:t>Data collection methodology:</a:t>
            </a:r>
            <a:endParaRPr>
              <a:latin typeface="Twentieth Century"/>
              <a:ea typeface="Twentieth Century"/>
              <a:cs typeface="Twentieth Century"/>
              <a:sym typeface="Twentieth Century"/>
            </a:endParaRPr>
          </a:p>
          <a:p>
            <a:pPr indent="-317500" lvl="1" marL="914400" marR="0" rtl="0" algn="l">
              <a:lnSpc>
                <a:spcPct val="90000"/>
              </a:lnSpc>
              <a:spcBef>
                <a:spcPts val="1400"/>
              </a:spcBef>
              <a:spcAft>
                <a:spcPts val="0"/>
              </a:spcAft>
              <a:buClr>
                <a:schemeClr val="accent1"/>
              </a:buClr>
              <a:buSzPts val="1400"/>
              <a:buFont typeface="Twentieth Century"/>
              <a:buChar char="•"/>
            </a:pPr>
            <a:r>
              <a:rPr lang="en-US" u="sng">
                <a:solidFill>
                  <a:schemeClr val="hlink"/>
                </a:solidFill>
                <a:latin typeface="Twentieth Century"/>
                <a:ea typeface="Twentieth Century"/>
                <a:cs typeface="Twentieth Century"/>
                <a:sym typeface="Twentieth Century"/>
                <a:hlinkClick r:id="rId3"/>
              </a:rPr>
              <a:t>Polygon API</a:t>
            </a:r>
            <a:endParaRPr>
              <a:latin typeface="Twentieth Century"/>
              <a:ea typeface="Twentieth Century"/>
              <a:cs typeface="Twentieth Century"/>
              <a:sym typeface="Twentieth Century"/>
            </a:endParaRPr>
          </a:p>
          <a:p>
            <a:pPr indent="-317500" lvl="2" marL="1371600" marR="0" rtl="0" algn="l">
              <a:lnSpc>
                <a:spcPct val="90000"/>
              </a:lnSpc>
              <a:spcBef>
                <a:spcPts val="1400"/>
              </a:spcBef>
              <a:spcAft>
                <a:spcPts val="0"/>
              </a:spcAft>
              <a:buSzPts val="1400"/>
              <a:buFont typeface="Twentieth Century"/>
              <a:buChar char="■"/>
            </a:pPr>
            <a:r>
              <a:rPr lang="en-US">
                <a:latin typeface="Twentieth Century"/>
                <a:ea typeface="Twentieth Century"/>
                <a:cs typeface="Twentieth Century"/>
                <a:sym typeface="Twentieth Century"/>
              </a:rPr>
              <a:t>Financial Data</a:t>
            </a:r>
            <a:endParaRPr>
              <a:latin typeface="Twentieth Century"/>
              <a:ea typeface="Twentieth Century"/>
              <a:cs typeface="Twentieth Century"/>
              <a:sym typeface="Twentieth Century"/>
            </a:endParaRPr>
          </a:p>
          <a:p>
            <a:pPr indent="-317500" lvl="1" marL="914400" marR="0" rtl="0" algn="l">
              <a:lnSpc>
                <a:spcPct val="90000"/>
              </a:lnSpc>
              <a:spcBef>
                <a:spcPts val="1400"/>
              </a:spcBef>
              <a:spcAft>
                <a:spcPts val="0"/>
              </a:spcAft>
              <a:buSzPts val="1400"/>
              <a:buFont typeface="Twentieth Century"/>
              <a:buChar char="•"/>
            </a:pPr>
            <a:r>
              <a:rPr lang="en-US">
                <a:latin typeface="Twentieth Century"/>
                <a:ea typeface="Twentieth Century"/>
                <a:cs typeface="Twentieth Century"/>
                <a:sym typeface="Twentieth Century"/>
              </a:rPr>
              <a:t>Web Scraping (</a:t>
            </a:r>
            <a:r>
              <a:rPr lang="en-US" u="sng">
                <a:solidFill>
                  <a:schemeClr val="hlink"/>
                </a:solidFill>
                <a:latin typeface="Twentieth Century"/>
                <a:ea typeface="Twentieth Century"/>
                <a:cs typeface="Twentieth Century"/>
                <a:sym typeface="Twentieth Century"/>
                <a:hlinkClick r:id="rId4"/>
              </a:rPr>
              <a:t>curl</a:t>
            </a:r>
            <a:r>
              <a:rPr lang="en-US">
                <a:latin typeface="Twentieth Century"/>
                <a:ea typeface="Twentieth Century"/>
                <a:cs typeface="Twentieth Century"/>
                <a:sym typeface="Twentieth Century"/>
              </a:rPr>
              <a:t>)</a:t>
            </a:r>
            <a:endParaRPr>
              <a:latin typeface="Twentieth Century"/>
              <a:ea typeface="Twentieth Century"/>
              <a:cs typeface="Twentieth Century"/>
              <a:sym typeface="Twentieth Century"/>
            </a:endParaRPr>
          </a:p>
          <a:p>
            <a:pPr indent="-317500" lvl="2" marL="1371600" marR="0" rtl="0" algn="l">
              <a:lnSpc>
                <a:spcPct val="90000"/>
              </a:lnSpc>
              <a:spcBef>
                <a:spcPts val="1400"/>
              </a:spcBef>
              <a:spcAft>
                <a:spcPts val="0"/>
              </a:spcAft>
              <a:buSzPts val="1400"/>
              <a:buFont typeface="Twentieth Century"/>
              <a:buChar char="■"/>
            </a:pPr>
            <a:r>
              <a:rPr lang="en-US">
                <a:latin typeface="Twentieth Century"/>
                <a:ea typeface="Twentieth Century"/>
                <a:cs typeface="Twentieth Century"/>
                <a:sym typeface="Twentieth Century"/>
              </a:rPr>
              <a:t>has been tested on the NYT</a:t>
            </a:r>
            <a:endParaRPr>
              <a:latin typeface="Twentieth Century"/>
              <a:ea typeface="Twentieth Century"/>
              <a:cs typeface="Twentieth Century"/>
              <a:sym typeface="Twentieth Century"/>
            </a:endParaRPr>
          </a:p>
          <a:p>
            <a:pPr indent="-234950" lvl="0" marL="228600" marR="0" rtl="0" algn="l">
              <a:lnSpc>
                <a:spcPct val="90000"/>
              </a:lnSpc>
              <a:spcBef>
                <a:spcPts val="1400"/>
              </a:spcBef>
              <a:spcAft>
                <a:spcPts val="0"/>
              </a:spcAft>
              <a:buClr>
                <a:schemeClr val="accent1"/>
              </a:buClr>
              <a:buSzPts val="1400"/>
              <a:buFont typeface="Twentieth Century"/>
              <a:buChar char="•"/>
            </a:pPr>
            <a:r>
              <a:rPr lang="en-US">
                <a:solidFill>
                  <a:schemeClr val="dk1"/>
                </a:solidFill>
                <a:latin typeface="Twentieth Century"/>
                <a:ea typeface="Twentieth Century"/>
                <a:cs typeface="Twentieth Century"/>
                <a:sym typeface="Twentieth Century"/>
              </a:rPr>
              <a:t>Data Manipulation</a:t>
            </a:r>
            <a:endParaRPr>
              <a:latin typeface="Twentieth Century"/>
              <a:ea typeface="Twentieth Century"/>
              <a:cs typeface="Twentieth Century"/>
              <a:sym typeface="Twentieth Century"/>
            </a:endParaRPr>
          </a:p>
          <a:p>
            <a:pPr indent="-234950" lvl="1" marL="685800" marR="0" rtl="0" algn="l">
              <a:lnSpc>
                <a:spcPct val="90000"/>
              </a:lnSpc>
              <a:spcBef>
                <a:spcPts val="1400"/>
              </a:spcBef>
              <a:spcAft>
                <a:spcPts val="0"/>
              </a:spcAft>
              <a:buClr>
                <a:schemeClr val="accent1"/>
              </a:buClr>
              <a:buSzPts val="1400"/>
              <a:buFont typeface="Twentieth Century"/>
              <a:buChar char="•"/>
            </a:pPr>
            <a:r>
              <a:rPr lang="en-US">
                <a:solidFill>
                  <a:schemeClr val="dk1"/>
                </a:solidFill>
                <a:latin typeface="Twentieth Century"/>
                <a:ea typeface="Twentieth Century"/>
                <a:cs typeface="Twentieth Century"/>
                <a:sym typeface="Twentieth Century"/>
              </a:rPr>
              <a:t>NLP Sentiment Analysis model on new articles</a:t>
            </a:r>
            <a:endParaRPr>
              <a:solidFill>
                <a:schemeClr val="dk1"/>
              </a:solidFill>
              <a:latin typeface="Twentieth Century"/>
              <a:ea typeface="Twentieth Century"/>
              <a:cs typeface="Twentieth Century"/>
              <a:sym typeface="Twentieth Century"/>
            </a:endParaRPr>
          </a:p>
          <a:p>
            <a:pPr indent="-234950" lvl="1" marL="685800" marR="0" rtl="0" algn="l">
              <a:lnSpc>
                <a:spcPct val="90000"/>
              </a:lnSpc>
              <a:spcBef>
                <a:spcPts val="1400"/>
              </a:spcBef>
              <a:spcAft>
                <a:spcPts val="0"/>
              </a:spcAft>
              <a:buClr>
                <a:schemeClr val="dk1"/>
              </a:buClr>
              <a:buSzPts val="1400"/>
              <a:buFont typeface="Twentieth Century"/>
              <a:buChar char="•"/>
            </a:pPr>
            <a:r>
              <a:rPr lang="en-US">
                <a:solidFill>
                  <a:schemeClr val="dk1"/>
                </a:solidFill>
                <a:latin typeface="Twentieth Century"/>
                <a:ea typeface="Twentieth Century"/>
                <a:cs typeface="Twentieth Century"/>
                <a:sym typeface="Twentieth Century"/>
              </a:rPr>
              <a:t>Regression model on data points of stock prices at different times</a:t>
            </a:r>
            <a:endParaRPr>
              <a:solidFill>
                <a:schemeClr val="dk1"/>
              </a:solidFill>
              <a:latin typeface="Twentieth Century"/>
              <a:ea typeface="Twentieth Century"/>
              <a:cs typeface="Twentieth Century"/>
              <a:sym typeface="Twentieth Century"/>
            </a:endParaRPr>
          </a:p>
          <a:p>
            <a:pPr indent="-234950" lvl="0" marL="228600" marR="0" rtl="0" algn="l">
              <a:lnSpc>
                <a:spcPct val="90000"/>
              </a:lnSpc>
              <a:spcBef>
                <a:spcPts val="1400"/>
              </a:spcBef>
              <a:spcAft>
                <a:spcPts val="0"/>
              </a:spcAft>
              <a:buClr>
                <a:schemeClr val="accent1"/>
              </a:buClr>
              <a:buSzPts val="1400"/>
              <a:buFont typeface="Twentieth Century"/>
              <a:buChar char="•"/>
            </a:pPr>
            <a:r>
              <a:rPr lang="en-US">
                <a:solidFill>
                  <a:schemeClr val="dk1"/>
                </a:solidFill>
                <a:latin typeface="Twentieth Century"/>
                <a:ea typeface="Twentieth Century"/>
                <a:cs typeface="Twentieth Century"/>
                <a:sym typeface="Twentieth Century"/>
              </a:rPr>
              <a:t>Perform exploratory data analysis (EDA) using data visualization and SQL</a:t>
            </a:r>
            <a:endParaRPr>
              <a:latin typeface="Twentieth Century"/>
              <a:ea typeface="Twentieth Century"/>
              <a:cs typeface="Twentieth Century"/>
              <a:sym typeface="Twentieth Century"/>
            </a:endParaRPr>
          </a:p>
          <a:p>
            <a:pPr indent="-234950" lvl="0" marL="228600" marR="0" rtl="0" algn="l">
              <a:lnSpc>
                <a:spcPct val="90000"/>
              </a:lnSpc>
              <a:spcBef>
                <a:spcPts val="1400"/>
              </a:spcBef>
              <a:spcAft>
                <a:spcPts val="0"/>
              </a:spcAft>
              <a:buClr>
                <a:schemeClr val="accent1"/>
              </a:buClr>
              <a:buSzPts val="1400"/>
              <a:buFont typeface="Twentieth Century"/>
              <a:buChar char="•"/>
            </a:pPr>
            <a:r>
              <a:rPr lang="en-US">
                <a:solidFill>
                  <a:schemeClr val="dk1"/>
                </a:solidFill>
                <a:latin typeface="Twentieth Century"/>
                <a:ea typeface="Twentieth Century"/>
                <a:cs typeface="Twentieth Century"/>
                <a:sym typeface="Twentieth Century"/>
              </a:rPr>
              <a:t>Visualize data using seaborn and matplotlib</a:t>
            </a:r>
            <a:endParaRPr>
              <a:solidFill>
                <a:schemeClr val="dk1"/>
              </a:solidFill>
              <a:latin typeface="Twentieth Century"/>
              <a:ea typeface="Twentieth Century"/>
              <a:cs typeface="Twentieth Century"/>
              <a:sym typeface="Twentieth Century"/>
            </a:endParaRPr>
          </a:p>
        </p:txBody>
      </p:sp>
      <p:sp>
        <p:nvSpPr>
          <p:cNvPr id="244" name="Google Shape;244;p27"/>
          <p:cNvSpPr/>
          <p:nvPr/>
        </p:nvSpPr>
        <p:spPr>
          <a:xfrm>
            <a:off x="9583348" y="325601"/>
            <a:ext cx="2286920" cy="390807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45" name="Google Shape;245;p27"/>
          <p:cNvSpPr/>
          <p:nvPr/>
        </p:nvSpPr>
        <p:spPr>
          <a:xfrm>
            <a:off x="9583348" y="4394539"/>
            <a:ext cx="2286920" cy="2029724"/>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46" name="Google Shape;246;p2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solidFill>
                  <a:srgbClr val="0C0C0C"/>
                </a:solidFill>
                <a:latin typeface="Twentieth Century"/>
                <a:ea typeface="Twentieth Century"/>
                <a:cs typeface="Twentieth Century"/>
                <a:sym typeface="Twentieth Century"/>
              </a:rPr>
              <a:t>‹#›</a:t>
            </a:fld>
            <a:endParaRPr>
              <a:solidFill>
                <a:srgbClr val="0C0C0C"/>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28"/>
          <p:cNvSpPr/>
          <p:nvPr/>
        </p:nvSpPr>
        <p:spPr>
          <a:xfrm>
            <a:off x="0" y="0"/>
            <a:ext cx="12192000" cy="4572001"/>
          </a:xfrm>
          <a:prstGeom prst="rect">
            <a:avLst/>
          </a:prstGeom>
          <a:solidFill>
            <a:srgbClr val="1482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2" name="Google Shape;252;p28"/>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253" name="Google Shape;253;p28"/>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
        <p:nvSpPr>
          <p:cNvPr id="254" name="Google Shape;254;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5" name="Google Shape;255;p28"/>
          <p:cNvSpPr/>
          <p:nvPr/>
        </p:nvSpPr>
        <p:spPr>
          <a:xfrm>
            <a:off x="466928" y="484632"/>
            <a:ext cx="11244036" cy="58809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6" name="Google Shape;256;p28"/>
          <p:cNvSpPr txBox="1"/>
          <p:nvPr>
            <p:ph type="title"/>
          </p:nvPr>
        </p:nvSpPr>
        <p:spPr>
          <a:xfrm>
            <a:off x="4365356" y="806365"/>
            <a:ext cx="7020747" cy="522963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6600"/>
              <a:buFont typeface="Twentieth Century"/>
              <a:buNone/>
            </a:pPr>
            <a:r>
              <a:rPr lang="en-US" sz="6600"/>
              <a:t>DATASET</a:t>
            </a:r>
            <a:endParaRPr sz="6600"/>
          </a:p>
        </p:txBody>
      </p:sp>
      <p:cxnSp>
        <p:nvCxnSpPr>
          <p:cNvPr id="257" name="Google Shape;257;p28"/>
          <p:cNvCxnSpPr/>
          <p:nvPr/>
        </p:nvCxnSpPr>
        <p:spPr>
          <a:xfrm>
            <a:off x="4059935" y="1600200"/>
            <a:ext cx="0" cy="36576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cxnSp>
        <p:nvCxnSpPr>
          <p:cNvPr id="262" name="Google Shape;262;p29"/>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
        <p:nvSpPr>
          <p:cNvPr id="263" name="Google Shape;263;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64" name="Google Shape;264;p29"/>
          <p:cNvSpPr txBox="1"/>
          <p:nvPr/>
        </p:nvSpPr>
        <p:spPr>
          <a:xfrm>
            <a:off x="762000" y="804325"/>
            <a:ext cx="3594600" cy="5249400"/>
          </a:xfrm>
          <a:prstGeom prst="rect">
            <a:avLst/>
          </a:prstGeom>
          <a:noFill/>
          <a:ln>
            <a:noFill/>
          </a:ln>
        </p:spPr>
        <p:txBody>
          <a:bodyPr anchorCtr="0" anchor="ctr" bIns="45700" lIns="91425" spcFirstLastPara="1" rIns="91425" wrap="square" tIns="45700">
            <a:normAutofit/>
          </a:bodyPr>
          <a:lstStyle/>
          <a:p>
            <a:pPr indent="0" lvl="0" marL="0" marR="0" rtl="0" algn="r">
              <a:lnSpc>
                <a:spcPct val="80000"/>
              </a:lnSpc>
              <a:spcBef>
                <a:spcPts val="0"/>
              </a:spcBef>
              <a:spcAft>
                <a:spcPts val="0"/>
              </a:spcAft>
              <a:buClr>
                <a:srgbClr val="0C0C0C"/>
              </a:buClr>
              <a:buSzPts val="5000"/>
              <a:buFont typeface="Twentieth Century"/>
              <a:buNone/>
            </a:pPr>
            <a:r>
              <a:rPr lang="en-US" sz="5000" cap="none">
                <a:solidFill>
                  <a:srgbClr val="0C0C0C"/>
                </a:solidFill>
                <a:latin typeface="Twentieth Century"/>
                <a:ea typeface="Twentieth Century"/>
                <a:cs typeface="Twentieth Century"/>
                <a:sym typeface="Twentieth Century"/>
              </a:rPr>
              <a:t>DATA COLLECTION</a:t>
            </a:r>
            <a:endParaRPr/>
          </a:p>
        </p:txBody>
      </p:sp>
      <p:cxnSp>
        <p:nvCxnSpPr>
          <p:cNvPr id="265" name="Google Shape;265;p29"/>
          <p:cNvCxnSpPr/>
          <p:nvPr/>
        </p:nvCxnSpPr>
        <p:spPr>
          <a:xfrm>
            <a:off x="4677597" y="1600200"/>
            <a:ext cx="0" cy="3657600"/>
          </a:xfrm>
          <a:prstGeom prst="straightConnector1">
            <a:avLst/>
          </a:prstGeom>
          <a:noFill/>
          <a:ln cap="flat" cmpd="sng" w="19050">
            <a:solidFill>
              <a:schemeClr val="accent1"/>
            </a:solidFill>
            <a:prstDash val="solid"/>
            <a:round/>
            <a:headEnd len="sm" w="sm" type="none"/>
            <a:tailEnd len="sm" w="sm" type="none"/>
          </a:ln>
        </p:spPr>
      </p:cxnSp>
      <p:sp>
        <p:nvSpPr>
          <p:cNvPr id="266" name="Google Shape;266;p29"/>
          <p:cNvSpPr txBox="1"/>
          <p:nvPr>
            <p:ph idx="4294967295" type="body"/>
          </p:nvPr>
        </p:nvSpPr>
        <p:spPr>
          <a:xfrm>
            <a:off x="4999330" y="804333"/>
            <a:ext cx="6257721" cy="5249334"/>
          </a:xfrm>
          <a:prstGeom prst="rect">
            <a:avLst/>
          </a:prstGeom>
          <a:noFill/>
          <a:ln>
            <a:noFill/>
          </a:ln>
        </p:spPr>
        <p:txBody>
          <a:bodyPr anchorCtr="0" anchor="ctr" bIns="45700" lIns="45700" spcFirstLastPara="1" rIns="45700" wrap="square" tIns="45700">
            <a:normAutofit lnSpcReduction="10000"/>
          </a:bodyPr>
          <a:lstStyle/>
          <a:p>
            <a:pPr indent="-139700" lvl="0" marL="91440" rtl="0" algn="l">
              <a:lnSpc>
                <a:spcPct val="90000"/>
              </a:lnSpc>
              <a:spcBef>
                <a:spcPts val="0"/>
              </a:spcBef>
              <a:spcAft>
                <a:spcPts val="0"/>
              </a:spcAft>
              <a:buSzPts val="2200"/>
              <a:buChar char=" "/>
            </a:pPr>
            <a:r>
              <a:t/>
            </a:r>
            <a:endParaRPr/>
          </a:p>
          <a:p>
            <a:pPr indent="0" lvl="0" marL="0" rtl="0" algn="l">
              <a:lnSpc>
                <a:spcPct val="90000"/>
              </a:lnSpc>
              <a:spcBef>
                <a:spcPts val="1600"/>
              </a:spcBef>
              <a:spcAft>
                <a:spcPts val="0"/>
              </a:spcAft>
              <a:buNone/>
            </a:pPr>
            <a:r>
              <a:rPr lang="en-US"/>
              <a:t>We will collect our data using Polygon.io’s API.</a:t>
            </a:r>
            <a:endParaRPr/>
          </a:p>
          <a:p>
            <a:pPr indent="-137159" lvl="1" marL="265176" rtl="0" algn="l">
              <a:lnSpc>
                <a:spcPct val="90000"/>
              </a:lnSpc>
              <a:spcBef>
                <a:spcPts val="1800"/>
              </a:spcBef>
              <a:spcAft>
                <a:spcPts val="0"/>
              </a:spcAft>
              <a:buSzPts val="1800"/>
              <a:buFont typeface="Twentieth Century"/>
              <a:buChar char="-"/>
            </a:pPr>
            <a:r>
              <a:rPr lang="en-US"/>
              <a:t> We can access Polygon’s Flat Files as well as querying their </a:t>
            </a:r>
            <a:r>
              <a:rPr lang="en-US"/>
              <a:t>database for historical price data, earnings growth, market sentiment and cap as well as technical indicators like RSI on Nvidia and AMD. </a:t>
            </a:r>
            <a:endParaRPr/>
          </a:p>
          <a:p>
            <a:pPr indent="-137159" lvl="1" marL="265176" rtl="0" algn="l">
              <a:lnSpc>
                <a:spcPct val="90000"/>
              </a:lnSpc>
              <a:spcBef>
                <a:spcPts val="1800"/>
              </a:spcBef>
              <a:spcAft>
                <a:spcPts val="0"/>
              </a:spcAft>
              <a:buSzPts val="1800"/>
              <a:buChar char="-"/>
            </a:pPr>
            <a:r>
              <a:rPr lang="en-US"/>
              <a:t> We can scrape the web and gather data directly from NASDAQ as well as sites such as CSIMarket.com using Python and BeautifulSoup (bs4).  </a:t>
            </a:r>
            <a:endParaRPr/>
          </a:p>
          <a:p>
            <a:pPr indent="-137159" lvl="1" marL="265176" rtl="0" algn="l">
              <a:lnSpc>
                <a:spcPct val="90000"/>
              </a:lnSpc>
              <a:spcBef>
                <a:spcPts val="1800"/>
              </a:spcBef>
              <a:spcAft>
                <a:spcPts val="0"/>
              </a:spcAft>
              <a:buSzPts val="1800"/>
              <a:buFont typeface="Twentieth Century"/>
              <a:buChar char="-"/>
            </a:pPr>
            <a:r>
              <a:rPr lang="en-US"/>
              <a:t>BeautifulSoup helps us in extracting clean data and lets us obtain data points like forward P/E ratios, dividend rates, etc. which we will use to form insights and guide investors into making the best decision. </a:t>
            </a:r>
            <a:endParaRPr/>
          </a:p>
          <a:p>
            <a:pPr indent="-22859" lvl="1" marL="265176" rtl="0" algn="l">
              <a:lnSpc>
                <a:spcPct val="90000"/>
              </a:lnSpc>
              <a:spcBef>
                <a:spcPts val="1800"/>
              </a:spcBef>
              <a:spcAft>
                <a:spcPts val="0"/>
              </a:spcAft>
              <a:buSzPts val="1800"/>
              <a:buFont typeface="Twentieth Century"/>
              <a:buNone/>
            </a:pPr>
            <a:r>
              <a:t/>
            </a:r>
            <a:endParaRPr/>
          </a:p>
          <a:p>
            <a:pPr indent="0" lvl="0" marL="0" rtl="0" algn="l">
              <a:lnSpc>
                <a:spcPct val="90000"/>
              </a:lnSpc>
              <a:spcBef>
                <a:spcPts val="1600"/>
              </a:spcBef>
              <a:spcAft>
                <a:spcPts val="0"/>
              </a:spcAft>
              <a:buSzPts val="2200"/>
              <a:buNone/>
            </a:pPr>
            <a:r>
              <a:t/>
            </a:r>
            <a:endParaRPr/>
          </a:p>
        </p:txBody>
      </p:sp>
      <p:sp>
        <p:nvSpPr>
          <p:cNvPr id="267" name="Google Shape;267;p2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solidFill>
                  <a:srgbClr val="0C0C0C"/>
                </a:solidFill>
                <a:latin typeface="Twentieth Century"/>
                <a:ea typeface="Twentieth Century"/>
                <a:cs typeface="Twentieth Century"/>
                <a:sym typeface="Twentieth Century"/>
              </a:rPr>
              <a:t>‹#›</a:t>
            </a:fld>
            <a:endParaRPr>
              <a:solidFill>
                <a:srgbClr val="0C0C0C"/>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cxnSp>
        <p:nvCxnSpPr>
          <p:cNvPr id="272" name="Google Shape;272;p30"/>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
        <p:nvSpPr>
          <p:cNvPr id="273" name="Google Shape;273;p30"/>
          <p:cNvSpPr txBox="1"/>
          <p:nvPr/>
        </p:nvSpPr>
        <p:spPr>
          <a:xfrm>
            <a:off x="1024129" y="585216"/>
            <a:ext cx="4431792" cy="1499616"/>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rgbClr val="0C0C0C"/>
              </a:buClr>
              <a:buSzPts val="5000"/>
              <a:buFont typeface="Twentieth Century"/>
              <a:buNone/>
            </a:pPr>
            <a:r>
              <a:rPr lang="en-US" sz="5000">
                <a:solidFill>
                  <a:srgbClr val="0C0C0C"/>
                </a:solidFill>
                <a:latin typeface="Twentieth Century"/>
                <a:ea typeface="Twentieth Century"/>
                <a:cs typeface="Twentieth Century"/>
                <a:sym typeface="Twentieth Century"/>
              </a:rPr>
              <a:t>Polygon API</a:t>
            </a:r>
            <a:endParaRPr/>
          </a:p>
        </p:txBody>
      </p:sp>
      <p:sp>
        <p:nvSpPr>
          <p:cNvPr id="274" name="Google Shape;274;p30"/>
          <p:cNvSpPr txBox="1"/>
          <p:nvPr>
            <p:ph idx="4294967295" type="body"/>
          </p:nvPr>
        </p:nvSpPr>
        <p:spPr>
          <a:xfrm>
            <a:off x="1024128" y="2286000"/>
            <a:ext cx="4429615" cy="393192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The Flat Files provided by Polygon API contains .csv files which we will make into Pandas dataframes using Python and its libraries.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  </a:t>
            </a:r>
            <a:endParaRPr/>
          </a:p>
          <a:p>
            <a:pPr indent="-139700" lvl="0" marL="91440" rtl="0" algn="l">
              <a:lnSpc>
                <a:spcPct val="90000"/>
              </a:lnSpc>
              <a:spcBef>
                <a:spcPts val="1600"/>
              </a:spcBef>
              <a:spcAft>
                <a:spcPts val="0"/>
              </a:spcAft>
              <a:buSzPts val="2200"/>
              <a:buChar char=" "/>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p:txBody>
      </p:sp>
      <p:sp>
        <p:nvSpPr>
          <p:cNvPr id="275" name="Google Shape;275;p3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t>‹#›</a:t>
            </a:fld>
            <a:endParaRPr/>
          </a:p>
        </p:txBody>
      </p:sp>
      <p:pic>
        <p:nvPicPr>
          <p:cNvPr id="276" name="Google Shape;276;p30"/>
          <p:cNvPicPr preferRelativeResize="0"/>
          <p:nvPr/>
        </p:nvPicPr>
        <p:blipFill>
          <a:blip r:embed="rId3">
            <a:alphaModFix/>
          </a:blip>
          <a:stretch>
            <a:fillRect/>
          </a:stretch>
        </p:blipFill>
        <p:spPr>
          <a:xfrm>
            <a:off x="5581296" y="3455750"/>
            <a:ext cx="6153150" cy="2590800"/>
          </a:xfrm>
          <a:prstGeom prst="rect">
            <a:avLst/>
          </a:prstGeom>
          <a:noFill/>
          <a:ln>
            <a:noFill/>
          </a:ln>
        </p:spPr>
      </p:pic>
      <p:sp>
        <p:nvSpPr>
          <p:cNvPr id="277" name="Google Shape;277;p30"/>
          <p:cNvSpPr txBox="1"/>
          <p:nvPr/>
        </p:nvSpPr>
        <p:spPr>
          <a:xfrm>
            <a:off x="5937925" y="1229450"/>
            <a:ext cx="2999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import pandas module </a:t>
            </a:r>
            <a:endParaRPr/>
          </a:p>
          <a:p>
            <a:pPr indent="0" lvl="0" marL="0" rtl="0" algn="l">
              <a:spcBef>
                <a:spcPts val="0"/>
              </a:spcBef>
              <a:spcAft>
                <a:spcPts val="0"/>
              </a:spcAft>
              <a:buNone/>
            </a:pPr>
            <a:r>
              <a:rPr lang="en-US"/>
              <a:t>import pandas as pd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making dataframe </a:t>
            </a:r>
            <a:endParaRPr/>
          </a:p>
          <a:p>
            <a:pPr indent="0" lvl="0" marL="0" rtl="0" algn="l">
              <a:spcBef>
                <a:spcPts val="0"/>
              </a:spcBef>
              <a:spcAft>
                <a:spcPts val="0"/>
              </a:spcAft>
              <a:buNone/>
            </a:pPr>
            <a:r>
              <a:rPr lang="en-US"/>
              <a:t>df = pd.read_csv("nba.csv")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output the dataframe </a:t>
            </a:r>
            <a:endParaRPr/>
          </a:p>
          <a:p>
            <a:pPr indent="0" lvl="0" marL="0" rtl="0" algn="l">
              <a:spcBef>
                <a:spcPts val="0"/>
              </a:spcBef>
              <a:spcAft>
                <a:spcPts val="0"/>
              </a:spcAft>
              <a:buNone/>
            </a:pPr>
            <a:r>
              <a:rPr lang="en-US"/>
              <a:t>print(df)</a:t>
            </a:r>
            <a:endParaRPr/>
          </a:p>
          <a:p>
            <a:pPr indent="0" lvl="0" marL="0" rtl="0" algn="l">
              <a:spcBef>
                <a:spcPts val="0"/>
              </a:spcBef>
              <a:spcAft>
                <a:spcPts val="0"/>
              </a:spcAft>
              <a:buNone/>
            </a:pPr>
            <a:r>
              <a:t/>
            </a:r>
            <a:endParaRPr/>
          </a:p>
        </p:txBody>
      </p:sp>
      <p:sp>
        <p:nvSpPr>
          <p:cNvPr id="278" name="Google Shape;278;p30"/>
          <p:cNvSpPr txBox="1"/>
          <p:nvPr/>
        </p:nvSpPr>
        <p:spPr>
          <a:xfrm>
            <a:off x="5937925" y="574250"/>
            <a:ext cx="40059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Twentieth Century"/>
                <a:ea typeface="Twentieth Century"/>
                <a:cs typeface="Twentieth Century"/>
                <a:sym typeface="Twentieth Century"/>
              </a:rPr>
              <a:t>Example: NBA csv file into pandas</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cxnSp>
        <p:nvCxnSpPr>
          <p:cNvPr id="283" name="Google Shape;283;g30f275bf948_3_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
        <p:nvSpPr>
          <p:cNvPr id="284" name="Google Shape;284;g30f275bf948_3_1"/>
          <p:cNvSpPr txBox="1"/>
          <p:nvPr>
            <p:ph type="title"/>
          </p:nvPr>
        </p:nvSpPr>
        <p:spPr>
          <a:xfrm>
            <a:off x="1024128" y="585216"/>
            <a:ext cx="31335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000"/>
              <a:buFont typeface="Twentieth Century"/>
              <a:buNone/>
            </a:pPr>
            <a:r>
              <a:rPr lang="en-US"/>
              <a:t>THE DATA MODEL </a:t>
            </a:r>
            <a:endParaRPr/>
          </a:p>
        </p:txBody>
      </p:sp>
      <p:pic>
        <p:nvPicPr>
          <p:cNvPr id="285" name="Google Shape;285;g30f275bf948_3_1"/>
          <p:cNvPicPr preferRelativeResize="0"/>
          <p:nvPr/>
        </p:nvPicPr>
        <p:blipFill>
          <a:blip r:embed="rId3">
            <a:alphaModFix/>
          </a:blip>
          <a:stretch>
            <a:fillRect/>
          </a:stretch>
        </p:blipFill>
        <p:spPr>
          <a:xfrm>
            <a:off x="1024125" y="2415441"/>
            <a:ext cx="9705975" cy="3105150"/>
          </a:xfrm>
          <a:prstGeom prst="rect">
            <a:avLst/>
          </a:prstGeom>
          <a:noFill/>
          <a:ln>
            <a:noFill/>
          </a:ln>
        </p:spPr>
      </p:pic>
      <p:sp>
        <p:nvSpPr>
          <p:cNvPr id="286" name="Google Shape;286;g30f275bf948_3_1"/>
          <p:cNvSpPr txBox="1"/>
          <p:nvPr/>
        </p:nvSpPr>
        <p:spPr>
          <a:xfrm>
            <a:off x="2844825" y="5520600"/>
            <a:ext cx="7689300" cy="489300"/>
          </a:xfrm>
          <a:prstGeom prst="rect">
            <a:avLst/>
          </a:prstGeom>
          <a:noFill/>
          <a:ln>
            <a:noFill/>
          </a:ln>
        </p:spPr>
        <p:txBody>
          <a:bodyPr anchorCtr="0" anchor="t" bIns="91425" lIns="91425" spcFirstLastPara="1" rIns="91425" wrap="square" tIns="91425">
            <a:spAutoFit/>
          </a:bodyPr>
          <a:lstStyle/>
          <a:p>
            <a:pPr indent="-139700" lvl="0" marL="91440" rtl="0" algn="l">
              <a:lnSpc>
                <a:spcPct val="90000"/>
              </a:lnSpc>
              <a:spcBef>
                <a:spcPts val="0"/>
              </a:spcBef>
              <a:spcAft>
                <a:spcPts val="0"/>
              </a:spcAft>
              <a:buClr>
                <a:schemeClr val="accent1"/>
              </a:buClr>
              <a:buSzPts val="2200"/>
              <a:buFont typeface="Twentieth Century"/>
              <a:buChar char=" "/>
            </a:pPr>
            <a:r>
              <a:rPr lang="en-US" sz="2200">
                <a:solidFill>
                  <a:schemeClr val="dk1"/>
                </a:solidFill>
                <a:latin typeface="Twentieth Century"/>
                <a:ea typeface="Twentieth Century"/>
                <a:cs typeface="Twentieth Century"/>
                <a:sym typeface="Twentieth Century"/>
              </a:rPr>
              <a:t>Comparison of GPU Companies’ Performance</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32"/>
          <p:cNvSpPr/>
          <p:nvPr/>
        </p:nvSpPr>
        <p:spPr>
          <a:xfrm>
            <a:off x="0" y="0"/>
            <a:ext cx="12192000" cy="4572001"/>
          </a:xfrm>
          <a:prstGeom prst="rect">
            <a:avLst/>
          </a:prstGeom>
          <a:solidFill>
            <a:srgbClr val="1482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2" name="Google Shape;292;p3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293" name="Google Shape;293;p3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
        <p:nvSpPr>
          <p:cNvPr id="294" name="Google Shape;294;p32"/>
          <p:cNvSpPr/>
          <p:nvPr/>
        </p:nvSpPr>
        <p:spPr>
          <a:xfrm>
            <a:off x="0" y="0"/>
            <a:ext cx="12188726" cy="68589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5" name="Google Shape;295;p32"/>
          <p:cNvSpPr/>
          <p:nvPr/>
        </p:nvSpPr>
        <p:spPr>
          <a:xfrm>
            <a:off x="505464" y="484632"/>
            <a:ext cx="7453538" cy="58809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296" name="Google Shape;296;p32"/>
          <p:cNvSpPr txBox="1"/>
          <p:nvPr>
            <p:ph type="title"/>
          </p:nvPr>
        </p:nvSpPr>
        <p:spPr>
          <a:xfrm>
            <a:off x="990096" y="977900"/>
            <a:ext cx="6539558" cy="3327734"/>
          </a:xfrm>
          <a:prstGeom prst="rect">
            <a:avLst/>
          </a:prstGeom>
          <a:noFill/>
          <a:ln>
            <a:noFill/>
          </a:ln>
        </p:spPr>
        <p:txBody>
          <a:bodyPr anchorCtr="0" anchor="b" bIns="45700" lIns="91425" spcFirstLastPara="1" rIns="91425" wrap="square" tIns="45700">
            <a:normAutofit/>
          </a:bodyPr>
          <a:lstStyle/>
          <a:p>
            <a:pPr indent="0" lvl="0" marL="0" rtl="0" algn="r">
              <a:lnSpc>
                <a:spcPct val="80000"/>
              </a:lnSpc>
              <a:spcBef>
                <a:spcPts val="0"/>
              </a:spcBef>
              <a:spcAft>
                <a:spcPts val="0"/>
              </a:spcAft>
              <a:buClr>
                <a:srgbClr val="0C0C0C"/>
              </a:buClr>
              <a:buSzPts val="5400"/>
              <a:buFont typeface="Twentieth Century"/>
              <a:buNone/>
            </a:pPr>
            <a:r>
              <a:rPr lang="en-US" sz="5400"/>
              <a:t>BUSINESS INTELLIGENCE</a:t>
            </a:r>
            <a:endParaRPr/>
          </a:p>
        </p:txBody>
      </p:sp>
      <p:cxnSp>
        <p:nvCxnSpPr>
          <p:cNvPr id="297" name="Google Shape;297;p32"/>
          <p:cNvCxnSpPr/>
          <p:nvPr/>
        </p:nvCxnSpPr>
        <p:spPr>
          <a:xfrm>
            <a:off x="2158680" y="4476657"/>
            <a:ext cx="5370974" cy="0"/>
          </a:xfrm>
          <a:prstGeom prst="straightConnector1">
            <a:avLst/>
          </a:prstGeom>
          <a:noFill/>
          <a:ln cap="flat" cmpd="sng" w="19050">
            <a:solidFill>
              <a:srgbClr val="1482AB"/>
            </a:solidFill>
            <a:prstDash val="solid"/>
            <a:round/>
            <a:headEnd len="sm" w="sm" type="none"/>
            <a:tailEnd len="sm" w="sm" type="none"/>
          </a:ln>
        </p:spPr>
      </p:cxnSp>
      <p:sp>
        <p:nvSpPr>
          <p:cNvPr id="298" name="Google Shape;298;p32"/>
          <p:cNvSpPr/>
          <p:nvPr/>
        </p:nvSpPr>
        <p:spPr>
          <a:xfrm>
            <a:off x="8119870" y="484632"/>
            <a:ext cx="3584224" cy="58809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6"/>
                                        </p:tgtEl>
                                        <p:attrNameLst>
                                          <p:attrName>style.visibility</p:attrName>
                                        </p:attrNameLst>
                                      </p:cBhvr>
                                      <p:to>
                                        <p:strVal val="visible"/>
                                      </p:to>
                                    </p:set>
                                    <p:animEffect filter="fade" transition="in">
                                      <p:cBhvr>
                                        <p:cTn dur="4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33"/>
          <p:cNvSpPr/>
          <p:nvPr/>
        </p:nvSpPr>
        <p:spPr>
          <a:xfrm>
            <a:off x="0" y="0"/>
            <a:ext cx="12192000" cy="4572001"/>
          </a:xfrm>
          <a:prstGeom prst="rect">
            <a:avLst/>
          </a:prstGeom>
          <a:solidFill>
            <a:srgbClr val="1482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4" name="Google Shape;304;p33"/>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305" name="Google Shape;305;p33"/>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
        <p:nvSpPr>
          <p:cNvPr id="306" name="Google Shape;306;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7" name="Google Shape;307;p33"/>
          <p:cNvSpPr/>
          <p:nvPr/>
        </p:nvSpPr>
        <p:spPr>
          <a:xfrm>
            <a:off x="484632" y="486184"/>
            <a:ext cx="3248522" cy="5885632"/>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8" name="Google Shape;308;p33"/>
          <p:cNvSpPr txBox="1"/>
          <p:nvPr>
            <p:ph idx="1" type="body"/>
          </p:nvPr>
        </p:nvSpPr>
        <p:spPr>
          <a:xfrm>
            <a:off x="768485" y="858475"/>
            <a:ext cx="2629727" cy="514105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accent1"/>
              </a:buClr>
              <a:buSzPts val="2400"/>
              <a:buNone/>
            </a:pPr>
            <a:r>
              <a:rPr lang="en-US" sz="2400">
                <a:solidFill>
                  <a:schemeClr val="lt1"/>
                </a:solidFill>
              </a:rPr>
              <a:t>Business intelligence combines a broad set of data analysis applications designed to meet different information needs.</a:t>
            </a:r>
            <a:endParaRPr sz="2400">
              <a:solidFill>
                <a:schemeClr val="lt1"/>
              </a:solidFill>
            </a:endParaRPr>
          </a:p>
          <a:p>
            <a:pPr indent="0" lvl="0" marL="0" rtl="0" algn="r">
              <a:lnSpc>
                <a:spcPct val="100000"/>
              </a:lnSpc>
              <a:spcBef>
                <a:spcPts val="200"/>
              </a:spcBef>
              <a:spcAft>
                <a:spcPts val="200"/>
              </a:spcAft>
              <a:buClr>
                <a:schemeClr val="accent1"/>
              </a:buClr>
              <a:buSzPts val="2400"/>
              <a:buNone/>
            </a:pPr>
            <a:r>
              <a:t/>
            </a:r>
            <a:endParaRPr sz="2400">
              <a:solidFill>
                <a:schemeClr val="lt1"/>
              </a:solidFill>
            </a:endParaRPr>
          </a:p>
        </p:txBody>
      </p:sp>
      <p:sp>
        <p:nvSpPr>
          <p:cNvPr id="309" name="Google Shape;309;p33"/>
          <p:cNvSpPr/>
          <p:nvPr/>
        </p:nvSpPr>
        <p:spPr>
          <a:xfrm>
            <a:off x="3897745" y="486184"/>
            <a:ext cx="7794722" cy="5885631"/>
          </a:xfrm>
          <a:prstGeom prst="rect">
            <a:avLst/>
          </a:prstGeom>
          <a:solidFill>
            <a:schemeClr val="accent1">
              <a:alpha val="6862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descr="10 ways to add value to your dashboards with maps" id="310" name="Google Shape;310;p33"/>
          <p:cNvPicPr preferRelativeResize="0"/>
          <p:nvPr>
            <p:ph idx="2" type="pic"/>
          </p:nvPr>
        </p:nvPicPr>
        <p:blipFill rotWithShape="1">
          <a:blip r:embed="rId3">
            <a:alphaModFix/>
          </a:blip>
          <a:srcRect b="2" l="28687" r="1" t="0"/>
          <a:stretch/>
        </p:blipFill>
        <p:spPr>
          <a:xfrm>
            <a:off x="3897745" y="486184"/>
            <a:ext cx="7794722" cy="5885632"/>
          </a:xfrm>
          <a:prstGeom prst="rect">
            <a:avLst/>
          </a:prstGeom>
          <a:noFill/>
          <a:ln>
            <a:noFill/>
          </a:ln>
        </p:spPr>
      </p:pic>
      <p:sp>
        <p:nvSpPr>
          <p:cNvPr id="311" name="Google Shape;311;p33"/>
          <p:cNvSpPr txBox="1"/>
          <p:nvPr>
            <p:ph type="title"/>
          </p:nvPr>
        </p:nvSpPr>
        <p:spPr>
          <a:xfrm>
            <a:off x="4299626" y="858475"/>
            <a:ext cx="6984459" cy="514105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3200"/>
              <a:buNone/>
            </a:pPr>
            <a:r>
              <a:rPr lang="en-US" sz="6000" cap="none">
                <a:solidFill>
                  <a:srgbClr val="FFFFFF"/>
                </a:solidFill>
                <a:latin typeface="Twentieth Century"/>
                <a:ea typeface="Twentieth Century"/>
                <a:cs typeface="Twentieth Century"/>
                <a:sym typeface="Twentieth Century"/>
              </a:rPr>
              <a:t>WHAT ARE THE METRICS/CHARTS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11"/>
                                        </p:tgtEl>
                                        <p:attrNameLst>
                                          <p:attrName>style.visibility</p:attrName>
                                        </p:attrNameLst>
                                      </p:cBhvr>
                                      <p:to>
                                        <p:strVal val="visible"/>
                                      </p:to>
                                    </p:set>
                                    <p:animEffect filter="fade" transition="in">
                                      <p:cBhvr>
                                        <p:cTn dur="7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30f275bf948_0_1"/>
          <p:cNvSpPr txBox="1"/>
          <p:nvPr>
            <p:ph type="title"/>
          </p:nvPr>
        </p:nvSpPr>
        <p:spPr>
          <a:xfrm>
            <a:off x="1024128" y="471509"/>
            <a:ext cx="4389000" cy="1737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Visualization</a:t>
            </a:r>
            <a:endParaRPr/>
          </a:p>
        </p:txBody>
      </p:sp>
      <p:sp>
        <p:nvSpPr>
          <p:cNvPr id="318" name="Google Shape;318;g30f275bf948_0_1"/>
          <p:cNvSpPr txBox="1"/>
          <p:nvPr/>
        </p:nvSpPr>
        <p:spPr>
          <a:xfrm>
            <a:off x="7281375" y="1557175"/>
            <a:ext cx="4941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dk1"/>
              </a:solidFill>
              <a:latin typeface="Twentieth Century"/>
              <a:ea typeface="Twentieth Century"/>
              <a:cs typeface="Twentieth Century"/>
              <a:sym typeface="Twentieth Century"/>
            </a:endParaRPr>
          </a:p>
        </p:txBody>
      </p:sp>
      <p:pic>
        <p:nvPicPr>
          <p:cNvPr id="319" name="Google Shape;319;g30f275bf948_0_1"/>
          <p:cNvPicPr preferRelativeResize="0"/>
          <p:nvPr/>
        </p:nvPicPr>
        <p:blipFill>
          <a:blip r:embed="rId3">
            <a:alphaModFix/>
          </a:blip>
          <a:stretch>
            <a:fillRect/>
          </a:stretch>
        </p:blipFill>
        <p:spPr>
          <a:xfrm>
            <a:off x="5708500" y="2237325"/>
            <a:ext cx="5678403" cy="3567424"/>
          </a:xfrm>
          <a:prstGeom prst="rect">
            <a:avLst/>
          </a:prstGeom>
          <a:noFill/>
          <a:ln>
            <a:noFill/>
          </a:ln>
        </p:spPr>
      </p:pic>
      <p:sp>
        <p:nvSpPr>
          <p:cNvPr id="320" name="Google Shape;320;g30f275bf948_0_1"/>
          <p:cNvSpPr txBox="1"/>
          <p:nvPr>
            <p:ph idx="1" type="body"/>
          </p:nvPr>
        </p:nvSpPr>
        <p:spPr>
          <a:xfrm>
            <a:off x="778275" y="2019375"/>
            <a:ext cx="4389000" cy="4838700"/>
          </a:xfrm>
          <a:prstGeom prst="rect">
            <a:avLst/>
          </a:prstGeom>
        </p:spPr>
        <p:txBody>
          <a:bodyPr anchorCtr="0" anchor="t" bIns="45700" lIns="45700" spcFirstLastPara="1" rIns="45700" wrap="square" tIns="45700">
            <a:normAutofit/>
          </a:bodyPr>
          <a:lstStyle/>
          <a:p>
            <a:pPr indent="0" lvl="0" marL="0" rtl="0" algn="l">
              <a:spcBef>
                <a:spcPts val="1200"/>
              </a:spcBef>
              <a:spcAft>
                <a:spcPts val="0"/>
              </a:spcAft>
              <a:buNone/>
            </a:pPr>
            <a:r>
              <a:rPr lang="en-US"/>
              <a:t>We can use Microsoft P</a:t>
            </a:r>
            <a:r>
              <a:rPr lang="en-US"/>
              <a:t>ower BI Desktop</a:t>
            </a:r>
            <a:endParaRPr/>
          </a:p>
          <a:p>
            <a:pPr indent="0" lvl="0" marL="0" rtl="0" algn="l">
              <a:spcBef>
                <a:spcPts val="1200"/>
              </a:spcBef>
              <a:spcAft>
                <a:spcPts val="0"/>
              </a:spcAft>
              <a:buNone/>
            </a:pPr>
            <a:r>
              <a:rPr lang="en-US"/>
              <a:t>1.Connect to data, including multiple data sources.</a:t>
            </a:r>
            <a:endParaRPr/>
          </a:p>
          <a:p>
            <a:pPr indent="0" lvl="0" marL="0" rtl="0" algn="l">
              <a:spcBef>
                <a:spcPts val="1200"/>
              </a:spcBef>
              <a:spcAft>
                <a:spcPts val="0"/>
              </a:spcAft>
              <a:buNone/>
            </a:pPr>
            <a:r>
              <a:rPr lang="en-US"/>
              <a:t>2.Shape the data with queries that build insightful, compelling data models.</a:t>
            </a:r>
            <a:endParaRPr/>
          </a:p>
          <a:p>
            <a:pPr indent="0" lvl="0" marL="0" rtl="0" algn="l">
              <a:spcBef>
                <a:spcPts val="1200"/>
              </a:spcBef>
              <a:spcAft>
                <a:spcPts val="0"/>
              </a:spcAft>
              <a:buNone/>
            </a:pPr>
            <a:r>
              <a:rPr lang="en-US"/>
              <a:t>3.Use the data models to create visualizations and reports.</a:t>
            </a:r>
            <a:endParaRPr/>
          </a:p>
          <a:p>
            <a:pPr indent="0" lvl="0" marL="0" rtl="0" algn="l">
              <a:spcBef>
                <a:spcPts val="1200"/>
              </a:spcBef>
              <a:spcAft>
                <a:spcPts val="200"/>
              </a:spcAft>
              <a:buNone/>
            </a:pPr>
            <a:r>
              <a:rPr lang="en-US"/>
              <a:t>4.Share your report files for others to leverage, build upon, and share.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p34"/>
          <p:cNvSpPr/>
          <p:nvPr/>
        </p:nvSpPr>
        <p:spPr>
          <a:xfrm>
            <a:off x="0" y="0"/>
            <a:ext cx="12192000" cy="4572001"/>
          </a:xfrm>
          <a:prstGeom prst="rect">
            <a:avLst/>
          </a:prstGeom>
          <a:solidFill>
            <a:srgbClr val="1482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6" name="Google Shape;326;p34"/>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327" name="Google Shape;327;p34"/>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
        <p:nvSpPr>
          <p:cNvPr id="328" name="Google Shape;328;p34"/>
          <p:cNvSpPr/>
          <p:nvPr/>
        </p:nvSpPr>
        <p:spPr>
          <a:xfrm>
            <a:off x="0" y="0"/>
            <a:ext cx="12188726" cy="68589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9" name="Google Shape;329;p34"/>
          <p:cNvSpPr/>
          <p:nvPr/>
        </p:nvSpPr>
        <p:spPr>
          <a:xfrm>
            <a:off x="505464" y="484632"/>
            <a:ext cx="7453538" cy="58809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330" name="Google Shape;330;p34"/>
          <p:cNvSpPr txBox="1"/>
          <p:nvPr>
            <p:ph type="title"/>
          </p:nvPr>
        </p:nvSpPr>
        <p:spPr>
          <a:xfrm>
            <a:off x="990096" y="977900"/>
            <a:ext cx="6539558" cy="3327734"/>
          </a:xfrm>
          <a:prstGeom prst="rect">
            <a:avLst/>
          </a:prstGeom>
          <a:noFill/>
          <a:ln>
            <a:noFill/>
          </a:ln>
        </p:spPr>
        <p:txBody>
          <a:bodyPr anchorCtr="0" anchor="b" bIns="45700" lIns="91425" spcFirstLastPara="1" rIns="91425" wrap="square" tIns="45700">
            <a:normAutofit/>
          </a:bodyPr>
          <a:lstStyle/>
          <a:p>
            <a:pPr indent="0" lvl="0" marL="0" rtl="0" algn="r">
              <a:lnSpc>
                <a:spcPct val="80000"/>
              </a:lnSpc>
              <a:spcBef>
                <a:spcPts val="0"/>
              </a:spcBef>
              <a:spcAft>
                <a:spcPts val="0"/>
              </a:spcAft>
              <a:buClr>
                <a:srgbClr val="0C0C0C"/>
              </a:buClr>
              <a:buSzPts val="5400"/>
              <a:buFont typeface="Twentieth Century"/>
              <a:buNone/>
            </a:pPr>
            <a:r>
              <a:rPr lang="en-US" sz="5400"/>
              <a:t>APPLICATION STACK</a:t>
            </a:r>
            <a:endParaRPr/>
          </a:p>
        </p:txBody>
      </p:sp>
      <p:cxnSp>
        <p:nvCxnSpPr>
          <p:cNvPr id="331" name="Google Shape;331;p34"/>
          <p:cNvCxnSpPr/>
          <p:nvPr/>
        </p:nvCxnSpPr>
        <p:spPr>
          <a:xfrm>
            <a:off x="2158680" y="4476657"/>
            <a:ext cx="5370974" cy="0"/>
          </a:xfrm>
          <a:prstGeom prst="straightConnector1">
            <a:avLst/>
          </a:prstGeom>
          <a:noFill/>
          <a:ln cap="flat" cmpd="sng" w="19050">
            <a:solidFill>
              <a:srgbClr val="1482AB"/>
            </a:solidFill>
            <a:prstDash val="solid"/>
            <a:round/>
            <a:headEnd len="sm" w="sm" type="none"/>
            <a:tailEnd len="sm" w="sm" type="none"/>
          </a:ln>
        </p:spPr>
      </p:cxnSp>
      <p:sp>
        <p:nvSpPr>
          <p:cNvPr id="332" name="Google Shape;332;p34"/>
          <p:cNvSpPr/>
          <p:nvPr/>
        </p:nvSpPr>
        <p:spPr>
          <a:xfrm>
            <a:off x="8119870" y="484632"/>
            <a:ext cx="3584224" cy="58809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0"/>
                                        </p:tgtEl>
                                        <p:attrNameLst>
                                          <p:attrName>style.visibility</p:attrName>
                                        </p:attrNameLst>
                                      </p:cBhvr>
                                      <p:to>
                                        <p:strVal val="visible"/>
                                      </p:to>
                                    </p:set>
                                    <p:animEffect filter="fade" transition="in">
                                      <p:cBhvr>
                                        <p:cTn dur="4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0"/>
          <p:cNvSpPr/>
          <p:nvPr/>
        </p:nvSpPr>
        <p:spPr>
          <a:xfrm>
            <a:off x="0" y="0"/>
            <a:ext cx="12192000" cy="4572001"/>
          </a:xfrm>
          <a:prstGeom prst="rect">
            <a:avLst/>
          </a:prstGeom>
          <a:solidFill>
            <a:srgbClr val="1482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9" name="Google Shape;119;p20"/>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120" name="Google Shape;120;p20"/>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
        <p:nvSpPr>
          <p:cNvPr id="121" name="Google Shape;121;p20"/>
          <p:cNvSpPr/>
          <p:nvPr/>
        </p:nvSpPr>
        <p:spPr>
          <a:xfrm>
            <a:off x="0" y="0"/>
            <a:ext cx="12188726" cy="68589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22" name="Google Shape;122;p20"/>
          <p:cNvSpPr/>
          <p:nvPr/>
        </p:nvSpPr>
        <p:spPr>
          <a:xfrm>
            <a:off x="505464" y="484632"/>
            <a:ext cx="7453538" cy="58809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123" name="Google Shape;123;p20"/>
          <p:cNvSpPr txBox="1"/>
          <p:nvPr>
            <p:ph type="title"/>
          </p:nvPr>
        </p:nvSpPr>
        <p:spPr>
          <a:xfrm>
            <a:off x="990096" y="977900"/>
            <a:ext cx="6539558" cy="3327734"/>
          </a:xfrm>
          <a:prstGeom prst="rect">
            <a:avLst/>
          </a:prstGeom>
          <a:noFill/>
          <a:ln>
            <a:noFill/>
          </a:ln>
        </p:spPr>
        <p:txBody>
          <a:bodyPr anchorCtr="0" anchor="b" bIns="45700" lIns="91425" spcFirstLastPara="1" rIns="91425" wrap="square" tIns="45700">
            <a:normAutofit/>
          </a:bodyPr>
          <a:lstStyle/>
          <a:p>
            <a:pPr indent="0" lvl="0" marL="0" rtl="0" algn="r">
              <a:lnSpc>
                <a:spcPct val="80000"/>
              </a:lnSpc>
              <a:spcBef>
                <a:spcPts val="0"/>
              </a:spcBef>
              <a:spcAft>
                <a:spcPts val="0"/>
              </a:spcAft>
              <a:buClr>
                <a:srgbClr val="0C0C0C"/>
              </a:buClr>
              <a:buSzPts val="5400"/>
              <a:buFont typeface="Twentieth Century"/>
              <a:buNone/>
            </a:pPr>
            <a:r>
              <a:rPr lang="en-US" sz="5400"/>
              <a:t>AGENDA</a:t>
            </a:r>
            <a:endParaRPr sz="5400"/>
          </a:p>
        </p:txBody>
      </p:sp>
      <p:cxnSp>
        <p:nvCxnSpPr>
          <p:cNvPr id="124" name="Google Shape;124;p20"/>
          <p:cNvCxnSpPr/>
          <p:nvPr/>
        </p:nvCxnSpPr>
        <p:spPr>
          <a:xfrm>
            <a:off x="2158680" y="4476657"/>
            <a:ext cx="5370974" cy="0"/>
          </a:xfrm>
          <a:prstGeom prst="straightConnector1">
            <a:avLst/>
          </a:prstGeom>
          <a:noFill/>
          <a:ln cap="flat" cmpd="sng" w="19050">
            <a:solidFill>
              <a:srgbClr val="1482AB"/>
            </a:solidFill>
            <a:prstDash val="solid"/>
            <a:round/>
            <a:headEnd len="sm" w="sm" type="none"/>
            <a:tailEnd len="sm" w="sm" type="none"/>
          </a:ln>
        </p:spPr>
      </p:cxnSp>
      <p:sp>
        <p:nvSpPr>
          <p:cNvPr id="125" name="Google Shape;125;p20"/>
          <p:cNvSpPr/>
          <p:nvPr/>
        </p:nvSpPr>
        <p:spPr>
          <a:xfrm>
            <a:off x="8119870" y="484632"/>
            <a:ext cx="3584224" cy="58809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23"/>
                                        </p:tgtEl>
                                        <p:attrNameLst>
                                          <p:attrName>style.visibility</p:attrName>
                                        </p:attrNameLst>
                                      </p:cBhvr>
                                      <p:to>
                                        <p:strVal val="visible"/>
                                      </p:to>
                                    </p:set>
                                    <p:animEffect filter="fade" transition="in">
                                      <p:cBhvr>
                                        <p:cTn dur="7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338" name="Google Shape;338;p5"/>
          <p:cNvSpPr/>
          <p:nvPr/>
        </p:nvSpPr>
        <p:spPr>
          <a:xfrm>
            <a:off x="0" y="0"/>
            <a:ext cx="2013557" cy="6858000"/>
          </a:xfrm>
          <a:prstGeom prst="rect">
            <a:avLst/>
          </a:prstGeom>
          <a:solidFill>
            <a:srgbClr val="668F9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339" name="Google Shape;339;p5"/>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THE STACK</a:t>
            </a:r>
            <a:endParaRPr/>
          </a:p>
        </p:txBody>
      </p:sp>
      <p:graphicFrame>
        <p:nvGraphicFramePr>
          <p:cNvPr id="340" name="Google Shape;340;p5"/>
          <p:cNvGraphicFramePr/>
          <p:nvPr/>
        </p:nvGraphicFramePr>
        <p:xfrm>
          <a:off x="3784750" y="953713"/>
          <a:ext cx="3000000" cy="3000000"/>
        </p:xfrm>
        <a:graphic>
          <a:graphicData uri="http://schemas.openxmlformats.org/drawingml/2006/table">
            <a:tbl>
              <a:tblPr>
                <a:noFill/>
                <a:tableStyleId>{1675770B-430E-4A4F-8D92-92CFD8AAC68F}</a:tableStyleId>
              </a:tblPr>
              <a:tblGrid>
                <a:gridCol w="3958950"/>
                <a:gridCol w="3958950"/>
              </a:tblGrid>
              <a:tr h="1482575">
                <a:tc gridSpan="2">
                  <a:txBody>
                    <a:bodyPr/>
                    <a:lstStyle/>
                    <a:p>
                      <a:pPr indent="0" lvl="0" marL="91440" rtl="0" algn="l">
                        <a:lnSpc>
                          <a:spcPct val="90000"/>
                        </a:lnSpc>
                        <a:spcBef>
                          <a:spcPts val="0"/>
                        </a:spcBef>
                        <a:spcAft>
                          <a:spcPts val="0"/>
                        </a:spcAft>
                        <a:buNone/>
                      </a:pPr>
                      <a:r>
                        <a:rPr b="1" lang="en-US" sz="2200">
                          <a:solidFill>
                            <a:schemeClr val="dk1"/>
                          </a:solidFill>
                          <a:latin typeface="Twentieth Century"/>
                          <a:ea typeface="Twentieth Century"/>
                          <a:cs typeface="Twentieth Century"/>
                          <a:sym typeface="Twentieth Century"/>
                        </a:rPr>
                        <a:t>Front End</a:t>
                      </a:r>
                      <a:endParaRPr b="1" sz="2200">
                        <a:solidFill>
                          <a:schemeClr val="dk1"/>
                        </a:solidFill>
                        <a:latin typeface="Twentieth Century"/>
                        <a:ea typeface="Twentieth Century"/>
                        <a:cs typeface="Twentieth Century"/>
                        <a:sym typeface="Twentieth Century"/>
                      </a:endParaRPr>
                    </a:p>
                  </a:txBody>
                  <a:tcPr marT="91425" marB="91425" marR="91425" marL="91425"/>
                </a:tc>
                <a:tc hMerge="1"/>
              </a:tr>
              <a:tr h="502875">
                <a:tc gridSpan="2">
                  <a:txBody>
                    <a:bodyPr/>
                    <a:lstStyle/>
                    <a:p>
                      <a:pPr indent="-139700" lvl="0" marL="91440" rtl="0" algn="l">
                        <a:lnSpc>
                          <a:spcPct val="90000"/>
                        </a:lnSpc>
                        <a:spcBef>
                          <a:spcPts val="0"/>
                        </a:spcBef>
                        <a:spcAft>
                          <a:spcPts val="0"/>
                        </a:spcAft>
                        <a:buClr>
                          <a:schemeClr val="accent1"/>
                        </a:buClr>
                        <a:buSzPts val="2200"/>
                        <a:buFont typeface="Twentieth Century"/>
                        <a:buChar char=" "/>
                      </a:pPr>
                      <a:r>
                        <a:rPr b="1" lang="en-US" sz="2200">
                          <a:solidFill>
                            <a:schemeClr val="dk1"/>
                          </a:solidFill>
                          <a:latin typeface="Twentieth Century"/>
                          <a:ea typeface="Twentieth Century"/>
                          <a:cs typeface="Twentieth Century"/>
                          <a:sym typeface="Twentieth Century"/>
                        </a:rPr>
                        <a:t>Back End</a:t>
                      </a:r>
                      <a:endParaRPr b="1"/>
                    </a:p>
                  </a:txBody>
                  <a:tcPr marT="91425" marB="91425" marR="91425" marL="91425"/>
                </a:tc>
                <a:tc hMerge="1"/>
              </a:tr>
              <a:tr h="1482575">
                <a:tc>
                  <a:txBody>
                    <a:bodyPr/>
                    <a:lstStyle/>
                    <a:p>
                      <a:pPr indent="-139700" lvl="0" marL="91440" rtl="0" algn="l">
                        <a:lnSpc>
                          <a:spcPct val="90000"/>
                        </a:lnSpc>
                        <a:spcBef>
                          <a:spcPts val="0"/>
                        </a:spcBef>
                        <a:spcAft>
                          <a:spcPts val="0"/>
                        </a:spcAft>
                        <a:buClr>
                          <a:schemeClr val="accent1"/>
                        </a:buClr>
                        <a:buSzPts val="2200"/>
                        <a:buFont typeface="Twentieth Century"/>
                        <a:buChar char=" "/>
                      </a:pPr>
                      <a:r>
                        <a:rPr lang="en-US" sz="2200">
                          <a:solidFill>
                            <a:schemeClr val="dk1"/>
                          </a:solidFill>
                          <a:latin typeface="Twentieth Century"/>
                          <a:ea typeface="Twentieth Century"/>
                          <a:cs typeface="Twentieth Century"/>
                          <a:sym typeface="Twentieth Century"/>
                        </a:rPr>
                        <a:t>Server</a:t>
                      </a:r>
                      <a:endParaRPr/>
                    </a:p>
                  </a:txBody>
                  <a:tcPr marT="91425" marB="91425" marR="91425" marL="91425"/>
                </a:tc>
                <a:tc>
                  <a:txBody>
                    <a:bodyPr/>
                    <a:lstStyle/>
                    <a:p>
                      <a:pPr indent="-139700" lvl="0" marL="91440" rtl="0" algn="l">
                        <a:lnSpc>
                          <a:spcPct val="90000"/>
                        </a:lnSpc>
                        <a:spcBef>
                          <a:spcPts val="0"/>
                        </a:spcBef>
                        <a:spcAft>
                          <a:spcPts val="0"/>
                        </a:spcAft>
                        <a:buClr>
                          <a:schemeClr val="accent1"/>
                        </a:buClr>
                        <a:buSzPts val="2200"/>
                        <a:buFont typeface="Twentieth Century"/>
                        <a:buChar char=" "/>
                      </a:pPr>
                      <a:r>
                        <a:rPr lang="en-US" sz="2200">
                          <a:solidFill>
                            <a:schemeClr val="dk1"/>
                          </a:solidFill>
                          <a:latin typeface="Twentieth Century"/>
                          <a:ea typeface="Twentieth Century"/>
                          <a:cs typeface="Twentieth Century"/>
                          <a:sym typeface="Twentieth Century"/>
                        </a:rPr>
                        <a:t>Database</a:t>
                      </a:r>
                      <a:endParaRPr/>
                    </a:p>
                  </a:txBody>
                  <a:tcPr marT="91425" marB="91425" marR="91425" marL="91425"/>
                </a:tc>
              </a:tr>
              <a:tr h="1482575">
                <a:tc>
                  <a:txBody>
                    <a:bodyPr/>
                    <a:lstStyle/>
                    <a:p>
                      <a:pPr indent="-139700" lvl="0" marL="91440" rtl="0" algn="l">
                        <a:lnSpc>
                          <a:spcPct val="90000"/>
                        </a:lnSpc>
                        <a:spcBef>
                          <a:spcPts val="0"/>
                        </a:spcBef>
                        <a:spcAft>
                          <a:spcPts val="0"/>
                        </a:spcAft>
                        <a:buClr>
                          <a:schemeClr val="accent1"/>
                        </a:buClr>
                        <a:buSzPts val="2200"/>
                        <a:buFont typeface="Twentieth Century"/>
                        <a:buChar char=" "/>
                      </a:pPr>
                      <a:r>
                        <a:rPr lang="en-US" sz="2200">
                          <a:solidFill>
                            <a:schemeClr val="dk1"/>
                          </a:solidFill>
                          <a:latin typeface="Twentieth Century"/>
                          <a:ea typeface="Twentieth Century"/>
                          <a:cs typeface="Twentieth Century"/>
                          <a:sym typeface="Twentieth Century"/>
                        </a:rPr>
                        <a:t>Dashboard</a:t>
                      </a:r>
                      <a:endParaRPr/>
                    </a:p>
                  </a:txBody>
                  <a:tcPr marT="91425" marB="91425" marR="91425" marL="91425"/>
                </a:tc>
                <a:tc>
                  <a:txBody>
                    <a:bodyPr/>
                    <a:lstStyle/>
                    <a:p>
                      <a:pPr indent="-139700" lvl="0" marL="91440" rtl="0" algn="l">
                        <a:lnSpc>
                          <a:spcPct val="90000"/>
                        </a:lnSpc>
                        <a:spcBef>
                          <a:spcPts val="0"/>
                        </a:spcBef>
                        <a:spcAft>
                          <a:spcPts val="0"/>
                        </a:spcAft>
                        <a:buClr>
                          <a:schemeClr val="accent1"/>
                        </a:buClr>
                        <a:buSzPts val="2200"/>
                        <a:buFont typeface="Twentieth Century"/>
                        <a:buChar char=" "/>
                      </a:pPr>
                      <a:r>
                        <a:rPr lang="en-US" sz="2200">
                          <a:solidFill>
                            <a:schemeClr val="dk1"/>
                          </a:solidFill>
                          <a:latin typeface="Twentieth Century"/>
                          <a:ea typeface="Twentieth Century"/>
                          <a:cs typeface="Twentieth Century"/>
                          <a:sym typeface="Twentieth Century"/>
                        </a:rPr>
                        <a:t>Deployment</a:t>
                      </a:r>
                      <a:endParaRPr/>
                    </a:p>
                  </a:txBody>
                  <a:tcPr marT="91425" marB="91425" marR="91425" marL="91425"/>
                </a:tc>
              </a:tr>
            </a:tbl>
          </a:graphicData>
        </a:graphic>
      </p:graphicFrame>
      <p:pic>
        <p:nvPicPr>
          <p:cNvPr id="341" name="Google Shape;341;p5"/>
          <p:cNvPicPr preferRelativeResize="0"/>
          <p:nvPr/>
        </p:nvPicPr>
        <p:blipFill>
          <a:blip r:embed="rId3">
            <a:alphaModFix/>
          </a:blip>
          <a:stretch>
            <a:fillRect/>
          </a:stretch>
        </p:blipFill>
        <p:spPr>
          <a:xfrm>
            <a:off x="5878500" y="1096225"/>
            <a:ext cx="1373800" cy="1266950"/>
          </a:xfrm>
          <a:prstGeom prst="rect">
            <a:avLst/>
          </a:prstGeom>
          <a:noFill/>
          <a:ln>
            <a:noFill/>
          </a:ln>
        </p:spPr>
      </p:pic>
      <p:pic>
        <p:nvPicPr>
          <p:cNvPr id="342" name="Google Shape;342;p5"/>
          <p:cNvPicPr preferRelativeResize="0"/>
          <p:nvPr/>
        </p:nvPicPr>
        <p:blipFill>
          <a:blip r:embed="rId4">
            <a:alphaModFix/>
          </a:blip>
          <a:stretch>
            <a:fillRect/>
          </a:stretch>
        </p:blipFill>
        <p:spPr>
          <a:xfrm>
            <a:off x="5238750" y="3090877"/>
            <a:ext cx="2013550" cy="794234"/>
          </a:xfrm>
          <a:prstGeom prst="rect">
            <a:avLst/>
          </a:prstGeom>
          <a:noFill/>
          <a:ln>
            <a:noFill/>
          </a:ln>
        </p:spPr>
      </p:pic>
      <p:pic>
        <p:nvPicPr>
          <p:cNvPr id="343" name="Google Shape;343;p5"/>
          <p:cNvPicPr preferRelativeResize="0"/>
          <p:nvPr/>
        </p:nvPicPr>
        <p:blipFill>
          <a:blip r:embed="rId5">
            <a:alphaModFix/>
          </a:blip>
          <a:stretch>
            <a:fillRect/>
          </a:stretch>
        </p:blipFill>
        <p:spPr>
          <a:xfrm>
            <a:off x="9464025" y="3090875"/>
            <a:ext cx="1123075" cy="1160500"/>
          </a:xfrm>
          <a:prstGeom prst="rect">
            <a:avLst/>
          </a:prstGeom>
          <a:noFill/>
          <a:ln>
            <a:noFill/>
          </a:ln>
        </p:spPr>
      </p:pic>
      <p:pic>
        <p:nvPicPr>
          <p:cNvPr id="344" name="Google Shape;344;p5"/>
          <p:cNvPicPr preferRelativeResize="0"/>
          <p:nvPr/>
        </p:nvPicPr>
        <p:blipFill>
          <a:blip r:embed="rId6">
            <a:alphaModFix/>
          </a:blip>
          <a:stretch>
            <a:fillRect/>
          </a:stretch>
        </p:blipFill>
        <p:spPr>
          <a:xfrm>
            <a:off x="5745450" y="4612788"/>
            <a:ext cx="1000125" cy="1000125"/>
          </a:xfrm>
          <a:prstGeom prst="rect">
            <a:avLst/>
          </a:prstGeom>
          <a:noFill/>
          <a:ln>
            <a:noFill/>
          </a:ln>
        </p:spPr>
      </p:pic>
      <p:pic>
        <p:nvPicPr>
          <p:cNvPr id="345" name="Google Shape;345;p5"/>
          <p:cNvPicPr preferRelativeResize="0"/>
          <p:nvPr/>
        </p:nvPicPr>
        <p:blipFill>
          <a:blip r:embed="rId7">
            <a:alphaModFix/>
          </a:blip>
          <a:stretch>
            <a:fillRect/>
          </a:stretch>
        </p:blipFill>
        <p:spPr>
          <a:xfrm>
            <a:off x="9203952" y="4968251"/>
            <a:ext cx="2013550" cy="514574"/>
          </a:xfrm>
          <a:prstGeom prst="rect">
            <a:avLst/>
          </a:prstGeom>
          <a:noFill/>
          <a:ln>
            <a:noFill/>
          </a:ln>
        </p:spPr>
      </p:pic>
      <p:pic>
        <p:nvPicPr>
          <p:cNvPr id="346" name="Google Shape;346;p5"/>
          <p:cNvPicPr preferRelativeResize="0"/>
          <p:nvPr/>
        </p:nvPicPr>
        <p:blipFill>
          <a:blip r:embed="rId8">
            <a:alphaModFix/>
          </a:blip>
          <a:stretch>
            <a:fillRect/>
          </a:stretch>
        </p:blipFill>
        <p:spPr>
          <a:xfrm>
            <a:off x="7922350" y="1096226"/>
            <a:ext cx="819173" cy="116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6"/>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352" name="Google Shape;352;p6"/>
          <p:cNvSpPr/>
          <p:nvPr/>
        </p:nvSpPr>
        <p:spPr>
          <a:xfrm>
            <a:off x="0" y="0"/>
            <a:ext cx="2013557" cy="6858000"/>
          </a:xfrm>
          <a:prstGeom prst="rect">
            <a:avLst/>
          </a:prstGeom>
          <a:solidFill>
            <a:srgbClr val="4CA5B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353" name="Google Shape;353;p6"/>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MEMBER ROLES</a:t>
            </a:r>
            <a:endParaRPr/>
          </a:p>
        </p:txBody>
      </p:sp>
      <p:pic>
        <p:nvPicPr>
          <p:cNvPr descr="6 Essential Product Team Roles [Definitions and Resources]" id="354" name="Google Shape;354;p6"/>
          <p:cNvPicPr preferRelativeResize="0"/>
          <p:nvPr>
            <p:ph idx="1" type="body"/>
          </p:nvPr>
        </p:nvPicPr>
        <p:blipFill rotWithShape="1">
          <a:blip r:embed="rId3">
            <a:alphaModFix/>
          </a:blip>
          <a:srcRect b="0" l="0" r="0" t="0"/>
          <a:stretch/>
        </p:blipFill>
        <p:spPr>
          <a:xfrm>
            <a:off x="4038600" y="1809961"/>
            <a:ext cx="7188199" cy="32346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360" name="Google Shape;360;p7"/>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361" name="Google Shape;361;p7"/>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362" name="Google Shape;362;p7"/>
          <p:cNvSpPr/>
          <p:nvPr/>
        </p:nvSpPr>
        <p:spPr>
          <a:xfrm>
            <a:off x="2815929" y="148929"/>
            <a:ext cx="6560142" cy="65601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363" name="Google Shape;363;p7"/>
          <p:cNvSpPr txBox="1"/>
          <p:nvPr>
            <p:ph type="title"/>
          </p:nvPr>
        </p:nvSpPr>
        <p:spPr>
          <a:xfrm>
            <a:off x="3315031" y="1380754"/>
            <a:ext cx="5561938" cy="251351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sz="6000">
                <a:solidFill>
                  <a:schemeClr val="dk1"/>
                </a:solidFill>
                <a:latin typeface="Play"/>
                <a:ea typeface="Play"/>
                <a:cs typeface="Play"/>
                <a:sym typeface="Play"/>
              </a:rPr>
              <a:t>Q&amp;A</a:t>
            </a:r>
            <a:endParaRPr/>
          </a:p>
        </p:txBody>
      </p:sp>
      <p:sp>
        <p:nvSpPr>
          <p:cNvPr id="364" name="Google Shape;364;p7"/>
          <p:cNvSpPr/>
          <p:nvPr/>
        </p:nvSpPr>
        <p:spPr>
          <a:xfrm flipH="1" rot="-1577571">
            <a:off x="2494119" y="6170"/>
            <a:ext cx="6816262" cy="6816262"/>
          </a:xfrm>
          <a:prstGeom prst="arc">
            <a:avLst>
              <a:gd fmla="val 16200000" name="adj1"/>
              <a:gd fmla="val 20093138" name="adj2"/>
            </a:avLst>
          </a:prstGeom>
          <a:noFill/>
          <a:ln cap="rnd" cmpd="sng" w="127000">
            <a:solidFill>
              <a:schemeClr val="accent4">
                <a:alpha val="94509"/>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
        <p:nvSpPr>
          <p:cNvPr id="365" name="Google Shape;365;p7"/>
          <p:cNvSpPr/>
          <p:nvPr/>
        </p:nvSpPr>
        <p:spPr>
          <a:xfrm>
            <a:off x="8200995" y="5310973"/>
            <a:ext cx="705948" cy="686798"/>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131" name="Google Shape;131;p2"/>
          <p:cNvSpPr txBox="1"/>
          <p:nvPr>
            <p:ph type="title"/>
          </p:nvPr>
        </p:nvSpPr>
        <p:spPr>
          <a:xfrm>
            <a:off x="838200" y="459863"/>
            <a:ext cx="10515600" cy="1004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Play"/>
              <a:buNone/>
            </a:pPr>
            <a:r>
              <a:rPr lang="en-US">
                <a:solidFill>
                  <a:srgbClr val="FFFFFF"/>
                </a:solidFill>
              </a:rPr>
              <a:t>OUTLINE </a:t>
            </a:r>
            <a:endParaRPr/>
          </a:p>
        </p:txBody>
      </p:sp>
      <p:sp>
        <p:nvSpPr>
          <p:cNvPr id="132" name="Google Shape;132;p2"/>
          <p:cNvSpPr/>
          <p:nvPr/>
        </p:nvSpPr>
        <p:spPr>
          <a:xfrm>
            <a:off x="579446" y="1592320"/>
            <a:ext cx="11033100" cy="4768500"/>
          </a:xfrm>
          <a:prstGeom prst="roundRect">
            <a:avLst>
              <a:gd fmla="val 3174" name="adj"/>
            </a:avLst>
          </a:prstGeom>
          <a:solidFill>
            <a:schemeClr val="lt1">
              <a:alpha val="9450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133" name="Google Shape;133;p2"/>
          <p:cNvSpPr/>
          <p:nvPr/>
        </p:nvSpPr>
        <p:spPr>
          <a:xfrm>
            <a:off x="6355925" y="2485354"/>
            <a:ext cx="1887300" cy="1887300"/>
          </a:xfrm>
          <a:prstGeom prst="ellipse">
            <a:avLst/>
          </a:prstGeom>
          <a:solidFill>
            <a:srgbClr val="E9713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sz="1800">
              <a:solidFill>
                <a:schemeClr val="dk1"/>
              </a:solidFill>
              <a:latin typeface="Twentieth Century"/>
              <a:ea typeface="Twentieth Century"/>
              <a:cs typeface="Twentieth Century"/>
              <a:sym typeface="Twentieth Century"/>
            </a:endParaRPr>
          </a:p>
        </p:txBody>
      </p:sp>
      <p:grpSp>
        <p:nvGrpSpPr>
          <p:cNvPr id="134" name="Google Shape;134;p2"/>
          <p:cNvGrpSpPr/>
          <p:nvPr/>
        </p:nvGrpSpPr>
        <p:grpSpPr>
          <a:xfrm>
            <a:off x="820825" y="2379016"/>
            <a:ext cx="10550369" cy="3195001"/>
            <a:chOff x="-110387" y="578168"/>
            <a:chExt cx="10550369" cy="3195001"/>
          </a:xfrm>
        </p:grpSpPr>
        <p:sp>
          <p:nvSpPr>
            <p:cNvPr id="135" name="Google Shape;135;p2"/>
            <p:cNvSpPr/>
            <p:nvPr/>
          </p:nvSpPr>
          <p:spPr>
            <a:xfrm>
              <a:off x="205500" y="578168"/>
              <a:ext cx="1887300" cy="1887300"/>
            </a:xfrm>
            <a:prstGeom prst="ellipse">
              <a:avLst/>
            </a:prstGeom>
            <a:solidFill>
              <a:srgbClr val="E9713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sz="1800">
                <a:solidFill>
                  <a:schemeClr val="dk1"/>
                </a:solidFill>
                <a:latin typeface="Twentieth Century"/>
                <a:ea typeface="Twentieth Century"/>
                <a:cs typeface="Twentieth Century"/>
                <a:sym typeface="Twentieth Century"/>
              </a:endParaRPr>
            </a:p>
          </p:txBody>
        </p:sp>
        <p:sp>
          <p:nvSpPr>
            <p:cNvPr id="136" name="Google Shape;136;p2"/>
            <p:cNvSpPr/>
            <p:nvPr/>
          </p:nvSpPr>
          <p:spPr>
            <a:xfrm>
              <a:off x="75768" y="3053169"/>
              <a:ext cx="3093900" cy="7200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sz="1800">
                <a:solidFill>
                  <a:schemeClr val="dk1"/>
                </a:solidFill>
                <a:latin typeface="Twentieth Century"/>
                <a:ea typeface="Twentieth Century"/>
                <a:cs typeface="Twentieth Century"/>
                <a:sym typeface="Twentieth Century"/>
              </a:endParaRPr>
            </a:p>
          </p:txBody>
        </p:sp>
        <p:sp>
          <p:nvSpPr>
            <p:cNvPr id="137" name="Google Shape;137;p2"/>
            <p:cNvSpPr txBox="1"/>
            <p:nvPr/>
          </p:nvSpPr>
          <p:spPr>
            <a:xfrm>
              <a:off x="-110387" y="2768661"/>
              <a:ext cx="2519100" cy="284400"/>
            </a:xfrm>
            <a:prstGeom prst="rect">
              <a:avLst/>
            </a:prstGeom>
            <a:noFill/>
            <a:ln>
              <a:noFill/>
            </a:ln>
          </p:spPr>
          <p:txBody>
            <a:bodyPr anchorCtr="0" anchor="t" bIns="0" lIns="0" spcFirstLastPara="1" rIns="9175" wrap="square" tIns="0">
              <a:noAutofit/>
            </a:bodyPr>
            <a:lstStyle/>
            <a:p>
              <a:pPr indent="0" lvl="0" marL="0" marR="0" rtl="0" algn="ctr">
                <a:lnSpc>
                  <a:spcPct val="90000"/>
                </a:lnSpc>
                <a:spcBef>
                  <a:spcPts val="0"/>
                </a:spcBef>
                <a:spcAft>
                  <a:spcPts val="0"/>
                </a:spcAft>
                <a:buClr>
                  <a:schemeClr val="dk1"/>
                </a:buClr>
                <a:buSzPts val="1700"/>
                <a:buFont typeface="Arial"/>
                <a:buNone/>
              </a:pPr>
              <a:r>
                <a:rPr lang="en-US" sz="2100">
                  <a:solidFill>
                    <a:schemeClr val="dk1"/>
                  </a:solidFill>
                </a:rPr>
                <a:t>Introduction </a:t>
              </a:r>
              <a:endParaRPr sz="1800">
                <a:solidFill>
                  <a:schemeClr val="dk1"/>
                </a:solidFill>
                <a:latin typeface="Twentieth Century"/>
                <a:ea typeface="Twentieth Century"/>
                <a:cs typeface="Twentieth Century"/>
                <a:sym typeface="Twentieth Century"/>
              </a:endParaRPr>
            </a:p>
          </p:txBody>
        </p:sp>
        <p:sp>
          <p:nvSpPr>
            <p:cNvPr id="138" name="Google Shape;138;p2"/>
            <p:cNvSpPr/>
            <p:nvPr/>
          </p:nvSpPr>
          <p:spPr>
            <a:xfrm>
              <a:off x="3022556" y="578168"/>
              <a:ext cx="1887300" cy="1887300"/>
            </a:xfrm>
            <a:prstGeom prst="ellipse">
              <a:avLst/>
            </a:prstGeom>
            <a:solidFill>
              <a:srgbClr val="176B2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sz="1800">
                <a:solidFill>
                  <a:schemeClr val="dk1"/>
                </a:solidFill>
                <a:latin typeface="Twentieth Century"/>
                <a:ea typeface="Twentieth Century"/>
                <a:cs typeface="Twentieth Century"/>
                <a:sym typeface="Twentieth Century"/>
              </a:endParaRPr>
            </a:p>
          </p:txBody>
        </p:sp>
        <p:sp>
          <p:nvSpPr>
            <p:cNvPr id="139" name="Google Shape;139;p2"/>
            <p:cNvSpPr/>
            <p:nvPr/>
          </p:nvSpPr>
          <p:spPr>
            <a:xfrm>
              <a:off x="607818" y="937631"/>
              <a:ext cx="1082700" cy="10827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sz="1800">
                <a:solidFill>
                  <a:schemeClr val="dk1"/>
                </a:solidFill>
                <a:latin typeface="Twentieth Century"/>
                <a:ea typeface="Twentieth Century"/>
                <a:cs typeface="Twentieth Century"/>
                <a:sym typeface="Twentieth Century"/>
              </a:endParaRPr>
            </a:p>
          </p:txBody>
        </p:sp>
        <p:sp>
          <p:nvSpPr>
            <p:cNvPr id="140" name="Google Shape;140;p2"/>
            <p:cNvSpPr/>
            <p:nvPr/>
          </p:nvSpPr>
          <p:spPr>
            <a:xfrm>
              <a:off x="3710925" y="3053169"/>
              <a:ext cx="3093900" cy="7200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sz="1800">
                <a:solidFill>
                  <a:schemeClr val="dk1"/>
                </a:solidFill>
                <a:latin typeface="Twentieth Century"/>
                <a:ea typeface="Twentieth Century"/>
                <a:cs typeface="Twentieth Century"/>
                <a:sym typeface="Twentieth Century"/>
              </a:endParaRPr>
            </a:p>
          </p:txBody>
        </p:sp>
        <p:sp>
          <p:nvSpPr>
            <p:cNvPr id="141" name="Google Shape;141;p2"/>
            <p:cNvSpPr/>
            <p:nvPr/>
          </p:nvSpPr>
          <p:spPr>
            <a:xfrm>
              <a:off x="7346081" y="3053169"/>
              <a:ext cx="3093900" cy="7200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sz="1800">
                <a:solidFill>
                  <a:schemeClr val="dk1"/>
                </a:solidFill>
                <a:latin typeface="Twentieth Century"/>
                <a:ea typeface="Twentieth Century"/>
                <a:cs typeface="Twentieth Century"/>
                <a:sym typeface="Twentieth Century"/>
              </a:endParaRPr>
            </a:p>
          </p:txBody>
        </p:sp>
        <p:sp>
          <p:nvSpPr>
            <p:cNvPr id="142" name="Google Shape;142;p2"/>
            <p:cNvSpPr/>
            <p:nvPr/>
          </p:nvSpPr>
          <p:spPr>
            <a:xfrm>
              <a:off x="8127737" y="684443"/>
              <a:ext cx="1887300" cy="1887300"/>
            </a:xfrm>
            <a:prstGeom prst="ellipse">
              <a:avLst/>
            </a:prstGeom>
            <a:solidFill>
              <a:srgbClr val="0C9ED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sz="1800">
                <a:solidFill>
                  <a:schemeClr val="dk1"/>
                </a:solidFill>
                <a:latin typeface="Twentieth Century"/>
                <a:ea typeface="Twentieth Century"/>
                <a:cs typeface="Twentieth Century"/>
                <a:sym typeface="Twentieth Century"/>
              </a:endParaRPr>
            </a:p>
          </p:txBody>
        </p:sp>
      </p:grpSp>
      <p:sp>
        <p:nvSpPr>
          <p:cNvPr id="143" name="Google Shape;143;p2"/>
          <p:cNvSpPr/>
          <p:nvPr/>
        </p:nvSpPr>
        <p:spPr>
          <a:xfrm>
            <a:off x="4345437" y="2738467"/>
            <a:ext cx="1082700" cy="10827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sz="1800">
              <a:solidFill>
                <a:schemeClr val="dk1"/>
              </a:solidFill>
              <a:latin typeface="Twentieth Century"/>
              <a:ea typeface="Twentieth Century"/>
              <a:cs typeface="Twentieth Century"/>
              <a:sym typeface="Twentieth Century"/>
            </a:endParaRPr>
          </a:p>
        </p:txBody>
      </p:sp>
      <p:grpSp>
        <p:nvGrpSpPr>
          <p:cNvPr id="144" name="Google Shape;144;p2"/>
          <p:cNvGrpSpPr/>
          <p:nvPr/>
        </p:nvGrpSpPr>
        <p:grpSpPr>
          <a:xfrm>
            <a:off x="6817039" y="2993332"/>
            <a:ext cx="965067" cy="871338"/>
            <a:chOff x="1325198" y="2734653"/>
            <a:chExt cx="418122" cy="418028"/>
          </a:xfrm>
        </p:grpSpPr>
        <p:sp>
          <p:nvSpPr>
            <p:cNvPr id="145" name="Google Shape;145;p2"/>
            <p:cNvSpPr/>
            <p:nvPr/>
          </p:nvSpPr>
          <p:spPr>
            <a:xfrm>
              <a:off x="1325198" y="2734653"/>
              <a:ext cx="418122" cy="89593"/>
            </a:xfrm>
            <a:custGeom>
              <a:rect b="b" l="l" r="r" t="t"/>
              <a:pathLst>
                <a:path extrusionOk="0" h="2864" w="13366">
                  <a:moveTo>
                    <a:pt x="1674" y="1245"/>
                  </a:moveTo>
                  <a:cubicBezTo>
                    <a:pt x="1904" y="1245"/>
                    <a:pt x="2093" y="1432"/>
                    <a:pt x="2093" y="1663"/>
                  </a:cubicBezTo>
                  <a:cubicBezTo>
                    <a:pt x="2093" y="1894"/>
                    <a:pt x="1905" y="2081"/>
                    <a:pt x="1674" y="2081"/>
                  </a:cubicBezTo>
                  <a:cubicBezTo>
                    <a:pt x="1443" y="2081"/>
                    <a:pt x="1254" y="1894"/>
                    <a:pt x="1254" y="1663"/>
                  </a:cubicBezTo>
                  <a:cubicBezTo>
                    <a:pt x="1254" y="1432"/>
                    <a:pt x="1442" y="1245"/>
                    <a:pt x="1674" y="1245"/>
                  </a:cubicBezTo>
                  <a:close/>
                  <a:moveTo>
                    <a:pt x="3376" y="1245"/>
                  </a:moveTo>
                  <a:cubicBezTo>
                    <a:pt x="3607" y="1245"/>
                    <a:pt x="3796" y="1432"/>
                    <a:pt x="3796" y="1663"/>
                  </a:cubicBezTo>
                  <a:cubicBezTo>
                    <a:pt x="3796" y="1894"/>
                    <a:pt x="3608" y="2081"/>
                    <a:pt x="3376" y="2081"/>
                  </a:cubicBezTo>
                  <a:cubicBezTo>
                    <a:pt x="3146" y="2081"/>
                    <a:pt x="2957" y="1894"/>
                    <a:pt x="2957" y="1663"/>
                  </a:cubicBezTo>
                  <a:cubicBezTo>
                    <a:pt x="2957" y="1432"/>
                    <a:pt x="3145" y="1245"/>
                    <a:pt x="3376" y="1245"/>
                  </a:cubicBezTo>
                  <a:close/>
                  <a:moveTo>
                    <a:pt x="5156" y="1245"/>
                  </a:moveTo>
                  <a:cubicBezTo>
                    <a:pt x="5387" y="1245"/>
                    <a:pt x="5576" y="1432"/>
                    <a:pt x="5576" y="1663"/>
                  </a:cubicBezTo>
                  <a:cubicBezTo>
                    <a:pt x="5576" y="1894"/>
                    <a:pt x="5388" y="2081"/>
                    <a:pt x="5156" y="2081"/>
                  </a:cubicBezTo>
                  <a:cubicBezTo>
                    <a:pt x="4925" y="2081"/>
                    <a:pt x="4737" y="1894"/>
                    <a:pt x="4737" y="1663"/>
                  </a:cubicBezTo>
                  <a:cubicBezTo>
                    <a:pt x="4739" y="1432"/>
                    <a:pt x="4925" y="1245"/>
                    <a:pt x="5156" y="1245"/>
                  </a:cubicBezTo>
                  <a:close/>
                  <a:moveTo>
                    <a:pt x="965" y="0"/>
                  </a:moveTo>
                  <a:cubicBezTo>
                    <a:pt x="432" y="0"/>
                    <a:pt x="1" y="432"/>
                    <a:pt x="1" y="965"/>
                  </a:cubicBezTo>
                  <a:lnTo>
                    <a:pt x="1" y="2863"/>
                  </a:lnTo>
                  <a:lnTo>
                    <a:pt x="13366" y="2863"/>
                  </a:lnTo>
                  <a:lnTo>
                    <a:pt x="13366" y="965"/>
                  </a:lnTo>
                  <a:cubicBezTo>
                    <a:pt x="13366" y="432"/>
                    <a:pt x="12933" y="0"/>
                    <a:pt x="124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50860" y="2904330"/>
              <a:ext cx="167017" cy="177497"/>
            </a:xfrm>
            <a:custGeom>
              <a:rect b="b" l="l" r="r" t="t"/>
              <a:pathLst>
                <a:path extrusionOk="0" h="5674" w="5339">
                  <a:moveTo>
                    <a:pt x="2667" y="1713"/>
                  </a:moveTo>
                  <a:cubicBezTo>
                    <a:pt x="3303" y="1713"/>
                    <a:pt x="3821" y="2231"/>
                    <a:pt x="3821" y="2867"/>
                  </a:cubicBezTo>
                  <a:cubicBezTo>
                    <a:pt x="3821" y="3503"/>
                    <a:pt x="3303" y="4021"/>
                    <a:pt x="2667" y="4021"/>
                  </a:cubicBezTo>
                  <a:cubicBezTo>
                    <a:pt x="2031" y="4021"/>
                    <a:pt x="1514" y="3503"/>
                    <a:pt x="1514" y="2867"/>
                  </a:cubicBezTo>
                  <a:cubicBezTo>
                    <a:pt x="1514" y="2231"/>
                    <a:pt x="2031" y="1713"/>
                    <a:pt x="2667" y="1713"/>
                  </a:cubicBezTo>
                  <a:close/>
                  <a:moveTo>
                    <a:pt x="2366" y="1"/>
                  </a:moveTo>
                  <a:lnTo>
                    <a:pt x="2366" y="477"/>
                  </a:lnTo>
                  <a:cubicBezTo>
                    <a:pt x="2366" y="660"/>
                    <a:pt x="2246" y="824"/>
                    <a:pt x="2071" y="876"/>
                  </a:cubicBezTo>
                  <a:cubicBezTo>
                    <a:pt x="1724" y="979"/>
                    <a:pt x="1408" y="1174"/>
                    <a:pt x="1159" y="1439"/>
                  </a:cubicBezTo>
                  <a:cubicBezTo>
                    <a:pt x="1077" y="1523"/>
                    <a:pt x="967" y="1568"/>
                    <a:pt x="855" y="1568"/>
                  </a:cubicBezTo>
                  <a:cubicBezTo>
                    <a:pt x="792" y="1568"/>
                    <a:pt x="728" y="1554"/>
                    <a:pt x="668" y="1524"/>
                  </a:cubicBezTo>
                  <a:lnTo>
                    <a:pt x="272" y="1324"/>
                  </a:lnTo>
                  <a:lnTo>
                    <a:pt x="1" y="1865"/>
                  </a:lnTo>
                  <a:lnTo>
                    <a:pt x="399" y="2065"/>
                  </a:lnTo>
                  <a:cubicBezTo>
                    <a:pt x="562" y="2147"/>
                    <a:pt x="652" y="2327"/>
                    <a:pt x="621" y="2508"/>
                  </a:cubicBezTo>
                  <a:cubicBezTo>
                    <a:pt x="601" y="2626"/>
                    <a:pt x="590" y="2748"/>
                    <a:pt x="590" y="2868"/>
                  </a:cubicBezTo>
                  <a:cubicBezTo>
                    <a:pt x="590" y="3034"/>
                    <a:pt x="610" y="3199"/>
                    <a:pt x="650" y="3359"/>
                  </a:cubicBezTo>
                  <a:cubicBezTo>
                    <a:pt x="693" y="3538"/>
                    <a:pt x="614" y="3723"/>
                    <a:pt x="456" y="3816"/>
                  </a:cubicBezTo>
                  <a:lnTo>
                    <a:pt x="75" y="4039"/>
                  </a:lnTo>
                  <a:lnTo>
                    <a:pt x="380" y="4560"/>
                  </a:lnTo>
                  <a:lnTo>
                    <a:pt x="763" y="4338"/>
                  </a:lnTo>
                  <a:cubicBezTo>
                    <a:pt x="828" y="4300"/>
                    <a:pt x="901" y="4281"/>
                    <a:pt x="973" y="4281"/>
                  </a:cubicBezTo>
                  <a:cubicBezTo>
                    <a:pt x="1076" y="4281"/>
                    <a:pt x="1177" y="4318"/>
                    <a:pt x="1256" y="4391"/>
                  </a:cubicBezTo>
                  <a:cubicBezTo>
                    <a:pt x="1488" y="4607"/>
                    <a:pt x="1770" y="4770"/>
                    <a:pt x="2073" y="4860"/>
                  </a:cubicBezTo>
                  <a:cubicBezTo>
                    <a:pt x="2248" y="4912"/>
                    <a:pt x="2369" y="5073"/>
                    <a:pt x="2369" y="5258"/>
                  </a:cubicBezTo>
                  <a:lnTo>
                    <a:pt x="2369" y="5673"/>
                  </a:lnTo>
                  <a:lnTo>
                    <a:pt x="2973" y="5673"/>
                  </a:lnTo>
                  <a:lnTo>
                    <a:pt x="2973" y="5258"/>
                  </a:lnTo>
                  <a:cubicBezTo>
                    <a:pt x="2973" y="5075"/>
                    <a:pt x="3093" y="4912"/>
                    <a:pt x="3269" y="4860"/>
                  </a:cubicBezTo>
                  <a:cubicBezTo>
                    <a:pt x="3614" y="4755"/>
                    <a:pt x="3928" y="4563"/>
                    <a:pt x="4179" y="4299"/>
                  </a:cubicBezTo>
                  <a:cubicBezTo>
                    <a:pt x="4259" y="4214"/>
                    <a:pt x="4368" y="4170"/>
                    <a:pt x="4479" y="4170"/>
                  </a:cubicBezTo>
                  <a:cubicBezTo>
                    <a:pt x="4542" y="4170"/>
                    <a:pt x="4607" y="4184"/>
                    <a:pt x="4667" y="4215"/>
                  </a:cubicBezTo>
                  <a:lnTo>
                    <a:pt x="5067" y="4416"/>
                  </a:lnTo>
                  <a:lnTo>
                    <a:pt x="5339" y="3876"/>
                  </a:lnTo>
                  <a:lnTo>
                    <a:pt x="4941" y="3676"/>
                  </a:lnTo>
                  <a:cubicBezTo>
                    <a:pt x="4771" y="3593"/>
                    <a:pt x="4682" y="3412"/>
                    <a:pt x="4714" y="3231"/>
                  </a:cubicBezTo>
                  <a:cubicBezTo>
                    <a:pt x="4735" y="3112"/>
                    <a:pt x="4746" y="2989"/>
                    <a:pt x="4746" y="2867"/>
                  </a:cubicBezTo>
                  <a:cubicBezTo>
                    <a:pt x="4746" y="2703"/>
                    <a:pt x="4727" y="2539"/>
                    <a:pt x="4688" y="2380"/>
                  </a:cubicBezTo>
                  <a:cubicBezTo>
                    <a:pt x="4646" y="2201"/>
                    <a:pt x="4724" y="2015"/>
                    <a:pt x="4883" y="1923"/>
                  </a:cubicBezTo>
                  <a:lnTo>
                    <a:pt x="5272" y="1696"/>
                  </a:lnTo>
                  <a:lnTo>
                    <a:pt x="4966" y="1174"/>
                  </a:lnTo>
                  <a:lnTo>
                    <a:pt x="4580" y="1401"/>
                  </a:lnTo>
                  <a:cubicBezTo>
                    <a:pt x="4514" y="1439"/>
                    <a:pt x="4441" y="1458"/>
                    <a:pt x="4369" y="1458"/>
                  </a:cubicBezTo>
                  <a:cubicBezTo>
                    <a:pt x="4267" y="1458"/>
                    <a:pt x="4165" y="1420"/>
                    <a:pt x="4086" y="1347"/>
                  </a:cubicBezTo>
                  <a:cubicBezTo>
                    <a:pt x="3852" y="1129"/>
                    <a:pt x="3570" y="967"/>
                    <a:pt x="3267" y="876"/>
                  </a:cubicBezTo>
                  <a:cubicBezTo>
                    <a:pt x="3091" y="824"/>
                    <a:pt x="2970" y="661"/>
                    <a:pt x="2970" y="477"/>
                  </a:cubicBezTo>
                  <a:lnTo>
                    <a:pt x="29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524186" y="2983912"/>
              <a:ext cx="20177" cy="20177"/>
            </a:xfrm>
            <a:custGeom>
              <a:rect b="b" l="l" r="r" t="t"/>
              <a:pathLst>
                <a:path extrusionOk="0" h="645" w="645">
                  <a:moveTo>
                    <a:pt x="323" y="1"/>
                  </a:moveTo>
                  <a:cubicBezTo>
                    <a:pt x="144" y="1"/>
                    <a:pt x="0" y="145"/>
                    <a:pt x="0" y="323"/>
                  </a:cubicBezTo>
                  <a:cubicBezTo>
                    <a:pt x="0" y="501"/>
                    <a:pt x="145" y="645"/>
                    <a:pt x="323" y="645"/>
                  </a:cubicBezTo>
                  <a:cubicBezTo>
                    <a:pt x="501" y="645"/>
                    <a:pt x="645" y="500"/>
                    <a:pt x="645" y="323"/>
                  </a:cubicBezTo>
                  <a:cubicBezTo>
                    <a:pt x="645" y="146"/>
                    <a:pt x="501" y="1"/>
                    <a:pt x="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325198" y="2850211"/>
              <a:ext cx="418122" cy="302470"/>
            </a:xfrm>
            <a:custGeom>
              <a:rect b="b" l="l" r="r" t="t"/>
              <a:pathLst>
                <a:path extrusionOk="0" h="9669" w="13366">
                  <a:moveTo>
                    <a:pt x="7402" y="899"/>
                  </a:moveTo>
                  <a:cubicBezTo>
                    <a:pt x="7631" y="899"/>
                    <a:pt x="7817" y="1085"/>
                    <a:pt x="7817" y="1314"/>
                  </a:cubicBezTo>
                  <a:lnTo>
                    <a:pt x="7817" y="1914"/>
                  </a:lnTo>
                  <a:cubicBezTo>
                    <a:pt x="8032" y="2006"/>
                    <a:pt x="8238" y="2124"/>
                    <a:pt x="8426" y="2264"/>
                  </a:cubicBezTo>
                  <a:lnTo>
                    <a:pt x="8921" y="1975"/>
                  </a:lnTo>
                  <a:cubicBezTo>
                    <a:pt x="8986" y="1937"/>
                    <a:pt x="9059" y="1918"/>
                    <a:pt x="9133" y="1918"/>
                  </a:cubicBezTo>
                  <a:cubicBezTo>
                    <a:pt x="9168" y="1918"/>
                    <a:pt x="9203" y="1922"/>
                    <a:pt x="9237" y="1931"/>
                  </a:cubicBezTo>
                  <a:cubicBezTo>
                    <a:pt x="9342" y="1960"/>
                    <a:pt x="9434" y="2028"/>
                    <a:pt x="9490" y="2124"/>
                  </a:cubicBezTo>
                  <a:lnTo>
                    <a:pt x="10214" y="3363"/>
                  </a:lnTo>
                  <a:cubicBezTo>
                    <a:pt x="10331" y="3562"/>
                    <a:pt x="10264" y="3816"/>
                    <a:pt x="10066" y="3932"/>
                  </a:cubicBezTo>
                  <a:lnTo>
                    <a:pt x="9570" y="4222"/>
                  </a:lnTo>
                  <a:cubicBezTo>
                    <a:pt x="9586" y="4346"/>
                    <a:pt x="9594" y="4471"/>
                    <a:pt x="9594" y="4596"/>
                  </a:cubicBezTo>
                  <a:cubicBezTo>
                    <a:pt x="9594" y="4661"/>
                    <a:pt x="9592" y="4726"/>
                    <a:pt x="9588" y="4792"/>
                  </a:cubicBezTo>
                  <a:lnTo>
                    <a:pt x="10096" y="5048"/>
                  </a:lnTo>
                  <a:cubicBezTo>
                    <a:pt x="10196" y="5099"/>
                    <a:pt x="10270" y="5185"/>
                    <a:pt x="10305" y="5289"/>
                  </a:cubicBezTo>
                  <a:cubicBezTo>
                    <a:pt x="10339" y="5396"/>
                    <a:pt x="10331" y="5510"/>
                    <a:pt x="10281" y="5608"/>
                  </a:cubicBezTo>
                  <a:lnTo>
                    <a:pt x="9635" y="6891"/>
                  </a:lnTo>
                  <a:cubicBezTo>
                    <a:pt x="9586" y="6990"/>
                    <a:pt x="9499" y="7064"/>
                    <a:pt x="9394" y="7099"/>
                  </a:cubicBezTo>
                  <a:cubicBezTo>
                    <a:pt x="9352" y="7113"/>
                    <a:pt x="9308" y="7120"/>
                    <a:pt x="9264" y="7120"/>
                  </a:cubicBezTo>
                  <a:cubicBezTo>
                    <a:pt x="9200" y="7120"/>
                    <a:pt x="9135" y="7105"/>
                    <a:pt x="9076" y="7075"/>
                  </a:cubicBezTo>
                  <a:lnTo>
                    <a:pt x="8566" y="6818"/>
                  </a:lnTo>
                  <a:cubicBezTo>
                    <a:pt x="8341" y="7009"/>
                    <a:pt x="8089" y="7163"/>
                    <a:pt x="7818" y="7278"/>
                  </a:cubicBezTo>
                  <a:lnTo>
                    <a:pt x="7818" y="7818"/>
                  </a:lnTo>
                  <a:cubicBezTo>
                    <a:pt x="7818" y="8048"/>
                    <a:pt x="7632" y="8233"/>
                    <a:pt x="7403" y="8233"/>
                  </a:cubicBezTo>
                  <a:lnTo>
                    <a:pt x="5967" y="8233"/>
                  </a:lnTo>
                  <a:cubicBezTo>
                    <a:pt x="5737" y="8233"/>
                    <a:pt x="5551" y="8048"/>
                    <a:pt x="5551" y="7818"/>
                  </a:cubicBezTo>
                  <a:lnTo>
                    <a:pt x="5551" y="7278"/>
                  </a:lnTo>
                  <a:cubicBezTo>
                    <a:pt x="5337" y="7187"/>
                    <a:pt x="5134" y="7070"/>
                    <a:pt x="4946" y="6931"/>
                  </a:cubicBezTo>
                  <a:lnTo>
                    <a:pt x="4457" y="7218"/>
                  </a:lnTo>
                  <a:cubicBezTo>
                    <a:pt x="4391" y="7257"/>
                    <a:pt x="4318" y="7275"/>
                    <a:pt x="4247" y="7275"/>
                  </a:cubicBezTo>
                  <a:cubicBezTo>
                    <a:pt x="4104" y="7275"/>
                    <a:pt x="3965" y="7201"/>
                    <a:pt x="3887" y="7069"/>
                  </a:cubicBezTo>
                  <a:lnTo>
                    <a:pt x="3161" y="5829"/>
                  </a:lnTo>
                  <a:cubicBezTo>
                    <a:pt x="3046" y="5630"/>
                    <a:pt x="3113" y="5377"/>
                    <a:pt x="3310" y="5260"/>
                  </a:cubicBezTo>
                  <a:lnTo>
                    <a:pt x="3797" y="4973"/>
                  </a:lnTo>
                  <a:cubicBezTo>
                    <a:pt x="3781" y="4848"/>
                    <a:pt x="3772" y="4722"/>
                    <a:pt x="3772" y="4597"/>
                  </a:cubicBezTo>
                  <a:cubicBezTo>
                    <a:pt x="3772" y="4532"/>
                    <a:pt x="3775" y="4470"/>
                    <a:pt x="3780" y="4406"/>
                  </a:cubicBezTo>
                  <a:lnTo>
                    <a:pt x="3270" y="4150"/>
                  </a:lnTo>
                  <a:cubicBezTo>
                    <a:pt x="3171" y="4099"/>
                    <a:pt x="3097" y="4013"/>
                    <a:pt x="3063" y="3909"/>
                  </a:cubicBezTo>
                  <a:cubicBezTo>
                    <a:pt x="3028" y="3803"/>
                    <a:pt x="3037" y="3689"/>
                    <a:pt x="3085" y="3591"/>
                  </a:cubicBezTo>
                  <a:lnTo>
                    <a:pt x="3731" y="2308"/>
                  </a:lnTo>
                  <a:cubicBezTo>
                    <a:pt x="3805" y="2163"/>
                    <a:pt x="3952" y="2080"/>
                    <a:pt x="4104" y="2080"/>
                  </a:cubicBezTo>
                  <a:cubicBezTo>
                    <a:pt x="4167" y="2080"/>
                    <a:pt x="4230" y="2094"/>
                    <a:pt x="4290" y="2124"/>
                  </a:cubicBezTo>
                  <a:lnTo>
                    <a:pt x="4798" y="2378"/>
                  </a:lnTo>
                  <a:cubicBezTo>
                    <a:pt x="5024" y="2186"/>
                    <a:pt x="5278" y="2029"/>
                    <a:pt x="5550" y="1914"/>
                  </a:cubicBezTo>
                  <a:lnTo>
                    <a:pt x="5550" y="1314"/>
                  </a:lnTo>
                  <a:cubicBezTo>
                    <a:pt x="5550" y="1085"/>
                    <a:pt x="5736" y="899"/>
                    <a:pt x="5966" y="899"/>
                  </a:cubicBezTo>
                  <a:close/>
                  <a:moveTo>
                    <a:pt x="1" y="0"/>
                  </a:moveTo>
                  <a:lnTo>
                    <a:pt x="1" y="8704"/>
                  </a:lnTo>
                  <a:cubicBezTo>
                    <a:pt x="1" y="9237"/>
                    <a:pt x="432" y="9668"/>
                    <a:pt x="965" y="9668"/>
                  </a:cubicBezTo>
                  <a:lnTo>
                    <a:pt x="12401" y="9668"/>
                  </a:lnTo>
                  <a:cubicBezTo>
                    <a:pt x="12933" y="9668"/>
                    <a:pt x="13366" y="9237"/>
                    <a:pt x="13366" y="8704"/>
                  </a:cubicBezTo>
                  <a:lnTo>
                    <a:pt x="133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
          <p:cNvGrpSpPr/>
          <p:nvPr/>
        </p:nvGrpSpPr>
        <p:grpSpPr>
          <a:xfrm>
            <a:off x="9538399" y="3036828"/>
            <a:ext cx="965044" cy="784338"/>
            <a:chOff x="3844034" y="4190228"/>
            <a:chExt cx="418184" cy="418091"/>
          </a:xfrm>
        </p:grpSpPr>
        <p:sp>
          <p:nvSpPr>
            <p:cNvPr id="150" name="Google Shape;150;p2"/>
            <p:cNvSpPr/>
            <p:nvPr/>
          </p:nvSpPr>
          <p:spPr>
            <a:xfrm>
              <a:off x="3844034" y="4190259"/>
              <a:ext cx="144025" cy="143993"/>
            </a:xfrm>
            <a:custGeom>
              <a:rect b="b" l="l" r="r" t="t"/>
              <a:pathLst>
                <a:path extrusionOk="0" h="4603" w="4604">
                  <a:moveTo>
                    <a:pt x="392" y="0"/>
                  </a:moveTo>
                  <a:cubicBezTo>
                    <a:pt x="175" y="0"/>
                    <a:pt x="1" y="176"/>
                    <a:pt x="1" y="391"/>
                  </a:cubicBezTo>
                  <a:lnTo>
                    <a:pt x="1" y="4212"/>
                  </a:lnTo>
                  <a:cubicBezTo>
                    <a:pt x="2" y="4427"/>
                    <a:pt x="177" y="4602"/>
                    <a:pt x="393" y="4602"/>
                  </a:cubicBezTo>
                  <a:cubicBezTo>
                    <a:pt x="609" y="4602"/>
                    <a:pt x="785" y="4427"/>
                    <a:pt x="785" y="4211"/>
                  </a:cubicBezTo>
                  <a:lnTo>
                    <a:pt x="785" y="782"/>
                  </a:lnTo>
                  <a:lnTo>
                    <a:pt x="4213" y="782"/>
                  </a:lnTo>
                  <a:cubicBezTo>
                    <a:pt x="4429" y="782"/>
                    <a:pt x="4604" y="607"/>
                    <a:pt x="4604" y="391"/>
                  </a:cubicBezTo>
                  <a:cubicBezTo>
                    <a:pt x="4604" y="176"/>
                    <a:pt x="4428" y="0"/>
                    <a:pt x="4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4118162" y="4190228"/>
              <a:ext cx="144025" cy="143993"/>
            </a:xfrm>
            <a:custGeom>
              <a:rect b="b" l="l" r="r" t="t"/>
              <a:pathLst>
                <a:path extrusionOk="0" h="4603" w="4604">
                  <a:moveTo>
                    <a:pt x="392" y="0"/>
                  </a:moveTo>
                  <a:cubicBezTo>
                    <a:pt x="174" y="0"/>
                    <a:pt x="0" y="176"/>
                    <a:pt x="0" y="391"/>
                  </a:cubicBezTo>
                  <a:cubicBezTo>
                    <a:pt x="0" y="607"/>
                    <a:pt x="177" y="782"/>
                    <a:pt x="392" y="782"/>
                  </a:cubicBezTo>
                  <a:lnTo>
                    <a:pt x="3820" y="782"/>
                  </a:lnTo>
                  <a:lnTo>
                    <a:pt x="3820" y="4211"/>
                  </a:lnTo>
                  <a:cubicBezTo>
                    <a:pt x="3820" y="4428"/>
                    <a:pt x="3996" y="4602"/>
                    <a:pt x="4211" y="4602"/>
                  </a:cubicBezTo>
                  <a:cubicBezTo>
                    <a:pt x="4426" y="4602"/>
                    <a:pt x="4603" y="4427"/>
                    <a:pt x="4603" y="4211"/>
                  </a:cubicBezTo>
                  <a:lnTo>
                    <a:pt x="4603" y="390"/>
                  </a:lnTo>
                  <a:cubicBezTo>
                    <a:pt x="4604" y="176"/>
                    <a:pt x="4428" y="0"/>
                    <a:pt x="4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4118225" y="4464232"/>
              <a:ext cx="143993" cy="144025"/>
            </a:xfrm>
            <a:custGeom>
              <a:rect b="b" l="l" r="r" t="t"/>
              <a:pathLst>
                <a:path extrusionOk="0" h="4604" w="4603">
                  <a:moveTo>
                    <a:pt x="4211" y="1"/>
                  </a:moveTo>
                  <a:cubicBezTo>
                    <a:pt x="3994" y="1"/>
                    <a:pt x="3819" y="177"/>
                    <a:pt x="3819" y="393"/>
                  </a:cubicBezTo>
                  <a:lnTo>
                    <a:pt x="3819" y="3821"/>
                  </a:lnTo>
                  <a:lnTo>
                    <a:pt x="391" y="3821"/>
                  </a:lnTo>
                  <a:cubicBezTo>
                    <a:pt x="175" y="3821"/>
                    <a:pt x="0" y="3997"/>
                    <a:pt x="0" y="4212"/>
                  </a:cubicBezTo>
                  <a:cubicBezTo>
                    <a:pt x="0" y="4427"/>
                    <a:pt x="176" y="4603"/>
                    <a:pt x="391" y="4603"/>
                  </a:cubicBezTo>
                  <a:lnTo>
                    <a:pt x="4212" y="4603"/>
                  </a:lnTo>
                  <a:cubicBezTo>
                    <a:pt x="4428" y="4603"/>
                    <a:pt x="4603" y="4427"/>
                    <a:pt x="4603" y="4212"/>
                  </a:cubicBezTo>
                  <a:lnTo>
                    <a:pt x="4603" y="390"/>
                  </a:lnTo>
                  <a:cubicBezTo>
                    <a:pt x="4602" y="177"/>
                    <a:pt x="4426" y="1"/>
                    <a:pt x="4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3844096" y="4464294"/>
              <a:ext cx="144056" cy="144025"/>
            </a:xfrm>
            <a:custGeom>
              <a:rect b="b" l="l" r="r" t="t"/>
              <a:pathLst>
                <a:path extrusionOk="0" h="4604" w="4605">
                  <a:moveTo>
                    <a:pt x="393" y="1"/>
                  </a:moveTo>
                  <a:cubicBezTo>
                    <a:pt x="175" y="1"/>
                    <a:pt x="1" y="176"/>
                    <a:pt x="1" y="392"/>
                  </a:cubicBezTo>
                  <a:lnTo>
                    <a:pt x="1" y="4213"/>
                  </a:lnTo>
                  <a:cubicBezTo>
                    <a:pt x="1" y="4429"/>
                    <a:pt x="177" y="4603"/>
                    <a:pt x="393" y="4603"/>
                  </a:cubicBezTo>
                  <a:lnTo>
                    <a:pt x="4214" y="4603"/>
                  </a:lnTo>
                  <a:cubicBezTo>
                    <a:pt x="4430" y="4603"/>
                    <a:pt x="4605" y="4428"/>
                    <a:pt x="4605" y="4213"/>
                  </a:cubicBezTo>
                  <a:cubicBezTo>
                    <a:pt x="4605" y="3997"/>
                    <a:pt x="4429" y="3820"/>
                    <a:pt x="4212" y="3820"/>
                  </a:cubicBezTo>
                  <a:lnTo>
                    <a:pt x="784" y="3820"/>
                  </a:lnTo>
                  <a:lnTo>
                    <a:pt x="784" y="392"/>
                  </a:lnTo>
                  <a:cubicBezTo>
                    <a:pt x="784" y="175"/>
                    <a:pt x="608" y="1"/>
                    <a:pt x="3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4028256" y="4371542"/>
              <a:ext cx="49770" cy="15485"/>
            </a:xfrm>
            <a:custGeom>
              <a:rect b="b" l="l" r="r" t="t"/>
              <a:pathLst>
                <a:path extrusionOk="0" h="495" w="1591">
                  <a:moveTo>
                    <a:pt x="796" y="0"/>
                  </a:moveTo>
                  <a:cubicBezTo>
                    <a:pt x="447" y="0"/>
                    <a:pt x="145" y="202"/>
                    <a:pt x="1" y="495"/>
                  </a:cubicBezTo>
                  <a:lnTo>
                    <a:pt x="1591" y="495"/>
                  </a:lnTo>
                  <a:cubicBezTo>
                    <a:pt x="1446" y="201"/>
                    <a:pt x="1144" y="0"/>
                    <a:pt x="7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4028256" y="4411521"/>
              <a:ext cx="49770" cy="15485"/>
            </a:xfrm>
            <a:custGeom>
              <a:rect b="b" l="l" r="r" t="t"/>
              <a:pathLst>
                <a:path extrusionOk="0" h="495" w="1591">
                  <a:moveTo>
                    <a:pt x="1" y="0"/>
                  </a:moveTo>
                  <a:cubicBezTo>
                    <a:pt x="144" y="293"/>
                    <a:pt x="447" y="495"/>
                    <a:pt x="796" y="495"/>
                  </a:cubicBezTo>
                  <a:cubicBezTo>
                    <a:pt x="1145" y="495"/>
                    <a:pt x="1446" y="294"/>
                    <a:pt x="15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4119758" y="4306630"/>
              <a:ext cx="116559" cy="80427"/>
            </a:xfrm>
            <a:custGeom>
              <a:rect b="b" l="l" r="r" t="t"/>
              <a:pathLst>
                <a:path extrusionOk="0" h="2571" w="3726">
                  <a:moveTo>
                    <a:pt x="0" y="1"/>
                  </a:moveTo>
                  <a:cubicBezTo>
                    <a:pt x="158" y="116"/>
                    <a:pt x="308" y="242"/>
                    <a:pt x="449" y="384"/>
                  </a:cubicBezTo>
                  <a:cubicBezTo>
                    <a:pt x="1045" y="979"/>
                    <a:pt x="1408" y="1744"/>
                    <a:pt x="1496" y="2571"/>
                  </a:cubicBezTo>
                  <a:lnTo>
                    <a:pt x="3725" y="2571"/>
                  </a:lnTo>
                  <a:cubicBezTo>
                    <a:pt x="3522" y="2278"/>
                    <a:pt x="3073" y="1709"/>
                    <a:pt x="2347" y="1160"/>
                  </a:cubicBezTo>
                  <a:cubicBezTo>
                    <a:pt x="1651" y="634"/>
                    <a:pt x="859" y="244"/>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3964346" y="4411521"/>
              <a:ext cx="177497" cy="77362"/>
            </a:xfrm>
            <a:custGeom>
              <a:rect b="b" l="l" r="r" t="t"/>
              <a:pathLst>
                <a:path extrusionOk="0" h="2473" w="5674">
                  <a:moveTo>
                    <a:pt x="0" y="0"/>
                  </a:moveTo>
                  <a:cubicBezTo>
                    <a:pt x="191" y="1396"/>
                    <a:pt x="1388" y="2472"/>
                    <a:pt x="2837" y="2472"/>
                  </a:cubicBezTo>
                  <a:cubicBezTo>
                    <a:pt x="4285" y="2472"/>
                    <a:pt x="5481" y="1396"/>
                    <a:pt x="5673" y="0"/>
                  </a:cubicBezTo>
                  <a:lnTo>
                    <a:pt x="4461" y="0"/>
                  </a:lnTo>
                  <a:cubicBezTo>
                    <a:pt x="4284" y="733"/>
                    <a:pt x="3624" y="1278"/>
                    <a:pt x="2838" y="1278"/>
                  </a:cubicBezTo>
                  <a:cubicBezTo>
                    <a:pt x="2052" y="1278"/>
                    <a:pt x="1391" y="733"/>
                    <a:pt x="12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3964440" y="4309665"/>
              <a:ext cx="177497" cy="77362"/>
            </a:xfrm>
            <a:custGeom>
              <a:rect b="b" l="l" r="r" t="t"/>
              <a:pathLst>
                <a:path extrusionOk="0" h="2473" w="5674">
                  <a:moveTo>
                    <a:pt x="2837" y="0"/>
                  </a:moveTo>
                  <a:cubicBezTo>
                    <a:pt x="1388" y="0"/>
                    <a:pt x="190" y="1076"/>
                    <a:pt x="1" y="2473"/>
                  </a:cubicBezTo>
                  <a:lnTo>
                    <a:pt x="1213" y="2473"/>
                  </a:lnTo>
                  <a:cubicBezTo>
                    <a:pt x="1389" y="1740"/>
                    <a:pt x="2050" y="1194"/>
                    <a:pt x="2836" y="1194"/>
                  </a:cubicBezTo>
                  <a:cubicBezTo>
                    <a:pt x="3622" y="1194"/>
                    <a:pt x="4282" y="1740"/>
                    <a:pt x="4460" y="2473"/>
                  </a:cubicBezTo>
                  <a:lnTo>
                    <a:pt x="5673" y="2473"/>
                  </a:lnTo>
                  <a:cubicBezTo>
                    <a:pt x="5482" y="1076"/>
                    <a:pt x="4285" y="0"/>
                    <a:pt x="28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3869873" y="4305535"/>
              <a:ext cx="118185" cy="81522"/>
            </a:xfrm>
            <a:custGeom>
              <a:rect b="b" l="l" r="r" t="t"/>
              <a:pathLst>
                <a:path extrusionOk="0" h="2606" w="3778">
                  <a:moveTo>
                    <a:pt x="3778" y="0"/>
                  </a:moveTo>
                  <a:lnTo>
                    <a:pt x="3778" y="0"/>
                  </a:lnTo>
                  <a:cubicBezTo>
                    <a:pt x="3581" y="53"/>
                    <a:pt x="3386" y="115"/>
                    <a:pt x="3196" y="184"/>
                  </a:cubicBezTo>
                  <a:cubicBezTo>
                    <a:pt x="2539" y="423"/>
                    <a:pt x="1928" y="757"/>
                    <a:pt x="1377" y="1178"/>
                  </a:cubicBezTo>
                  <a:cubicBezTo>
                    <a:pt x="651" y="1733"/>
                    <a:pt x="207" y="2303"/>
                    <a:pt x="1" y="2606"/>
                  </a:cubicBezTo>
                  <a:lnTo>
                    <a:pt x="2234" y="2606"/>
                  </a:lnTo>
                  <a:cubicBezTo>
                    <a:pt x="2321" y="1780"/>
                    <a:pt x="2685" y="1015"/>
                    <a:pt x="3282" y="419"/>
                  </a:cubicBezTo>
                  <a:cubicBezTo>
                    <a:pt x="3436" y="262"/>
                    <a:pt x="3602" y="123"/>
                    <a:pt x="37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4118225" y="4411489"/>
              <a:ext cx="118217" cy="81522"/>
            </a:xfrm>
            <a:custGeom>
              <a:rect b="b" l="l" r="r" t="t"/>
              <a:pathLst>
                <a:path extrusionOk="0" h="2606" w="3779">
                  <a:moveTo>
                    <a:pt x="1546" y="0"/>
                  </a:moveTo>
                  <a:cubicBezTo>
                    <a:pt x="1458" y="827"/>
                    <a:pt x="1094" y="1592"/>
                    <a:pt x="499" y="2187"/>
                  </a:cubicBezTo>
                  <a:cubicBezTo>
                    <a:pt x="344" y="2342"/>
                    <a:pt x="177" y="2482"/>
                    <a:pt x="0" y="2606"/>
                  </a:cubicBezTo>
                  <a:cubicBezTo>
                    <a:pt x="197" y="2552"/>
                    <a:pt x="392" y="2491"/>
                    <a:pt x="583" y="2422"/>
                  </a:cubicBezTo>
                  <a:cubicBezTo>
                    <a:pt x="1239" y="2183"/>
                    <a:pt x="1852" y="1849"/>
                    <a:pt x="2402" y="1428"/>
                  </a:cubicBezTo>
                  <a:cubicBezTo>
                    <a:pt x="3129" y="873"/>
                    <a:pt x="3572" y="303"/>
                    <a:pt x="37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3869904" y="4411521"/>
              <a:ext cx="116652" cy="80365"/>
            </a:xfrm>
            <a:custGeom>
              <a:rect b="b" l="l" r="r" t="t"/>
              <a:pathLst>
                <a:path extrusionOk="0" h="2569" w="3729">
                  <a:moveTo>
                    <a:pt x="1" y="0"/>
                  </a:moveTo>
                  <a:cubicBezTo>
                    <a:pt x="206" y="292"/>
                    <a:pt x="655" y="859"/>
                    <a:pt x="1380" y="1410"/>
                  </a:cubicBezTo>
                  <a:cubicBezTo>
                    <a:pt x="2077" y="1938"/>
                    <a:pt x="2869" y="2326"/>
                    <a:pt x="3728" y="2569"/>
                  </a:cubicBezTo>
                  <a:cubicBezTo>
                    <a:pt x="3570" y="2454"/>
                    <a:pt x="3421" y="2328"/>
                    <a:pt x="3279" y="2186"/>
                  </a:cubicBezTo>
                  <a:cubicBezTo>
                    <a:pt x="2684" y="1591"/>
                    <a:pt x="2320" y="826"/>
                    <a:pt x="2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
          <p:cNvSpPr txBox="1"/>
          <p:nvPr/>
        </p:nvSpPr>
        <p:spPr>
          <a:xfrm>
            <a:off x="3627225" y="4633500"/>
            <a:ext cx="2519100" cy="323100"/>
          </a:xfrm>
          <a:prstGeom prst="rect">
            <a:avLst/>
          </a:prstGeom>
          <a:noFill/>
          <a:ln>
            <a:noFill/>
          </a:ln>
        </p:spPr>
        <p:txBody>
          <a:bodyPr anchorCtr="0" anchor="t" bIns="0" lIns="0" spcFirstLastPara="1" rIns="9175" wrap="square" tIns="0">
            <a:noAutofit/>
          </a:bodyPr>
          <a:lstStyle/>
          <a:p>
            <a:pPr indent="0" lvl="0" marL="457200" rtl="0" algn="l">
              <a:spcBef>
                <a:spcPts val="1400"/>
              </a:spcBef>
              <a:spcAft>
                <a:spcPts val="0"/>
              </a:spcAft>
              <a:buNone/>
            </a:pPr>
            <a:r>
              <a:rPr lang="en-US" sz="2200">
                <a:solidFill>
                  <a:srgbClr val="093335"/>
                </a:solidFill>
              </a:rPr>
              <a:t>Methodology</a:t>
            </a:r>
            <a:endParaRPr sz="1800">
              <a:solidFill>
                <a:schemeClr val="dk1"/>
              </a:solidFill>
              <a:latin typeface="Twentieth Century"/>
              <a:ea typeface="Twentieth Century"/>
              <a:cs typeface="Twentieth Century"/>
              <a:sym typeface="Twentieth Century"/>
            </a:endParaRPr>
          </a:p>
        </p:txBody>
      </p:sp>
      <p:sp>
        <p:nvSpPr>
          <p:cNvPr id="163" name="Google Shape;163;p2"/>
          <p:cNvSpPr txBox="1"/>
          <p:nvPr/>
        </p:nvSpPr>
        <p:spPr>
          <a:xfrm>
            <a:off x="5988875" y="4633500"/>
            <a:ext cx="2621400" cy="1004700"/>
          </a:xfrm>
          <a:prstGeom prst="rect">
            <a:avLst/>
          </a:prstGeom>
          <a:noFill/>
          <a:ln>
            <a:noFill/>
          </a:ln>
        </p:spPr>
        <p:txBody>
          <a:bodyPr anchorCtr="0" anchor="t" bIns="0" lIns="0" spcFirstLastPara="1" rIns="9175" wrap="square" tIns="0">
            <a:noAutofit/>
          </a:bodyPr>
          <a:lstStyle/>
          <a:p>
            <a:pPr indent="0" lvl="0" marL="0" rtl="0" algn="ctr">
              <a:spcBef>
                <a:spcPts val="1400"/>
              </a:spcBef>
              <a:spcAft>
                <a:spcPts val="0"/>
              </a:spcAft>
              <a:buNone/>
            </a:pPr>
            <a:r>
              <a:rPr lang="en-US" sz="2200">
                <a:solidFill>
                  <a:srgbClr val="093335"/>
                </a:solidFill>
              </a:rPr>
              <a:t>Data Collection/Model</a:t>
            </a:r>
            <a:endParaRPr sz="1800">
              <a:solidFill>
                <a:schemeClr val="dk1"/>
              </a:solidFill>
              <a:latin typeface="Twentieth Century"/>
              <a:ea typeface="Twentieth Century"/>
              <a:cs typeface="Twentieth Century"/>
              <a:sym typeface="Twentieth Century"/>
            </a:endParaRPr>
          </a:p>
        </p:txBody>
      </p:sp>
      <p:sp>
        <p:nvSpPr>
          <p:cNvPr id="164" name="Google Shape;164;p2"/>
          <p:cNvSpPr txBox="1"/>
          <p:nvPr/>
        </p:nvSpPr>
        <p:spPr>
          <a:xfrm>
            <a:off x="8761375" y="4569500"/>
            <a:ext cx="2519100" cy="1004700"/>
          </a:xfrm>
          <a:prstGeom prst="rect">
            <a:avLst/>
          </a:prstGeom>
          <a:noFill/>
          <a:ln>
            <a:noFill/>
          </a:ln>
        </p:spPr>
        <p:txBody>
          <a:bodyPr anchorCtr="0" anchor="t" bIns="0" lIns="0" spcFirstLastPara="1" rIns="9175" wrap="square" tIns="0">
            <a:noAutofit/>
          </a:bodyPr>
          <a:lstStyle/>
          <a:p>
            <a:pPr indent="0" lvl="0" marL="0" rtl="0" algn="ctr">
              <a:spcBef>
                <a:spcPts val="1400"/>
              </a:spcBef>
              <a:spcAft>
                <a:spcPts val="0"/>
              </a:spcAft>
              <a:buNone/>
            </a:pPr>
            <a:r>
              <a:rPr lang="en-US" sz="2200">
                <a:solidFill>
                  <a:srgbClr val="093335"/>
                </a:solidFill>
              </a:rPr>
              <a:t>Business Intelligence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2"/>
          <p:cNvSpPr/>
          <p:nvPr/>
        </p:nvSpPr>
        <p:spPr>
          <a:xfrm>
            <a:off x="0" y="0"/>
            <a:ext cx="12192000" cy="4572001"/>
          </a:xfrm>
          <a:prstGeom prst="rect">
            <a:avLst/>
          </a:prstGeom>
          <a:solidFill>
            <a:srgbClr val="1482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70" name="Google Shape;170;p2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171" name="Google Shape;171;p2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
        <p:nvSpPr>
          <p:cNvPr id="172" name="Google Shape;172;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73" name="Google Shape;173;p22"/>
          <p:cNvSpPr/>
          <p:nvPr/>
        </p:nvSpPr>
        <p:spPr>
          <a:xfrm>
            <a:off x="466928" y="484632"/>
            <a:ext cx="11244036" cy="58809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74" name="Google Shape;174;p22"/>
          <p:cNvSpPr txBox="1"/>
          <p:nvPr>
            <p:ph type="title"/>
          </p:nvPr>
        </p:nvSpPr>
        <p:spPr>
          <a:xfrm>
            <a:off x="4365356" y="806365"/>
            <a:ext cx="7020747" cy="522963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6600"/>
              <a:buFont typeface="Twentieth Century"/>
              <a:buNone/>
            </a:pPr>
            <a:r>
              <a:rPr lang="en-US" sz="6600"/>
              <a:t>INTRODUCTION AND PROBLEM STATEMENT</a:t>
            </a:r>
            <a:endParaRPr/>
          </a:p>
        </p:txBody>
      </p:sp>
      <p:cxnSp>
        <p:nvCxnSpPr>
          <p:cNvPr id="175" name="Google Shape;175;p22"/>
          <p:cNvCxnSpPr/>
          <p:nvPr/>
        </p:nvCxnSpPr>
        <p:spPr>
          <a:xfrm>
            <a:off x="4059935" y="1600200"/>
            <a:ext cx="0" cy="36576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3"/>
          <p:cNvSpPr txBox="1"/>
          <p:nvPr>
            <p:ph type="title"/>
          </p:nvPr>
        </p:nvSpPr>
        <p:spPr>
          <a:xfrm>
            <a:off x="1024128" y="585216"/>
            <a:ext cx="80182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4219 INDUSTRIES LLC</a:t>
            </a:r>
            <a:endParaRPr/>
          </a:p>
        </p:txBody>
      </p:sp>
      <p:sp>
        <p:nvSpPr>
          <p:cNvPr id="181" name="Google Shape;181;p23"/>
          <p:cNvSpPr txBox="1"/>
          <p:nvPr>
            <p:ph idx="1" type="body"/>
          </p:nvPr>
        </p:nvSpPr>
        <p:spPr>
          <a:xfrm>
            <a:off x="1024128" y="2286000"/>
            <a:ext cx="8018271" cy="4023360"/>
          </a:xfrm>
          <a:prstGeom prst="rect">
            <a:avLst/>
          </a:prstGeom>
          <a:noFill/>
          <a:ln>
            <a:noFill/>
          </a:ln>
        </p:spPr>
        <p:txBody>
          <a:bodyPr anchorCtr="0" anchor="t" bIns="45700" lIns="45700" spcFirstLastPara="1" rIns="45700" wrap="square" tIns="45700">
            <a:normAutofit/>
          </a:bodyPr>
          <a:lstStyle/>
          <a:p>
            <a:pPr indent="-180340" lvl="0" marL="91440" rtl="0" algn="l">
              <a:lnSpc>
                <a:spcPct val="90000"/>
              </a:lnSpc>
              <a:spcBef>
                <a:spcPts val="0"/>
              </a:spcBef>
              <a:spcAft>
                <a:spcPts val="0"/>
              </a:spcAft>
              <a:buSzPts val="2800"/>
              <a:buChar char=" "/>
            </a:pPr>
            <a:r>
              <a:rPr b="1" lang="en-US" sz="2800">
                <a:solidFill>
                  <a:srgbClr val="0C0C0C"/>
                </a:solidFill>
              </a:rPr>
              <a:t>About Us</a:t>
            </a:r>
            <a:endParaRPr b="1" sz="2800"/>
          </a:p>
          <a:p>
            <a:pPr indent="-180340" lvl="0" marL="91440" rtl="0" algn="l">
              <a:lnSpc>
                <a:spcPct val="90000"/>
              </a:lnSpc>
              <a:spcBef>
                <a:spcPts val="0"/>
              </a:spcBef>
              <a:spcAft>
                <a:spcPts val="0"/>
              </a:spcAft>
              <a:buSzPts val="2800"/>
              <a:buChar char=" "/>
            </a:pPr>
            <a:r>
              <a:rPr lang="en-US" sz="2800"/>
              <a:t>We are a data science consulting company specializing in predicting the trajectory of trends. Our expertise is rooted in the knowledge and skills gained from The City College of New York, where our team members have focused on computer science and computer engineering.</a:t>
            </a:r>
            <a:endParaRPr sz="2800"/>
          </a:p>
        </p:txBody>
      </p:sp>
      <p:sp>
        <p:nvSpPr>
          <p:cNvPr id="182" name="Google Shape;182;p23"/>
          <p:cNvSpPr/>
          <p:nvPr/>
        </p:nvSpPr>
        <p:spPr>
          <a:xfrm>
            <a:off x="9583348" y="325601"/>
            <a:ext cx="2286920" cy="390807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3" name="Google Shape;183;p23"/>
          <p:cNvSpPr/>
          <p:nvPr/>
        </p:nvSpPr>
        <p:spPr>
          <a:xfrm>
            <a:off x="9583348" y="4394539"/>
            <a:ext cx="2286920" cy="2029724"/>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cxnSp>
        <p:nvCxnSpPr>
          <p:cNvPr id="188" name="Google Shape;188;g30f1d09b8ca_1_52"/>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
        <p:nvSpPr>
          <p:cNvPr id="189" name="Google Shape;189;g30f1d09b8ca_1_52"/>
          <p:cNvSpPr txBox="1"/>
          <p:nvPr>
            <p:ph type="title"/>
          </p:nvPr>
        </p:nvSpPr>
        <p:spPr>
          <a:xfrm>
            <a:off x="1024128" y="585216"/>
            <a:ext cx="31335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000"/>
              <a:buFont typeface="Twentieth Century"/>
              <a:buNone/>
            </a:pPr>
            <a:r>
              <a:rPr lang="en-US"/>
              <a:t>Introduction</a:t>
            </a:r>
            <a:r>
              <a:rPr lang="en-US"/>
              <a:t>  </a:t>
            </a:r>
            <a:endParaRPr/>
          </a:p>
        </p:txBody>
      </p:sp>
      <p:pic>
        <p:nvPicPr>
          <p:cNvPr id="190" name="Google Shape;190;g30f1d09b8ca_1_52"/>
          <p:cNvPicPr preferRelativeResize="0"/>
          <p:nvPr/>
        </p:nvPicPr>
        <p:blipFill>
          <a:blip r:embed="rId3">
            <a:alphaModFix/>
          </a:blip>
          <a:stretch>
            <a:fillRect/>
          </a:stretch>
        </p:blipFill>
        <p:spPr>
          <a:xfrm>
            <a:off x="5543225" y="826325"/>
            <a:ext cx="6166301" cy="2554899"/>
          </a:xfrm>
          <a:prstGeom prst="rect">
            <a:avLst/>
          </a:prstGeom>
          <a:noFill/>
          <a:ln>
            <a:noFill/>
          </a:ln>
        </p:spPr>
      </p:pic>
      <p:pic>
        <p:nvPicPr>
          <p:cNvPr id="191" name="Google Shape;191;g30f1d09b8ca_1_52"/>
          <p:cNvPicPr preferRelativeResize="0"/>
          <p:nvPr/>
        </p:nvPicPr>
        <p:blipFill>
          <a:blip r:embed="rId4">
            <a:alphaModFix/>
          </a:blip>
          <a:stretch>
            <a:fillRect/>
          </a:stretch>
        </p:blipFill>
        <p:spPr>
          <a:xfrm>
            <a:off x="423150" y="2845825"/>
            <a:ext cx="5032624" cy="3185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cxnSp>
        <p:nvCxnSpPr>
          <p:cNvPr id="196" name="Google Shape;196;g30f1d09b8ca_1_63"/>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
        <p:nvSpPr>
          <p:cNvPr id="197" name="Google Shape;197;g30f1d09b8ca_1_6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98" name="Google Shape;198;g30f1d09b8ca_1_63"/>
          <p:cNvSpPr txBox="1"/>
          <p:nvPr/>
        </p:nvSpPr>
        <p:spPr>
          <a:xfrm>
            <a:off x="-12" y="804308"/>
            <a:ext cx="3391800" cy="5249400"/>
          </a:xfrm>
          <a:prstGeom prst="rect">
            <a:avLst/>
          </a:prstGeom>
          <a:noFill/>
          <a:ln>
            <a:noFill/>
          </a:ln>
        </p:spPr>
        <p:txBody>
          <a:bodyPr anchorCtr="0" anchor="ctr" bIns="45700" lIns="91425" spcFirstLastPara="1" rIns="91425" wrap="square" tIns="45700">
            <a:normAutofit/>
          </a:bodyPr>
          <a:lstStyle/>
          <a:p>
            <a:pPr indent="0" lvl="0" marL="0" marR="0" rtl="0" algn="r">
              <a:lnSpc>
                <a:spcPct val="80000"/>
              </a:lnSpc>
              <a:spcBef>
                <a:spcPts val="0"/>
              </a:spcBef>
              <a:spcAft>
                <a:spcPts val="0"/>
              </a:spcAft>
              <a:buClr>
                <a:srgbClr val="0C0C0C"/>
              </a:buClr>
              <a:buSzPts val="5000"/>
              <a:buFont typeface="Twentieth Century"/>
              <a:buNone/>
            </a:pPr>
            <a:r>
              <a:rPr lang="en-US" sz="5000">
                <a:solidFill>
                  <a:srgbClr val="0C0C0C"/>
                </a:solidFill>
                <a:latin typeface="Twentieth Century"/>
                <a:ea typeface="Twentieth Century"/>
                <a:cs typeface="Twentieth Century"/>
                <a:sym typeface="Twentieth Century"/>
              </a:rPr>
              <a:t>	THE PROBLEM</a:t>
            </a:r>
            <a:endParaRPr/>
          </a:p>
        </p:txBody>
      </p:sp>
      <p:cxnSp>
        <p:nvCxnSpPr>
          <p:cNvPr id="199" name="Google Shape;199;g30f1d09b8ca_1_63"/>
          <p:cNvCxnSpPr/>
          <p:nvPr/>
        </p:nvCxnSpPr>
        <p:spPr>
          <a:xfrm>
            <a:off x="3712622" y="1600200"/>
            <a:ext cx="0" cy="3657600"/>
          </a:xfrm>
          <a:prstGeom prst="straightConnector1">
            <a:avLst/>
          </a:prstGeom>
          <a:noFill/>
          <a:ln cap="flat" cmpd="sng" w="19050">
            <a:solidFill>
              <a:schemeClr val="accent1"/>
            </a:solidFill>
            <a:prstDash val="solid"/>
            <a:round/>
            <a:headEnd len="sm" w="sm" type="none"/>
            <a:tailEnd len="sm" w="sm" type="none"/>
          </a:ln>
        </p:spPr>
      </p:cxnSp>
      <p:sp>
        <p:nvSpPr>
          <p:cNvPr id="200" name="Google Shape;200;g30f1d09b8ca_1_63"/>
          <p:cNvSpPr txBox="1"/>
          <p:nvPr>
            <p:ph idx="12" type="sldNum"/>
          </p:nvPr>
        </p:nvSpPr>
        <p:spPr>
          <a:xfrm>
            <a:off x="10837333" y="6470704"/>
            <a:ext cx="973800" cy="274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solidFill>
                  <a:srgbClr val="0C0C0C"/>
                </a:solidFill>
                <a:latin typeface="Twentieth Century"/>
                <a:ea typeface="Twentieth Century"/>
                <a:cs typeface="Twentieth Century"/>
                <a:sym typeface="Twentieth Century"/>
              </a:rPr>
              <a:t>‹#›</a:t>
            </a:fld>
            <a:endParaRPr>
              <a:solidFill>
                <a:srgbClr val="0C0C0C"/>
              </a:solidFill>
              <a:latin typeface="Twentieth Century"/>
              <a:ea typeface="Twentieth Century"/>
              <a:cs typeface="Twentieth Century"/>
              <a:sym typeface="Twentieth Century"/>
            </a:endParaRPr>
          </a:p>
        </p:txBody>
      </p:sp>
      <p:pic>
        <p:nvPicPr>
          <p:cNvPr id="201" name="Google Shape;201;g30f1d09b8ca_1_63"/>
          <p:cNvPicPr preferRelativeResize="0"/>
          <p:nvPr/>
        </p:nvPicPr>
        <p:blipFill>
          <a:blip r:embed="rId3">
            <a:alphaModFix/>
          </a:blip>
          <a:stretch>
            <a:fillRect/>
          </a:stretch>
        </p:blipFill>
        <p:spPr>
          <a:xfrm>
            <a:off x="4219150" y="421746"/>
            <a:ext cx="7230575" cy="4158705"/>
          </a:xfrm>
          <a:prstGeom prst="rect">
            <a:avLst/>
          </a:prstGeom>
          <a:noFill/>
          <a:ln>
            <a:noFill/>
          </a:ln>
        </p:spPr>
      </p:pic>
      <p:sp>
        <p:nvSpPr>
          <p:cNvPr id="202" name="Google Shape;202;g30f1d09b8ca_1_63"/>
          <p:cNvSpPr/>
          <p:nvPr/>
        </p:nvSpPr>
        <p:spPr>
          <a:xfrm>
            <a:off x="4567075" y="5474350"/>
            <a:ext cx="7485000" cy="106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3" name="Google Shape;203;g30f1d09b8ca_1_63"/>
          <p:cNvSpPr txBox="1"/>
          <p:nvPr>
            <p:ph idx="4294967295" type="title"/>
          </p:nvPr>
        </p:nvSpPr>
        <p:spPr>
          <a:xfrm>
            <a:off x="4855431" y="5027972"/>
            <a:ext cx="6594300" cy="162510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FFFFFF"/>
              </a:buClr>
              <a:buSzPts val="2400"/>
              <a:buFont typeface="Twentieth Century"/>
              <a:buNone/>
            </a:pPr>
            <a:br>
              <a:rPr lang="en-US" sz="2400">
                <a:solidFill>
                  <a:srgbClr val="FFFFFF"/>
                </a:solidFill>
              </a:rPr>
            </a:br>
            <a:r>
              <a:rPr b="1" lang="en-US" sz="2400">
                <a:solidFill>
                  <a:srgbClr val="FFFFFF"/>
                </a:solidFill>
              </a:rPr>
              <a:t>Question: </a:t>
            </a:r>
            <a:r>
              <a:rPr lang="en-US" sz="2400">
                <a:solidFill>
                  <a:srgbClr val="FFFFFF"/>
                </a:solidFill>
              </a:rPr>
              <a:t>Should investors invest in Nvidia or AMD?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26"/>
          <p:cNvSpPr/>
          <p:nvPr/>
        </p:nvSpPr>
        <p:spPr>
          <a:xfrm>
            <a:off x="0" y="0"/>
            <a:ext cx="12192000" cy="4572001"/>
          </a:xfrm>
          <a:prstGeom prst="rect">
            <a:avLst/>
          </a:prstGeom>
          <a:solidFill>
            <a:srgbClr val="1482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9" name="Google Shape;209;p26"/>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210" name="Google Shape;210;p26"/>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
        <p:nvSpPr>
          <p:cNvPr id="211" name="Google Shape;211;p26"/>
          <p:cNvSpPr/>
          <p:nvPr/>
        </p:nvSpPr>
        <p:spPr>
          <a:xfrm>
            <a:off x="0" y="0"/>
            <a:ext cx="12188726" cy="68589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12" name="Google Shape;212;p26"/>
          <p:cNvSpPr/>
          <p:nvPr/>
        </p:nvSpPr>
        <p:spPr>
          <a:xfrm>
            <a:off x="505464" y="484632"/>
            <a:ext cx="7453538" cy="58809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213" name="Google Shape;213;p26"/>
          <p:cNvSpPr txBox="1"/>
          <p:nvPr>
            <p:ph type="title"/>
          </p:nvPr>
        </p:nvSpPr>
        <p:spPr>
          <a:xfrm>
            <a:off x="990096" y="977900"/>
            <a:ext cx="6539558" cy="3327734"/>
          </a:xfrm>
          <a:prstGeom prst="rect">
            <a:avLst/>
          </a:prstGeom>
          <a:noFill/>
          <a:ln>
            <a:noFill/>
          </a:ln>
        </p:spPr>
        <p:txBody>
          <a:bodyPr anchorCtr="0" anchor="b" bIns="45700" lIns="91425" spcFirstLastPara="1" rIns="91425" wrap="square" tIns="45700">
            <a:normAutofit/>
          </a:bodyPr>
          <a:lstStyle/>
          <a:p>
            <a:pPr indent="0" lvl="0" marL="0" rtl="0" algn="r">
              <a:lnSpc>
                <a:spcPct val="80000"/>
              </a:lnSpc>
              <a:spcBef>
                <a:spcPts val="0"/>
              </a:spcBef>
              <a:spcAft>
                <a:spcPts val="0"/>
              </a:spcAft>
              <a:buClr>
                <a:srgbClr val="0C0C0C"/>
              </a:buClr>
              <a:buSzPts val="5400"/>
              <a:buFont typeface="Twentieth Century"/>
              <a:buNone/>
            </a:pPr>
            <a:r>
              <a:rPr lang="en-US" sz="5400"/>
              <a:t>METHOD AND PROCESS</a:t>
            </a:r>
            <a:endParaRPr/>
          </a:p>
        </p:txBody>
      </p:sp>
      <p:cxnSp>
        <p:nvCxnSpPr>
          <p:cNvPr id="214" name="Google Shape;214;p26"/>
          <p:cNvCxnSpPr/>
          <p:nvPr/>
        </p:nvCxnSpPr>
        <p:spPr>
          <a:xfrm>
            <a:off x="2158680" y="4476657"/>
            <a:ext cx="5370974" cy="0"/>
          </a:xfrm>
          <a:prstGeom prst="straightConnector1">
            <a:avLst/>
          </a:prstGeom>
          <a:noFill/>
          <a:ln cap="flat" cmpd="sng" w="19050">
            <a:solidFill>
              <a:srgbClr val="1482AB"/>
            </a:solidFill>
            <a:prstDash val="solid"/>
            <a:round/>
            <a:headEnd len="sm" w="sm" type="none"/>
            <a:tailEnd len="sm" w="sm" type="none"/>
          </a:ln>
        </p:spPr>
      </p:cxnSp>
      <p:sp>
        <p:nvSpPr>
          <p:cNvPr id="215" name="Google Shape;215;p26"/>
          <p:cNvSpPr/>
          <p:nvPr/>
        </p:nvSpPr>
        <p:spPr>
          <a:xfrm>
            <a:off x="8119870" y="484632"/>
            <a:ext cx="3584224" cy="58809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13"/>
                                        </p:tgtEl>
                                        <p:attrNameLst>
                                          <p:attrName>style.visibility</p:attrName>
                                        </p:attrNameLst>
                                      </p:cBhvr>
                                      <p:to>
                                        <p:strVal val="visible"/>
                                      </p:to>
                                    </p:set>
                                    <p:animEffect filter="fade" transition="in">
                                      <p:cBhvr>
                                        <p:cTn dur="4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221" name="Google Shape;221;p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
        <p:nvSpPr>
          <p:cNvPr id="222" name="Google Shape;222;p3"/>
          <p:cNvSpPr txBox="1"/>
          <p:nvPr>
            <p:ph type="title"/>
          </p:nvPr>
        </p:nvSpPr>
        <p:spPr>
          <a:xfrm>
            <a:off x="357275" y="1708362"/>
            <a:ext cx="3810000" cy="335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5000"/>
              <a:buFont typeface="Play"/>
              <a:buNone/>
            </a:pPr>
            <a:r>
              <a:rPr lang="en-US">
                <a:solidFill>
                  <a:srgbClr val="FFFFFF"/>
                </a:solidFill>
              </a:rPr>
              <a:t>Web Scraping</a:t>
            </a:r>
            <a:endParaRPr/>
          </a:p>
        </p:txBody>
      </p:sp>
      <p:sp>
        <p:nvSpPr>
          <p:cNvPr id="223" name="Google Shape;223;p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pic>
        <p:nvPicPr>
          <p:cNvPr id="224" name="Google Shape;224;p3"/>
          <p:cNvPicPr preferRelativeResize="0"/>
          <p:nvPr/>
        </p:nvPicPr>
        <p:blipFill>
          <a:blip r:embed="rId3">
            <a:alphaModFix/>
          </a:blip>
          <a:stretch>
            <a:fillRect/>
          </a:stretch>
        </p:blipFill>
        <p:spPr>
          <a:xfrm>
            <a:off x="4513175" y="838875"/>
            <a:ext cx="7181776" cy="3290149"/>
          </a:xfrm>
          <a:prstGeom prst="rect">
            <a:avLst/>
          </a:prstGeom>
          <a:noFill/>
          <a:ln>
            <a:noFill/>
          </a:ln>
        </p:spPr>
      </p:pic>
      <p:pic>
        <p:nvPicPr>
          <p:cNvPr id="225" name="Google Shape;225;p3"/>
          <p:cNvPicPr preferRelativeResize="0"/>
          <p:nvPr/>
        </p:nvPicPr>
        <p:blipFill>
          <a:blip r:embed="rId4">
            <a:alphaModFix/>
          </a:blip>
          <a:stretch>
            <a:fillRect/>
          </a:stretch>
        </p:blipFill>
        <p:spPr>
          <a:xfrm>
            <a:off x="5546463" y="3774963"/>
            <a:ext cx="4238625" cy="153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2024-02-20T13:08:53Z</dcterms:created>
  <dc:creator>Sheng-Min Chen</dc:creator>
</cp:coreProperties>
</file>