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DM Sans" pitchFamily="2" charset="77"/>
      <p:regular r:id="rId21"/>
      <p:bold r:id="rId22"/>
      <p:italic r:id="rId23"/>
      <p:boldItalic r:id="rId24"/>
    </p:embeddedFont>
    <p:embeddedFont>
      <p:font typeface="Nunito Light" panose="020F0302020204030204" pitchFamily="34" charset="0"/>
      <p:regular r:id="rId25"/>
      <p:italic r:id="rId26"/>
    </p:embeddedFont>
    <p:embeddedFont>
      <p:font typeface="Outfit" pitchFamily="2" charset="0"/>
      <p:regular r:id="rId27"/>
      <p:bold r:id="rId28"/>
    </p:embeddedFont>
    <p:embeddedFont>
      <p:font typeface="Outfit Light"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B3BEB2-A604-4290-96BC-4DE800DD73DF}">
  <a:tblStyle styleId="{73B3BEB2-A604-4290-96BC-4DE800DD73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2"/>
    <p:restoredTop sz="94687"/>
  </p:normalViewPr>
  <p:slideViewPr>
    <p:cSldViewPr snapToGrid="0">
      <p:cViewPr varScale="1">
        <p:scale>
          <a:sx n="209" d="100"/>
          <a:sy n="209" d="100"/>
        </p:scale>
        <p:origin x="184" y="2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1151dbaf67_0_11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1151dbaf67_0_1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1151dbaf6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1151dbaf6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1151dbaf67_2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31151dbaf67_2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1151dbaf67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1151dbaf67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112089c3ad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3112089c3a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31151dbaf67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31151dbaf67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13d719aa7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313d719aa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1151dbaf67_2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1151dbaf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3112089c3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3112089c3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1151dbaf67_0_247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g31151dbaf67_0_247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1151dbaf67_0_22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31151dbaf67_0_22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1151dbaf6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1151dbaf6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139b6b571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3139b6b571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3139e712c9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3139e712c9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b="1" dirty="0"/>
              <a:t>Scalability</a:t>
            </a:r>
            <a:br>
              <a:rPr lang="en-US" dirty="0"/>
            </a:br>
            <a:r>
              <a:rPr lang="en-US" dirty="0"/>
              <a:t>"One of the main advantages of Big Data tools is their impressive scalability. These tools are built for horizontal scaling, meaning they can handle large numbers of users and vast volumes of data by adding more servers rather than upgrading individual ones, which keeps costs down. They also offer elastic scaling, automatically adjusting resources based on demand, making them highly adaptable for fluctuating data loads. Google Cloud Dataflow, for example, scales in real time, ideal for variable workloads. Tools like AWS Kinesis and Apache Kafka enable global scale and distribution, allowing data sources and consumers to be geographically dispersed, which is crucial for global applications with diverse data needs."</a:t>
            </a:r>
            <a:br>
              <a:rPr lang="en-US" dirty="0"/>
            </a:br>
            <a:r>
              <a:rPr lang="en-US" i="1" dirty="0"/>
              <a:t>Data lakes and warehouses benefit from this scalability, as they are designed to store and process massive, distributed datasets fed by these Big Data tools.</a:t>
            </a:r>
          </a:p>
          <a:p>
            <a:pPr marL="228600" lvl="0" indent="-228600" algn="l" rtl="0">
              <a:spcBef>
                <a:spcPts val="0"/>
              </a:spcBef>
              <a:spcAft>
                <a:spcPts val="0"/>
              </a:spcAft>
              <a:buAutoNum type="arabicPeriod"/>
            </a:pPr>
            <a:endParaRPr lang="en-US" i="1" dirty="0"/>
          </a:p>
          <a:p>
            <a:pPr marL="228600" lvl="0" indent="-228600" algn="l" rtl="0">
              <a:spcBef>
                <a:spcPts val="0"/>
              </a:spcBef>
              <a:spcAft>
                <a:spcPts val="0"/>
              </a:spcAft>
              <a:buAutoNum type="arabicPeriod"/>
            </a:pPr>
            <a:r>
              <a:rPr lang="en-US" b="1" dirty="0"/>
              <a:t>2. Real-Time Processing</a:t>
            </a:r>
            <a:br>
              <a:rPr lang="en-US" dirty="0"/>
            </a:br>
            <a:r>
              <a:rPr lang="en-US" dirty="0"/>
              <a:t>"Another advantage is real-time processing, enabling these tools to handle streaming data with minimal latency. For instance, AWS Kinesis can ingest data within seconds, making it perfect for time-sensitive applications like IoT monitoring or social media analytics. They also allow for continuous analytics, empowering businesses to analyze data on the fly, which is essential in sectors like finance for real-time fraud detection or healthcare for monitoring patients. Additionally, Kafka and Kinesis support event-driven architectures, which allow systems to respond instantly as new data arrives—a necessity for applications that require immediate responses."</a:t>
            </a:r>
            <a:br>
              <a:rPr lang="en-US" dirty="0"/>
            </a:br>
            <a:r>
              <a:rPr lang="en-US" i="1" dirty="0"/>
              <a:t>This real-time processing capability allows data lakes and warehouses to continuously update, providing immediate, actionable insights.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139e712c92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139e712c92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3. Efficiency</a:t>
            </a:r>
            <a:br>
              <a:rPr lang="en-US" dirty="0"/>
            </a:br>
            <a:r>
              <a:rPr lang="en-US" dirty="0"/>
              <a:t>"Big Data tools also deliver high efficiency. They use optimized resource management to keep operational costs low, with tools like Dataflow and Kinesis allocating resources dynamically to reduce energy use. Their high-throughput capabilities ensure that data is processed as it’s ingested, minimizing latency and preventing bottlenecks, making it easier to handle heavy workloads. These tools also have strong fault tolerance and reliability. For example, Kafka replicates data across nodes, while Kinesis stores data in multiple availability zones, ensuring data integrity and minimizing the chance of downtime."</a:t>
            </a:r>
            <a:br>
              <a:rPr lang="en-US" dirty="0"/>
            </a:br>
            <a:r>
              <a:rPr lang="en-US" i="1" dirty="0"/>
              <a:t>Efficiency and fault tolerance ensure that data lakes and warehouses can rely on consistent, high-quality data streams.</a:t>
            </a:r>
          </a:p>
          <a:p>
            <a:pPr marL="0" lvl="0" indent="0" algn="l" rtl="0">
              <a:spcBef>
                <a:spcPts val="0"/>
              </a:spcBef>
              <a:spcAft>
                <a:spcPts val="0"/>
              </a:spcAft>
              <a:buNone/>
            </a:pPr>
            <a:endParaRPr lang="en-US" i="1" dirty="0"/>
          </a:p>
          <a:p>
            <a:pPr marL="0" lvl="0" indent="0" algn="l" rtl="0">
              <a:spcBef>
                <a:spcPts val="0"/>
              </a:spcBef>
              <a:spcAft>
                <a:spcPts val="0"/>
              </a:spcAft>
              <a:buNone/>
            </a:pPr>
            <a:r>
              <a:rPr lang="en-US" b="1" dirty="0"/>
              <a:t>4. Community Support</a:t>
            </a:r>
            <a:br>
              <a:rPr lang="en-US" dirty="0"/>
            </a:br>
            <a:r>
              <a:rPr lang="en-US" dirty="0"/>
              <a:t>"Finally, community support plays a significant role in the strength of these tools. For instance, Kafka’s open-source foundation means it has a large community continuously improving it, ensuring it stays adaptable and well-supported. These tools integrate seamlessly with major cloud services and a variety of third-party applications, backed by extensive documentation, user forums, and troubleshooting resources. They also benefit from regular innovation and updates. Google Cloud Dataflow, for example, leverages Google’s expertise in machine learning and data management, keeping it at the forefront of modern data needs."</a:t>
            </a:r>
            <a:br>
              <a:rPr lang="en-US" dirty="0"/>
            </a:br>
            <a:r>
              <a:rPr lang="en-US" i="1" dirty="0"/>
              <a:t>Community-driven updates enhance compatibility with evolving data lake and warehousing technologies, fostering integration and innovation.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1151dbaf67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1151dbaf67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1378770a8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1378770a8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15"/>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a:spcBef>
                <a:spcPts val="0"/>
              </a:spcBef>
              <a:spcAft>
                <a:spcPts val="0"/>
              </a:spcAft>
              <a:buClr>
                <a:schemeClr val="lt1"/>
              </a:buClr>
              <a:buSzPts val="6000"/>
              <a:buNone/>
              <a:defRPr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9" name="Google Shape;59;p15"/>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grpSp>
        <p:nvGrpSpPr>
          <p:cNvPr id="61" name="Google Shape;61;p16"/>
          <p:cNvGrpSpPr/>
          <p:nvPr/>
        </p:nvGrpSpPr>
        <p:grpSpPr>
          <a:xfrm>
            <a:off x="-247298" y="-446215"/>
            <a:ext cx="9638600" cy="6030088"/>
            <a:chOff x="-247298" y="-446215"/>
            <a:chExt cx="9638600" cy="6030088"/>
          </a:xfrm>
        </p:grpSpPr>
        <p:sp>
          <p:nvSpPr>
            <p:cNvPr id="62" name="Google Shape;62;p1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1" name="Google Shape;71;p16"/>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Font typeface="Nunito Light"/>
              <a:buChar char="●"/>
              <a:defRPr/>
            </a:lvl1pPr>
            <a:lvl2pPr marL="914400" lvl="1" indent="-317500">
              <a:lnSpc>
                <a:spcPct val="100000"/>
              </a:lnSpc>
              <a:spcBef>
                <a:spcPts val="0"/>
              </a:spcBef>
              <a:spcAft>
                <a:spcPts val="0"/>
              </a:spcAft>
              <a:buSzPts val="1400"/>
              <a:buFont typeface="Nunito Light"/>
              <a:buChar char="○"/>
              <a:defRPr/>
            </a:lvl2pPr>
            <a:lvl3pPr marL="1371600" lvl="2" indent="-317500">
              <a:lnSpc>
                <a:spcPct val="100000"/>
              </a:lnSpc>
              <a:spcBef>
                <a:spcPts val="0"/>
              </a:spcBef>
              <a:spcAft>
                <a:spcPts val="0"/>
              </a:spcAft>
              <a:buSzPts val="1400"/>
              <a:buFont typeface="Nunito Light"/>
              <a:buChar char="■"/>
              <a:defRPr/>
            </a:lvl3pPr>
            <a:lvl4pPr marL="1828800" lvl="3" indent="-317500">
              <a:lnSpc>
                <a:spcPct val="100000"/>
              </a:lnSpc>
              <a:spcBef>
                <a:spcPts val="0"/>
              </a:spcBef>
              <a:spcAft>
                <a:spcPts val="0"/>
              </a:spcAft>
              <a:buSzPts val="1400"/>
              <a:buFont typeface="Nunito Light"/>
              <a:buChar char="●"/>
              <a:defRPr/>
            </a:lvl4pPr>
            <a:lvl5pPr marL="2286000" lvl="4" indent="-317500">
              <a:lnSpc>
                <a:spcPct val="100000"/>
              </a:lnSpc>
              <a:spcBef>
                <a:spcPts val="0"/>
              </a:spcBef>
              <a:spcAft>
                <a:spcPts val="0"/>
              </a:spcAft>
              <a:buSzPts val="1400"/>
              <a:buFont typeface="Nunito Light"/>
              <a:buChar char="○"/>
              <a:defRPr/>
            </a:lvl5pPr>
            <a:lvl6pPr marL="2743200" lvl="5" indent="-317500">
              <a:lnSpc>
                <a:spcPct val="100000"/>
              </a:lnSpc>
              <a:spcBef>
                <a:spcPts val="0"/>
              </a:spcBef>
              <a:spcAft>
                <a:spcPts val="0"/>
              </a:spcAft>
              <a:buSzPts val="1400"/>
              <a:buFont typeface="Nunito Light"/>
              <a:buChar char="■"/>
              <a:defRPr/>
            </a:lvl6pPr>
            <a:lvl7pPr marL="3200400" lvl="6" indent="-317500">
              <a:lnSpc>
                <a:spcPct val="100000"/>
              </a:lnSpc>
              <a:spcBef>
                <a:spcPts val="0"/>
              </a:spcBef>
              <a:spcAft>
                <a:spcPts val="0"/>
              </a:spcAft>
              <a:buSzPts val="1400"/>
              <a:buFont typeface="Nunito Light"/>
              <a:buChar char="●"/>
              <a:defRPr/>
            </a:lvl7pPr>
            <a:lvl8pPr marL="3657600" lvl="7" indent="-317500">
              <a:lnSpc>
                <a:spcPct val="100000"/>
              </a:lnSpc>
              <a:spcBef>
                <a:spcPts val="0"/>
              </a:spcBef>
              <a:spcAft>
                <a:spcPts val="0"/>
              </a:spcAft>
              <a:buSzPts val="1400"/>
              <a:buFont typeface="Nunito Light"/>
              <a:buChar char="○"/>
              <a:defRPr/>
            </a:lvl8pPr>
            <a:lvl9pPr marL="4114800" lvl="8" indent="-31750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grpSp>
        <p:nvGrpSpPr>
          <p:cNvPr id="73" name="Google Shape;73;p17"/>
          <p:cNvGrpSpPr/>
          <p:nvPr/>
        </p:nvGrpSpPr>
        <p:grpSpPr>
          <a:xfrm>
            <a:off x="-247298" y="-446215"/>
            <a:ext cx="9638600" cy="6030088"/>
            <a:chOff x="-247298" y="-446215"/>
            <a:chExt cx="9638600" cy="6030088"/>
          </a:xfrm>
        </p:grpSpPr>
        <p:sp>
          <p:nvSpPr>
            <p:cNvPr id="74" name="Google Shape;74;p17"/>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4" name="Google Shape;84;p17"/>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5" name="Google Shape;85;p17"/>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6" name="Google Shape;86;p17"/>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18"/>
          <p:cNvGrpSpPr/>
          <p:nvPr/>
        </p:nvGrpSpPr>
        <p:grpSpPr>
          <a:xfrm>
            <a:off x="-247298" y="-284290"/>
            <a:ext cx="9638600" cy="5868163"/>
            <a:chOff x="-247298" y="-284290"/>
            <a:chExt cx="9638600" cy="5868163"/>
          </a:xfrm>
        </p:grpSpPr>
        <p:sp>
          <p:nvSpPr>
            <p:cNvPr id="89" name="Google Shape;89;p18"/>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0" name="Google Shape;100;p19"/>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sz="65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
        <p:nvSpPr>
          <p:cNvPr id="105" name="Google Shape;105;p21"/>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22"/>
          <p:cNvSpPr>
            <a:spLocks noGrp="1"/>
          </p:cNvSpPr>
          <p:nvPr>
            <p:ph type="pic" idx="2"/>
          </p:nvPr>
        </p:nvSpPr>
        <p:spPr>
          <a:xfrm>
            <a:off x="-25" y="-13725"/>
            <a:ext cx="9144000" cy="5157300"/>
          </a:xfrm>
          <a:prstGeom prst="rect">
            <a:avLst/>
          </a:prstGeom>
          <a:noFill/>
          <a:ln>
            <a:noFill/>
          </a:ln>
        </p:spPr>
      </p:sp>
      <p:sp>
        <p:nvSpPr>
          <p:cNvPr id="108" name="Google Shape;108;p22"/>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a:spcBef>
                <a:spcPts val="0"/>
              </a:spcBef>
              <a:spcAft>
                <a:spcPts val="0"/>
              </a:spcAft>
              <a:buSzPts val="3500"/>
              <a:buNone/>
              <a:defRPr sz="3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23"/>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23"/>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3"/>
        <p:cNvGrpSpPr/>
        <p:nvPr/>
      </p:nvGrpSpPr>
      <p:grpSpPr>
        <a:xfrm>
          <a:off x="0" y="0"/>
          <a:ext cx="0" cy="0"/>
          <a:chOff x="0" y="0"/>
          <a:chExt cx="0" cy="0"/>
        </a:xfrm>
      </p:grpSpPr>
      <p:grpSp>
        <p:nvGrpSpPr>
          <p:cNvPr id="114" name="Google Shape;114;p25"/>
          <p:cNvGrpSpPr/>
          <p:nvPr/>
        </p:nvGrpSpPr>
        <p:grpSpPr>
          <a:xfrm>
            <a:off x="-417711" y="-428628"/>
            <a:ext cx="9979385" cy="6000759"/>
            <a:chOff x="-417711" y="-428628"/>
            <a:chExt cx="9979385" cy="6000759"/>
          </a:xfrm>
        </p:grpSpPr>
        <p:sp>
          <p:nvSpPr>
            <p:cNvPr id="115" name="Google Shape;115;p25"/>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5"/>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5"/>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5"/>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5"/>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5"/>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5"/>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24" name="Google Shape;124;p25"/>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25"/>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5"/>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7" name="Google Shape;127;p25"/>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 name="Google Shape;128;p25"/>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9" name="Google Shape;129;p25"/>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0" name="Google Shape;130;p25"/>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1" name="Google Shape;131;p25"/>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2" name="Google Shape;132;p25"/>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3" name="Google Shape;133;p25"/>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4" name="Google Shape;134;p25"/>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5" name="Google Shape;135;p25"/>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6" name="Google Shape;136;p25"/>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7" name="Google Shape;137;p25"/>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8" name="Google Shape;138;p25"/>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9" name="Google Shape;139;p25"/>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0" name="Google Shape;140;p25"/>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25"/>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2"/>
        <p:cNvGrpSpPr/>
        <p:nvPr/>
      </p:nvGrpSpPr>
      <p:grpSpPr>
        <a:xfrm>
          <a:off x="0" y="0"/>
          <a:ext cx="0" cy="0"/>
          <a:chOff x="0" y="0"/>
          <a:chExt cx="0" cy="0"/>
        </a:xfrm>
      </p:grpSpPr>
      <p:grpSp>
        <p:nvGrpSpPr>
          <p:cNvPr id="143" name="Google Shape;143;p26"/>
          <p:cNvGrpSpPr/>
          <p:nvPr/>
        </p:nvGrpSpPr>
        <p:grpSpPr>
          <a:xfrm>
            <a:off x="-247298" y="-446215"/>
            <a:ext cx="9638600" cy="6030088"/>
            <a:chOff x="-247298" y="-446215"/>
            <a:chExt cx="9638600" cy="6030088"/>
          </a:xfrm>
        </p:grpSpPr>
        <p:sp>
          <p:nvSpPr>
            <p:cNvPr id="144" name="Google Shape;144;p2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6"/>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153" name="Google Shape;153;p26"/>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4"/>
        <p:cNvGrpSpPr/>
        <p:nvPr/>
      </p:nvGrpSpPr>
      <p:grpSpPr>
        <a:xfrm>
          <a:off x="0" y="0"/>
          <a:ext cx="0" cy="0"/>
          <a:chOff x="0" y="0"/>
          <a:chExt cx="0" cy="0"/>
        </a:xfrm>
      </p:grpSpPr>
      <p:grpSp>
        <p:nvGrpSpPr>
          <p:cNvPr id="155" name="Google Shape;155;p27"/>
          <p:cNvGrpSpPr/>
          <p:nvPr/>
        </p:nvGrpSpPr>
        <p:grpSpPr>
          <a:xfrm>
            <a:off x="-535133" y="-37823"/>
            <a:ext cx="10207495" cy="5621696"/>
            <a:chOff x="-535133" y="-37823"/>
            <a:chExt cx="10207495" cy="5621696"/>
          </a:xfrm>
        </p:grpSpPr>
        <p:sp>
          <p:nvSpPr>
            <p:cNvPr id="156" name="Google Shape;156;p27"/>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65"/>
        <p:cNvGrpSpPr/>
        <p:nvPr/>
      </p:nvGrpSpPr>
      <p:grpSpPr>
        <a:xfrm>
          <a:off x="0" y="0"/>
          <a:ext cx="0" cy="0"/>
          <a:chOff x="0" y="0"/>
          <a:chExt cx="0" cy="0"/>
        </a:xfrm>
      </p:grpSpPr>
      <p:grpSp>
        <p:nvGrpSpPr>
          <p:cNvPr id="166" name="Google Shape;166;p28"/>
          <p:cNvGrpSpPr/>
          <p:nvPr/>
        </p:nvGrpSpPr>
        <p:grpSpPr>
          <a:xfrm>
            <a:off x="-247298" y="-446215"/>
            <a:ext cx="9638610" cy="6030088"/>
            <a:chOff x="-247298" y="-446215"/>
            <a:chExt cx="9638610" cy="6030088"/>
          </a:xfrm>
        </p:grpSpPr>
        <p:sp>
          <p:nvSpPr>
            <p:cNvPr id="167" name="Google Shape;167;p28"/>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76"/>
        <p:cNvGrpSpPr/>
        <p:nvPr/>
      </p:nvGrpSpPr>
      <p:grpSpPr>
        <a:xfrm>
          <a:off x="0" y="0"/>
          <a:ext cx="0" cy="0"/>
          <a:chOff x="0" y="0"/>
          <a:chExt cx="0" cy="0"/>
        </a:xfrm>
      </p:grpSpPr>
      <p:grpSp>
        <p:nvGrpSpPr>
          <p:cNvPr id="177" name="Google Shape;177;p29"/>
          <p:cNvGrpSpPr/>
          <p:nvPr/>
        </p:nvGrpSpPr>
        <p:grpSpPr>
          <a:xfrm>
            <a:off x="-548808" y="-584898"/>
            <a:ext cx="10241610" cy="6168779"/>
            <a:chOff x="-548808" y="-584898"/>
            <a:chExt cx="10241610" cy="6168779"/>
          </a:xfrm>
        </p:grpSpPr>
        <p:sp>
          <p:nvSpPr>
            <p:cNvPr id="178" name="Google Shape;178;p29"/>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189" name="Google Shape;189;p30"/>
          <p:cNvGrpSpPr/>
          <p:nvPr/>
        </p:nvGrpSpPr>
        <p:grpSpPr>
          <a:xfrm>
            <a:off x="-476796" y="2900252"/>
            <a:ext cx="10097585" cy="2865204"/>
            <a:chOff x="-476796" y="2900252"/>
            <a:chExt cx="10097585" cy="2865204"/>
          </a:xfrm>
        </p:grpSpPr>
        <p:grpSp>
          <p:nvGrpSpPr>
            <p:cNvPr id="190" name="Google Shape;190;p30"/>
            <p:cNvGrpSpPr/>
            <p:nvPr/>
          </p:nvGrpSpPr>
          <p:grpSpPr>
            <a:xfrm>
              <a:off x="-476796" y="2900252"/>
              <a:ext cx="10097585" cy="2865204"/>
              <a:chOff x="-476796" y="2900252"/>
              <a:chExt cx="10097585" cy="2865204"/>
            </a:xfrm>
          </p:grpSpPr>
          <p:sp>
            <p:nvSpPr>
              <p:cNvPr id="191" name="Google Shape;191;p30"/>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30"/>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9"/>
        <p:cNvGrpSpPr/>
        <p:nvPr/>
      </p:nvGrpSpPr>
      <p:grpSpPr>
        <a:xfrm>
          <a:off x="0" y="0"/>
          <a:ext cx="0" cy="0"/>
          <a:chOff x="0" y="0"/>
          <a:chExt cx="0" cy="0"/>
        </a:xfrm>
      </p:grpSpPr>
      <p:grpSp>
        <p:nvGrpSpPr>
          <p:cNvPr id="200" name="Google Shape;200;p31"/>
          <p:cNvGrpSpPr/>
          <p:nvPr/>
        </p:nvGrpSpPr>
        <p:grpSpPr>
          <a:xfrm>
            <a:off x="-145083" y="-503840"/>
            <a:ext cx="9434170" cy="6151188"/>
            <a:chOff x="-145083" y="-503840"/>
            <a:chExt cx="9434170" cy="6151188"/>
          </a:xfrm>
        </p:grpSpPr>
        <p:sp>
          <p:nvSpPr>
            <p:cNvPr id="201" name="Google Shape;201;p31"/>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31"/>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10" name="Google Shape;210;p31"/>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1" name="Google Shape;211;p31"/>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2"/>
        <p:cNvGrpSpPr/>
        <p:nvPr/>
      </p:nvGrpSpPr>
      <p:grpSpPr>
        <a:xfrm>
          <a:off x="0" y="0"/>
          <a:ext cx="0" cy="0"/>
          <a:chOff x="0" y="0"/>
          <a:chExt cx="0" cy="0"/>
        </a:xfrm>
      </p:grpSpPr>
      <p:grpSp>
        <p:nvGrpSpPr>
          <p:cNvPr id="213" name="Google Shape;213;p32"/>
          <p:cNvGrpSpPr/>
          <p:nvPr/>
        </p:nvGrpSpPr>
        <p:grpSpPr>
          <a:xfrm>
            <a:off x="-247298" y="-446215"/>
            <a:ext cx="9638600" cy="6030088"/>
            <a:chOff x="-247298" y="-446215"/>
            <a:chExt cx="9638600" cy="6030088"/>
          </a:xfrm>
        </p:grpSpPr>
        <p:sp>
          <p:nvSpPr>
            <p:cNvPr id="214" name="Google Shape;214;p32"/>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32"/>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3" name="Google Shape;223;p32"/>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4"/>
        <p:cNvGrpSpPr/>
        <p:nvPr/>
      </p:nvGrpSpPr>
      <p:grpSpPr>
        <a:xfrm>
          <a:off x="0" y="0"/>
          <a:ext cx="0" cy="0"/>
          <a:chOff x="0" y="0"/>
          <a:chExt cx="0" cy="0"/>
        </a:xfrm>
      </p:grpSpPr>
      <p:grpSp>
        <p:nvGrpSpPr>
          <p:cNvPr id="225" name="Google Shape;225;p33"/>
          <p:cNvGrpSpPr/>
          <p:nvPr/>
        </p:nvGrpSpPr>
        <p:grpSpPr>
          <a:xfrm flipH="1">
            <a:off x="-247298" y="-446215"/>
            <a:ext cx="9638600" cy="6030088"/>
            <a:chOff x="-247298" y="-446215"/>
            <a:chExt cx="9638600" cy="6030088"/>
          </a:xfrm>
        </p:grpSpPr>
        <p:sp>
          <p:nvSpPr>
            <p:cNvPr id="226" name="Google Shape;226;p33"/>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33"/>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35" name="Google Shape;235;p33"/>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236"/>
        <p:cNvGrpSpPr/>
        <p:nvPr/>
      </p:nvGrpSpPr>
      <p:grpSpPr>
        <a:xfrm>
          <a:off x="0" y="0"/>
          <a:ext cx="0" cy="0"/>
          <a:chOff x="0" y="0"/>
          <a:chExt cx="0" cy="0"/>
        </a:xfrm>
      </p:grpSpPr>
      <p:grpSp>
        <p:nvGrpSpPr>
          <p:cNvPr id="237" name="Google Shape;237;p34"/>
          <p:cNvGrpSpPr/>
          <p:nvPr/>
        </p:nvGrpSpPr>
        <p:grpSpPr>
          <a:xfrm>
            <a:off x="-247298" y="-446215"/>
            <a:ext cx="9638600" cy="6030088"/>
            <a:chOff x="-247298" y="-446215"/>
            <a:chExt cx="9638600" cy="6030088"/>
          </a:xfrm>
        </p:grpSpPr>
        <p:sp>
          <p:nvSpPr>
            <p:cNvPr id="238" name="Google Shape;238;p3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47" name="Google Shape;247;p34"/>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Nunito Light"/>
              <a:buChar char="●"/>
              <a:defRPr/>
            </a:lvl1pPr>
            <a:lvl2pPr marL="914400" lvl="1" indent="-317500">
              <a:lnSpc>
                <a:spcPct val="100000"/>
              </a:lnSpc>
              <a:spcBef>
                <a:spcPts val="0"/>
              </a:spcBef>
              <a:spcAft>
                <a:spcPts val="0"/>
              </a:spcAft>
              <a:buClr>
                <a:srgbClr val="1A1A1A"/>
              </a:buClr>
              <a:buSzPts val="1400"/>
              <a:buFont typeface="Nunito Light"/>
              <a:buChar char="○"/>
              <a:defRPr/>
            </a:lvl2pPr>
            <a:lvl3pPr marL="1371600" lvl="2" indent="-317500">
              <a:lnSpc>
                <a:spcPct val="100000"/>
              </a:lnSpc>
              <a:spcBef>
                <a:spcPts val="0"/>
              </a:spcBef>
              <a:spcAft>
                <a:spcPts val="0"/>
              </a:spcAft>
              <a:buClr>
                <a:srgbClr val="1A1A1A"/>
              </a:buClr>
              <a:buSzPts val="1400"/>
              <a:buFont typeface="Nunito Light"/>
              <a:buChar char="■"/>
              <a:defRPr/>
            </a:lvl3pPr>
            <a:lvl4pPr marL="1828800" lvl="3" indent="-317500">
              <a:lnSpc>
                <a:spcPct val="100000"/>
              </a:lnSpc>
              <a:spcBef>
                <a:spcPts val="0"/>
              </a:spcBef>
              <a:spcAft>
                <a:spcPts val="0"/>
              </a:spcAft>
              <a:buClr>
                <a:srgbClr val="1A1A1A"/>
              </a:buClr>
              <a:buSzPts val="1400"/>
              <a:buFont typeface="Nunito Light"/>
              <a:buChar char="●"/>
              <a:defRPr/>
            </a:lvl4pPr>
            <a:lvl5pPr marL="2286000" lvl="4" indent="-317500">
              <a:lnSpc>
                <a:spcPct val="100000"/>
              </a:lnSpc>
              <a:spcBef>
                <a:spcPts val="0"/>
              </a:spcBef>
              <a:spcAft>
                <a:spcPts val="0"/>
              </a:spcAft>
              <a:buClr>
                <a:srgbClr val="1A1A1A"/>
              </a:buClr>
              <a:buSzPts val="1400"/>
              <a:buFont typeface="Nunito Light"/>
              <a:buChar char="○"/>
              <a:defRPr/>
            </a:lvl5pPr>
            <a:lvl6pPr marL="2743200" lvl="5" indent="-317500">
              <a:lnSpc>
                <a:spcPct val="100000"/>
              </a:lnSpc>
              <a:spcBef>
                <a:spcPts val="0"/>
              </a:spcBef>
              <a:spcAft>
                <a:spcPts val="0"/>
              </a:spcAft>
              <a:buClr>
                <a:srgbClr val="1A1A1A"/>
              </a:buClr>
              <a:buSzPts val="1400"/>
              <a:buFont typeface="Nunito Light"/>
              <a:buChar char="■"/>
              <a:defRPr/>
            </a:lvl6pPr>
            <a:lvl7pPr marL="3200400" lvl="6" indent="-317500">
              <a:lnSpc>
                <a:spcPct val="100000"/>
              </a:lnSpc>
              <a:spcBef>
                <a:spcPts val="0"/>
              </a:spcBef>
              <a:spcAft>
                <a:spcPts val="0"/>
              </a:spcAft>
              <a:buClr>
                <a:srgbClr val="1A1A1A"/>
              </a:buClr>
              <a:buSzPts val="1400"/>
              <a:buFont typeface="Nunito Light"/>
              <a:buChar char="●"/>
              <a:defRPr/>
            </a:lvl7pPr>
            <a:lvl8pPr marL="3657600" lvl="7" indent="-317500">
              <a:lnSpc>
                <a:spcPct val="100000"/>
              </a:lnSpc>
              <a:spcBef>
                <a:spcPts val="0"/>
              </a:spcBef>
              <a:spcAft>
                <a:spcPts val="0"/>
              </a:spcAft>
              <a:buClr>
                <a:srgbClr val="1A1A1A"/>
              </a:buClr>
              <a:buSzPts val="1400"/>
              <a:buFont typeface="Nunito Light"/>
              <a:buChar char="○"/>
              <a:defRPr/>
            </a:lvl8pPr>
            <a:lvl9pPr marL="4114800" lvl="8" indent="-31750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248"/>
        <p:cNvGrpSpPr/>
        <p:nvPr/>
      </p:nvGrpSpPr>
      <p:grpSpPr>
        <a:xfrm>
          <a:off x="0" y="0"/>
          <a:ext cx="0" cy="0"/>
          <a:chOff x="0" y="0"/>
          <a:chExt cx="0" cy="0"/>
        </a:xfrm>
      </p:grpSpPr>
      <p:grpSp>
        <p:nvGrpSpPr>
          <p:cNvPr id="249" name="Google Shape;249;p35"/>
          <p:cNvGrpSpPr/>
          <p:nvPr/>
        </p:nvGrpSpPr>
        <p:grpSpPr>
          <a:xfrm>
            <a:off x="-535133" y="-37823"/>
            <a:ext cx="10207495" cy="5621696"/>
            <a:chOff x="-535133" y="-37823"/>
            <a:chExt cx="10207495" cy="5621696"/>
          </a:xfrm>
        </p:grpSpPr>
        <p:sp>
          <p:nvSpPr>
            <p:cNvPr id="250" name="Google Shape;250;p3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59" name="Google Shape;259;p35"/>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Nunito Light"/>
              <a:buChar char="●"/>
              <a:defRPr/>
            </a:lvl1pPr>
            <a:lvl2pPr marL="914400" lvl="1" indent="-317500">
              <a:lnSpc>
                <a:spcPct val="100000"/>
              </a:lnSpc>
              <a:spcBef>
                <a:spcPts val="0"/>
              </a:spcBef>
              <a:spcAft>
                <a:spcPts val="0"/>
              </a:spcAft>
              <a:buClr>
                <a:srgbClr val="1A1A1A"/>
              </a:buClr>
              <a:buSzPts val="1400"/>
              <a:buFont typeface="Nunito Light"/>
              <a:buChar char="○"/>
              <a:defRPr/>
            </a:lvl2pPr>
            <a:lvl3pPr marL="1371600" lvl="2" indent="-317500">
              <a:lnSpc>
                <a:spcPct val="100000"/>
              </a:lnSpc>
              <a:spcBef>
                <a:spcPts val="0"/>
              </a:spcBef>
              <a:spcAft>
                <a:spcPts val="0"/>
              </a:spcAft>
              <a:buClr>
                <a:srgbClr val="1A1A1A"/>
              </a:buClr>
              <a:buSzPts val="1400"/>
              <a:buFont typeface="Nunito Light"/>
              <a:buChar char="■"/>
              <a:defRPr/>
            </a:lvl3pPr>
            <a:lvl4pPr marL="1828800" lvl="3" indent="-317500">
              <a:lnSpc>
                <a:spcPct val="100000"/>
              </a:lnSpc>
              <a:spcBef>
                <a:spcPts val="0"/>
              </a:spcBef>
              <a:spcAft>
                <a:spcPts val="0"/>
              </a:spcAft>
              <a:buClr>
                <a:srgbClr val="1A1A1A"/>
              </a:buClr>
              <a:buSzPts val="1400"/>
              <a:buFont typeface="Nunito Light"/>
              <a:buChar char="●"/>
              <a:defRPr/>
            </a:lvl4pPr>
            <a:lvl5pPr marL="2286000" lvl="4" indent="-317500">
              <a:lnSpc>
                <a:spcPct val="100000"/>
              </a:lnSpc>
              <a:spcBef>
                <a:spcPts val="0"/>
              </a:spcBef>
              <a:spcAft>
                <a:spcPts val="0"/>
              </a:spcAft>
              <a:buClr>
                <a:srgbClr val="1A1A1A"/>
              </a:buClr>
              <a:buSzPts val="1400"/>
              <a:buFont typeface="Nunito Light"/>
              <a:buChar char="○"/>
              <a:defRPr/>
            </a:lvl5pPr>
            <a:lvl6pPr marL="2743200" lvl="5" indent="-317500">
              <a:lnSpc>
                <a:spcPct val="100000"/>
              </a:lnSpc>
              <a:spcBef>
                <a:spcPts val="0"/>
              </a:spcBef>
              <a:spcAft>
                <a:spcPts val="0"/>
              </a:spcAft>
              <a:buClr>
                <a:srgbClr val="1A1A1A"/>
              </a:buClr>
              <a:buSzPts val="1400"/>
              <a:buFont typeface="Nunito Light"/>
              <a:buChar char="■"/>
              <a:defRPr/>
            </a:lvl6pPr>
            <a:lvl7pPr marL="3200400" lvl="6" indent="-317500">
              <a:lnSpc>
                <a:spcPct val="100000"/>
              </a:lnSpc>
              <a:spcBef>
                <a:spcPts val="0"/>
              </a:spcBef>
              <a:spcAft>
                <a:spcPts val="0"/>
              </a:spcAft>
              <a:buClr>
                <a:srgbClr val="1A1A1A"/>
              </a:buClr>
              <a:buSzPts val="1400"/>
              <a:buFont typeface="Nunito Light"/>
              <a:buChar char="●"/>
              <a:defRPr/>
            </a:lvl7pPr>
            <a:lvl8pPr marL="3657600" lvl="7" indent="-317500">
              <a:lnSpc>
                <a:spcPct val="100000"/>
              </a:lnSpc>
              <a:spcBef>
                <a:spcPts val="0"/>
              </a:spcBef>
              <a:spcAft>
                <a:spcPts val="0"/>
              </a:spcAft>
              <a:buClr>
                <a:srgbClr val="1A1A1A"/>
              </a:buClr>
              <a:buSzPts val="1400"/>
              <a:buFont typeface="Nunito Light"/>
              <a:buChar char="○"/>
              <a:defRPr/>
            </a:lvl8pPr>
            <a:lvl9pPr marL="4114800" lvl="8" indent="-31750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60"/>
        <p:cNvGrpSpPr/>
        <p:nvPr/>
      </p:nvGrpSpPr>
      <p:grpSpPr>
        <a:xfrm>
          <a:off x="0" y="0"/>
          <a:ext cx="0" cy="0"/>
          <a:chOff x="0" y="0"/>
          <a:chExt cx="0" cy="0"/>
        </a:xfrm>
      </p:grpSpPr>
      <p:grpSp>
        <p:nvGrpSpPr>
          <p:cNvPr id="261" name="Google Shape;261;p36"/>
          <p:cNvGrpSpPr/>
          <p:nvPr/>
        </p:nvGrpSpPr>
        <p:grpSpPr>
          <a:xfrm>
            <a:off x="-310473" y="3500727"/>
            <a:ext cx="9764950" cy="2327954"/>
            <a:chOff x="-310473" y="3500727"/>
            <a:chExt cx="9764950" cy="2327954"/>
          </a:xfrm>
        </p:grpSpPr>
        <p:sp>
          <p:nvSpPr>
            <p:cNvPr id="262" name="Google Shape;262;p36"/>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71" name="Google Shape;271;p36"/>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2" name="Google Shape;272;p36"/>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3" name="Google Shape;273;p36"/>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4" name="Google Shape;274;p36"/>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5"/>
        <p:cNvGrpSpPr/>
        <p:nvPr/>
      </p:nvGrpSpPr>
      <p:grpSpPr>
        <a:xfrm>
          <a:off x="0" y="0"/>
          <a:ext cx="0" cy="0"/>
          <a:chOff x="0" y="0"/>
          <a:chExt cx="0" cy="0"/>
        </a:xfrm>
      </p:grpSpPr>
      <p:grpSp>
        <p:nvGrpSpPr>
          <p:cNvPr id="276" name="Google Shape;276;p37"/>
          <p:cNvGrpSpPr/>
          <p:nvPr/>
        </p:nvGrpSpPr>
        <p:grpSpPr>
          <a:xfrm>
            <a:off x="-655296" y="3436585"/>
            <a:ext cx="10454595" cy="2311221"/>
            <a:chOff x="-655296" y="3436585"/>
            <a:chExt cx="10454595" cy="2311221"/>
          </a:xfrm>
        </p:grpSpPr>
        <p:sp>
          <p:nvSpPr>
            <p:cNvPr id="277" name="Google Shape;277;p37"/>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86" name="Google Shape;286;p37"/>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37"/>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8"/>
        <p:cNvGrpSpPr/>
        <p:nvPr/>
      </p:nvGrpSpPr>
      <p:grpSpPr>
        <a:xfrm>
          <a:off x="0" y="0"/>
          <a:ext cx="0" cy="0"/>
          <a:chOff x="0" y="0"/>
          <a:chExt cx="0" cy="0"/>
        </a:xfrm>
      </p:grpSpPr>
      <p:grpSp>
        <p:nvGrpSpPr>
          <p:cNvPr id="289" name="Google Shape;289;p38"/>
          <p:cNvGrpSpPr/>
          <p:nvPr/>
        </p:nvGrpSpPr>
        <p:grpSpPr>
          <a:xfrm>
            <a:off x="-512036" y="-358023"/>
            <a:ext cx="10169413" cy="5930154"/>
            <a:chOff x="-512036" y="-358023"/>
            <a:chExt cx="10169413" cy="5930154"/>
          </a:xfrm>
        </p:grpSpPr>
        <p:sp>
          <p:nvSpPr>
            <p:cNvPr id="290" name="Google Shape;290;p38"/>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99" name="Google Shape;299;p38"/>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0" name="Google Shape;300;p38"/>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1" name="Google Shape;301;p38"/>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2" name="Google Shape;302;p38"/>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3" name="Google Shape;303;p38"/>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4" name="Google Shape;304;p38"/>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5"/>
        <p:cNvGrpSpPr/>
        <p:nvPr/>
      </p:nvGrpSpPr>
      <p:grpSpPr>
        <a:xfrm>
          <a:off x="0" y="0"/>
          <a:ext cx="0" cy="0"/>
          <a:chOff x="0" y="0"/>
          <a:chExt cx="0" cy="0"/>
        </a:xfrm>
      </p:grpSpPr>
      <p:grpSp>
        <p:nvGrpSpPr>
          <p:cNvPr id="306" name="Google Shape;306;p39"/>
          <p:cNvGrpSpPr/>
          <p:nvPr/>
        </p:nvGrpSpPr>
        <p:grpSpPr>
          <a:xfrm>
            <a:off x="-519458" y="2674710"/>
            <a:ext cx="10224210" cy="2744938"/>
            <a:chOff x="-519458" y="2674710"/>
            <a:chExt cx="10224210" cy="2744938"/>
          </a:xfrm>
        </p:grpSpPr>
        <p:sp>
          <p:nvSpPr>
            <p:cNvPr id="307" name="Google Shape;307;p39"/>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16" name="Google Shape;316;p39"/>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7" name="Google Shape;317;p39"/>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8" name="Google Shape;318;p39"/>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9" name="Google Shape;319;p39"/>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0" name="Google Shape;320;p39"/>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1" name="Google Shape;321;p39"/>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2" name="Google Shape;322;p39"/>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3" name="Google Shape;323;p39"/>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4"/>
        <p:cNvGrpSpPr/>
        <p:nvPr/>
      </p:nvGrpSpPr>
      <p:grpSpPr>
        <a:xfrm>
          <a:off x="0" y="0"/>
          <a:ext cx="0" cy="0"/>
          <a:chOff x="0" y="0"/>
          <a:chExt cx="0" cy="0"/>
        </a:xfrm>
      </p:grpSpPr>
      <p:grpSp>
        <p:nvGrpSpPr>
          <p:cNvPr id="325" name="Google Shape;325;p40"/>
          <p:cNvGrpSpPr/>
          <p:nvPr/>
        </p:nvGrpSpPr>
        <p:grpSpPr>
          <a:xfrm>
            <a:off x="-266473" y="3341397"/>
            <a:ext cx="9676960" cy="2321921"/>
            <a:chOff x="-266473" y="3341397"/>
            <a:chExt cx="9676960" cy="2321921"/>
          </a:xfrm>
        </p:grpSpPr>
        <p:sp>
          <p:nvSpPr>
            <p:cNvPr id="326" name="Google Shape;326;p40"/>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5" name="Google Shape;335;p40"/>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6" name="Google Shape;336;p40"/>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7" name="Google Shape;337;p40"/>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8" name="Google Shape;338;p40"/>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9" name="Google Shape;339;p40"/>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0" name="Google Shape;340;p40"/>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1" name="Google Shape;341;p40"/>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2" name="Google Shape;342;p40"/>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3" name="Google Shape;343;p40"/>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4" name="Google Shape;344;p40"/>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5" name="Google Shape;345;p40"/>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6" name="Google Shape;346;p40"/>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47"/>
        <p:cNvGrpSpPr/>
        <p:nvPr/>
      </p:nvGrpSpPr>
      <p:grpSpPr>
        <a:xfrm>
          <a:off x="0" y="0"/>
          <a:ext cx="0" cy="0"/>
          <a:chOff x="0" y="0"/>
          <a:chExt cx="0" cy="0"/>
        </a:xfrm>
      </p:grpSpPr>
      <p:sp>
        <p:nvSpPr>
          <p:cNvPr id="348" name="Google Shape;348;p41"/>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49" name="Google Shape;349;p41"/>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0" name="Google Shape;350;p41"/>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51" name="Google Shape;351;p41"/>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2" name="Google Shape;352;p41"/>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53" name="Google Shape;353;p41"/>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None/>
              <a:defRPr sz="60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56" name="Google Shape;356;p42"/>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7" name="Google Shape;357;p42"/>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8"/>
        <p:cNvGrpSpPr/>
        <p:nvPr/>
      </p:nvGrpSpPr>
      <p:grpSpPr>
        <a:xfrm>
          <a:off x="0" y="0"/>
          <a:ext cx="0" cy="0"/>
          <a:chOff x="0" y="0"/>
          <a:chExt cx="0" cy="0"/>
        </a:xfrm>
      </p:grpSpPr>
      <p:grpSp>
        <p:nvGrpSpPr>
          <p:cNvPr id="359" name="Google Shape;359;p43"/>
          <p:cNvGrpSpPr/>
          <p:nvPr/>
        </p:nvGrpSpPr>
        <p:grpSpPr>
          <a:xfrm>
            <a:off x="-247298" y="-446215"/>
            <a:ext cx="9638610" cy="6030088"/>
            <a:chOff x="-247298" y="-446215"/>
            <a:chExt cx="9638610" cy="6030088"/>
          </a:xfrm>
        </p:grpSpPr>
        <p:sp>
          <p:nvSpPr>
            <p:cNvPr id="360" name="Google Shape;360;p43"/>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3"/>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3"/>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3"/>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3"/>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3"/>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3"/>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68"/>
        <p:cNvGrpSpPr/>
        <p:nvPr/>
      </p:nvGrpSpPr>
      <p:grpSpPr>
        <a:xfrm>
          <a:off x="0" y="0"/>
          <a:ext cx="0" cy="0"/>
          <a:chOff x="0" y="0"/>
          <a:chExt cx="0" cy="0"/>
        </a:xfrm>
      </p:grpSpPr>
      <p:grpSp>
        <p:nvGrpSpPr>
          <p:cNvPr id="369" name="Google Shape;369;p44"/>
          <p:cNvGrpSpPr/>
          <p:nvPr/>
        </p:nvGrpSpPr>
        <p:grpSpPr>
          <a:xfrm>
            <a:off x="-476796" y="2900252"/>
            <a:ext cx="10097585" cy="2865204"/>
            <a:chOff x="-476796" y="2900252"/>
            <a:chExt cx="10097585" cy="2865204"/>
          </a:xfrm>
        </p:grpSpPr>
        <p:grpSp>
          <p:nvGrpSpPr>
            <p:cNvPr id="370" name="Google Shape;370;p44"/>
            <p:cNvGrpSpPr/>
            <p:nvPr/>
          </p:nvGrpSpPr>
          <p:grpSpPr>
            <a:xfrm>
              <a:off x="-476796" y="2900252"/>
              <a:ext cx="10097585" cy="2865204"/>
              <a:chOff x="-476796" y="2900252"/>
              <a:chExt cx="10097585" cy="2865204"/>
            </a:xfrm>
          </p:grpSpPr>
          <p:sp>
            <p:nvSpPr>
              <p:cNvPr id="371" name="Google Shape;371;p44"/>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4"/>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4"/>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ctrTitle"/>
          </p:nvPr>
        </p:nvSpPr>
        <p:spPr>
          <a:xfrm>
            <a:off x="713225" y="1156000"/>
            <a:ext cx="49251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t>Big Data </a:t>
            </a:r>
            <a:endParaRPr sz="4300"/>
          </a:p>
          <a:p>
            <a:pPr marL="0" lvl="0" indent="0" algn="l" rtl="0">
              <a:spcBef>
                <a:spcPts val="0"/>
              </a:spcBef>
              <a:spcAft>
                <a:spcPts val="0"/>
              </a:spcAft>
              <a:buNone/>
            </a:pPr>
            <a:r>
              <a:rPr lang="en" sz="4300"/>
              <a:t>Analytic Software</a:t>
            </a:r>
            <a:br>
              <a:rPr lang="en" b="1"/>
            </a:br>
            <a:r>
              <a:rPr lang="en" sz="2200"/>
              <a:t>Pod 6 Presentation</a:t>
            </a:r>
            <a:endParaRPr sz="4800"/>
          </a:p>
        </p:txBody>
      </p:sp>
      <p:sp>
        <p:nvSpPr>
          <p:cNvPr id="384" name="Google Shape;384;p45"/>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34157"/>
                </a:solidFill>
                <a:latin typeface="Outfit Light"/>
                <a:ea typeface="Outfit Light"/>
                <a:cs typeface="Outfit Light"/>
                <a:sym typeface="Outfit Light"/>
              </a:rPr>
              <a:t>Jay Noppone P, Abdul Andha, Olu Kukoyi, Nur Mazumder, Mansij Mishra, Tajwar Rahman</a:t>
            </a:r>
            <a:endParaRPr>
              <a:solidFill>
                <a:srgbClr val="334157"/>
              </a:solidFill>
              <a:latin typeface="Outfit Light"/>
              <a:ea typeface="Outfit Light"/>
              <a:cs typeface="Outfit Light"/>
              <a:sym typeface="Outfit Light"/>
            </a:endParaRPr>
          </a:p>
          <a:p>
            <a:pPr marL="0" lvl="0" indent="0" algn="l" rtl="0">
              <a:spcBef>
                <a:spcPts val="0"/>
              </a:spcBef>
              <a:spcAft>
                <a:spcPts val="0"/>
              </a:spcAft>
              <a:buNone/>
            </a:pPr>
            <a:endParaRPr>
              <a:latin typeface="Outfit Light"/>
              <a:ea typeface="Outfit Light"/>
              <a:cs typeface="Outfit Light"/>
              <a:sym typeface="Outfit Light"/>
            </a:endParaRPr>
          </a:p>
        </p:txBody>
      </p:sp>
      <p:cxnSp>
        <p:nvCxnSpPr>
          <p:cNvPr id="385" name="Google Shape;385;p45"/>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86" name="Google Shape;386;p45"/>
          <p:cNvGrpSpPr/>
          <p:nvPr/>
        </p:nvGrpSpPr>
        <p:grpSpPr>
          <a:xfrm>
            <a:off x="5115337" y="-428624"/>
            <a:ext cx="4275118" cy="6450405"/>
            <a:chOff x="5115337" y="-428624"/>
            <a:chExt cx="4275118" cy="6450405"/>
          </a:xfrm>
        </p:grpSpPr>
        <p:sp>
          <p:nvSpPr>
            <p:cNvPr id="387" name="Google Shape;387;p45"/>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5"/>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5"/>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5"/>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5"/>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4"/>
          <p:cNvSpPr txBox="1">
            <a:spLocks noGrp="1"/>
          </p:cNvSpPr>
          <p:nvPr>
            <p:ph type="title"/>
          </p:nvPr>
        </p:nvSpPr>
        <p:spPr>
          <a:xfrm>
            <a:off x="713225" y="2384250"/>
            <a:ext cx="4500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Benchmarking</a:t>
            </a:r>
            <a:endParaRPr/>
          </a:p>
        </p:txBody>
      </p:sp>
      <p:sp>
        <p:nvSpPr>
          <p:cNvPr id="554" name="Google Shape;554;p54"/>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grpSp>
        <p:nvGrpSpPr>
          <p:cNvPr id="556" name="Google Shape;556;p54"/>
          <p:cNvGrpSpPr/>
          <p:nvPr/>
        </p:nvGrpSpPr>
        <p:grpSpPr>
          <a:xfrm>
            <a:off x="5104880" y="-153372"/>
            <a:ext cx="4218588" cy="6000577"/>
            <a:chOff x="5104880" y="-153372"/>
            <a:chExt cx="4218588" cy="6000577"/>
          </a:xfrm>
        </p:grpSpPr>
        <p:sp>
          <p:nvSpPr>
            <p:cNvPr id="557" name="Google Shape;557;p54"/>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4"/>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4"/>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4"/>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4"/>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4"/>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4"/>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4"/>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4"/>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4"/>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4"/>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4"/>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4"/>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74" name="Google Shape;574;p54"/>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Tabular Comparison</a:t>
            </a:r>
            <a:endParaRPr/>
          </a:p>
        </p:txBody>
      </p:sp>
      <p:graphicFrame>
        <p:nvGraphicFramePr>
          <p:cNvPr id="580" name="Google Shape;580;p55"/>
          <p:cNvGraphicFramePr/>
          <p:nvPr/>
        </p:nvGraphicFramePr>
        <p:xfrm>
          <a:off x="726750" y="1332238"/>
          <a:ext cx="7704000" cy="3551285"/>
        </p:xfrm>
        <a:graphic>
          <a:graphicData uri="http://schemas.openxmlformats.org/drawingml/2006/table">
            <a:tbl>
              <a:tblPr>
                <a:noFill/>
                <a:tableStyleId>{73B3BEB2-A604-4290-96BC-4DE800DD73DF}</a:tableStyleId>
              </a:tblPr>
              <a:tblGrid>
                <a:gridCol w="1447100">
                  <a:extLst>
                    <a:ext uri="{9D8B030D-6E8A-4147-A177-3AD203B41FA5}">
                      <a16:colId xmlns:a16="http://schemas.microsoft.com/office/drawing/2014/main" val="20000"/>
                    </a:ext>
                  </a:extLst>
                </a:gridCol>
                <a:gridCol w="2097700">
                  <a:extLst>
                    <a:ext uri="{9D8B030D-6E8A-4147-A177-3AD203B41FA5}">
                      <a16:colId xmlns:a16="http://schemas.microsoft.com/office/drawing/2014/main" val="20001"/>
                    </a:ext>
                  </a:extLst>
                </a:gridCol>
                <a:gridCol w="2097675">
                  <a:extLst>
                    <a:ext uri="{9D8B030D-6E8A-4147-A177-3AD203B41FA5}">
                      <a16:colId xmlns:a16="http://schemas.microsoft.com/office/drawing/2014/main" val="20002"/>
                    </a:ext>
                  </a:extLst>
                </a:gridCol>
                <a:gridCol w="2061525">
                  <a:extLst>
                    <a:ext uri="{9D8B030D-6E8A-4147-A177-3AD203B41FA5}">
                      <a16:colId xmlns:a16="http://schemas.microsoft.com/office/drawing/2014/main" val="20003"/>
                    </a:ext>
                  </a:extLst>
                </a:gridCol>
              </a:tblGrid>
              <a:tr h="50722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Criteria</a:t>
                      </a:r>
                      <a:endParaRPr b="1">
                        <a:solidFill>
                          <a:schemeClr val="dk1"/>
                        </a:solidFill>
                        <a:latin typeface="Outfit"/>
                        <a:ea typeface="Outfit"/>
                        <a:cs typeface="Outfit"/>
                        <a:sym typeface="Outfit"/>
                      </a:endParaRPr>
                    </a:p>
                  </a:txBody>
                  <a:tcPr marL="91425" marR="943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Apache Kafka</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AWS Kinesis</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GCP Dataflow</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Learning Curve</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Steep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Moderate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Low to Moderate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Use Case</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t>Real-time analytics, event streaming, ETL</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Real-time data streaming and analytics</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Real-time data processing, ETL</a:t>
                      </a: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Flexibility</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Open source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Managed by AWS</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Managed by GCP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Pricing</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Self-hosted infrastructure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Pay-as-you-go model based on usage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Pay-as-you-go model based on usage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07675">
                <a:tc>
                  <a:txBody>
                    <a:bodyPr/>
                    <a:lstStyle/>
                    <a:p>
                      <a:pPr marL="0" lvl="0" indent="0" algn="ctr" rtl="0">
                        <a:spcBef>
                          <a:spcPts val="0"/>
                        </a:spcBef>
                        <a:spcAft>
                          <a:spcPts val="0"/>
                        </a:spcAft>
                        <a:buNone/>
                      </a:pPr>
                      <a:r>
                        <a:rPr lang="en" b="1">
                          <a:solidFill>
                            <a:schemeClr val="dk1"/>
                          </a:solidFill>
                          <a:latin typeface="Outfit"/>
                          <a:ea typeface="Outfit"/>
                          <a:cs typeface="Outfit"/>
                          <a:sym typeface="Outfit"/>
                        </a:rPr>
                        <a:t>Scalability</a:t>
                      </a:r>
                      <a:endParaRPr b="1">
                        <a:solidFill>
                          <a:schemeClr val="dk1"/>
                        </a:solidFill>
                        <a:latin typeface="Outfit"/>
                        <a:ea typeface="Outfit"/>
                        <a:cs typeface="Outfit"/>
                        <a:sym typeface="Outfit"/>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Highly scalable; distributed structure</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Automatically scalable within AWS</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DM Sans"/>
                          <a:ea typeface="DM Sans"/>
                          <a:cs typeface="DM Sans"/>
                          <a:sym typeface="DM Sans"/>
                        </a:rPr>
                        <a:t>Automatically Scalable within GCP</a:t>
                      </a:r>
                      <a:endParaRPr>
                        <a:solidFill>
                          <a:schemeClr val="dk1"/>
                        </a:solidFill>
                        <a:latin typeface="DM Sans"/>
                        <a:ea typeface="DM Sans"/>
                        <a:cs typeface="DM Sans"/>
                        <a:sym typeface="DM Sa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6"/>
          <p:cNvSpPr txBox="1">
            <a:spLocks noGrp="1"/>
          </p:cNvSpPr>
          <p:nvPr>
            <p:ph type="title"/>
          </p:nvPr>
        </p:nvSpPr>
        <p:spPr>
          <a:xfrm>
            <a:off x="713225" y="1823413"/>
            <a:ext cx="4344300" cy="26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Industry &amp; Academic Relevance</a:t>
            </a:r>
            <a:endParaRPr/>
          </a:p>
        </p:txBody>
      </p:sp>
      <p:sp>
        <p:nvSpPr>
          <p:cNvPr id="586" name="Google Shape;586;p56"/>
          <p:cNvSpPr txBox="1">
            <a:spLocks noGrp="1"/>
          </p:cNvSpPr>
          <p:nvPr>
            <p:ph type="title" idx="2"/>
          </p:nvPr>
        </p:nvSpPr>
        <p:spPr>
          <a:xfrm>
            <a:off x="713225" y="11728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grpSp>
        <p:nvGrpSpPr>
          <p:cNvPr id="587" name="Google Shape;587;p56"/>
          <p:cNvGrpSpPr/>
          <p:nvPr/>
        </p:nvGrpSpPr>
        <p:grpSpPr>
          <a:xfrm>
            <a:off x="5104880" y="-153372"/>
            <a:ext cx="4218588" cy="6000577"/>
            <a:chOff x="5104880" y="-153372"/>
            <a:chExt cx="4218588" cy="6000577"/>
          </a:xfrm>
        </p:grpSpPr>
        <p:sp>
          <p:nvSpPr>
            <p:cNvPr id="588" name="Google Shape;588;p56"/>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6"/>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6"/>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6"/>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6"/>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6"/>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6"/>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6"/>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6"/>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6"/>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6"/>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6"/>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6"/>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6"/>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6"/>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6"/>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6"/>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5" name="Google Shape;605;p56"/>
          <p:cNvCxnSpPr/>
          <p:nvPr/>
        </p:nvCxnSpPr>
        <p:spPr>
          <a:xfrm>
            <a:off x="841250" y="11305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57"/>
          <p:cNvSpPr/>
          <p:nvPr/>
        </p:nvSpPr>
        <p:spPr>
          <a:xfrm>
            <a:off x="262275"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7"/>
          <p:cNvSpPr/>
          <p:nvPr/>
        </p:nvSpPr>
        <p:spPr>
          <a:xfrm>
            <a:off x="3189400"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7"/>
          <p:cNvSpPr/>
          <p:nvPr/>
        </p:nvSpPr>
        <p:spPr>
          <a:xfrm>
            <a:off x="6116500" y="168400"/>
            <a:ext cx="2765480" cy="4698294"/>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ECF1FE"/>
          </a:solidFill>
          <a:ln w="9525" cap="flat" cmpd="sng">
            <a:solidFill>
              <a:srgbClr val="21212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3" name="Google Shape;613;p57"/>
          <p:cNvPicPr preferRelativeResize="0"/>
          <p:nvPr/>
        </p:nvPicPr>
        <p:blipFill>
          <a:blip r:embed="rId3">
            <a:alphaModFix/>
          </a:blip>
          <a:stretch>
            <a:fillRect/>
          </a:stretch>
        </p:blipFill>
        <p:spPr>
          <a:xfrm>
            <a:off x="674550" y="160487"/>
            <a:ext cx="1940925" cy="1940925"/>
          </a:xfrm>
          <a:prstGeom prst="rect">
            <a:avLst/>
          </a:prstGeom>
          <a:noFill/>
          <a:ln>
            <a:noFill/>
          </a:ln>
        </p:spPr>
      </p:pic>
      <p:pic>
        <p:nvPicPr>
          <p:cNvPr id="614" name="Google Shape;614;p57"/>
          <p:cNvPicPr preferRelativeResize="0"/>
          <p:nvPr/>
        </p:nvPicPr>
        <p:blipFill>
          <a:blip r:embed="rId4">
            <a:alphaModFix/>
          </a:blip>
          <a:stretch>
            <a:fillRect/>
          </a:stretch>
        </p:blipFill>
        <p:spPr>
          <a:xfrm>
            <a:off x="3836235" y="244925"/>
            <a:ext cx="1471799" cy="1772052"/>
          </a:xfrm>
          <a:prstGeom prst="rect">
            <a:avLst/>
          </a:prstGeom>
          <a:noFill/>
          <a:ln>
            <a:noFill/>
          </a:ln>
        </p:spPr>
      </p:pic>
      <p:pic>
        <p:nvPicPr>
          <p:cNvPr id="615" name="Google Shape;615;p57"/>
          <p:cNvPicPr preferRelativeResize="0"/>
          <p:nvPr/>
        </p:nvPicPr>
        <p:blipFill>
          <a:blip r:embed="rId5">
            <a:alphaModFix/>
          </a:blip>
          <a:stretch>
            <a:fillRect/>
          </a:stretch>
        </p:blipFill>
        <p:spPr>
          <a:xfrm>
            <a:off x="6583124" y="394650"/>
            <a:ext cx="1832248" cy="1472598"/>
          </a:xfrm>
          <a:prstGeom prst="rect">
            <a:avLst/>
          </a:prstGeom>
          <a:noFill/>
          <a:ln>
            <a:noFill/>
          </a:ln>
        </p:spPr>
      </p:pic>
      <p:sp>
        <p:nvSpPr>
          <p:cNvPr id="616" name="Google Shape;616;p57"/>
          <p:cNvSpPr txBox="1">
            <a:spLocks noGrp="1"/>
          </p:cNvSpPr>
          <p:nvPr>
            <p:ph type="subTitle" idx="4294967295"/>
          </p:nvPr>
        </p:nvSpPr>
        <p:spPr>
          <a:xfrm>
            <a:off x="378450"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Large-scale real-time data processing</a:t>
            </a:r>
            <a:endParaRPr/>
          </a:p>
          <a:p>
            <a:pPr marL="457200" lvl="0" indent="-317500" algn="l" rtl="0">
              <a:spcBef>
                <a:spcPts val="0"/>
              </a:spcBef>
              <a:spcAft>
                <a:spcPts val="0"/>
              </a:spcAft>
              <a:buSzPts val="1400"/>
              <a:buChar char="-"/>
            </a:pPr>
            <a:r>
              <a:rPr lang="en"/>
              <a:t>High-usage demand</a:t>
            </a:r>
            <a:endParaRPr/>
          </a:p>
          <a:p>
            <a:pPr marL="457200" lvl="0" indent="-317500" algn="l" rtl="0">
              <a:spcBef>
                <a:spcPts val="0"/>
              </a:spcBef>
              <a:spcAft>
                <a:spcPts val="0"/>
              </a:spcAft>
              <a:buSzPts val="1400"/>
              <a:buChar char="-"/>
            </a:pPr>
            <a:r>
              <a:rPr lang="en"/>
              <a:t>High customer base</a:t>
            </a:r>
            <a:endParaRPr/>
          </a:p>
          <a:p>
            <a:pPr marL="457200" lvl="0" indent="-317500" algn="l" rtl="0">
              <a:spcBef>
                <a:spcPts val="0"/>
              </a:spcBef>
              <a:spcAft>
                <a:spcPts val="0"/>
              </a:spcAft>
              <a:buSzPts val="1400"/>
              <a:buChar char="-"/>
            </a:pPr>
            <a:r>
              <a:rPr lang="en"/>
              <a:t>LinkedIn, Uber, Netflix, JP Morgan Chase, PayPal</a:t>
            </a:r>
            <a:endParaRPr/>
          </a:p>
        </p:txBody>
      </p:sp>
      <p:sp>
        <p:nvSpPr>
          <p:cNvPr id="617" name="Google Shape;617;p57"/>
          <p:cNvSpPr txBox="1">
            <a:spLocks noGrp="1"/>
          </p:cNvSpPr>
          <p:nvPr>
            <p:ph type="subTitle" idx="4294967295"/>
          </p:nvPr>
        </p:nvSpPr>
        <p:spPr>
          <a:xfrm>
            <a:off x="3296375"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Smaller end of large-scale companies</a:t>
            </a:r>
            <a:endParaRPr/>
          </a:p>
          <a:p>
            <a:pPr marL="457200" lvl="0" indent="-317500" algn="l" rtl="0">
              <a:spcBef>
                <a:spcPts val="0"/>
              </a:spcBef>
              <a:spcAft>
                <a:spcPts val="0"/>
              </a:spcAft>
              <a:buSzPts val="1400"/>
              <a:buChar char="-"/>
            </a:pPr>
            <a:r>
              <a:rPr lang="en"/>
              <a:t>Requires real-time processing, but room for latency</a:t>
            </a:r>
            <a:endParaRPr/>
          </a:p>
          <a:p>
            <a:pPr marL="457200" lvl="0" indent="-317500" algn="l" rtl="0">
              <a:spcBef>
                <a:spcPts val="0"/>
              </a:spcBef>
              <a:spcAft>
                <a:spcPts val="0"/>
              </a:spcAft>
              <a:buSzPts val="1400"/>
              <a:buChar char="-"/>
            </a:pPr>
            <a:r>
              <a:rPr lang="en"/>
              <a:t>Streaming &amp; entertainment</a:t>
            </a:r>
            <a:endParaRPr/>
          </a:p>
          <a:p>
            <a:pPr marL="457200" lvl="0" indent="-317500" algn="l" rtl="0">
              <a:spcBef>
                <a:spcPts val="0"/>
              </a:spcBef>
              <a:spcAft>
                <a:spcPts val="0"/>
              </a:spcAft>
              <a:buSzPts val="1400"/>
              <a:buChar char="-"/>
            </a:pPr>
            <a:r>
              <a:rPr lang="en"/>
              <a:t>Disney+, Comcast, Twitch</a:t>
            </a:r>
            <a:endParaRPr/>
          </a:p>
        </p:txBody>
      </p:sp>
      <p:sp>
        <p:nvSpPr>
          <p:cNvPr id="618" name="Google Shape;618;p57"/>
          <p:cNvSpPr txBox="1">
            <a:spLocks noGrp="1"/>
          </p:cNvSpPr>
          <p:nvPr>
            <p:ph type="subTitle" idx="4294967295"/>
          </p:nvPr>
        </p:nvSpPr>
        <p:spPr>
          <a:xfrm>
            <a:off x="6214325" y="2016975"/>
            <a:ext cx="2551500" cy="2220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Large-scale companies</a:t>
            </a:r>
            <a:endParaRPr/>
          </a:p>
          <a:p>
            <a:pPr marL="457200" lvl="0" indent="-317500" algn="l" rtl="0">
              <a:spcBef>
                <a:spcPts val="0"/>
              </a:spcBef>
              <a:spcAft>
                <a:spcPts val="0"/>
              </a:spcAft>
              <a:buSzPts val="1400"/>
              <a:buChar char="-"/>
            </a:pPr>
            <a:r>
              <a:rPr lang="en"/>
              <a:t>Less-intensive real-time processing</a:t>
            </a:r>
            <a:endParaRPr/>
          </a:p>
          <a:p>
            <a:pPr marL="457200" lvl="0" indent="-317500" algn="l" rtl="0">
              <a:spcBef>
                <a:spcPts val="0"/>
              </a:spcBef>
              <a:spcAft>
                <a:spcPts val="0"/>
              </a:spcAft>
              <a:buSzPts val="1400"/>
              <a:buChar char="-"/>
            </a:pPr>
            <a:r>
              <a:rPr lang="en"/>
              <a:t>Benefits from Google’s ML and BigQuery products</a:t>
            </a:r>
            <a:endParaRPr/>
          </a:p>
          <a:p>
            <a:pPr marL="457200" lvl="0" indent="-317500" algn="l" rtl="0">
              <a:spcBef>
                <a:spcPts val="0"/>
              </a:spcBef>
              <a:spcAft>
                <a:spcPts val="0"/>
              </a:spcAft>
              <a:buSzPts val="1400"/>
              <a:buChar char="-"/>
            </a:pPr>
            <a:r>
              <a:rPr lang="en"/>
              <a:t>Twitter, The New York Times, Spotify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58"/>
          <p:cNvSpPr txBox="1">
            <a:spLocks noGrp="1"/>
          </p:cNvSpPr>
          <p:nvPr>
            <p:ph type="title"/>
          </p:nvPr>
        </p:nvSpPr>
        <p:spPr>
          <a:xfrm>
            <a:off x="713225" y="2384250"/>
            <a:ext cx="54399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Recommendation</a:t>
            </a:r>
            <a:endParaRPr/>
          </a:p>
        </p:txBody>
      </p:sp>
      <p:sp>
        <p:nvSpPr>
          <p:cNvPr id="624" name="Google Shape;624;p5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grpSp>
        <p:nvGrpSpPr>
          <p:cNvPr id="626" name="Google Shape;626;p58"/>
          <p:cNvGrpSpPr/>
          <p:nvPr/>
        </p:nvGrpSpPr>
        <p:grpSpPr>
          <a:xfrm>
            <a:off x="5104880" y="-153372"/>
            <a:ext cx="4218588" cy="6000577"/>
            <a:chOff x="5104880" y="-153372"/>
            <a:chExt cx="4218588" cy="6000577"/>
          </a:xfrm>
        </p:grpSpPr>
        <p:sp>
          <p:nvSpPr>
            <p:cNvPr id="627" name="Google Shape;627;p5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4" name="Google Shape;644;p5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9"/>
          <p:cNvSpPr txBox="1">
            <a:spLocks noGrp="1"/>
          </p:cNvSpPr>
          <p:nvPr>
            <p:ph type="title"/>
          </p:nvPr>
        </p:nvSpPr>
        <p:spPr>
          <a:xfrm>
            <a:off x="720000" y="168100"/>
            <a:ext cx="7704000" cy="6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a:t>
            </a:r>
            <a:endParaRPr/>
          </a:p>
          <a:p>
            <a:pPr marL="0" lvl="0" indent="0" algn="ctr" rtl="0">
              <a:spcBef>
                <a:spcPts val="0"/>
              </a:spcBef>
              <a:spcAft>
                <a:spcPts val="0"/>
              </a:spcAft>
              <a:buNone/>
            </a:pPr>
            <a:endParaRPr/>
          </a:p>
        </p:txBody>
      </p:sp>
      <p:sp>
        <p:nvSpPr>
          <p:cNvPr id="650" name="Google Shape;650;p59"/>
          <p:cNvSpPr txBox="1">
            <a:spLocks noGrp="1"/>
          </p:cNvSpPr>
          <p:nvPr>
            <p:ph type="subTitle" idx="3"/>
          </p:nvPr>
        </p:nvSpPr>
        <p:spPr>
          <a:xfrm>
            <a:off x="2550550" y="1415913"/>
            <a:ext cx="3522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Google Cloud Dataflow</a:t>
            </a:r>
            <a:endParaRPr sz="2000"/>
          </a:p>
        </p:txBody>
      </p:sp>
      <p:sp>
        <p:nvSpPr>
          <p:cNvPr id="651" name="Google Shape;651;p59"/>
          <p:cNvSpPr txBox="1">
            <a:spLocks noGrp="1"/>
          </p:cNvSpPr>
          <p:nvPr>
            <p:ph type="subTitle" idx="4294967295"/>
          </p:nvPr>
        </p:nvSpPr>
        <p:spPr>
          <a:xfrm>
            <a:off x="756700" y="2587533"/>
            <a:ext cx="2288100" cy="11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Automatically adjusts resources based on data volume, ensuring efficient performance for fluctuating workloads, such as monitoring real-time user behavior or transaction processing.</a:t>
            </a:r>
            <a:endParaRPr sz="1000"/>
          </a:p>
        </p:txBody>
      </p:sp>
      <p:sp>
        <p:nvSpPr>
          <p:cNvPr id="652" name="Google Shape;652;p59"/>
          <p:cNvSpPr txBox="1">
            <a:spLocks noGrp="1"/>
          </p:cNvSpPr>
          <p:nvPr>
            <p:ph type="subTitle" idx="4294967295"/>
          </p:nvPr>
        </p:nvSpPr>
        <p:spPr>
          <a:xfrm>
            <a:off x="3167500" y="2587550"/>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Serverless, pay-per-use model helps control costs, making it ideal for unpredictable workloads like event-driven analytics.</a:t>
            </a:r>
            <a:endParaRPr sz="1000"/>
          </a:p>
        </p:txBody>
      </p:sp>
      <p:sp>
        <p:nvSpPr>
          <p:cNvPr id="653" name="Google Shape;653;p59"/>
          <p:cNvSpPr txBox="1">
            <a:spLocks noGrp="1"/>
          </p:cNvSpPr>
          <p:nvPr>
            <p:ph type="subTitle" idx="4294967295"/>
          </p:nvPr>
        </p:nvSpPr>
        <p:spPr>
          <a:xfrm>
            <a:off x="5777650" y="2587528"/>
            <a:ext cx="2288100" cy="115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Combines both streaming and batch processing in one platform, ideal for use cases like real-time analytics and IoT sensor data, where both real-time and periodic batch analysis are needed.</a:t>
            </a:r>
            <a:endParaRPr sz="1000"/>
          </a:p>
        </p:txBody>
      </p:sp>
      <p:sp>
        <p:nvSpPr>
          <p:cNvPr id="654" name="Google Shape;654;p59"/>
          <p:cNvSpPr txBox="1">
            <a:spLocks noGrp="1"/>
          </p:cNvSpPr>
          <p:nvPr>
            <p:ph type="subTitle" idx="3"/>
          </p:nvPr>
        </p:nvSpPr>
        <p:spPr>
          <a:xfrm>
            <a:off x="420525" y="2006750"/>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500"/>
              <a:t>Auto-scaling</a:t>
            </a:r>
            <a:endParaRPr sz="1500"/>
          </a:p>
        </p:txBody>
      </p:sp>
      <p:sp>
        <p:nvSpPr>
          <p:cNvPr id="655" name="Google Shape;655;p59"/>
          <p:cNvSpPr txBox="1">
            <a:spLocks noGrp="1"/>
          </p:cNvSpPr>
          <p:nvPr>
            <p:ph type="subTitle" idx="4"/>
          </p:nvPr>
        </p:nvSpPr>
        <p:spPr>
          <a:xfrm>
            <a:off x="3167500" y="2148997"/>
            <a:ext cx="2288100" cy="50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500"/>
              <a:t>Cost Efficiency</a:t>
            </a:r>
            <a:endParaRPr sz="1500"/>
          </a:p>
        </p:txBody>
      </p:sp>
      <p:sp>
        <p:nvSpPr>
          <p:cNvPr id="656" name="Google Shape;656;p59"/>
          <p:cNvSpPr txBox="1">
            <a:spLocks noGrp="1"/>
          </p:cNvSpPr>
          <p:nvPr>
            <p:ph type="subTitle" idx="4294967295"/>
          </p:nvPr>
        </p:nvSpPr>
        <p:spPr>
          <a:xfrm>
            <a:off x="5808775" y="2170875"/>
            <a:ext cx="2288100" cy="33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a:latin typeface="Outfit"/>
                <a:ea typeface="Outfit"/>
                <a:cs typeface="Outfit"/>
                <a:sym typeface="Outfit"/>
              </a:rPr>
              <a:t>Unified Processing</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60"/>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QnA</a:t>
            </a:r>
            <a:endParaRPr/>
          </a:p>
        </p:txBody>
      </p:sp>
      <p:grpSp>
        <p:nvGrpSpPr>
          <p:cNvPr id="662" name="Google Shape;662;p60"/>
          <p:cNvGrpSpPr/>
          <p:nvPr/>
        </p:nvGrpSpPr>
        <p:grpSpPr>
          <a:xfrm>
            <a:off x="-311973" y="-106034"/>
            <a:ext cx="3997531" cy="5454467"/>
            <a:chOff x="-311973" y="-106034"/>
            <a:chExt cx="3997531" cy="5454467"/>
          </a:xfrm>
        </p:grpSpPr>
        <p:sp>
          <p:nvSpPr>
            <p:cNvPr id="663" name="Google Shape;663;p60"/>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0"/>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0"/>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0"/>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0"/>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0"/>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0"/>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0"/>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0"/>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0"/>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0"/>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0"/>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0"/>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0"/>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0"/>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0"/>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0"/>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0"/>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1" name="Google Shape;681;p60"/>
          <p:cNvCxnSpPr/>
          <p:nvPr/>
        </p:nvCxnSpPr>
        <p:spPr>
          <a:xfrm>
            <a:off x="4394150" y="15623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1"/>
          <p:cNvSpPr txBox="1">
            <a:spLocks noGrp="1"/>
          </p:cNvSpPr>
          <p:nvPr>
            <p:ph type="title"/>
          </p:nvPr>
        </p:nvSpPr>
        <p:spPr>
          <a:xfrm>
            <a:off x="713225" y="2113800"/>
            <a:ext cx="54399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 you!</a:t>
            </a:r>
            <a:endParaRPr/>
          </a:p>
        </p:txBody>
      </p:sp>
      <p:grpSp>
        <p:nvGrpSpPr>
          <p:cNvPr id="687" name="Google Shape;687;p61"/>
          <p:cNvGrpSpPr/>
          <p:nvPr/>
        </p:nvGrpSpPr>
        <p:grpSpPr>
          <a:xfrm>
            <a:off x="5104880" y="-153372"/>
            <a:ext cx="4218588" cy="6000577"/>
            <a:chOff x="5104880" y="-153372"/>
            <a:chExt cx="4218588" cy="6000577"/>
          </a:xfrm>
        </p:grpSpPr>
        <p:sp>
          <p:nvSpPr>
            <p:cNvPr id="688" name="Google Shape;688;p61"/>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1"/>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1"/>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1"/>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1"/>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1"/>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1"/>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1"/>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1"/>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1"/>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1"/>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1"/>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1"/>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1"/>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1"/>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1"/>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1"/>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05" name="Google Shape;705;p61"/>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0"/>
        <p:cNvGrpSpPr/>
        <p:nvPr/>
      </p:nvGrpSpPr>
      <p:grpSpPr>
        <a:xfrm>
          <a:off x="0" y="0"/>
          <a:ext cx="0" cy="0"/>
          <a:chOff x="0" y="0"/>
          <a:chExt cx="0" cy="0"/>
        </a:xfrm>
      </p:grpSpPr>
      <p:sp>
        <p:nvSpPr>
          <p:cNvPr id="411" name="Google Shape;411;p46"/>
          <p:cNvSpPr txBox="1"/>
          <p:nvPr/>
        </p:nvSpPr>
        <p:spPr>
          <a:xfrm>
            <a:off x="3774159" y="2471947"/>
            <a:ext cx="17079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Olu Kukoyi</a:t>
            </a:r>
            <a:endParaRPr sz="1200" b="1">
              <a:solidFill>
                <a:schemeClr val="dk1"/>
              </a:solidFill>
              <a:latin typeface="Outfit"/>
              <a:ea typeface="Outfit"/>
              <a:cs typeface="Outfit"/>
              <a:sym typeface="Outfit"/>
            </a:endParaRPr>
          </a:p>
        </p:txBody>
      </p:sp>
      <p:sp>
        <p:nvSpPr>
          <p:cNvPr id="412" name="Google Shape;412;p46"/>
          <p:cNvSpPr txBox="1"/>
          <p:nvPr/>
        </p:nvSpPr>
        <p:spPr>
          <a:xfrm>
            <a:off x="2218609" y="2468975"/>
            <a:ext cx="14064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Abdul Andha</a:t>
            </a:r>
            <a:endParaRPr sz="1200" b="1">
              <a:solidFill>
                <a:schemeClr val="dk1"/>
              </a:solidFill>
              <a:latin typeface="Outfit"/>
              <a:ea typeface="Outfit"/>
              <a:cs typeface="Outfit"/>
              <a:sym typeface="Outfit"/>
            </a:endParaRPr>
          </a:p>
        </p:txBody>
      </p:sp>
      <p:sp>
        <p:nvSpPr>
          <p:cNvPr id="413" name="Google Shape;413;p46"/>
          <p:cNvSpPr txBox="1"/>
          <p:nvPr/>
        </p:nvSpPr>
        <p:spPr>
          <a:xfrm>
            <a:off x="5631000" y="2470453"/>
            <a:ext cx="13182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Nur Mazumder</a:t>
            </a:r>
            <a:endParaRPr sz="1200" b="1">
              <a:solidFill>
                <a:schemeClr val="dk1"/>
              </a:solidFill>
              <a:latin typeface="Outfit"/>
              <a:ea typeface="Outfit"/>
              <a:cs typeface="Outfit"/>
              <a:sym typeface="Outfit"/>
            </a:endParaRPr>
          </a:p>
        </p:txBody>
      </p:sp>
      <p:pic>
        <p:nvPicPr>
          <p:cNvPr id="414" name="Google Shape;414;p46"/>
          <p:cNvPicPr preferRelativeResize="0"/>
          <p:nvPr/>
        </p:nvPicPr>
        <p:blipFill>
          <a:blip r:embed="rId3">
            <a:alphaModFix/>
          </a:blip>
          <a:stretch>
            <a:fillRect/>
          </a:stretch>
        </p:blipFill>
        <p:spPr>
          <a:xfrm>
            <a:off x="4036875" y="1336491"/>
            <a:ext cx="1115100" cy="1115100"/>
          </a:xfrm>
          <a:prstGeom prst="ellipse">
            <a:avLst/>
          </a:prstGeom>
          <a:noFill/>
          <a:ln w="19050" cap="flat" cmpd="sng">
            <a:solidFill>
              <a:srgbClr val="1482AB"/>
            </a:solidFill>
            <a:prstDash val="solid"/>
            <a:round/>
            <a:headEnd type="none" w="sm" len="sm"/>
            <a:tailEnd type="none" w="sm" len="sm"/>
          </a:ln>
        </p:spPr>
      </p:pic>
      <p:pic>
        <p:nvPicPr>
          <p:cNvPr id="415" name="Google Shape;415;p46"/>
          <p:cNvPicPr preferRelativeResize="0"/>
          <p:nvPr/>
        </p:nvPicPr>
        <p:blipFill rotWithShape="1">
          <a:blip r:embed="rId4">
            <a:alphaModFix/>
          </a:blip>
          <a:srcRect l="11337" t="10555" r="14418" b="2427"/>
          <a:stretch/>
        </p:blipFill>
        <p:spPr>
          <a:xfrm>
            <a:off x="2356378" y="1316147"/>
            <a:ext cx="1115100" cy="1119300"/>
          </a:xfrm>
          <a:prstGeom prst="ellipse">
            <a:avLst/>
          </a:prstGeom>
          <a:noFill/>
          <a:ln w="19050" cap="flat" cmpd="sng">
            <a:solidFill>
              <a:srgbClr val="1482AB"/>
            </a:solidFill>
            <a:prstDash val="solid"/>
            <a:round/>
            <a:headEnd type="none" w="sm" len="sm"/>
            <a:tailEnd type="none" w="sm" len="sm"/>
          </a:ln>
        </p:spPr>
      </p:pic>
      <p:sp>
        <p:nvSpPr>
          <p:cNvPr id="416" name="Google Shape;416;p46"/>
          <p:cNvSpPr txBox="1"/>
          <p:nvPr/>
        </p:nvSpPr>
        <p:spPr>
          <a:xfrm>
            <a:off x="3726178" y="4247225"/>
            <a:ext cx="17079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Tajwar Rahman</a:t>
            </a:r>
            <a:endParaRPr sz="1200" b="1">
              <a:solidFill>
                <a:schemeClr val="dk1"/>
              </a:solidFill>
              <a:latin typeface="Outfit"/>
              <a:ea typeface="Outfit"/>
              <a:cs typeface="Outfit"/>
              <a:sym typeface="Outfit"/>
            </a:endParaRPr>
          </a:p>
        </p:txBody>
      </p:sp>
      <p:sp>
        <p:nvSpPr>
          <p:cNvPr id="417" name="Google Shape;417;p46"/>
          <p:cNvSpPr txBox="1"/>
          <p:nvPr/>
        </p:nvSpPr>
        <p:spPr>
          <a:xfrm>
            <a:off x="2227946" y="4244272"/>
            <a:ext cx="1406400" cy="323100"/>
          </a:xfrm>
          <a:prstGeom prst="rect">
            <a:avLst/>
          </a:prstGeom>
          <a:noFill/>
          <a:ln>
            <a:noFill/>
          </a:ln>
        </p:spPr>
        <p:txBody>
          <a:bodyPr spcFirstLastPara="1" wrap="square" lIns="68575" tIns="68575" rIns="68575" bIns="68575" anchor="t" anchorCtr="0">
            <a:spAutoFit/>
          </a:bodyPr>
          <a:lstStyle/>
          <a:p>
            <a:pPr marL="0" lvl="0" indent="0" algn="l" rtl="0">
              <a:lnSpc>
                <a:spcPct val="115000"/>
              </a:lnSpc>
              <a:spcBef>
                <a:spcPts val="0"/>
              </a:spcBef>
              <a:spcAft>
                <a:spcPts val="0"/>
              </a:spcAft>
              <a:buNone/>
            </a:pPr>
            <a:r>
              <a:rPr lang="en" sz="1200" b="1">
                <a:solidFill>
                  <a:schemeClr val="dk1"/>
                </a:solidFill>
                <a:latin typeface="Outfit"/>
                <a:ea typeface="Outfit"/>
                <a:cs typeface="Outfit"/>
                <a:sym typeface="Outfit"/>
              </a:rPr>
              <a:t>Jay Noppone P</a:t>
            </a:r>
            <a:endParaRPr sz="1200" b="1">
              <a:solidFill>
                <a:schemeClr val="dk1"/>
              </a:solidFill>
              <a:latin typeface="Outfit"/>
              <a:ea typeface="Outfit"/>
              <a:cs typeface="Outfit"/>
              <a:sym typeface="Outfit"/>
            </a:endParaRPr>
          </a:p>
        </p:txBody>
      </p:sp>
      <p:sp>
        <p:nvSpPr>
          <p:cNvPr id="418" name="Google Shape;418;p46"/>
          <p:cNvSpPr txBox="1"/>
          <p:nvPr/>
        </p:nvSpPr>
        <p:spPr>
          <a:xfrm>
            <a:off x="5684591" y="4244272"/>
            <a:ext cx="1239600" cy="323100"/>
          </a:xfrm>
          <a:prstGeom prst="rect">
            <a:avLst/>
          </a:prstGeom>
          <a:no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200" b="1">
                <a:solidFill>
                  <a:schemeClr val="dk1"/>
                </a:solidFill>
                <a:latin typeface="Outfit"/>
                <a:ea typeface="Outfit"/>
                <a:cs typeface="Outfit"/>
                <a:sym typeface="Outfit"/>
              </a:rPr>
              <a:t>Mansij Mishra</a:t>
            </a:r>
            <a:endParaRPr sz="1200" b="1">
              <a:solidFill>
                <a:schemeClr val="dk1"/>
              </a:solidFill>
              <a:latin typeface="Outfit"/>
              <a:ea typeface="Outfit"/>
              <a:cs typeface="Outfit"/>
              <a:sym typeface="Outfit"/>
            </a:endParaRPr>
          </a:p>
        </p:txBody>
      </p:sp>
      <p:pic>
        <p:nvPicPr>
          <p:cNvPr id="419" name="Google Shape;419;p46"/>
          <p:cNvPicPr preferRelativeResize="0"/>
          <p:nvPr/>
        </p:nvPicPr>
        <p:blipFill rotWithShape="1">
          <a:blip r:embed="rId5">
            <a:alphaModFix/>
          </a:blip>
          <a:srcRect l="30884" t="48867" r="30572" b="21972"/>
          <a:stretch/>
        </p:blipFill>
        <p:spPr>
          <a:xfrm>
            <a:off x="5717353" y="3122466"/>
            <a:ext cx="1115100" cy="1124700"/>
          </a:xfrm>
          <a:prstGeom prst="ellipse">
            <a:avLst/>
          </a:prstGeom>
          <a:noFill/>
          <a:ln w="19050" cap="flat" cmpd="sng">
            <a:solidFill>
              <a:srgbClr val="1482AB"/>
            </a:solidFill>
            <a:prstDash val="solid"/>
            <a:round/>
            <a:headEnd type="none" w="sm" len="sm"/>
            <a:tailEnd type="none" w="sm" len="sm"/>
          </a:ln>
        </p:spPr>
      </p:pic>
      <p:pic>
        <p:nvPicPr>
          <p:cNvPr id="420" name="Google Shape;420;p46"/>
          <p:cNvPicPr preferRelativeResize="0"/>
          <p:nvPr/>
        </p:nvPicPr>
        <p:blipFill>
          <a:blip r:embed="rId6">
            <a:alphaModFix/>
          </a:blip>
          <a:stretch>
            <a:fillRect/>
          </a:stretch>
        </p:blipFill>
        <p:spPr>
          <a:xfrm>
            <a:off x="2373638" y="3127294"/>
            <a:ext cx="1115100" cy="1115100"/>
          </a:xfrm>
          <a:prstGeom prst="ellipse">
            <a:avLst/>
          </a:prstGeom>
          <a:noFill/>
          <a:ln w="19050" cap="flat" cmpd="sng">
            <a:solidFill>
              <a:srgbClr val="1482AB"/>
            </a:solidFill>
            <a:prstDash val="solid"/>
            <a:round/>
            <a:headEnd type="none" w="sm" len="sm"/>
            <a:tailEnd type="none" w="sm" len="sm"/>
          </a:ln>
        </p:spPr>
      </p:pic>
      <p:pic>
        <p:nvPicPr>
          <p:cNvPr id="421" name="Google Shape;421;p46"/>
          <p:cNvPicPr preferRelativeResize="0"/>
          <p:nvPr/>
        </p:nvPicPr>
        <p:blipFill rotWithShape="1">
          <a:blip r:embed="rId7">
            <a:alphaModFix/>
          </a:blip>
          <a:srcRect l="25380" t="35580" r="28381" b="29605"/>
          <a:stretch/>
        </p:blipFill>
        <p:spPr>
          <a:xfrm>
            <a:off x="4070494" y="3125150"/>
            <a:ext cx="1115100" cy="1119300"/>
          </a:xfrm>
          <a:prstGeom prst="ellipse">
            <a:avLst/>
          </a:prstGeom>
          <a:noFill/>
          <a:ln w="19050" cap="flat" cmpd="sng">
            <a:solidFill>
              <a:srgbClr val="1482AB"/>
            </a:solidFill>
            <a:prstDash val="solid"/>
            <a:round/>
            <a:headEnd type="none" w="sm" len="sm"/>
            <a:tailEnd type="none" w="sm" len="sm"/>
          </a:ln>
        </p:spPr>
      </p:pic>
      <p:pic>
        <p:nvPicPr>
          <p:cNvPr id="422" name="Google Shape;422;p46"/>
          <p:cNvPicPr preferRelativeResize="0"/>
          <p:nvPr/>
        </p:nvPicPr>
        <p:blipFill rotWithShape="1">
          <a:blip r:embed="rId8">
            <a:alphaModFix/>
          </a:blip>
          <a:srcRect t="-190" b="-180"/>
          <a:stretch/>
        </p:blipFill>
        <p:spPr>
          <a:xfrm>
            <a:off x="5684588" y="1334356"/>
            <a:ext cx="1115100" cy="1119300"/>
          </a:xfrm>
          <a:prstGeom prst="ellipse">
            <a:avLst/>
          </a:prstGeom>
          <a:noFill/>
          <a:ln w="19050" cap="flat" cmpd="sng">
            <a:solidFill>
              <a:srgbClr val="1482AB"/>
            </a:solidFill>
            <a:prstDash val="solid"/>
            <a:round/>
            <a:headEnd type="none" w="sm" len="sm"/>
            <a:tailEnd type="none" w="sm" len="sm"/>
          </a:ln>
        </p:spPr>
      </p:pic>
      <p:sp>
        <p:nvSpPr>
          <p:cNvPr id="423" name="Google Shape;423;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Team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Agenda</a:t>
            </a:r>
            <a:endParaRPr/>
          </a:p>
        </p:txBody>
      </p:sp>
      <p:sp>
        <p:nvSpPr>
          <p:cNvPr id="429" name="Google Shape;429;p47"/>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Big Data’s prevalence in the industry</a:t>
            </a:r>
            <a:endParaRPr sz="1600" dirty="0">
              <a:solidFill>
                <a:srgbClr val="666666"/>
              </a:solidFill>
            </a:endParaRPr>
          </a:p>
        </p:txBody>
      </p:sp>
      <p:sp>
        <p:nvSpPr>
          <p:cNvPr id="430" name="Google Shape;430;p47"/>
          <p:cNvSpPr txBox="1">
            <a:spLocks noGrp="1"/>
          </p:cNvSpPr>
          <p:nvPr>
            <p:ph type="subTitle" idx="1"/>
          </p:nvPr>
        </p:nvSpPr>
        <p:spPr>
          <a:xfrm>
            <a:off x="644056" y="2178493"/>
            <a:ext cx="238144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Overview of Big Data tools and their advantages</a:t>
            </a:r>
            <a:endParaRPr dirty="0"/>
          </a:p>
        </p:txBody>
      </p:sp>
      <p:sp>
        <p:nvSpPr>
          <p:cNvPr id="431" name="Google Shape;431;p47"/>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did Big Data tools originate</a:t>
            </a:r>
            <a:endParaRPr dirty="0"/>
          </a:p>
        </p:txBody>
      </p:sp>
      <p:sp>
        <p:nvSpPr>
          <p:cNvPr id="432" name="Google Shape;432;p47"/>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What we recommend</a:t>
            </a:r>
            <a:endParaRPr dirty="0"/>
          </a:p>
        </p:txBody>
      </p:sp>
      <p:sp>
        <p:nvSpPr>
          <p:cNvPr id="433" name="Google Shape;433;p47"/>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Benchmark of industry options</a:t>
            </a:r>
            <a:endParaRPr dirty="0"/>
          </a:p>
        </p:txBody>
      </p:sp>
      <p:sp>
        <p:nvSpPr>
          <p:cNvPr id="434" name="Google Shape;434;p47"/>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 and Answers</a:t>
            </a:r>
            <a:endParaRPr dirty="0"/>
          </a:p>
        </p:txBody>
      </p:sp>
      <p:sp>
        <p:nvSpPr>
          <p:cNvPr id="435" name="Google Shape;435;p47"/>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36" name="Google Shape;436;p47"/>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437" name="Google Shape;437;p47"/>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38" name="Google Shape;438;p47"/>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439" name="Google Shape;439;p47"/>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440" name="Google Shape;440;p47"/>
          <p:cNvSpPr txBox="1">
            <a:spLocks noGrp="1"/>
          </p:cNvSpPr>
          <p:nvPr>
            <p:ph type="title" idx="15"/>
          </p:nvPr>
        </p:nvSpPr>
        <p:spPr>
          <a:xfrm>
            <a:off x="690395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441" name="Google Shape;441;p47"/>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Overview</a:t>
            </a:r>
            <a:endParaRPr/>
          </a:p>
        </p:txBody>
      </p:sp>
      <p:sp>
        <p:nvSpPr>
          <p:cNvPr id="442" name="Google Shape;442;p47"/>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History</a:t>
            </a:r>
            <a:endParaRPr/>
          </a:p>
        </p:txBody>
      </p:sp>
      <p:sp>
        <p:nvSpPr>
          <p:cNvPr id="443" name="Google Shape;443;p47"/>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Benchmarking</a:t>
            </a:r>
            <a:endParaRPr/>
          </a:p>
        </p:txBody>
      </p:sp>
      <p:sp>
        <p:nvSpPr>
          <p:cNvPr id="444" name="Google Shape;444;p47"/>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Relevance</a:t>
            </a:r>
            <a:endParaRPr/>
          </a:p>
        </p:txBody>
      </p:sp>
      <p:sp>
        <p:nvSpPr>
          <p:cNvPr id="445" name="Google Shape;445;p47"/>
          <p:cNvSpPr txBox="1">
            <a:spLocks noGrp="1"/>
          </p:cNvSpPr>
          <p:nvPr>
            <p:ph type="subTitle" idx="20"/>
          </p:nvPr>
        </p:nvSpPr>
        <p:spPr>
          <a:xfrm>
            <a:off x="3243774" y="3533775"/>
            <a:ext cx="2727655"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Recommendation</a:t>
            </a:r>
            <a:endParaRPr dirty="0"/>
          </a:p>
        </p:txBody>
      </p:sp>
      <p:sp>
        <p:nvSpPr>
          <p:cNvPr id="446" name="Google Shape;446;p47"/>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err="1"/>
              <a:t>QnA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8"/>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Overview</a:t>
            </a:r>
            <a:endParaRPr/>
          </a:p>
        </p:txBody>
      </p:sp>
      <p:sp>
        <p:nvSpPr>
          <p:cNvPr id="452" name="Google Shape;452;p4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454" name="Google Shape;454;p48"/>
          <p:cNvGrpSpPr/>
          <p:nvPr/>
        </p:nvGrpSpPr>
        <p:grpSpPr>
          <a:xfrm>
            <a:off x="5104880" y="-153372"/>
            <a:ext cx="4218588" cy="6000577"/>
            <a:chOff x="5104880" y="-153372"/>
            <a:chExt cx="4218588" cy="6000577"/>
          </a:xfrm>
        </p:grpSpPr>
        <p:sp>
          <p:nvSpPr>
            <p:cNvPr id="455" name="Google Shape;455;p4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2" name="Google Shape;472;p4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are Big Data tools?</a:t>
            </a:r>
            <a:endParaRPr/>
          </a:p>
        </p:txBody>
      </p:sp>
      <p:sp>
        <p:nvSpPr>
          <p:cNvPr id="478" name="Google Shape;478;p49"/>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these reason, new Big Data Tools are emerging to help companies handle continuous data streams from various sources, making it possible to process data in real-time, monitor events as they happen, and quickly gain actionable insights. Some tools include Apache Kafka, Amazon Kinesis, Google Cloud Dataflow. </a:t>
            </a:r>
            <a:endParaRPr/>
          </a:p>
        </p:txBody>
      </p:sp>
      <p:sp>
        <p:nvSpPr>
          <p:cNvPr id="479" name="Google Shape;479;p49"/>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Big Data refers to vast amounts of structured and unstructured data, that are sourced from social media, IoT devices, and online interactions. These datasets are so huge and complex, that traditional data management systems struggle store, process, and analyse them efficiently.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Advantages of Big Data Tools</a:t>
            </a:r>
            <a:endParaRPr/>
          </a:p>
        </p:txBody>
      </p:sp>
      <p:sp>
        <p:nvSpPr>
          <p:cNvPr id="485" name="Google Shape;485;p50"/>
          <p:cNvSpPr txBox="1">
            <a:spLocks noGrp="1"/>
          </p:cNvSpPr>
          <p:nvPr>
            <p:ph type="subTitle" idx="1"/>
          </p:nvPr>
        </p:nvSpPr>
        <p:spPr>
          <a:xfrm>
            <a:off x="4821074" y="3014900"/>
            <a:ext cx="35022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Data is ingested and processed within seconds for time-sensitive applications.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tools support real-time analytics, essential for fields like finance and healthcare.</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enable systems to react instantly to incoming data events.</a:t>
            </a:r>
            <a:endParaRPr sz="1100">
              <a:solidFill>
                <a:srgbClr val="000000"/>
              </a:solidFill>
              <a:latin typeface="Arial"/>
              <a:ea typeface="Arial"/>
              <a:cs typeface="Arial"/>
              <a:sym typeface="Arial"/>
            </a:endParaRPr>
          </a:p>
          <a:p>
            <a:pPr marL="457200" lvl="0" indent="0" algn="just" rtl="0">
              <a:spcBef>
                <a:spcPts val="0"/>
              </a:spcBef>
              <a:spcAft>
                <a:spcPts val="0"/>
              </a:spcAft>
              <a:buNone/>
            </a:pPr>
            <a:endParaRPr/>
          </a:p>
        </p:txBody>
      </p:sp>
      <p:sp>
        <p:nvSpPr>
          <p:cNvPr id="486" name="Google Shape;486;p50"/>
          <p:cNvSpPr txBox="1">
            <a:spLocks noGrp="1"/>
          </p:cNvSpPr>
          <p:nvPr>
            <p:ph type="subTitle" idx="2"/>
          </p:nvPr>
        </p:nvSpPr>
        <p:spPr>
          <a:xfrm>
            <a:off x="820750" y="3014900"/>
            <a:ext cx="35022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These tools expand capacity by adding servers rather than upgrading hardware.</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They dynamically adjust resources to handle varying data loads.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Tools like Kafka and Kinesis support global, distributed data processing.</a:t>
            </a:r>
            <a:endParaRPr sz="1100">
              <a:solidFill>
                <a:srgbClr val="000000"/>
              </a:solidFill>
              <a:latin typeface="Arial"/>
              <a:ea typeface="Arial"/>
              <a:cs typeface="Arial"/>
              <a:sym typeface="Arial"/>
            </a:endParaRPr>
          </a:p>
          <a:p>
            <a:pPr marL="457200" lvl="0" indent="0" algn="just" rtl="0">
              <a:spcBef>
                <a:spcPts val="0"/>
              </a:spcBef>
              <a:spcAft>
                <a:spcPts val="0"/>
              </a:spcAft>
              <a:buNone/>
            </a:pPr>
            <a:endParaRPr/>
          </a:p>
        </p:txBody>
      </p:sp>
      <p:sp>
        <p:nvSpPr>
          <p:cNvPr id="487" name="Google Shape;487;p50"/>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Scalability</a:t>
            </a:r>
            <a:endParaRPr/>
          </a:p>
        </p:txBody>
      </p:sp>
      <p:sp>
        <p:nvSpPr>
          <p:cNvPr id="488" name="Google Shape;488;p50"/>
          <p:cNvSpPr txBox="1">
            <a:spLocks noGrp="1"/>
          </p:cNvSpPr>
          <p:nvPr>
            <p:ph type="subTitle" idx="4"/>
          </p:nvPr>
        </p:nvSpPr>
        <p:spPr>
          <a:xfrm>
            <a:off x="4977075" y="2370625"/>
            <a:ext cx="33462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Real-time processing</a:t>
            </a:r>
            <a:endParaRPr/>
          </a:p>
        </p:txBody>
      </p:sp>
      <p:grpSp>
        <p:nvGrpSpPr>
          <p:cNvPr id="489" name="Google Shape;489;p50"/>
          <p:cNvGrpSpPr/>
          <p:nvPr/>
        </p:nvGrpSpPr>
        <p:grpSpPr>
          <a:xfrm>
            <a:off x="6361768" y="1805351"/>
            <a:ext cx="420796" cy="421914"/>
            <a:chOff x="-1333200" y="2770450"/>
            <a:chExt cx="291450" cy="292225"/>
          </a:xfrm>
        </p:grpSpPr>
        <p:sp>
          <p:nvSpPr>
            <p:cNvPr id="490" name="Google Shape;490;p50"/>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0"/>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50"/>
          <p:cNvGrpSpPr/>
          <p:nvPr/>
        </p:nvGrpSpPr>
        <p:grpSpPr>
          <a:xfrm>
            <a:off x="2690548" y="1805360"/>
            <a:ext cx="420796" cy="421914"/>
            <a:chOff x="-2060175" y="2768875"/>
            <a:chExt cx="291450" cy="292225"/>
          </a:xfrm>
        </p:grpSpPr>
        <p:sp>
          <p:nvSpPr>
            <p:cNvPr id="493" name="Google Shape;493;p50"/>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0"/>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Advantages of Big Data Tools</a:t>
            </a:r>
            <a:endParaRPr/>
          </a:p>
          <a:p>
            <a:pPr marL="0" lvl="0" indent="0" algn="ctr" rtl="0">
              <a:spcBef>
                <a:spcPts val="0"/>
              </a:spcBef>
              <a:spcAft>
                <a:spcPts val="0"/>
              </a:spcAft>
              <a:buNone/>
            </a:pPr>
            <a:endParaRPr/>
          </a:p>
        </p:txBody>
      </p:sp>
      <p:sp>
        <p:nvSpPr>
          <p:cNvPr id="500" name="Google Shape;500;p51"/>
          <p:cNvSpPr txBox="1">
            <a:spLocks noGrp="1"/>
          </p:cNvSpPr>
          <p:nvPr>
            <p:ph type="subTitle" idx="1"/>
          </p:nvPr>
        </p:nvSpPr>
        <p:spPr>
          <a:xfrm>
            <a:off x="4614150" y="2990050"/>
            <a:ext cx="39756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Each tool integrates well with cloud and third-party services, with ample documentation.</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Regular updates and support keep these tools aligned with the latest data needs and innovations.</a:t>
            </a:r>
            <a:endParaRPr sz="1100">
              <a:solidFill>
                <a:srgbClr val="000000"/>
              </a:solidFill>
              <a:latin typeface="Arial"/>
              <a:ea typeface="Arial"/>
              <a:cs typeface="Arial"/>
              <a:sym typeface="Arial"/>
            </a:endParaRPr>
          </a:p>
          <a:p>
            <a:pPr marL="0" lvl="0" indent="0" algn="just" rtl="0">
              <a:spcBef>
                <a:spcPts val="0"/>
              </a:spcBef>
              <a:spcAft>
                <a:spcPts val="0"/>
              </a:spcAft>
              <a:buNone/>
            </a:pPr>
            <a:endParaRPr/>
          </a:p>
        </p:txBody>
      </p:sp>
      <p:sp>
        <p:nvSpPr>
          <p:cNvPr id="501" name="Google Shape;501;p51"/>
          <p:cNvSpPr txBox="1">
            <a:spLocks noGrp="1"/>
          </p:cNvSpPr>
          <p:nvPr>
            <p:ph type="subTitle" idx="2"/>
          </p:nvPr>
        </p:nvSpPr>
        <p:spPr>
          <a:xfrm>
            <a:off x="720000" y="2990050"/>
            <a:ext cx="3602700" cy="1161300"/>
          </a:xfrm>
          <a:prstGeom prst="rect">
            <a:avLst/>
          </a:prstGeom>
        </p:spPr>
        <p:txBody>
          <a:bodyPr spcFirstLastPara="1" wrap="square" lIns="91425" tIns="91425" rIns="91425" bIns="91425" anchor="t" anchorCtr="0">
            <a:noAutofit/>
          </a:bodyPr>
          <a:lstStyle/>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Tools like Dataflow and Kinesis automatically optimize resource use, reducing costs.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High throughput capabilities reduce processing delays and prevent bottlenecks.</a:t>
            </a:r>
            <a:endParaRPr sz="1100">
              <a:solidFill>
                <a:srgbClr val="000000"/>
              </a:solidFill>
              <a:latin typeface="Arial"/>
              <a:ea typeface="Arial"/>
              <a:cs typeface="Arial"/>
              <a:sym typeface="Arial"/>
            </a:endParaRPr>
          </a:p>
          <a:p>
            <a:pPr marL="457200" lvl="0" indent="-298450" algn="just" rtl="0">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Built-in fault tolerance ensures data integrity and minimizes downtime.</a:t>
            </a:r>
            <a:endParaRPr sz="1100">
              <a:solidFill>
                <a:srgbClr val="000000"/>
              </a:solidFill>
              <a:latin typeface="Arial"/>
              <a:ea typeface="Arial"/>
              <a:cs typeface="Arial"/>
              <a:sym typeface="Arial"/>
            </a:endParaRPr>
          </a:p>
          <a:p>
            <a:pPr marL="0" lvl="0" indent="0" algn="just" rtl="0">
              <a:spcBef>
                <a:spcPts val="0"/>
              </a:spcBef>
              <a:spcAft>
                <a:spcPts val="0"/>
              </a:spcAft>
              <a:buNone/>
            </a:pPr>
            <a:endParaRPr/>
          </a:p>
        </p:txBody>
      </p:sp>
      <p:sp>
        <p:nvSpPr>
          <p:cNvPr id="502" name="Google Shape;502;p51"/>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Efficiency</a:t>
            </a:r>
            <a:endParaRPr/>
          </a:p>
        </p:txBody>
      </p:sp>
      <p:sp>
        <p:nvSpPr>
          <p:cNvPr id="503" name="Google Shape;503;p51"/>
          <p:cNvSpPr txBox="1">
            <a:spLocks noGrp="1"/>
          </p:cNvSpPr>
          <p:nvPr>
            <p:ph type="subTitle" idx="4"/>
          </p:nvPr>
        </p:nvSpPr>
        <p:spPr>
          <a:xfrm>
            <a:off x="4995026" y="2370625"/>
            <a:ext cx="31062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Community Support</a:t>
            </a:r>
            <a:endParaRPr/>
          </a:p>
        </p:txBody>
      </p:sp>
      <p:grpSp>
        <p:nvGrpSpPr>
          <p:cNvPr id="504" name="Google Shape;504;p51"/>
          <p:cNvGrpSpPr/>
          <p:nvPr/>
        </p:nvGrpSpPr>
        <p:grpSpPr>
          <a:xfrm>
            <a:off x="2740477" y="1788585"/>
            <a:ext cx="320943" cy="392133"/>
            <a:chOff x="1343025" y="1333902"/>
            <a:chExt cx="320943" cy="392133"/>
          </a:xfrm>
        </p:grpSpPr>
        <p:sp>
          <p:nvSpPr>
            <p:cNvPr id="505" name="Google Shape;505;p5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51"/>
          <p:cNvGrpSpPr/>
          <p:nvPr/>
        </p:nvGrpSpPr>
        <p:grpSpPr>
          <a:xfrm>
            <a:off x="6337170" y="1774246"/>
            <a:ext cx="421914" cy="420796"/>
            <a:chOff x="-937025" y="2064750"/>
            <a:chExt cx="292225" cy="291450"/>
          </a:xfrm>
        </p:grpSpPr>
        <p:sp>
          <p:nvSpPr>
            <p:cNvPr id="509" name="Google Shape;509;p51"/>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1"/>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2"/>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History</a:t>
            </a:r>
            <a:endParaRPr/>
          </a:p>
        </p:txBody>
      </p:sp>
      <p:sp>
        <p:nvSpPr>
          <p:cNvPr id="517" name="Google Shape;517;p52"/>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519" name="Google Shape;519;p52"/>
          <p:cNvGrpSpPr/>
          <p:nvPr/>
        </p:nvGrpSpPr>
        <p:grpSpPr>
          <a:xfrm>
            <a:off x="5104880" y="-153372"/>
            <a:ext cx="4218588" cy="6000577"/>
            <a:chOff x="5104880" y="-153372"/>
            <a:chExt cx="4218588" cy="6000577"/>
          </a:xfrm>
        </p:grpSpPr>
        <p:sp>
          <p:nvSpPr>
            <p:cNvPr id="520" name="Google Shape;520;p52"/>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2"/>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2"/>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2"/>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2"/>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2"/>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2"/>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2"/>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2"/>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2"/>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2"/>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2"/>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2"/>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2"/>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2"/>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2"/>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2"/>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7" name="Google Shape;537;p52"/>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History of Kafka, Google Cloud, &amp; AWS</a:t>
            </a:r>
            <a:endParaRPr sz="3200"/>
          </a:p>
        </p:txBody>
      </p:sp>
      <p:sp>
        <p:nvSpPr>
          <p:cNvPr id="543" name="Google Shape;543;p53"/>
          <p:cNvSpPr txBox="1">
            <a:spLocks noGrp="1"/>
          </p:cNvSpPr>
          <p:nvPr>
            <p:ph type="subTitle" idx="1"/>
          </p:nvPr>
        </p:nvSpPr>
        <p:spPr>
          <a:xfrm>
            <a:off x="881200" y="17010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Developed by LinkedIn engineers in 2011 for processing streaming data in real time</a:t>
            </a:r>
            <a:endParaRPr sz="1000"/>
          </a:p>
          <a:p>
            <a:pPr marL="0" lvl="0" indent="0" algn="l" rtl="0">
              <a:spcBef>
                <a:spcPts val="0"/>
              </a:spcBef>
              <a:spcAft>
                <a:spcPts val="0"/>
              </a:spcAft>
              <a:buNone/>
            </a:pPr>
            <a:r>
              <a:rPr lang="en" sz="1000"/>
              <a:t>- Originally open-sourced but became a project under the Apache Software Foundation</a:t>
            </a:r>
            <a:endParaRPr sz="1000"/>
          </a:p>
          <a:p>
            <a:pPr marL="0" lvl="0" indent="0" algn="l" rtl="0">
              <a:spcBef>
                <a:spcPts val="0"/>
              </a:spcBef>
              <a:spcAft>
                <a:spcPts val="0"/>
              </a:spcAft>
              <a:buNone/>
            </a:pPr>
            <a:r>
              <a:rPr lang="en" sz="1000"/>
              <a:t>- Designed to operate as a distributed commit log, offering high scalability and fault tolerance</a:t>
            </a:r>
            <a:endParaRPr sz="1000"/>
          </a:p>
        </p:txBody>
      </p:sp>
      <p:sp>
        <p:nvSpPr>
          <p:cNvPr id="544" name="Google Shape;544;p53"/>
          <p:cNvSpPr txBox="1">
            <a:spLocks noGrp="1"/>
          </p:cNvSpPr>
          <p:nvPr>
            <p:ph type="subTitle" idx="2"/>
          </p:nvPr>
        </p:nvSpPr>
        <p:spPr>
          <a:xfrm>
            <a:off x="3379175" y="18732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Launched by Google in 2015, built on Google’s internal tools like MapReduce, Flume, and MillWheel</a:t>
            </a:r>
            <a:endParaRPr sz="1000"/>
          </a:p>
          <a:p>
            <a:pPr marL="0" lvl="0" indent="0" algn="l" rtl="0">
              <a:spcBef>
                <a:spcPts val="0"/>
              </a:spcBef>
              <a:spcAft>
                <a:spcPts val="0"/>
              </a:spcAft>
              <a:buNone/>
            </a:pPr>
            <a:r>
              <a:rPr lang="en" sz="1000"/>
              <a:t>- Based on the Apache Beam model, which unifies stream and batch processing under one API</a:t>
            </a:r>
            <a:endParaRPr sz="1000"/>
          </a:p>
          <a:p>
            <a:pPr marL="0" lvl="0" indent="0" algn="l" rtl="0">
              <a:spcBef>
                <a:spcPts val="0"/>
              </a:spcBef>
              <a:spcAft>
                <a:spcPts val="0"/>
              </a:spcAft>
              <a:buNone/>
            </a:pPr>
            <a:r>
              <a:rPr lang="en" sz="1000"/>
              <a:t>- Influential in popularizing serverless, managed data processing solutions, especially for Google Cloud Platform users</a:t>
            </a:r>
            <a:endParaRPr sz="1000"/>
          </a:p>
          <a:p>
            <a:pPr marL="0" lvl="0" indent="0" algn="l" rtl="0">
              <a:spcBef>
                <a:spcPts val="0"/>
              </a:spcBef>
              <a:spcAft>
                <a:spcPts val="0"/>
              </a:spcAft>
              <a:buNone/>
            </a:pPr>
            <a:endParaRPr sz="1000"/>
          </a:p>
        </p:txBody>
      </p:sp>
      <p:sp>
        <p:nvSpPr>
          <p:cNvPr id="545" name="Google Shape;545;p53"/>
          <p:cNvSpPr txBox="1">
            <a:spLocks noGrp="1"/>
          </p:cNvSpPr>
          <p:nvPr>
            <p:ph type="subTitle" idx="3"/>
          </p:nvPr>
        </p:nvSpPr>
        <p:spPr>
          <a:xfrm>
            <a:off x="5989325" y="1701051"/>
            <a:ext cx="2288100" cy="89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 Introduced by Amazon in 2013 to meet the demand for real-time data streaming on AWS</a:t>
            </a:r>
            <a:endParaRPr sz="1000"/>
          </a:p>
          <a:p>
            <a:pPr marL="0" lvl="0" indent="0" algn="l" rtl="0">
              <a:spcBef>
                <a:spcPts val="0"/>
              </a:spcBef>
              <a:spcAft>
                <a:spcPts val="0"/>
              </a:spcAft>
              <a:buNone/>
            </a:pPr>
            <a:r>
              <a:rPr lang="en" sz="1000"/>
              <a:t>- Initially launched as Kinesis Streams, later expanded to include: Kinesis Firehose, Kinesis Data Analytics, Kinesis Video Streams</a:t>
            </a:r>
            <a:endParaRPr sz="1000"/>
          </a:p>
          <a:p>
            <a:pPr marL="0" lvl="0" indent="0" algn="l" rtl="0">
              <a:spcBef>
                <a:spcPts val="0"/>
              </a:spcBef>
              <a:spcAft>
                <a:spcPts val="0"/>
              </a:spcAft>
              <a:buNone/>
            </a:pPr>
            <a:r>
              <a:rPr lang="en" sz="1000"/>
              <a:t>- Became widely adopted for IoT, clickstream, and event-driven applications within the AWS ecosystem</a:t>
            </a:r>
            <a:endParaRPr sz="1000"/>
          </a:p>
          <a:p>
            <a:pPr marL="0" lvl="0" indent="0" algn="l" rtl="0">
              <a:spcBef>
                <a:spcPts val="0"/>
              </a:spcBef>
              <a:spcAft>
                <a:spcPts val="0"/>
              </a:spcAft>
              <a:buNone/>
            </a:pPr>
            <a:endParaRPr sz="1000"/>
          </a:p>
        </p:txBody>
      </p:sp>
      <p:sp>
        <p:nvSpPr>
          <p:cNvPr id="546" name="Google Shape;546;p53"/>
          <p:cNvSpPr txBox="1">
            <a:spLocks noGrp="1"/>
          </p:cNvSpPr>
          <p:nvPr>
            <p:ph type="subTitle" idx="4"/>
          </p:nvPr>
        </p:nvSpPr>
        <p:spPr>
          <a:xfrm>
            <a:off x="881200" y="118257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Apache Kafka</a:t>
            </a:r>
            <a:endParaRPr sz="2000"/>
          </a:p>
        </p:txBody>
      </p:sp>
      <p:sp>
        <p:nvSpPr>
          <p:cNvPr id="547" name="Google Shape;547;p53"/>
          <p:cNvSpPr txBox="1">
            <a:spLocks noGrp="1"/>
          </p:cNvSpPr>
          <p:nvPr>
            <p:ph type="subTitle" idx="5"/>
          </p:nvPr>
        </p:nvSpPr>
        <p:spPr>
          <a:xfrm>
            <a:off x="3379179" y="134232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Google Cloud Dataflow</a:t>
            </a:r>
            <a:endParaRPr sz="2000"/>
          </a:p>
        </p:txBody>
      </p:sp>
      <p:sp>
        <p:nvSpPr>
          <p:cNvPr id="548" name="Google Shape;548;p53"/>
          <p:cNvSpPr txBox="1">
            <a:spLocks noGrp="1"/>
          </p:cNvSpPr>
          <p:nvPr>
            <p:ph type="subTitle" idx="6"/>
          </p:nvPr>
        </p:nvSpPr>
        <p:spPr>
          <a:xfrm>
            <a:off x="5989325" y="1182575"/>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100"/>
              <a:t>AWS Kinesis</a:t>
            </a:r>
            <a:endParaRPr sz="2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1273</Words>
  <Application>Microsoft Macintosh PowerPoint</Application>
  <PresentationFormat>On-screen Show (16:9)</PresentationFormat>
  <Paragraphs>125</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DM Sans</vt:lpstr>
      <vt:lpstr>Outfit Light</vt:lpstr>
      <vt:lpstr>Outfit</vt:lpstr>
      <vt:lpstr>Arial</vt:lpstr>
      <vt:lpstr>Nunito Light</vt:lpstr>
      <vt:lpstr>Simple Light</vt:lpstr>
      <vt:lpstr>Data Collection and Analysis - Master of Science in Community Health and Prevention Research by Slidesgo</vt:lpstr>
      <vt:lpstr>Big Data  Analytic Software Pod 6 Presentation</vt:lpstr>
      <vt:lpstr>The Team</vt:lpstr>
      <vt:lpstr>Agenda</vt:lpstr>
      <vt:lpstr>Overview</vt:lpstr>
      <vt:lpstr>What are Big Data tools?</vt:lpstr>
      <vt:lpstr>Advantages of Big Data Tools</vt:lpstr>
      <vt:lpstr>Advantages of Big Data Tools </vt:lpstr>
      <vt:lpstr>History</vt:lpstr>
      <vt:lpstr>History of Kafka, Google Cloud, &amp; AWS</vt:lpstr>
      <vt:lpstr>Benchmarking</vt:lpstr>
      <vt:lpstr>Tabular Comparison</vt:lpstr>
      <vt:lpstr>Industry &amp; Academic Relevance</vt:lpstr>
      <vt:lpstr>PowerPoint Presentation</vt:lpstr>
      <vt:lpstr>Recommendation</vt:lpstr>
      <vt:lpstr>Recommendations </vt:lpstr>
      <vt:lpstr>QnA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MANSIJ MISHRA</cp:lastModifiedBy>
  <cp:revision>3</cp:revision>
  <dcterms:modified xsi:type="dcterms:W3CDTF">2024-11-11T23:55:33Z</dcterms:modified>
</cp:coreProperties>
</file>