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gsVXM8Q9le4pV3pmsAex/TnVOr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c6fee334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dc6fee334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c79a22fd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2dc79a22fd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c79a22fd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2dc79a22fd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c79a22fd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dc79a22fd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c79a22fd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dc79a22fdb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17"/>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26" name="Google Shape;26;p1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7" name="Google Shape;27;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3" name="Google Shape;33;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39" name="Google Shape;39;p1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0" name="Google Shape;4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 name="Google Shape;4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2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46" name="Google Shape;46;p2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47" name="Google Shape;47;p20"/>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48" name="Google Shape;48;p20"/>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49" name="Google Shape;4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lassroom.github.com/a/XEAxMoj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jp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nvSpPr>
        <p:spPr>
          <a:xfrm>
            <a:off x="1603650" y="620800"/>
            <a:ext cx="5936700" cy="13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HomeSeeker X TutorTime 336 Presentation</a:t>
            </a:r>
            <a:endParaRPr sz="3200">
              <a:solidFill>
                <a:schemeClr val="dk1"/>
              </a:solidFill>
              <a:latin typeface="Calibri"/>
              <a:ea typeface="Calibri"/>
              <a:cs typeface="Calibri"/>
              <a:sym typeface="Calibri"/>
            </a:endParaRPr>
          </a:p>
        </p:txBody>
      </p:sp>
      <p:sp>
        <p:nvSpPr>
          <p:cNvPr id="85" name="Google Shape;85;p1"/>
          <p:cNvSpPr txBox="1"/>
          <p:nvPr/>
        </p:nvSpPr>
        <p:spPr>
          <a:xfrm>
            <a:off x="83400" y="2573325"/>
            <a:ext cx="4488600" cy="3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solidFill>
                  <a:schemeClr val="dk1"/>
                </a:solidFill>
                <a:latin typeface="Calibri"/>
                <a:ea typeface="Calibri"/>
                <a:cs typeface="Calibri"/>
                <a:sym typeface="Calibri"/>
              </a:rPr>
              <a:t>“The Collab of The Century” - New York Times</a:t>
            </a:r>
            <a:endParaRPr sz="1500">
              <a:solidFill>
                <a:schemeClr val="dk1"/>
              </a:solidFill>
              <a:latin typeface="Calibri"/>
              <a:ea typeface="Calibri"/>
              <a:cs typeface="Calibri"/>
              <a:sym typeface="Calibri"/>
            </a:endParaRPr>
          </a:p>
        </p:txBody>
      </p:sp>
      <p:sp>
        <p:nvSpPr>
          <p:cNvPr id="86" name="Google Shape;86;p1"/>
          <p:cNvSpPr txBox="1"/>
          <p:nvPr/>
        </p:nvSpPr>
        <p:spPr>
          <a:xfrm>
            <a:off x="4855300" y="4262075"/>
            <a:ext cx="41883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“great product, an even greater team” - Local Man</a:t>
            </a:r>
            <a:endParaRPr sz="1500">
              <a:solidFill>
                <a:schemeClr val="dk1"/>
              </a:solidFill>
              <a:latin typeface="Calibri"/>
              <a:ea typeface="Calibri"/>
              <a:cs typeface="Calibri"/>
              <a:sym typeface="Calibri"/>
            </a:endParaRPr>
          </a:p>
        </p:txBody>
      </p:sp>
      <p:sp>
        <p:nvSpPr>
          <p:cNvPr id="87" name="Google Shape;87;p1"/>
          <p:cNvSpPr txBox="1"/>
          <p:nvPr/>
        </p:nvSpPr>
        <p:spPr>
          <a:xfrm>
            <a:off x="5297700" y="4882725"/>
            <a:ext cx="3846300" cy="16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HomeSeeker: Martin Lahoumh, Kevin Zheng, and Mazen Zarrouk</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TutorTime: Michael Romashov, Joseph Platt, Tyler Ortiz, and James Zou </a:t>
            </a:r>
            <a:endParaRPr sz="2000">
              <a:solidFill>
                <a:schemeClr val="dk1"/>
              </a:solidFill>
              <a:latin typeface="Calibri"/>
              <a:ea typeface="Calibri"/>
              <a:cs typeface="Calibri"/>
              <a:sym typeface="Calibri"/>
            </a:endParaRPr>
          </a:p>
        </p:txBody>
      </p:sp>
      <p:pic>
        <p:nvPicPr>
          <p:cNvPr id="88" name="Google Shape;88;p1"/>
          <p:cNvPicPr preferRelativeResize="0"/>
          <p:nvPr/>
        </p:nvPicPr>
        <p:blipFill>
          <a:blip r:embed="rId3">
            <a:alphaModFix/>
          </a:blip>
          <a:stretch>
            <a:fillRect/>
          </a:stretch>
        </p:blipFill>
        <p:spPr>
          <a:xfrm>
            <a:off x="152400" y="3124725"/>
            <a:ext cx="3463325" cy="2809600"/>
          </a:xfrm>
          <a:prstGeom prst="rect">
            <a:avLst/>
          </a:prstGeom>
          <a:noFill/>
          <a:ln>
            <a:noFill/>
          </a:ln>
        </p:spPr>
      </p:pic>
      <p:pic>
        <p:nvPicPr>
          <p:cNvPr id="89" name="Google Shape;89;p1"/>
          <p:cNvPicPr preferRelativeResize="0"/>
          <p:nvPr/>
        </p:nvPicPr>
        <p:blipFill>
          <a:blip r:embed="rId4">
            <a:alphaModFix/>
          </a:blip>
          <a:stretch>
            <a:fillRect/>
          </a:stretch>
        </p:blipFill>
        <p:spPr>
          <a:xfrm>
            <a:off x="5130677" y="1938700"/>
            <a:ext cx="3846300" cy="2153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g2dc6fee3344_2_0"/>
          <p:cNvSpPr/>
          <p:nvPr/>
        </p:nvSpPr>
        <p:spPr>
          <a:xfrm>
            <a:off x="0" y="0"/>
            <a:ext cx="9144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95" name="Google Shape;195;g2dc6fee3344_2_0"/>
          <p:cNvGrpSpPr/>
          <p:nvPr/>
        </p:nvGrpSpPr>
        <p:grpSpPr>
          <a:xfrm>
            <a:off x="62" y="1216597"/>
            <a:ext cx="548661" cy="673456"/>
            <a:chOff x="3940602" y="308034"/>
            <a:chExt cx="2116748" cy="3429000"/>
          </a:xfrm>
        </p:grpSpPr>
        <p:sp>
          <p:nvSpPr>
            <p:cNvPr id="196" name="Google Shape;196;g2dc6fee3344_2_0"/>
            <p:cNvSpPr/>
            <p:nvPr/>
          </p:nvSpPr>
          <p:spPr>
            <a:xfrm>
              <a:off x="3940602" y="308034"/>
              <a:ext cx="5667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g2dc6fee3344_2_0"/>
            <p:cNvSpPr/>
            <p:nvPr/>
          </p:nvSpPr>
          <p:spPr>
            <a:xfrm>
              <a:off x="4715626" y="308034"/>
              <a:ext cx="5667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g2dc6fee3344_2_0"/>
            <p:cNvSpPr/>
            <p:nvPr/>
          </p:nvSpPr>
          <p:spPr>
            <a:xfrm>
              <a:off x="5490650" y="308034"/>
              <a:ext cx="5667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99" name="Google Shape;199;g2dc6fee3344_2_0"/>
          <p:cNvSpPr/>
          <p:nvPr/>
        </p:nvSpPr>
        <p:spPr>
          <a:xfrm>
            <a:off x="480059" y="613954"/>
            <a:ext cx="8180700" cy="1894200"/>
          </a:xfrm>
          <a:prstGeom prst="rect">
            <a:avLst/>
          </a:prstGeom>
          <a:solidFill>
            <a:schemeClr val="lt1"/>
          </a:solidFill>
          <a:ln>
            <a:noFill/>
          </a:ln>
          <a:effectLst>
            <a:outerShdw blurRad="139700" rotWithShape="0" algn="t" dir="5400000" dist="127000">
              <a:srgbClr val="000000">
                <a:alpha val="145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g2dc6fee3344_2_0"/>
          <p:cNvSpPr txBox="1"/>
          <p:nvPr>
            <p:ph type="title"/>
          </p:nvPr>
        </p:nvSpPr>
        <p:spPr>
          <a:xfrm>
            <a:off x="782723" y="809898"/>
            <a:ext cx="7457100" cy="1554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Job Delegation and Team Work</a:t>
            </a:r>
            <a:endParaRPr sz="4200"/>
          </a:p>
          <a:p>
            <a:pPr indent="0" lvl="0" marL="0" rtl="0" algn="ctr">
              <a:lnSpc>
                <a:spcPct val="100000"/>
              </a:lnSpc>
              <a:spcBef>
                <a:spcPts val="0"/>
              </a:spcBef>
              <a:spcAft>
                <a:spcPts val="0"/>
              </a:spcAft>
              <a:buClr>
                <a:schemeClr val="dk1"/>
              </a:buClr>
              <a:buSzPts val="4200"/>
              <a:buFont typeface="Calibri"/>
              <a:buNone/>
            </a:pPr>
            <a:r>
              <a:rPr lang="en-US" sz="4200"/>
              <a:t>TutorTime</a:t>
            </a:r>
            <a:endParaRPr sz="4200"/>
          </a:p>
        </p:txBody>
      </p:sp>
      <p:sp>
        <p:nvSpPr>
          <p:cNvPr id="201" name="Google Shape;201;g2dc6fee3344_2_0"/>
          <p:cNvSpPr txBox="1"/>
          <p:nvPr>
            <p:ph idx="1" type="body"/>
          </p:nvPr>
        </p:nvSpPr>
        <p:spPr>
          <a:xfrm>
            <a:off x="783771" y="3017522"/>
            <a:ext cx="7455900" cy="31248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100"/>
              <a:buChar char="•"/>
            </a:pPr>
            <a:r>
              <a:rPr lang="en-US" sz="2100"/>
              <a:t>Tyler Ortiz</a:t>
            </a:r>
            <a:r>
              <a:rPr lang="en-US" sz="2100"/>
              <a:t>: Worked on front end </a:t>
            </a:r>
            <a:r>
              <a:rPr lang="en-US" sz="2100"/>
              <a:t>implementation and fixed bugs</a:t>
            </a:r>
            <a:endParaRPr sz="2100"/>
          </a:p>
          <a:p>
            <a:pPr indent="-342900" lvl="0" marL="342900" rtl="0" algn="l">
              <a:lnSpc>
                <a:spcPct val="100000"/>
              </a:lnSpc>
              <a:spcBef>
                <a:spcPts val="0"/>
              </a:spcBef>
              <a:spcAft>
                <a:spcPts val="0"/>
              </a:spcAft>
              <a:buSzPts val="2100"/>
              <a:buChar char="•"/>
            </a:pPr>
            <a:r>
              <a:rPr lang="en-US" sz="2100"/>
              <a:t>Joseph Platt: </a:t>
            </a:r>
            <a:endParaRPr sz="2100"/>
          </a:p>
          <a:p>
            <a:pPr indent="-342900" lvl="0" marL="342900" rtl="0" algn="l">
              <a:lnSpc>
                <a:spcPct val="100000"/>
              </a:lnSpc>
              <a:spcBef>
                <a:spcPts val="0"/>
              </a:spcBef>
              <a:spcAft>
                <a:spcPts val="0"/>
              </a:spcAft>
              <a:buSzPts val="2100"/>
              <a:buChar char="•"/>
            </a:pPr>
            <a:r>
              <a:rPr lang="en-US" sz="2100"/>
              <a:t>Michael Romashov: </a:t>
            </a:r>
            <a:endParaRPr sz="2100"/>
          </a:p>
          <a:p>
            <a:pPr indent="-342900" lvl="0" marL="342900" rtl="0" algn="l">
              <a:lnSpc>
                <a:spcPct val="100000"/>
              </a:lnSpc>
              <a:spcBef>
                <a:spcPts val="0"/>
              </a:spcBef>
              <a:spcAft>
                <a:spcPts val="0"/>
              </a:spcAft>
              <a:buSzPts val="2100"/>
              <a:buChar char="•"/>
            </a:pPr>
            <a:r>
              <a:rPr lang="en-US" sz="2100"/>
              <a:t>James Zou:</a:t>
            </a:r>
            <a:endParaRPr sz="2100"/>
          </a:p>
        </p:txBody>
      </p:sp>
      <p:cxnSp>
        <p:nvCxnSpPr>
          <p:cNvPr id="202" name="Google Shape;202;g2dc6fee3344_2_0"/>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1"/>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08" name="Google Shape;208;p11"/>
          <p:cNvGrpSpPr/>
          <p:nvPr/>
        </p:nvGrpSpPr>
        <p:grpSpPr>
          <a:xfrm>
            <a:off x="0" y="1216597"/>
            <a:ext cx="548639" cy="673460"/>
            <a:chOff x="3940602" y="308034"/>
            <a:chExt cx="2116791" cy="3428999"/>
          </a:xfrm>
        </p:grpSpPr>
        <p:sp>
          <p:nvSpPr>
            <p:cNvPr id="209" name="Google Shape;209;p11"/>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11"/>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1"/>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2" name="Google Shape;212;p11"/>
          <p:cNvSpPr/>
          <p:nvPr/>
        </p:nvSpPr>
        <p:spPr>
          <a:xfrm>
            <a:off x="480059" y="613954"/>
            <a:ext cx="8180615" cy="1894116"/>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1"/>
          <p:cNvSpPr txBox="1"/>
          <p:nvPr>
            <p:ph type="title"/>
          </p:nvPr>
        </p:nvSpPr>
        <p:spPr>
          <a:xfrm>
            <a:off x="782723" y="809898"/>
            <a:ext cx="7457037" cy="15544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Extra Credit Work</a:t>
            </a:r>
            <a:endParaRPr/>
          </a:p>
        </p:txBody>
      </p:sp>
      <p:sp>
        <p:nvSpPr>
          <p:cNvPr id="214" name="Google Shape;214;p11"/>
          <p:cNvSpPr txBox="1"/>
          <p:nvPr>
            <p:ph idx="1" type="body"/>
          </p:nvPr>
        </p:nvSpPr>
        <p:spPr>
          <a:xfrm>
            <a:off x="783771" y="3017522"/>
            <a:ext cx="7455989" cy="3124658"/>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100"/>
              <a:buChar char="•"/>
            </a:pPr>
            <a:r>
              <a:rPr lang="en-US" sz="2100"/>
              <a:t>HomeSeeker: Team of 3 people (+5)</a:t>
            </a:r>
            <a:endParaRPr sz="2100"/>
          </a:p>
          <a:p>
            <a:pPr indent="-342900" lvl="0" marL="342900" rtl="0" algn="l">
              <a:lnSpc>
                <a:spcPct val="100000"/>
              </a:lnSpc>
              <a:spcBef>
                <a:spcPts val="0"/>
              </a:spcBef>
              <a:spcAft>
                <a:spcPts val="0"/>
              </a:spcAft>
              <a:buSzPts val="2100"/>
              <a:buChar char="•"/>
            </a:pPr>
            <a:r>
              <a:rPr lang="en-US" sz="2100"/>
              <a:t>HomeSeeker &amp; TutorTime: Web Based UI</a:t>
            </a:r>
            <a:endParaRPr sz="2100"/>
          </a:p>
        </p:txBody>
      </p:sp>
      <p:cxnSp>
        <p:nvCxnSpPr>
          <p:cNvPr id="215" name="Google Shape;215;p11"/>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2"/>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1" name="Google Shape;221;p12"/>
          <p:cNvGrpSpPr/>
          <p:nvPr/>
        </p:nvGrpSpPr>
        <p:grpSpPr>
          <a:xfrm>
            <a:off x="0" y="1216597"/>
            <a:ext cx="548639" cy="673460"/>
            <a:chOff x="3940602" y="308034"/>
            <a:chExt cx="2116791" cy="3428999"/>
          </a:xfrm>
        </p:grpSpPr>
        <p:sp>
          <p:nvSpPr>
            <p:cNvPr id="222" name="Google Shape;222;p12"/>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2"/>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12"/>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5" name="Google Shape;225;p12"/>
          <p:cNvSpPr/>
          <p:nvPr/>
        </p:nvSpPr>
        <p:spPr>
          <a:xfrm>
            <a:off x="480059" y="613954"/>
            <a:ext cx="8180615" cy="1894116"/>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12"/>
          <p:cNvSpPr txBox="1"/>
          <p:nvPr>
            <p:ph type="title"/>
          </p:nvPr>
        </p:nvSpPr>
        <p:spPr>
          <a:xfrm>
            <a:off x="782723" y="809898"/>
            <a:ext cx="7457037" cy="15544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Questions and Examination</a:t>
            </a:r>
            <a:endParaRPr/>
          </a:p>
        </p:txBody>
      </p:sp>
      <p:sp>
        <p:nvSpPr>
          <p:cNvPr id="227" name="Google Shape;227;p12"/>
          <p:cNvSpPr txBox="1"/>
          <p:nvPr>
            <p:ph idx="1" type="body"/>
          </p:nvPr>
        </p:nvSpPr>
        <p:spPr>
          <a:xfrm>
            <a:off x="909350" y="2719812"/>
            <a:ext cx="7455900" cy="673500"/>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100"/>
              <a:buChar char="•"/>
            </a:pPr>
            <a:r>
              <a:rPr lang="en-US" sz="2100"/>
              <a:t>QUESTIONS???? Don’t (DO ;) ) ask them. Thank You :)</a:t>
            </a:r>
            <a:endParaRPr/>
          </a:p>
        </p:txBody>
      </p:sp>
      <p:cxnSp>
        <p:nvCxnSpPr>
          <p:cNvPr id="228" name="Google Shape;228;p12"/>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pic>
        <p:nvPicPr>
          <p:cNvPr id="229" name="Google Shape;229;p12"/>
          <p:cNvPicPr preferRelativeResize="0"/>
          <p:nvPr/>
        </p:nvPicPr>
        <p:blipFill>
          <a:blip r:embed="rId3">
            <a:alphaModFix/>
          </a:blip>
          <a:stretch>
            <a:fillRect/>
          </a:stretch>
        </p:blipFill>
        <p:spPr>
          <a:xfrm>
            <a:off x="3325311" y="3605049"/>
            <a:ext cx="2372825" cy="2997700"/>
          </a:xfrm>
          <a:prstGeom prst="rect">
            <a:avLst/>
          </a:prstGeom>
          <a:solidFill>
            <a:schemeClr val="lt1"/>
          </a:solidFill>
          <a:ln>
            <a:noFill/>
          </a:ln>
        </p:spPr>
      </p:pic>
      <p:sp>
        <p:nvSpPr>
          <p:cNvPr id="230" name="Google Shape;230;p12"/>
          <p:cNvSpPr txBox="1"/>
          <p:nvPr/>
        </p:nvSpPr>
        <p:spPr>
          <a:xfrm>
            <a:off x="6068750" y="4139100"/>
            <a:ext cx="2296500" cy="9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Otherwise, cya</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36" name="Google Shape;236;p13"/>
          <p:cNvGrpSpPr/>
          <p:nvPr/>
        </p:nvGrpSpPr>
        <p:grpSpPr>
          <a:xfrm>
            <a:off x="0" y="1216597"/>
            <a:ext cx="548639" cy="673460"/>
            <a:chOff x="3940602" y="308034"/>
            <a:chExt cx="2116791" cy="3428999"/>
          </a:xfrm>
        </p:grpSpPr>
        <p:sp>
          <p:nvSpPr>
            <p:cNvPr id="237" name="Google Shape;237;p13"/>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13"/>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13"/>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0" name="Google Shape;240;p13"/>
          <p:cNvSpPr/>
          <p:nvPr/>
        </p:nvSpPr>
        <p:spPr>
          <a:xfrm>
            <a:off x="480059" y="613954"/>
            <a:ext cx="8180615" cy="1894116"/>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3"/>
          <p:cNvSpPr txBox="1"/>
          <p:nvPr>
            <p:ph type="title"/>
          </p:nvPr>
        </p:nvSpPr>
        <p:spPr>
          <a:xfrm>
            <a:off x="782723" y="809898"/>
            <a:ext cx="7457037" cy="15544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Submission for Grading</a:t>
            </a:r>
            <a:endParaRPr/>
          </a:p>
        </p:txBody>
      </p:sp>
      <p:sp>
        <p:nvSpPr>
          <p:cNvPr id="242" name="Google Shape;242;p13"/>
          <p:cNvSpPr txBox="1"/>
          <p:nvPr>
            <p:ph idx="1" type="body"/>
          </p:nvPr>
        </p:nvSpPr>
        <p:spPr>
          <a:xfrm>
            <a:off x="783771" y="3017522"/>
            <a:ext cx="7455989" cy="3124658"/>
          </a:xfrm>
          <a:prstGeom prst="rect">
            <a:avLst/>
          </a:prstGeom>
          <a:noFill/>
          <a:ln>
            <a:noFill/>
          </a:ln>
        </p:spPr>
        <p:txBody>
          <a:bodyPr anchorCtr="0" anchor="ctr"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100"/>
              <a:buChar char="•"/>
            </a:pPr>
            <a:r>
              <a:rPr lang="en-US" sz="2100"/>
              <a:t>Submit your full project, incl. Diagram, Stored Procedures, Application, UI, </a:t>
            </a:r>
            <a:r>
              <a:rPr lang="en-US" sz="2100"/>
              <a:t>Powerpoint</a:t>
            </a:r>
            <a:r>
              <a:rPr lang="en-US" sz="2100"/>
              <a:t> for Demo, Via Github Classroom</a:t>
            </a:r>
            <a:endParaRPr/>
          </a:p>
          <a:p>
            <a:pPr indent="-342900" lvl="0" marL="342900" rtl="0" algn="l">
              <a:lnSpc>
                <a:spcPct val="100000"/>
              </a:lnSpc>
              <a:spcBef>
                <a:spcPts val="420"/>
              </a:spcBef>
              <a:spcAft>
                <a:spcPts val="0"/>
              </a:spcAft>
              <a:buClr>
                <a:schemeClr val="dk1"/>
              </a:buClr>
              <a:buSzPts val="2100"/>
              <a:buChar char="•"/>
            </a:pPr>
            <a:r>
              <a:rPr lang="en-US" sz="2100" u="sng">
                <a:solidFill>
                  <a:schemeClr val="hlink"/>
                </a:solidFill>
                <a:hlinkClick r:id="rId3"/>
              </a:rPr>
              <a:t>https://classroom.github.com/a/XEAxMojc</a:t>
            </a:r>
            <a:endParaRPr sz="2100"/>
          </a:p>
          <a:p>
            <a:pPr indent="-342900" lvl="0" marL="342900" rtl="0" algn="l">
              <a:lnSpc>
                <a:spcPct val="100000"/>
              </a:lnSpc>
              <a:spcBef>
                <a:spcPts val="420"/>
              </a:spcBef>
              <a:spcAft>
                <a:spcPts val="0"/>
              </a:spcAft>
              <a:buClr>
                <a:schemeClr val="dk1"/>
              </a:buClr>
              <a:buSzPts val="2100"/>
              <a:buChar char="•"/>
            </a:pPr>
            <a:r>
              <a:rPr lang="en-US" sz="2100"/>
              <a:t>Cut Off Time 5/11/2024 12:00 AM</a:t>
            </a:r>
            <a:endParaRPr/>
          </a:p>
        </p:txBody>
      </p:sp>
      <p:cxnSp>
        <p:nvCxnSpPr>
          <p:cNvPr id="243" name="Google Shape;243;p13"/>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g2dc79a22fdb_0_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g2dc79a22fdb_0_5"/>
          <p:cNvSpPr/>
          <p:nvPr/>
        </p:nvSpPr>
        <p:spPr>
          <a:xfrm>
            <a:off x="0" y="0"/>
            <a:ext cx="3614167"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FEFEF"/>
            </a:solidFill>
            <a:prstDash val="solid"/>
            <a:round/>
            <a:headEnd len="sm" w="sm" type="none"/>
            <a:tailEnd len="sm" w="sm" type="none"/>
          </a:ln>
          <a:effectLst>
            <a:outerShdw blurRad="88900" rotWithShape="0" algn="l" dist="38100">
              <a:srgbClr val="D8D8D8">
                <a:alpha val="4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g2dc79a22fdb_0_5"/>
          <p:cNvSpPr/>
          <p:nvPr/>
        </p:nvSpPr>
        <p:spPr>
          <a:xfrm>
            <a:off x="0" y="0"/>
            <a:ext cx="3608608"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g2dc79a22fdb_0_5"/>
          <p:cNvSpPr txBox="1"/>
          <p:nvPr>
            <p:ph type="title"/>
          </p:nvPr>
        </p:nvSpPr>
        <p:spPr>
          <a:xfrm>
            <a:off x="3220950" y="332725"/>
            <a:ext cx="2702100" cy="1281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00"/>
              <a:buFont typeface="Calibri"/>
              <a:buNone/>
            </a:pPr>
            <a:r>
              <a:rPr lang="en-US" sz="3500"/>
              <a:t>What is HomeSeeker?</a:t>
            </a:r>
            <a:endParaRPr sz="3500"/>
          </a:p>
        </p:txBody>
      </p:sp>
      <p:sp>
        <p:nvSpPr>
          <p:cNvPr id="98" name="Google Shape;98;g2dc79a22fdb_0_5"/>
          <p:cNvSpPr/>
          <p:nvPr/>
        </p:nvSpPr>
        <p:spPr>
          <a:xfrm>
            <a:off x="0" y="3081528"/>
            <a:ext cx="960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g2dc79a22fdb_0_5"/>
          <p:cNvSpPr txBox="1"/>
          <p:nvPr/>
        </p:nvSpPr>
        <p:spPr>
          <a:xfrm>
            <a:off x="364350" y="1746125"/>
            <a:ext cx="8598000" cy="206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Space where </a:t>
            </a:r>
            <a:r>
              <a:rPr lang="en-US" sz="2000">
                <a:solidFill>
                  <a:schemeClr val="dk1"/>
                </a:solidFill>
                <a:latin typeface="Calibri"/>
                <a:ea typeface="Calibri"/>
                <a:cs typeface="Calibri"/>
                <a:sym typeface="Calibri"/>
              </a:rPr>
              <a:t> homeowners and homebuyers can traverse the real estate market more easily.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Homeowners register their homes and schedule available appointment times for buyers to select so that they can engage on a meeting about the potential home sale.</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100" name="Google Shape;100;g2dc79a22fdb_0_5"/>
          <p:cNvPicPr preferRelativeResize="0"/>
          <p:nvPr/>
        </p:nvPicPr>
        <p:blipFill>
          <a:blip r:embed="rId3">
            <a:alphaModFix/>
          </a:blip>
          <a:stretch>
            <a:fillRect/>
          </a:stretch>
        </p:blipFill>
        <p:spPr>
          <a:xfrm>
            <a:off x="7203925" y="-3"/>
            <a:ext cx="1589750" cy="1714850"/>
          </a:xfrm>
          <a:prstGeom prst="rect">
            <a:avLst/>
          </a:prstGeom>
          <a:noFill/>
          <a:ln>
            <a:noFill/>
          </a:ln>
        </p:spPr>
      </p:pic>
      <p:pic>
        <p:nvPicPr>
          <p:cNvPr id="101" name="Google Shape;101;g2dc79a22fdb_0_5"/>
          <p:cNvPicPr preferRelativeResize="0"/>
          <p:nvPr/>
        </p:nvPicPr>
        <p:blipFill>
          <a:blip r:embed="rId4">
            <a:alphaModFix/>
          </a:blip>
          <a:stretch>
            <a:fillRect/>
          </a:stretch>
        </p:blipFill>
        <p:spPr>
          <a:xfrm>
            <a:off x="272994" y="102925"/>
            <a:ext cx="983975" cy="1420700"/>
          </a:xfrm>
          <a:prstGeom prst="rect">
            <a:avLst/>
          </a:prstGeom>
          <a:noFill/>
          <a:ln>
            <a:noFill/>
          </a:ln>
        </p:spPr>
      </p:pic>
      <p:pic>
        <p:nvPicPr>
          <p:cNvPr id="102" name="Google Shape;102;g2dc79a22fdb_0_5"/>
          <p:cNvPicPr preferRelativeResize="0"/>
          <p:nvPr/>
        </p:nvPicPr>
        <p:blipFill>
          <a:blip r:embed="rId5">
            <a:alphaModFix/>
          </a:blip>
          <a:stretch>
            <a:fillRect/>
          </a:stretch>
        </p:blipFill>
        <p:spPr>
          <a:xfrm>
            <a:off x="2594712" y="3429000"/>
            <a:ext cx="6280576" cy="3373376"/>
          </a:xfrm>
          <a:prstGeom prst="rect">
            <a:avLst/>
          </a:prstGeom>
          <a:solidFill>
            <a:schemeClr val="lt1"/>
          </a:solidFill>
          <a:ln>
            <a:noFill/>
          </a:ln>
        </p:spPr>
      </p:pic>
      <p:pic>
        <p:nvPicPr>
          <p:cNvPr id="103" name="Google Shape;103;g2dc79a22fdb_0_5"/>
          <p:cNvPicPr preferRelativeResize="0"/>
          <p:nvPr/>
        </p:nvPicPr>
        <p:blipFill>
          <a:blip r:embed="rId6">
            <a:alphaModFix/>
          </a:blip>
          <a:stretch>
            <a:fillRect/>
          </a:stretch>
        </p:blipFill>
        <p:spPr>
          <a:xfrm>
            <a:off x="-3" y="5242375"/>
            <a:ext cx="1724775" cy="1560000"/>
          </a:xfrm>
          <a:prstGeom prst="rect">
            <a:avLst/>
          </a:prstGeom>
          <a:solidFill>
            <a:schemeClr val="lt1"/>
          </a:solidFill>
          <a:ln>
            <a:noFill/>
          </a:ln>
        </p:spPr>
      </p:pic>
      <p:pic>
        <p:nvPicPr>
          <p:cNvPr id="104" name="Google Shape;104;g2dc79a22fdb_0_5"/>
          <p:cNvPicPr preferRelativeResize="0"/>
          <p:nvPr/>
        </p:nvPicPr>
        <p:blipFill>
          <a:blip r:embed="rId6">
            <a:alphaModFix/>
          </a:blip>
          <a:stretch>
            <a:fillRect/>
          </a:stretch>
        </p:blipFill>
        <p:spPr>
          <a:xfrm>
            <a:off x="-3" y="4129125"/>
            <a:ext cx="1724775" cy="1560000"/>
          </a:xfrm>
          <a:prstGeom prst="rect">
            <a:avLst/>
          </a:prstGeom>
          <a:solidFill>
            <a:schemeClr val="l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2dc79a22fdb_0_1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g2dc79a22fdb_0_17"/>
          <p:cNvSpPr/>
          <p:nvPr/>
        </p:nvSpPr>
        <p:spPr>
          <a:xfrm>
            <a:off x="0" y="0"/>
            <a:ext cx="3614167"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FEFEF"/>
            </a:solidFill>
            <a:prstDash val="solid"/>
            <a:round/>
            <a:headEnd len="sm" w="sm" type="none"/>
            <a:tailEnd len="sm" w="sm" type="none"/>
          </a:ln>
          <a:effectLst>
            <a:outerShdw blurRad="88900" rotWithShape="0" algn="l" dist="38100">
              <a:srgbClr val="D8D8D8">
                <a:alpha val="4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g2dc79a22fdb_0_17"/>
          <p:cNvSpPr/>
          <p:nvPr/>
        </p:nvSpPr>
        <p:spPr>
          <a:xfrm>
            <a:off x="0" y="0"/>
            <a:ext cx="3608608"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g2dc79a22fdb_0_17"/>
          <p:cNvSpPr txBox="1"/>
          <p:nvPr>
            <p:ph type="title"/>
          </p:nvPr>
        </p:nvSpPr>
        <p:spPr>
          <a:xfrm>
            <a:off x="3530000" y="674400"/>
            <a:ext cx="4885200" cy="1281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00"/>
              <a:buFont typeface="Calibri"/>
              <a:buNone/>
            </a:pPr>
            <a:r>
              <a:rPr lang="en-US" sz="3500"/>
              <a:t>HomeSeekers Potential Revenue</a:t>
            </a:r>
            <a:endParaRPr sz="3500"/>
          </a:p>
        </p:txBody>
      </p:sp>
      <p:sp>
        <p:nvSpPr>
          <p:cNvPr id="113" name="Google Shape;113;g2dc79a22fdb_0_17"/>
          <p:cNvSpPr/>
          <p:nvPr/>
        </p:nvSpPr>
        <p:spPr>
          <a:xfrm>
            <a:off x="0" y="3081528"/>
            <a:ext cx="960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4" name="Google Shape;114;g2dc79a22fdb_0_17"/>
          <p:cNvSpPr txBox="1"/>
          <p:nvPr/>
        </p:nvSpPr>
        <p:spPr>
          <a:xfrm>
            <a:off x="364350" y="2548675"/>
            <a:ext cx="8598000" cy="206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With information that we gather about appointments being scheduled at certain locations, we will be able to find hot areas. From this information, we will sell to advertisers and real estate companies.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Additionally, in order to book an appointment, you will have to pay a small fee of $0.05 per minute to the broker and to USSSS!!!!!! :) </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115" name="Google Shape;115;g2dc79a22fdb_0_17"/>
          <p:cNvPicPr preferRelativeResize="0"/>
          <p:nvPr/>
        </p:nvPicPr>
        <p:blipFill>
          <a:blip r:embed="rId3">
            <a:alphaModFix/>
          </a:blip>
          <a:stretch>
            <a:fillRect/>
          </a:stretch>
        </p:blipFill>
        <p:spPr>
          <a:xfrm>
            <a:off x="2710256" y="4202506"/>
            <a:ext cx="3906200" cy="2599400"/>
          </a:xfrm>
          <a:prstGeom prst="rect">
            <a:avLst/>
          </a:prstGeom>
          <a:noFill/>
          <a:ln>
            <a:noFill/>
          </a:ln>
        </p:spPr>
      </p:pic>
      <p:pic>
        <p:nvPicPr>
          <p:cNvPr id="116" name="Google Shape;116;g2dc79a22fdb_0_17"/>
          <p:cNvPicPr preferRelativeResize="0"/>
          <p:nvPr/>
        </p:nvPicPr>
        <p:blipFill>
          <a:blip r:embed="rId4">
            <a:alphaModFix/>
          </a:blip>
          <a:stretch>
            <a:fillRect/>
          </a:stretch>
        </p:blipFill>
        <p:spPr>
          <a:xfrm>
            <a:off x="952500" y="81700"/>
            <a:ext cx="1847850"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g2dc79a22fdb_0_3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g2dc79a22fdb_0_31"/>
          <p:cNvSpPr/>
          <p:nvPr/>
        </p:nvSpPr>
        <p:spPr>
          <a:xfrm>
            <a:off x="0" y="0"/>
            <a:ext cx="3614167"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FEFEF"/>
            </a:solidFill>
            <a:prstDash val="solid"/>
            <a:round/>
            <a:headEnd len="sm" w="sm" type="none"/>
            <a:tailEnd len="sm" w="sm" type="none"/>
          </a:ln>
          <a:effectLst>
            <a:outerShdw blurRad="88900" rotWithShape="0" algn="l" dist="38100">
              <a:srgbClr val="D8D8D8">
                <a:alpha val="4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g2dc79a22fdb_0_31"/>
          <p:cNvSpPr/>
          <p:nvPr/>
        </p:nvSpPr>
        <p:spPr>
          <a:xfrm>
            <a:off x="0" y="0"/>
            <a:ext cx="3608608"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g2dc79a22fdb_0_31"/>
          <p:cNvSpPr txBox="1"/>
          <p:nvPr>
            <p:ph type="title"/>
          </p:nvPr>
        </p:nvSpPr>
        <p:spPr>
          <a:xfrm>
            <a:off x="3220950" y="291900"/>
            <a:ext cx="2702100" cy="1281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00"/>
              <a:buFont typeface="Calibri"/>
              <a:buNone/>
            </a:pPr>
            <a:r>
              <a:rPr lang="en-US" sz="3500"/>
              <a:t>What is TutorTime?</a:t>
            </a:r>
            <a:endParaRPr sz="3500"/>
          </a:p>
        </p:txBody>
      </p:sp>
      <p:sp>
        <p:nvSpPr>
          <p:cNvPr id="125" name="Google Shape;125;g2dc79a22fdb_0_31"/>
          <p:cNvSpPr/>
          <p:nvPr/>
        </p:nvSpPr>
        <p:spPr>
          <a:xfrm>
            <a:off x="0" y="3081528"/>
            <a:ext cx="960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6" name="Google Shape;126;g2dc79a22fdb_0_31"/>
          <p:cNvSpPr txBox="1"/>
          <p:nvPr/>
        </p:nvSpPr>
        <p:spPr>
          <a:xfrm>
            <a:off x="364350" y="1746125"/>
            <a:ext cx="8598000" cy="1465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TutorTime allows students to book appointments with tutors for certain subjects by selecting the service and a time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Other students can create new tutor services and set their availability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Booking a tutor requires a small fee</a:t>
            </a:r>
            <a:endParaRPr sz="2000">
              <a:solidFill>
                <a:schemeClr val="dk1"/>
              </a:solidFill>
              <a:latin typeface="Calibri"/>
              <a:ea typeface="Calibri"/>
              <a:cs typeface="Calibri"/>
              <a:sym typeface="Calibri"/>
            </a:endParaRPr>
          </a:p>
        </p:txBody>
      </p:sp>
      <p:pic>
        <p:nvPicPr>
          <p:cNvPr id="127" name="Google Shape;127;g2dc79a22fdb_0_31"/>
          <p:cNvPicPr preferRelativeResize="0"/>
          <p:nvPr/>
        </p:nvPicPr>
        <p:blipFill>
          <a:blip r:embed="rId3">
            <a:alphaModFix/>
          </a:blip>
          <a:stretch>
            <a:fillRect/>
          </a:stretch>
        </p:blipFill>
        <p:spPr>
          <a:xfrm>
            <a:off x="1049963" y="3211623"/>
            <a:ext cx="7226772" cy="3359325"/>
          </a:xfrm>
          <a:prstGeom prst="rect">
            <a:avLst/>
          </a:prstGeom>
          <a:solidFill>
            <a:schemeClr val="lt1"/>
          </a:solidFill>
          <a:ln>
            <a:noFill/>
          </a:ln>
        </p:spPr>
      </p:pic>
      <p:pic>
        <p:nvPicPr>
          <p:cNvPr id="128" name="Google Shape;128;g2dc79a22fdb_0_31"/>
          <p:cNvPicPr preferRelativeResize="0"/>
          <p:nvPr/>
        </p:nvPicPr>
        <p:blipFill>
          <a:blip r:embed="rId4">
            <a:alphaModFix/>
          </a:blip>
          <a:stretch>
            <a:fillRect/>
          </a:stretch>
        </p:blipFill>
        <p:spPr>
          <a:xfrm>
            <a:off x="3262313" y="5032438"/>
            <a:ext cx="2619375" cy="1743075"/>
          </a:xfrm>
          <a:prstGeom prst="rect">
            <a:avLst/>
          </a:prstGeom>
          <a:noFill/>
          <a:ln>
            <a:noFill/>
          </a:ln>
        </p:spPr>
      </p:pic>
      <p:pic>
        <p:nvPicPr>
          <p:cNvPr id="129" name="Google Shape;129;g2dc79a22fdb_0_31"/>
          <p:cNvPicPr preferRelativeResize="0"/>
          <p:nvPr/>
        </p:nvPicPr>
        <p:blipFill>
          <a:blip r:embed="rId5">
            <a:alphaModFix/>
          </a:blip>
          <a:stretch>
            <a:fillRect/>
          </a:stretch>
        </p:blipFill>
        <p:spPr>
          <a:xfrm>
            <a:off x="6584483" y="0"/>
            <a:ext cx="1608992" cy="1743075"/>
          </a:xfrm>
          <a:prstGeom prst="rect">
            <a:avLst/>
          </a:prstGeom>
          <a:noFill/>
          <a:ln>
            <a:noFill/>
          </a:ln>
        </p:spPr>
      </p:pic>
      <p:pic>
        <p:nvPicPr>
          <p:cNvPr id="130" name="Google Shape;130;g2dc79a22fdb_0_31"/>
          <p:cNvPicPr preferRelativeResize="0"/>
          <p:nvPr/>
        </p:nvPicPr>
        <p:blipFill>
          <a:blip r:embed="rId5">
            <a:alphaModFix/>
          </a:blip>
          <a:stretch>
            <a:fillRect/>
          </a:stretch>
        </p:blipFill>
        <p:spPr>
          <a:xfrm>
            <a:off x="7535008" y="4827875"/>
            <a:ext cx="1608992" cy="1743075"/>
          </a:xfrm>
          <a:prstGeom prst="rect">
            <a:avLst/>
          </a:prstGeom>
          <a:noFill/>
          <a:ln>
            <a:noFill/>
          </a:ln>
        </p:spPr>
      </p:pic>
      <p:pic>
        <p:nvPicPr>
          <p:cNvPr id="131" name="Google Shape;131;g2dc79a22fdb_0_31"/>
          <p:cNvPicPr preferRelativeResize="0"/>
          <p:nvPr/>
        </p:nvPicPr>
        <p:blipFill>
          <a:blip r:embed="rId5">
            <a:alphaModFix/>
          </a:blip>
          <a:stretch>
            <a:fillRect/>
          </a:stretch>
        </p:blipFill>
        <p:spPr>
          <a:xfrm>
            <a:off x="158758" y="5032450"/>
            <a:ext cx="1608992" cy="1743075"/>
          </a:xfrm>
          <a:prstGeom prst="rect">
            <a:avLst/>
          </a:prstGeom>
          <a:noFill/>
          <a:ln>
            <a:noFill/>
          </a:ln>
        </p:spPr>
      </p:pic>
      <p:pic>
        <p:nvPicPr>
          <p:cNvPr id="132" name="Google Shape;132;g2dc79a22fdb_0_31"/>
          <p:cNvPicPr preferRelativeResize="0"/>
          <p:nvPr/>
        </p:nvPicPr>
        <p:blipFill>
          <a:blip r:embed="rId5">
            <a:alphaModFix/>
          </a:blip>
          <a:stretch>
            <a:fillRect/>
          </a:stretch>
        </p:blipFill>
        <p:spPr>
          <a:xfrm>
            <a:off x="950533" y="0"/>
            <a:ext cx="1608992"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g2dc79a22fdb_0_5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g2dc79a22fdb_0_53"/>
          <p:cNvSpPr/>
          <p:nvPr/>
        </p:nvSpPr>
        <p:spPr>
          <a:xfrm>
            <a:off x="0" y="0"/>
            <a:ext cx="3614167" cy="6858000"/>
          </a:xfrm>
          <a:custGeom>
            <a:rect b="b" l="l" r="r" t="t"/>
            <a:pathLst>
              <a:path extrusionOk="0" h="6858000" w="4818889">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chemeClr val="lt1"/>
          </a:solidFill>
          <a:ln cap="flat" cmpd="sng" w="9525">
            <a:solidFill>
              <a:srgbClr val="EFEFEF"/>
            </a:solidFill>
            <a:prstDash val="solid"/>
            <a:round/>
            <a:headEnd len="sm" w="sm" type="none"/>
            <a:tailEnd len="sm" w="sm" type="none"/>
          </a:ln>
          <a:effectLst>
            <a:outerShdw blurRad="88900" rotWithShape="0" algn="l" dist="38100">
              <a:srgbClr val="D8D8D8">
                <a:alpha val="494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g2dc79a22fdb_0_53"/>
          <p:cNvSpPr/>
          <p:nvPr/>
        </p:nvSpPr>
        <p:spPr>
          <a:xfrm>
            <a:off x="0" y="0"/>
            <a:ext cx="3608608" cy="6858000"/>
          </a:xfrm>
          <a:custGeom>
            <a:rect b="b" l="l" r="r" t="t"/>
            <a:pathLst>
              <a:path extrusionOk="0" h="6858000" w="4811477">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 name="Google Shape;140;g2dc79a22fdb_0_53"/>
          <p:cNvSpPr txBox="1"/>
          <p:nvPr>
            <p:ph type="title"/>
          </p:nvPr>
        </p:nvSpPr>
        <p:spPr>
          <a:xfrm>
            <a:off x="3103525" y="57025"/>
            <a:ext cx="3461100" cy="1281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00"/>
              <a:buFont typeface="Calibri"/>
              <a:buNone/>
            </a:pPr>
            <a:r>
              <a:rPr lang="en-US" sz="3500"/>
              <a:t>TechStack</a:t>
            </a:r>
            <a:endParaRPr sz="3500"/>
          </a:p>
        </p:txBody>
      </p:sp>
      <p:sp>
        <p:nvSpPr>
          <p:cNvPr id="141" name="Google Shape;141;g2dc79a22fdb_0_53"/>
          <p:cNvSpPr/>
          <p:nvPr/>
        </p:nvSpPr>
        <p:spPr>
          <a:xfrm>
            <a:off x="0" y="3081528"/>
            <a:ext cx="960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2" name="Google Shape;142;g2dc79a22fdb_0_53"/>
          <p:cNvSpPr txBox="1"/>
          <p:nvPr/>
        </p:nvSpPr>
        <p:spPr>
          <a:xfrm>
            <a:off x="364350" y="2072325"/>
            <a:ext cx="8598000" cy="1465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database chosen to work on was MySQL as it performes better than many other systems for smaller databases, while still providing a rich feature set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We create a fullstack app with NextJS to </a:t>
            </a:r>
            <a:r>
              <a:rPr lang="en-US" sz="2000">
                <a:solidFill>
                  <a:schemeClr val="dk1"/>
                </a:solidFill>
                <a:latin typeface="Calibri"/>
                <a:ea typeface="Calibri"/>
                <a:cs typeface="Calibri"/>
                <a:sym typeface="Calibri"/>
              </a:rPr>
              <a:t>effortlessly</a:t>
            </a:r>
            <a:r>
              <a:rPr lang="en-US" sz="2000">
                <a:solidFill>
                  <a:schemeClr val="dk1"/>
                </a:solidFill>
                <a:latin typeface="Calibri"/>
                <a:ea typeface="Calibri"/>
                <a:cs typeface="Calibri"/>
                <a:sym typeface="Calibri"/>
              </a:rPr>
              <a:t> create server-side function in our front-end code, while </a:t>
            </a:r>
            <a:r>
              <a:rPr lang="en-US" sz="2000">
                <a:solidFill>
                  <a:schemeClr val="dk1"/>
                </a:solidFill>
                <a:latin typeface="Calibri"/>
                <a:ea typeface="Calibri"/>
                <a:cs typeface="Calibri"/>
                <a:sym typeface="Calibri"/>
              </a:rPr>
              <a:t>maintaining</a:t>
            </a:r>
            <a:r>
              <a:rPr lang="en-US" sz="2000">
                <a:solidFill>
                  <a:schemeClr val="dk1"/>
                </a:solidFill>
                <a:latin typeface="Calibri"/>
                <a:ea typeface="Calibri"/>
                <a:cs typeface="Calibri"/>
                <a:sym typeface="Calibri"/>
              </a:rPr>
              <a:t> type </a:t>
            </a:r>
            <a:r>
              <a:rPr lang="en-US" sz="2000">
                <a:solidFill>
                  <a:schemeClr val="dk1"/>
                </a:solidFill>
                <a:latin typeface="Calibri"/>
                <a:ea typeface="Calibri"/>
                <a:cs typeface="Calibri"/>
                <a:sym typeface="Calibri"/>
              </a:rPr>
              <a:t>safety</a:t>
            </a:r>
            <a:r>
              <a:rPr lang="en-US" sz="2000">
                <a:solidFill>
                  <a:schemeClr val="dk1"/>
                </a:solidFill>
                <a:latin typeface="Calibri"/>
                <a:ea typeface="Calibri"/>
                <a:cs typeface="Calibri"/>
                <a:sym typeface="Calibri"/>
              </a:rPr>
              <a:t> through TypeScript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Docker Compose helps us build and configure our stack with ease and allows us to run all parts of our apps with one single command</a:t>
            </a:r>
            <a:endParaRPr sz="2000">
              <a:solidFill>
                <a:schemeClr val="dk1"/>
              </a:solidFill>
              <a:latin typeface="Calibri"/>
              <a:ea typeface="Calibri"/>
              <a:cs typeface="Calibri"/>
              <a:sym typeface="Calibri"/>
            </a:endParaRPr>
          </a:p>
        </p:txBody>
      </p:sp>
      <p:pic>
        <p:nvPicPr>
          <p:cNvPr id="143" name="Google Shape;143;g2dc79a22fdb_0_53"/>
          <p:cNvPicPr preferRelativeResize="0"/>
          <p:nvPr/>
        </p:nvPicPr>
        <p:blipFill>
          <a:blip r:embed="rId3">
            <a:alphaModFix/>
          </a:blip>
          <a:stretch>
            <a:fillRect/>
          </a:stretch>
        </p:blipFill>
        <p:spPr>
          <a:xfrm>
            <a:off x="5508054" y="4650679"/>
            <a:ext cx="3454293" cy="2298675"/>
          </a:xfrm>
          <a:prstGeom prst="rect">
            <a:avLst/>
          </a:prstGeom>
          <a:noFill/>
          <a:ln>
            <a:noFill/>
          </a:ln>
        </p:spPr>
      </p:pic>
      <p:pic>
        <p:nvPicPr>
          <p:cNvPr id="144" name="Google Shape;144;g2dc79a22fdb_0_53"/>
          <p:cNvPicPr preferRelativeResize="0"/>
          <p:nvPr/>
        </p:nvPicPr>
        <p:blipFill>
          <a:blip r:embed="rId4">
            <a:alphaModFix/>
          </a:blip>
          <a:stretch>
            <a:fillRect/>
          </a:stretch>
        </p:blipFill>
        <p:spPr>
          <a:xfrm>
            <a:off x="609813" y="57013"/>
            <a:ext cx="2619375" cy="1743075"/>
          </a:xfrm>
          <a:prstGeom prst="rect">
            <a:avLst/>
          </a:prstGeom>
          <a:solidFill>
            <a:schemeClr val="l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5"/>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5"/>
          <p:cNvSpPr txBox="1"/>
          <p:nvPr>
            <p:ph type="title"/>
          </p:nvPr>
        </p:nvSpPr>
        <p:spPr>
          <a:xfrm>
            <a:off x="595246" y="386930"/>
            <a:ext cx="7549592" cy="12984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solidFill>
                  <a:schemeClr val="dk1"/>
                </a:solidFill>
                <a:latin typeface="Calibri"/>
                <a:ea typeface="Calibri"/>
                <a:cs typeface="Calibri"/>
                <a:sym typeface="Calibri"/>
              </a:rPr>
              <a:t>Use Case (using User Journey with Diagram)</a:t>
            </a:r>
            <a:endParaRPr/>
          </a:p>
        </p:txBody>
      </p:sp>
      <p:sp>
        <p:nvSpPr>
          <p:cNvPr id="151" name="Google Shape;151;p5"/>
          <p:cNvSpPr/>
          <p:nvPr/>
        </p:nvSpPr>
        <p:spPr>
          <a:xfrm rot="10800000">
            <a:off x="-1" y="1998845"/>
            <a:ext cx="859094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5"/>
          <p:cNvSpPr/>
          <p:nvPr/>
        </p:nvSpPr>
        <p:spPr>
          <a:xfrm>
            <a:off x="0" y="2203079"/>
            <a:ext cx="8537521" cy="4267991"/>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5"/>
          <p:cNvSpPr/>
          <p:nvPr/>
        </p:nvSpPr>
        <p:spPr>
          <a:xfrm rot="5400000">
            <a:off x="8323318" y="2332075"/>
            <a:ext cx="781700" cy="114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4" name="Google Shape;154;p5"/>
          <p:cNvPicPr preferRelativeResize="0"/>
          <p:nvPr/>
        </p:nvPicPr>
        <p:blipFill>
          <a:blip r:embed="rId3">
            <a:alphaModFix/>
          </a:blip>
          <a:stretch>
            <a:fillRect/>
          </a:stretch>
        </p:blipFill>
        <p:spPr>
          <a:xfrm>
            <a:off x="0" y="267010"/>
            <a:ext cx="9144000" cy="6323980"/>
          </a:xfrm>
          <a:prstGeom prst="rect">
            <a:avLst/>
          </a:prstGeom>
          <a:solidFill>
            <a:schemeClr val="lt1"/>
          </a:solidFill>
          <a:ln>
            <a:noFill/>
          </a:ln>
          <a:effectLst>
            <a:outerShdw blurRad="139700" rotWithShape="0" algn="t" dir="5400000" dist="127000">
              <a:srgbClr val="000000">
                <a:alpha val="14510"/>
              </a:srgbClr>
            </a:outerShdw>
          </a:effectLst>
        </p:spPr>
      </p:pic>
      <p:sp>
        <p:nvSpPr>
          <p:cNvPr id="155" name="Google Shape;155;p5"/>
          <p:cNvSpPr txBox="1"/>
          <p:nvPr/>
        </p:nvSpPr>
        <p:spPr>
          <a:xfrm>
            <a:off x="734375" y="762000"/>
            <a:ext cx="2238000" cy="1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User Journey Diagram</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8"/>
          <p:cNvSpPr txBox="1"/>
          <p:nvPr>
            <p:ph type="title"/>
          </p:nvPr>
        </p:nvSpPr>
        <p:spPr>
          <a:xfrm>
            <a:off x="797250" y="162101"/>
            <a:ext cx="7549500" cy="69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200"/>
              <a:buFont typeface="Calibri"/>
              <a:buNone/>
            </a:pPr>
            <a:r>
              <a:rPr lang="en-US" sz="4200"/>
              <a:t>2NF Relational Model Diagram</a:t>
            </a:r>
            <a:endParaRPr/>
          </a:p>
        </p:txBody>
      </p:sp>
      <p:sp>
        <p:nvSpPr>
          <p:cNvPr id="162" name="Google Shape;162;p8"/>
          <p:cNvSpPr/>
          <p:nvPr/>
        </p:nvSpPr>
        <p:spPr>
          <a:xfrm rot="5400000">
            <a:off x="8323318" y="2332075"/>
            <a:ext cx="781700" cy="114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3" name="Google Shape;163;p8"/>
          <p:cNvPicPr preferRelativeResize="0"/>
          <p:nvPr/>
        </p:nvPicPr>
        <p:blipFill>
          <a:blip r:embed="rId3">
            <a:alphaModFix/>
          </a:blip>
          <a:stretch>
            <a:fillRect/>
          </a:stretch>
        </p:blipFill>
        <p:spPr>
          <a:xfrm>
            <a:off x="276525" y="855401"/>
            <a:ext cx="8590951" cy="54418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6"/>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9" name="Google Shape;169;p6"/>
          <p:cNvGrpSpPr/>
          <p:nvPr/>
        </p:nvGrpSpPr>
        <p:grpSpPr>
          <a:xfrm>
            <a:off x="0" y="1216597"/>
            <a:ext cx="548639" cy="673460"/>
            <a:chOff x="3940602" y="308034"/>
            <a:chExt cx="2116791" cy="3428999"/>
          </a:xfrm>
        </p:grpSpPr>
        <p:sp>
          <p:nvSpPr>
            <p:cNvPr id="170" name="Google Shape;170;p6"/>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6"/>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6"/>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73" name="Google Shape;173;p6"/>
          <p:cNvSpPr/>
          <p:nvPr/>
        </p:nvSpPr>
        <p:spPr>
          <a:xfrm>
            <a:off x="480059" y="613954"/>
            <a:ext cx="8180615" cy="1894116"/>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6"/>
          <p:cNvSpPr txBox="1"/>
          <p:nvPr>
            <p:ph type="title"/>
          </p:nvPr>
        </p:nvSpPr>
        <p:spPr>
          <a:xfrm>
            <a:off x="782723" y="809898"/>
            <a:ext cx="7457037" cy="15544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Landing Page Demo</a:t>
            </a:r>
            <a:endParaRPr/>
          </a:p>
        </p:txBody>
      </p:sp>
      <p:sp>
        <p:nvSpPr>
          <p:cNvPr id="175" name="Google Shape;175;p6"/>
          <p:cNvSpPr txBox="1"/>
          <p:nvPr>
            <p:ph idx="1" type="body"/>
          </p:nvPr>
        </p:nvSpPr>
        <p:spPr>
          <a:xfrm>
            <a:off x="783771" y="3017522"/>
            <a:ext cx="7455989" cy="312465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100"/>
              <a:buNone/>
            </a:pPr>
            <a:r>
              <a:rPr lang="en-US" sz="2100"/>
              <a:t>NOW REFER TO MIKE AND KEVIN FOR A LIVE PRESENTATION NOW REFER TO THEM NOW NOW !!!!! DO IT </a:t>
            </a:r>
            <a:endParaRPr/>
          </a:p>
        </p:txBody>
      </p:sp>
      <p:cxnSp>
        <p:nvCxnSpPr>
          <p:cNvPr id="176" name="Google Shape;176;p6"/>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0"/>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82" name="Google Shape;182;p10"/>
          <p:cNvGrpSpPr/>
          <p:nvPr/>
        </p:nvGrpSpPr>
        <p:grpSpPr>
          <a:xfrm>
            <a:off x="0" y="1216597"/>
            <a:ext cx="548639" cy="673460"/>
            <a:chOff x="3940602" y="308034"/>
            <a:chExt cx="2116791" cy="3428999"/>
          </a:xfrm>
        </p:grpSpPr>
        <p:sp>
          <p:nvSpPr>
            <p:cNvPr id="183" name="Google Shape;183;p10"/>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0"/>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10"/>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6" name="Google Shape;186;p10"/>
          <p:cNvSpPr/>
          <p:nvPr/>
        </p:nvSpPr>
        <p:spPr>
          <a:xfrm>
            <a:off x="480059" y="613954"/>
            <a:ext cx="8180615" cy="1894116"/>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0"/>
          <p:cNvSpPr txBox="1"/>
          <p:nvPr>
            <p:ph type="title"/>
          </p:nvPr>
        </p:nvSpPr>
        <p:spPr>
          <a:xfrm>
            <a:off x="782723" y="809898"/>
            <a:ext cx="7457037" cy="155448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lang="en-US" sz="4200"/>
              <a:t>Job Delegation and Team Work</a:t>
            </a:r>
            <a:endParaRPr sz="4200"/>
          </a:p>
          <a:p>
            <a:pPr indent="0" lvl="0" marL="0" rtl="0" algn="ctr">
              <a:lnSpc>
                <a:spcPct val="100000"/>
              </a:lnSpc>
              <a:spcBef>
                <a:spcPts val="0"/>
              </a:spcBef>
              <a:spcAft>
                <a:spcPts val="0"/>
              </a:spcAft>
              <a:buClr>
                <a:schemeClr val="dk1"/>
              </a:buClr>
              <a:buSzPts val="4200"/>
              <a:buFont typeface="Calibri"/>
              <a:buNone/>
            </a:pPr>
            <a:r>
              <a:rPr lang="en-US" sz="4200"/>
              <a:t>Homeseeker</a:t>
            </a:r>
            <a:endParaRPr sz="4200"/>
          </a:p>
        </p:txBody>
      </p:sp>
      <p:sp>
        <p:nvSpPr>
          <p:cNvPr id="188" name="Google Shape;188;p10"/>
          <p:cNvSpPr txBox="1"/>
          <p:nvPr>
            <p:ph idx="1" type="body"/>
          </p:nvPr>
        </p:nvSpPr>
        <p:spPr>
          <a:xfrm>
            <a:off x="783771" y="3017522"/>
            <a:ext cx="7455989" cy="3124658"/>
          </a:xfrm>
          <a:prstGeom prst="rect">
            <a:avLst/>
          </a:prstGeom>
          <a:noFill/>
          <a:ln>
            <a:noFill/>
          </a:ln>
        </p:spPr>
        <p:txBody>
          <a:bodyPr anchorCtr="0" anchor="ctr"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100"/>
              <a:buChar char="•"/>
            </a:pPr>
            <a:r>
              <a:rPr lang="en-US" sz="2100"/>
              <a:t>Kevin Zheng: Acted as the </a:t>
            </a:r>
            <a:r>
              <a:rPr lang="en-US" sz="2100"/>
              <a:t>team's</a:t>
            </a:r>
            <a:r>
              <a:rPr lang="en-US" sz="2100"/>
              <a:t> tech leader. Worked on main components of the page such as the appointments and booking and home page</a:t>
            </a:r>
            <a:endParaRPr sz="2100"/>
          </a:p>
          <a:p>
            <a:pPr indent="-342900" lvl="0" marL="342900" rtl="0" algn="l">
              <a:lnSpc>
                <a:spcPct val="100000"/>
              </a:lnSpc>
              <a:spcBef>
                <a:spcPts val="0"/>
              </a:spcBef>
              <a:spcAft>
                <a:spcPts val="0"/>
              </a:spcAft>
              <a:buSzPts val="2100"/>
              <a:buChar char="•"/>
            </a:pPr>
            <a:r>
              <a:rPr lang="en-US" sz="2100"/>
              <a:t>Martin Lahoumh: Worked on home display page and scheduling and team management, laying out who would do what. Acted as an editor/debugger for other </a:t>
            </a:r>
            <a:r>
              <a:rPr lang="en-US" sz="2100"/>
              <a:t>people's</a:t>
            </a:r>
            <a:r>
              <a:rPr lang="en-US" sz="2100"/>
              <a:t> code as well as creating the power point presentation</a:t>
            </a:r>
            <a:endParaRPr sz="2100"/>
          </a:p>
          <a:p>
            <a:pPr indent="-342900" lvl="0" marL="342900" rtl="0" algn="l">
              <a:lnSpc>
                <a:spcPct val="100000"/>
              </a:lnSpc>
              <a:spcBef>
                <a:spcPts val="0"/>
              </a:spcBef>
              <a:spcAft>
                <a:spcPts val="0"/>
              </a:spcAft>
              <a:buSzPts val="2100"/>
              <a:buChar char="•"/>
            </a:pPr>
            <a:r>
              <a:rPr lang="en-US" sz="2100"/>
              <a:t>Mazen Zarrouk: Acted as the </a:t>
            </a:r>
            <a:r>
              <a:rPr lang="en-US" sz="2100"/>
              <a:t>team's</a:t>
            </a:r>
            <a:r>
              <a:rPr lang="en-US" sz="2100"/>
              <a:t> main designer, doing the front end for components and prettying up the site. Would set reminders for the team and acted as a debugger</a:t>
            </a:r>
            <a:endParaRPr sz="2100"/>
          </a:p>
        </p:txBody>
      </p:sp>
      <p:cxnSp>
        <p:nvCxnSpPr>
          <p:cNvPr id="189" name="Google Shape;189;p10"/>
          <p:cNvCxnSpPr/>
          <p:nvPr/>
        </p:nvCxnSpPr>
        <p:spPr>
          <a:xfrm rot="10800000">
            <a:off x="628650" y="6485313"/>
            <a:ext cx="7886700" cy="0"/>
          </a:xfrm>
          <a:prstGeom prst="straightConnector1">
            <a:avLst/>
          </a:prstGeom>
          <a:noFill/>
          <a:ln cap="flat" cmpd="sng" w="57150">
            <a:solidFill>
              <a:schemeClr val="accent4"/>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Sheng-Min Chen</dc:creator>
</cp:coreProperties>
</file>