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erriweather Light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Open Sans SemiBold"/>
      <p:regular r:id="rId27"/>
      <p:bold r:id="rId28"/>
      <p:italic r:id="rId29"/>
      <p:boldItalic r:id="rId30"/>
    </p:embeddedFont>
    <p:embeddedFont>
      <p:font typeface="Vidaloka"/>
      <p:regular r:id="rId31"/>
    </p:embeddedFont>
    <p:embeddedFont>
      <p:font typeface="Russo One"/>
      <p:regular r:id="rId32"/>
    </p:embeddedFont>
    <p:embeddedFont>
      <p:font typeface="Mako"/>
      <p:regular r:id="rId33"/>
    </p:embeddedFont>
    <p:embeddedFont>
      <p:font typeface="Crimson Text"/>
      <p:regular r:id="rId34"/>
      <p:bold r:id="rId35"/>
      <p:italic r:id="rId36"/>
      <p:boldItalic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41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Vidaloka-regular.fntdata"/><Relationship Id="rId30" Type="http://schemas.openxmlformats.org/officeDocument/2006/relationships/font" Target="fonts/OpenSansSemiBold-boldItalic.fntdata"/><Relationship Id="rId33" Type="http://schemas.openxmlformats.org/officeDocument/2006/relationships/font" Target="fonts/Mako-regular.fntdata"/><Relationship Id="rId32" Type="http://schemas.openxmlformats.org/officeDocument/2006/relationships/font" Target="fonts/RussoOne-regular.fntdata"/><Relationship Id="rId35" Type="http://schemas.openxmlformats.org/officeDocument/2006/relationships/font" Target="fonts/CrimsonText-bold.fntdata"/><Relationship Id="rId34" Type="http://schemas.openxmlformats.org/officeDocument/2006/relationships/font" Target="fonts/CrimsonText-regular.fntdata"/><Relationship Id="rId37" Type="http://schemas.openxmlformats.org/officeDocument/2006/relationships/font" Target="fonts/CrimsonText-boldItalic.fntdata"/><Relationship Id="rId36" Type="http://schemas.openxmlformats.org/officeDocument/2006/relationships/font" Target="fonts/CrimsonText-italic.fntdata"/><Relationship Id="rId39" Type="http://schemas.openxmlformats.org/officeDocument/2006/relationships/font" Target="fonts/OpenSans-bold.fntdata"/><Relationship Id="rId38" Type="http://schemas.openxmlformats.org/officeDocument/2006/relationships/font" Target="fonts/OpenSans-regular.fntdata"/><Relationship Id="rId20" Type="http://schemas.openxmlformats.org/officeDocument/2006/relationships/font" Target="fonts/MerriweatherLight-bold.fntdata"/><Relationship Id="rId22" Type="http://schemas.openxmlformats.org/officeDocument/2006/relationships/font" Target="fonts/MerriweatherLight-boldItalic.fntdata"/><Relationship Id="rId21" Type="http://schemas.openxmlformats.org/officeDocument/2006/relationships/font" Target="fonts/MerriweatherLight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OpenSansSemiBold-bold.fntdata"/><Relationship Id="rId27" Type="http://schemas.openxmlformats.org/officeDocument/2006/relationships/font" Target="fonts/OpenSansSemiBold-regular.fntdata"/><Relationship Id="rId29" Type="http://schemas.openxmlformats.org/officeDocument/2006/relationships/font" Target="fonts/OpenSansSemiBold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erriweatherLigh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ef077d1430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2ef077d1430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ef077d1430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2ef077d1430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ef077d1430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2ef077d1430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ef077d1430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2ef077d1430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ef077d1430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ef077d1430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ef077d1430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ef077d1430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ef0f040afa_4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ef0f040afa_4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ef0f040afa_4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ef0f040afa_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ef077d1430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ef077d1430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ef077d1430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ef077d1430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ef077d1430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2ef077d1430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ef077d1430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2ef077d1430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4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4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4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4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4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4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4" name="Google Shape;134;p18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20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0" name="Google Shape;170;p23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2" name="Google Shape;172;p23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4" name="Google Shape;174;p23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6" name="Google Shape;176;p23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4" name="Google Shape;194;p26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1" name="Google Shape;201;p27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7" name="Google Shape;217;p29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6" name="Google Shape;226;p30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0" name="Google Shape;230;p30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0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6" name="Google Shape;236;p31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8" name="Google Shape;238;p31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1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0" name="Google Shape;240;p31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1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242" name="Google Shape;242;p31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3" name="Google Shape;243;p31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1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1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7" name="Google Shape;247;p31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4" name="Google Shape;254;p32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2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6" name="Google Shape;256;p32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2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8" name="Google Shape;258;p32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2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0" name="Google Shape;260;p32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2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2" name="Google Shape;262;p32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2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4" name="Google Shape;264;p32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0" name="Google Shape;270;p33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3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2" name="Google Shape;272;p33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4" name="Google Shape;274;p33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3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3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4" name="Google Shape;294;p35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5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6" name="Google Shape;296;p35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5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8" name="Google Shape;298;p35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5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0" name="Google Shape;300;p35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5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6" name="Google Shape;306;p36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6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8" name="Google Shape;308;p36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6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0" name="Google Shape;310;p36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6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37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3" name="Google Shape;323;p37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4" name="Google Shape;324;p37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37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6" name="Google Shape;326;p37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7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8" name="Google Shape;328;p37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7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30" name="Google Shape;330;p37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7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7" name="Google Shape;337;p38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38" name="Google Shape;338;p38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9" name="Google Shape;339;p38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0" name="Google Shape;340;p38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1" name="Google Shape;341;p38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2" name="Google Shape;342;p38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7" name="Google Shape;347;p39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39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9" name="Google Shape;349;p39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9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1" name="Google Shape;351;p39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9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3" name="Google Shape;353;p39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9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40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5" name="Google Shape;365;p40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0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7" name="Google Shape;367;p40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40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369" name="Google Shape;369;p40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0" name="Google Shape;370;p40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1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1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2" name="Google Shape;382;p42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42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4" name="Google Shape;384;p42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42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6" name="Google Shape;386;p42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42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7" name="Google Shape;397;p43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02" name="Google Shape;402;p44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46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19" name="Google Shape;419;p46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20" name="Google Shape;420;p46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3" name="Google Shape;423;p47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47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5" name="Google Shape;425;p47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47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31" name="Google Shape;431;p48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2" name="Google Shape;432;p48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48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4" name="Google Shape;434;p48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48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6" name="Google Shape;436;p48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3" name="Google Shape;443;p49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2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"/>
          <p:cNvSpPr txBox="1"/>
          <p:nvPr>
            <p:ph type="ctrTitle"/>
          </p:nvPr>
        </p:nvSpPr>
        <p:spPr>
          <a:xfrm>
            <a:off x="1039950" y="142915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Linker</a:t>
            </a:r>
            <a:endParaRPr/>
          </a:p>
        </p:txBody>
      </p:sp>
      <p:sp>
        <p:nvSpPr>
          <p:cNvPr id="473" name="Google Shape;473;p54"/>
          <p:cNvSpPr txBox="1"/>
          <p:nvPr>
            <p:ph idx="1" type="subTitle"/>
          </p:nvPr>
        </p:nvSpPr>
        <p:spPr>
          <a:xfrm>
            <a:off x="1039950" y="348175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Team HETI</a:t>
            </a:r>
            <a:endParaRPr/>
          </a:p>
        </p:txBody>
      </p:sp>
      <p:pic>
        <p:nvPicPr>
          <p:cNvPr id="474" name="Google Shape;474;p54"/>
          <p:cNvPicPr preferRelativeResize="0"/>
          <p:nvPr/>
        </p:nvPicPr>
        <p:blipFill rotWithShape="1">
          <a:blip r:embed="rId3">
            <a:alphaModFix/>
          </a:blip>
          <a:srcRect b="12599" l="12773" r="13772" t="10524"/>
          <a:stretch/>
        </p:blipFill>
        <p:spPr>
          <a:xfrm>
            <a:off x="3829650" y="587975"/>
            <a:ext cx="1484700" cy="164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3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Procedures</a:t>
            </a:r>
            <a:endParaRPr/>
          </a:p>
        </p:txBody>
      </p:sp>
      <p:sp>
        <p:nvSpPr>
          <p:cNvPr id="552" name="Google Shape;552;p63"/>
          <p:cNvSpPr txBox="1"/>
          <p:nvPr>
            <p:ph idx="1" type="body"/>
          </p:nvPr>
        </p:nvSpPr>
        <p:spPr>
          <a:xfrm>
            <a:off x="0" y="11044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 for a stored procedure: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-Used to update the match 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53" name="Google Shape;55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700" y="1104413"/>
            <a:ext cx="6781274" cy="363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Credit Features</a:t>
            </a:r>
            <a:endParaRPr/>
          </a:p>
        </p:txBody>
      </p:sp>
      <p:sp>
        <p:nvSpPr>
          <p:cNvPr id="559" name="Google Shape;559;p6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Functional and Friendly UI 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5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Delegation</a:t>
            </a:r>
            <a:endParaRPr/>
          </a:p>
        </p:txBody>
      </p:sp>
      <p:sp>
        <p:nvSpPr>
          <p:cNvPr id="565" name="Google Shape;565;p65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Elly - Leader/manager, middle end structure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Tehseen - Database structure design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Ibrahim - Backend Development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Haris - Backend Development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Peijian - Front end react visual for the demo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6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Any Questions?</a:t>
            </a:r>
            <a:endParaRPr sz="2600"/>
          </a:p>
        </p:txBody>
      </p:sp>
      <p:sp>
        <p:nvSpPr>
          <p:cNvPr id="571" name="Google Shape;571;p66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700"/>
              <a:t>Thank you!</a:t>
            </a:r>
            <a:endParaRPr sz="3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5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Linker</a:t>
            </a:r>
            <a:endParaRPr/>
          </a:p>
        </p:txBody>
      </p:sp>
      <p:sp>
        <p:nvSpPr>
          <p:cNvPr id="480" name="Google Shape;480;p55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Linker = LinkedIn +Tinder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Optimizing Recruiter Recruitee Connection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Replicating Tinder’s Success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 Account Stylize Go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Profit Through Subscription</a:t>
            </a:r>
            <a:endParaRPr sz="15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6"/>
          <p:cNvSpPr txBox="1"/>
          <p:nvPr>
            <p:ph type="title"/>
          </p:nvPr>
        </p:nvSpPr>
        <p:spPr>
          <a:xfrm>
            <a:off x="0" y="43327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2NF Relational Model</a:t>
            </a:r>
            <a:endParaRPr/>
          </a:p>
        </p:txBody>
      </p:sp>
      <p:sp>
        <p:nvSpPr>
          <p:cNvPr id="486" name="Google Shape;486;p56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87" name="Google Shape;48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425" y="1005975"/>
            <a:ext cx="4288599" cy="36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900" y="2122575"/>
            <a:ext cx="2762325" cy="25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7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94" name="Google Shape;49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325" y="310025"/>
            <a:ext cx="4951050" cy="462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575" y="-117150"/>
            <a:ext cx="53758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9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Landing Page Demo</a:t>
            </a:r>
            <a:endParaRPr/>
          </a:p>
        </p:txBody>
      </p:sp>
      <p:pic>
        <p:nvPicPr>
          <p:cNvPr id="505" name="Google Shape;50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550" y="1017725"/>
            <a:ext cx="7050722" cy="397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0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(w/ user journey)</a:t>
            </a:r>
            <a:endParaRPr/>
          </a:p>
        </p:txBody>
      </p:sp>
      <p:sp>
        <p:nvSpPr>
          <p:cNvPr id="511" name="Google Shape;511;p60"/>
          <p:cNvSpPr/>
          <p:nvPr/>
        </p:nvSpPr>
        <p:spPr>
          <a:xfrm>
            <a:off x="167950" y="1514275"/>
            <a:ext cx="1042500" cy="65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Job seeker opens the app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2" name="Google Shape;512;p60"/>
          <p:cNvSpPr/>
          <p:nvPr/>
        </p:nvSpPr>
        <p:spPr>
          <a:xfrm>
            <a:off x="1698525" y="1514275"/>
            <a:ext cx="1042500" cy="65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Chooses filter: salary/location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3" name="Google Shape;513;p60"/>
          <p:cNvSpPr/>
          <p:nvPr/>
        </p:nvSpPr>
        <p:spPr>
          <a:xfrm>
            <a:off x="3229100" y="1514275"/>
            <a:ext cx="1042500" cy="65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Swipes through recruiters based on preference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4" name="Google Shape;514;p60"/>
          <p:cNvSpPr/>
          <p:nvPr/>
        </p:nvSpPr>
        <p:spPr>
          <a:xfrm>
            <a:off x="6290250" y="1514275"/>
            <a:ext cx="1042500" cy="65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Matches with recruiter to chat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5" name="Google Shape;515;p60"/>
          <p:cNvCxnSpPr>
            <a:stCxn id="511" idx="3"/>
            <a:endCxn id="512" idx="1"/>
          </p:cNvCxnSpPr>
          <p:nvPr/>
        </p:nvCxnSpPr>
        <p:spPr>
          <a:xfrm>
            <a:off x="1210450" y="1841725"/>
            <a:ext cx="48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6" name="Google Shape;516;p60"/>
          <p:cNvCxnSpPr>
            <a:stCxn id="512" idx="3"/>
            <a:endCxn id="513" idx="1"/>
          </p:cNvCxnSpPr>
          <p:nvPr/>
        </p:nvCxnSpPr>
        <p:spPr>
          <a:xfrm>
            <a:off x="2741025" y="1841725"/>
            <a:ext cx="48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7" name="Google Shape;517;p60"/>
          <p:cNvSpPr/>
          <p:nvPr/>
        </p:nvSpPr>
        <p:spPr>
          <a:xfrm>
            <a:off x="167950" y="2993900"/>
            <a:ext cx="1042500" cy="65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Recruiter opens the app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60"/>
          <p:cNvSpPr/>
          <p:nvPr/>
        </p:nvSpPr>
        <p:spPr>
          <a:xfrm>
            <a:off x="7820825" y="1514275"/>
            <a:ext cx="1042500" cy="65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Formal interview and lands job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9" name="Google Shape;519;p60"/>
          <p:cNvSpPr/>
          <p:nvPr/>
        </p:nvSpPr>
        <p:spPr>
          <a:xfrm>
            <a:off x="1698525" y="2993900"/>
            <a:ext cx="1042500" cy="65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Chooses filter: skills/location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0" name="Google Shape;520;p60"/>
          <p:cNvSpPr/>
          <p:nvPr/>
        </p:nvSpPr>
        <p:spPr>
          <a:xfrm>
            <a:off x="3229100" y="2993900"/>
            <a:ext cx="1042500" cy="65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Swipes through candidates based on preference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1" name="Google Shape;521;p60"/>
          <p:cNvSpPr/>
          <p:nvPr/>
        </p:nvSpPr>
        <p:spPr>
          <a:xfrm>
            <a:off x="4759675" y="2993900"/>
            <a:ext cx="1042500" cy="65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Recruiter can pay for Linker Premium for more swipes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2" name="Google Shape;522;p60"/>
          <p:cNvCxnSpPr>
            <a:stCxn id="517" idx="3"/>
            <a:endCxn id="519" idx="1"/>
          </p:cNvCxnSpPr>
          <p:nvPr/>
        </p:nvCxnSpPr>
        <p:spPr>
          <a:xfrm>
            <a:off x="1210450" y="3321350"/>
            <a:ext cx="48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3" name="Google Shape;523;p60"/>
          <p:cNvCxnSpPr/>
          <p:nvPr/>
        </p:nvCxnSpPr>
        <p:spPr>
          <a:xfrm>
            <a:off x="7332750" y="1841725"/>
            <a:ext cx="48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4" name="Google Shape;524;p60"/>
          <p:cNvCxnSpPr>
            <a:stCxn id="519" idx="3"/>
            <a:endCxn id="520" idx="1"/>
          </p:cNvCxnSpPr>
          <p:nvPr/>
        </p:nvCxnSpPr>
        <p:spPr>
          <a:xfrm>
            <a:off x="2741025" y="3321350"/>
            <a:ext cx="48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5" name="Google Shape;525;p60"/>
          <p:cNvCxnSpPr>
            <a:stCxn id="520" idx="3"/>
            <a:endCxn id="521" idx="1"/>
          </p:cNvCxnSpPr>
          <p:nvPr/>
        </p:nvCxnSpPr>
        <p:spPr>
          <a:xfrm>
            <a:off x="4271600" y="3321350"/>
            <a:ext cx="48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6" name="Google Shape;526;p60"/>
          <p:cNvSpPr/>
          <p:nvPr/>
        </p:nvSpPr>
        <p:spPr>
          <a:xfrm>
            <a:off x="6290250" y="2993900"/>
            <a:ext cx="1042500" cy="65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Matches with recruitee to chat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7" name="Google Shape;527;p60"/>
          <p:cNvCxnSpPr>
            <a:stCxn id="521" idx="3"/>
            <a:endCxn id="526" idx="1"/>
          </p:cNvCxnSpPr>
          <p:nvPr/>
        </p:nvCxnSpPr>
        <p:spPr>
          <a:xfrm>
            <a:off x="5802175" y="3321350"/>
            <a:ext cx="48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8" name="Google Shape;528;p60"/>
          <p:cNvSpPr/>
          <p:nvPr/>
        </p:nvSpPr>
        <p:spPr>
          <a:xfrm>
            <a:off x="4759675" y="1514275"/>
            <a:ext cx="1042500" cy="65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User can pay for Linker Premium for more swipes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9" name="Google Shape;529;p60"/>
          <p:cNvCxnSpPr/>
          <p:nvPr/>
        </p:nvCxnSpPr>
        <p:spPr>
          <a:xfrm>
            <a:off x="4271600" y="1841725"/>
            <a:ext cx="48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0" name="Google Shape;530;p60"/>
          <p:cNvCxnSpPr/>
          <p:nvPr/>
        </p:nvCxnSpPr>
        <p:spPr>
          <a:xfrm>
            <a:off x="5802175" y="1841725"/>
            <a:ext cx="48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1" name="Google Shape;531;p60"/>
          <p:cNvSpPr/>
          <p:nvPr/>
        </p:nvSpPr>
        <p:spPr>
          <a:xfrm>
            <a:off x="7820825" y="2993900"/>
            <a:ext cx="1042500" cy="65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Formal Interview and hires person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2" name="Google Shape;532;p60"/>
          <p:cNvCxnSpPr/>
          <p:nvPr/>
        </p:nvCxnSpPr>
        <p:spPr>
          <a:xfrm>
            <a:off x="7332750" y="3321350"/>
            <a:ext cx="48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1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Action Demo</a:t>
            </a:r>
            <a:endParaRPr/>
          </a:p>
        </p:txBody>
      </p:sp>
      <p:sp>
        <p:nvSpPr>
          <p:cNvPr id="538" name="Google Shape;538;p61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39" name="Google Shape;53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000" y="1272925"/>
            <a:ext cx="7717501" cy="3343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2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Reporting Demo</a:t>
            </a:r>
            <a:endParaRPr/>
          </a:p>
        </p:txBody>
      </p:sp>
      <p:sp>
        <p:nvSpPr>
          <p:cNvPr id="545" name="Google Shape;545;p62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46" name="Google Shape;54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1219726"/>
            <a:ext cx="7946798" cy="34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