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58"/>
  </p:notesMasterIdLst>
  <p:handoutMasterIdLst>
    <p:handoutMasterId r:id="rId59"/>
  </p:handoutMasterIdLst>
  <p:sldIdLst>
    <p:sldId id="256" r:id="rId2"/>
    <p:sldId id="257"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9" autoAdjust="0"/>
    <p:restoredTop sz="84211" autoAdjust="0"/>
  </p:normalViewPr>
  <p:slideViewPr>
    <p:cSldViewPr>
      <p:cViewPr varScale="1">
        <p:scale>
          <a:sx n="97" d="100"/>
          <a:sy n="97" d="100"/>
        </p:scale>
        <p:origin x="-2034" y="-90"/>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9" tIns="46516" rIns="93029" bIns="46516" numCol="1" anchor="t" anchorCtr="0" compatLnSpc="1">
            <a:prstTxWarp prst="textNoShape">
              <a:avLst/>
            </a:prstTxWarp>
          </a:bodyPr>
          <a:lstStyle>
            <a:lvl1pPr defTabSz="930275">
              <a:defRPr kumimoji="1" sz="1200">
                <a:latin typeface="Tahoma" pitchFamily="34" charset="0"/>
              </a:defRPr>
            </a:lvl1pPr>
          </a:lstStyle>
          <a:p>
            <a:endParaRPr lang="zh-CN" altLang="en-US"/>
          </a:p>
        </p:txBody>
      </p:sp>
      <p:sp>
        <p:nvSpPr>
          <p:cNvPr id="19459"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29" tIns="46516" rIns="93029" bIns="46516" numCol="1" anchor="t" anchorCtr="0" compatLnSpc="1">
            <a:prstTxWarp prst="textNoShape">
              <a:avLst/>
            </a:prstTxWarp>
          </a:bodyPr>
          <a:lstStyle>
            <a:lvl1pPr algn="r" defTabSz="930275">
              <a:defRPr kumimoji="1" sz="1200">
                <a:latin typeface="Tahoma" pitchFamily="34" charset="0"/>
              </a:defRPr>
            </a:lvl1pPr>
          </a:lstStyle>
          <a:p>
            <a:endParaRPr lang="en-US" altLang="zh-CN"/>
          </a:p>
        </p:txBody>
      </p:sp>
      <p:sp>
        <p:nvSpPr>
          <p:cNvPr id="19460"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29" tIns="46516" rIns="93029" bIns="46516" numCol="1" anchor="b" anchorCtr="0" compatLnSpc="1">
            <a:prstTxWarp prst="textNoShape">
              <a:avLst/>
            </a:prstTxWarp>
          </a:bodyPr>
          <a:lstStyle>
            <a:lvl1pPr defTabSz="930275">
              <a:defRPr kumimoji="1" sz="1200">
                <a:latin typeface="Tahoma" pitchFamily="34" charset="0"/>
              </a:defRPr>
            </a:lvl1pPr>
          </a:lstStyle>
          <a:p>
            <a:endParaRPr lang="en-US" altLang="zh-CN"/>
          </a:p>
        </p:txBody>
      </p:sp>
      <p:sp>
        <p:nvSpPr>
          <p:cNvPr id="19461"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29" tIns="46516" rIns="93029" bIns="46516" numCol="1" anchor="b" anchorCtr="0" compatLnSpc="1">
            <a:prstTxWarp prst="textNoShape">
              <a:avLst/>
            </a:prstTxWarp>
          </a:bodyPr>
          <a:lstStyle>
            <a:lvl1pPr algn="r" defTabSz="930275">
              <a:defRPr kumimoji="1" sz="1200">
                <a:latin typeface="Tahoma" pitchFamily="34" charset="0"/>
              </a:defRPr>
            </a:lvl1pPr>
          </a:lstStyle>
          <a:p>
            <a:fld id="{848C4298-89FF-408C-9B19-24AFD28FDD58}" type="slidenum">
              <a:rPr lang="zh-CN" altLang="en-US"/>
              <a:pPr/>
              <a:t>‹#›</a:t>
            </a:fld>
            <a:endParaRPr lang="en-US" altLang="zh-CN"/>
          </a:p>
        </p:txBody>
      </p:sp>
    </p:spTree>
    <p:extLst>
      <p:ext uri="{BB962C8B-B14F-4D97-AF65-F5344CB8AC3E}">
        <p14:creationId xmlns:p14="http://schemas.microsoft.com/office/powerpoint/2010/main" val="4065028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2125" cy="463550"/>
          </a:xfrm>
          <a:prstGeom prst="rect">
            <a:avLst/>
          </a:prstGeom>
          <a:noFill/>
          <a:ln w="9525">
            <a:noFill/>
            <a:miter lim="800000"/>
            <a:headEnd/>
            <a:tailEnd/>
          </a:ln>
        </p:spPr>
        <p:txBody>
          <a:bodyPr vert="horz" wrap="square" lIns="19381" tIns="0" rIns="19381" bIns="0" numCol="1" anchor="t" anchorCtr="0" compatLnSpc="1">
            <a:prstTxWarp prst="textNoShape">
              <a:avLst/>
            </a:prstTxWarp>
          </a:bodyPr>
          <a:lstStyle>
            <a:lvl1pPr defTabSz="930275">
              <a:defRPr kumimoji="1" sz="1000" i="1">
                <a:latin typeface="Tahoma" pitchFamily="34" charset="0"/>
              </a:defRPr>
            </a:lvl1pPr>
          </a:lstStyle>
          <a:p>
            <a:r>
              <a:rPr lang="zh-CN" altLang="en-US"/>
              <a:t>*</a:t>
            </a:r>
            <a:endParaRPr lang="zh-CN" altLang="en-US" sz="1200"/>
          </a:p>
        </p:txBody>
      </p:sp>
      <p:sp>
        <p:nvSpPr>
          <p:cNvPr id="2051" name="Rectangle 3"/>
          <p:cNvSpPr>
            <a:spLocks noGrp="1" noChangeArrowheads="1"/>
          </p:cNvSpPr>
          <p:nvPr>
            <p:ph type="dt" idx="1"/>
          </p:nvPr>
        </p:nvSpPr>
        <p:spPr bwMode="auto">
          <a:xfrm>
            <a:off x="3965575" y="0"/>
            <a:ext cx="3032125" cy="463550"/>
          </a:xfrm>
          <a:prstGeom prst="rect">
            <a:avLst/>
          </a:prstGeom>
          <a:noFill/>
          <a:ln w="9525">
            <a:noFill/>
            <a:miter lim="800000"/>
            <a:headEnd/>
            <a:tailEnd/>
          </a:ln>
        </p:spPr>
        <p:txBody>
          <a:bodyPr vert="horz" wrap="square" lIns="19381" tIns="0" rIns="19381" bIns="0" numCol="1" anchor="t" anchorCtr="0" compatLnSpc="1">
            <a:prstTxWarp prst="textNoShape">
              <a:avLst/>
            </a:prstTxWarp>
          </a:bodyPr>
          <a:lstStyle>
            <a:lvl1pPr algn="r" defTabSz="930275">
              <a:defRPr kumimoji="1" sz="1000" i="1">
                <a:latin typeface="Tahoma" pitchFamily="34" charset="0"/>
              </a:defRPr>
            </a:lvl1pPr>
          </a:lstStyle>
          <a:p>
            <a:r>
              <a:rPr lang="en-US" altLang="zh-CN"/>
              <a:t>07/16/96</a:t>
            </a:r>
            <a:endParaRPr lang="en-US" altLang="zh-CN" sz="1200"/>
          </a:p>
        </p:txBody>
      </p:sp>
      <p:sp>
        <p:nvSpPr>
          <p:cNvPr id="2052" name="Rectangle 4"/>
          <p:cNvSpPr>
            <a:spLocks noGrp="1" noRot="1" noChangeAspect="1" noChangeArrowheads="1" noTextEdit="1"/>
          </p:cNvSpPr>
          <p:nvPr>
            <p:ph type="sldImg" idx="2"/>
          </p:nvPr>
        </p:nvSpPr>
        <p:spPr bwMode="auto">
          <a:xfrm>
            <a:off x="1177925" y="696913"/>
            <a:ext cx="4641850" cy="3481387"/>
          </a:xfrm>
          <a:prstGeom prst="rect">
            <a:avLst/>
          </a:prstGeom>
          <a:noFill/>
          <a:ln w="12700" cap="sq">
            <a:solidFill>
              <a:schemeClr val="tx1"/>
            </a:solidFill>
            <a:miter lim="800000"/>
            <a:headEnd/>
            <a:tailEnd/>
          </a:ln>
        </p:spPr>
      </p:sp>
      <p:sp>
        <p:nvSpPr>
          <p:cNvPr id="2053"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square" lIns="93675" tIns="46840" rIns="93675" bIns="4684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p:spPr>
        <p:txBody>
          <a:bodyPr vert="horz" wrap="square" lIns="19381" tIns="0" rIns="19381" bIns="0" numCol="1" anchor="b" anchorCtr="0" compatLnSpc="1">
            <a:prstTxWarp prst="textNoShape">
              <a:avLst/>
            </a:prstTxWarp>
          </a:bodyPr>
          <a:lstStyle>
            <a:lvl1pPr defTabSz="930275">
              <a:defRPr kumimoji="1" sz="1000" i="1">
                <a:latin typeface="Tahoma" pitchFamily="34" charset="0"/>
              </a:defRPr>
            </a:lvl1pPr>
          </a:lstStyle>
          <a:p>
            <a:r>
              <a:rPr lang="zh-CN" altLang="en-US"/>
              <a:t>*</a:t>
            </a:r>
            <a:endParaRPr lang="zh-CN" altLang="en-US" sz="1200"/>
          </a:p>
        </p:txBody>
      </p:sp>
      <p:sp>
        <p:nvSpPr>
          <p:cNvPr id="2055"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p:spPr>
        <p:txBody>
          <a:bodyPr vert="horz" wrap="square" lIns="19381" tIns="0" rIns="19381" bIns="0" numCol="1" anchor="b" anchorCtr="0" compatLnSpc="1">
            <a:prstTxWarp prst="textNoShape">
              <a:avLst/>
            </a:prstTxWarp>
          </a:bodyPr>
          <a:lstStyle>
            <a:lvl1pPr algn="r" defTabSz="930275">
              <a:defRPr kumimoji="1" sz="1000" i="1">
                <a:latin typeface="Tahoma" pitchFamily="34" charset="0"/>
              </a:defRPr>
            </a:lvl1pPr>
          </a:lstStyle>
          <a:p>
            <a:r>
              <a:rPr lang="en-US" altLang="zh-CN"/>
              <a:t>##</a:t>
            </a:r>
            <a:endParaRPr lang="en-US" altLang="zh-CN" sz="1200"/>
          </a:p>
        </p:txBody>
      </p:sp>
    </p:spTree>
    <p:extLst>
      <p:ext uri="{BB962C8B-B14F-4D97-AF65-F5344CB8AC3E}">
        <p14:creationId xmlns:p14="http://schemas.microsoft.com/office/powerpoint/2010/main" val="3059194302"/>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宋体" charset="-122"/>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宋体" charset="-122"/>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宋体" charset="-122"/>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宋体" charset="-122"/>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宋体" charset="-122"/>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a:t>
            </a:r>
            <a:endParaRPr lang="zh-CN" altLang="en-US" sz="1200" i="0"/>
          </a:p>
        </p:txBody>
      </p:sp>
      <p:sp>
        <p:nvSpPr>
          <p:cNvPr id="5" name="Rectangle 3"/>
          <p:cNvSpPr>
            <a:spLocks noGrp="1" noChangeArrowheads="1"/>
          </p:cNvSpPr>
          <p:nvPr>
            <p:ph type="dt" idx="1"/>
          </p:nvPr>
        </p:nvSpPr>
        <p:spPr>
          <a:ln/>
        </p:spPr>
        <p:txBody>
          <a:bodyPr/>
          <a:lstStyle/>
          <a:p>
            <a:r>
              <a:rPr lang="en-US" altLang="zh-CN"/>
              <a:t>07/16/96</a:t>
            </a:r>
            <a:endParaRPr lang="en-US" altLang="zh-CN" sz="1200" i="0"/>
          </a:p>
        </p:txBody>
      </p:sp>
      <p:sp>
        <p:nvSpPr>
          <p:cNvPr id="6" name="Rectangle 6"/>
          <p:cNvSpPr>
            <a:spLocks noGrp="1" noChangeArrowheads="1"/>
          </p:cNvSpPr>
          <p:nvPr>
            <p:ph type="ftr" sz="quarter" idx="4"/>
          </p:nvPr>
        </p:nvSpPr>
        <p:spPr>
          <a:ln/>
        </p:spPr>
        <p:txBody>
          <a:bodyPr/>
          <a:lstStyle/>
          <a:p>
            <a:r>
              <a:rPr lang="zh-CN" altLang="en-US"/>
              <a:t>*</a:t>
            </a:r>
            <a:endParaRPr lang="zh-CN" altLang="en-US" sz="1200" i="0"/>
          </a:p>
        </p:txBody>
      </p:sp>
      <p:sp>
        <p:nvSpPr>
          <p:cNvPr id="7" name="Rectangle 7"/>
          <p:cNvSpPr>
            <a:spLocks noGrp="1" noChangeArrowheads="1"/>
          </p:cNvSpPr>
          <p:nvPr>
            <p:ph type="sldNum" sz="quarter" idx="5"/>
          </p:nvPr>
        </p:nvSpPr>
        <p:spPr>
          <a:ln/>
        </p:spPr>
        <p:txBody>
          <a:bodyPr/>
          <a:lstStyle/>
          <a:p>
            <a:r>
              <a:rPr lang="en-US" altLang="zh-CN"/>
              <a:t>##</a:t>
            </a:r>
            <a:endParaRPr lang="en-US" altLang="zh-CN" sz="1200" i="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r>
              <a:rPr lang="en-US" altLang="zh-CN" dirty="0" smtClean="0"/>
              <a:t>1</a:t>
            </a:r>
            <a:r>
              <a:rPr lang="zh-CN" altLang="en-US" dirty="0" smtClean="0"/>
              <a:t>）会看</a:t>
            </a:r>
            <a:r>
              <a:rPr lang="en-US" altLang="zh-CN" dirty="0" smtClean="0"/>
              <a:t>4040</a:t>
            </a:r>
            <a:r>
              <a:rPr lang="zh-CN" altLang="en-US" dirty="0" smtClean="0"/>
              <a:t>和分析</a:t>
            </a:r>
            <a:r>
              <a:rPr lang="en-US" altLang="zh-CN" dirty="0" smtClean="0"/>
              <a:t>4040</a:t>
            </a:r>
          </a:p>
          <a:p>
            <a:r>
              <a:rPr lang="en-US" altLang="zh-CN" dirty="0" smtClean="0"/>
              <a:t>2</a:t>
            </a:r>
            <a:r>
              <a:rPr lang="zh-CN" altLang="en-US" dirty="0" smtClean="0"/>
              <a:t>）懂</a:t>
            </a:r>
            <a:r>
              <a:rPr lang="en-US" altLang="zh-CN" dirty="0" smtClean="0"/>
              <a:t>spark</a:t>
            </a:r>
            <a:r>
              <a:rPr lang="zh-CN" altLang="en-US" dirty="0" smtClean="0"/>
              <a:t>运作原理</a:t>
            </a:r>
            <a:endParaRPr lang="en-US" altLang="zh-CN" dirty="0" smtClean="0"/>
          </a:p>
          <a:p>
            <a:r>
              <a:rPr lang="en-US" altLang="zh-CN" dirty="0" smtClean="0"/>
              <a:t>3</a:t>
            </a:r>
            <a:r>
              <a:rPr lang="zh-CN" altLang="en-US" dirty="0" smtClean="0"/>
              <a:t>）讲解的内容涉及到开发、算法设计和调优，重点是开发方面的，这里需要讲解全面</a:t>
            </a:r>
            <a:endParaRPr lang="en-US" altLang="zh-CN" dirty="0" smtClean="0"/>
          </a:p>
          <a:p>
            <a:endParaRPr lang="zh-CN" altLang="en-US" dirty="0"/>
          </a:p>
        </p:txBody>
      </p:sp>
    </p:spTree>
    <p:extLst>
      <p:ext uri="{BB962C8B-B14F-4D97-AF65-F5344CB8AC3E}">
        <p14:creationId xmlns:p14="http://schemas.microsoft.com/office/powerpoint/2010/main" val="3873967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3086744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3795037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814767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274589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1" lang="zh-CN" altLang="zh-CN" sz="1200" kern="1200" dirty="0" smtClean="0">
                <a:solidFill>
                  <a:schemeClr val="tx1"/>
                </a:solidFill>
                <a:latin typeface="宋体" charset="-122"/>
                <a:ea typeface="宋体" charset="-122"/>
                <a:cs typeface="+mn-cs"/>
              </a:rPr>
              <a:t>我们使用</a:t>
            </a:r>
            <a:r>
              <a:rPr kumimoji="1" lang="en-US" altLang="zh-CN" sz="1200" kern="1200" dirty="0" smtClean="0">
                <a:solidFill>
                  <a:schemeClr val="tx1"/>
                </a:solidFill>
                <a:latin typeface="宋体" charset="-122"/>
                <a:ea typeface="宋体" charset="-122"/>
                <a:cs typeface="+mn-cs"/>
              </a:rPr>
              <a:t>spark-submit</a:t>
            </a:r>
            <a:r>
              <a:rPr kumimoji="1" lang="zh-CN" altLang="zh-CN" sz="1200" kern="1200" dirty="0" smtClean="0">
                <a:solidFill>
                  <a:schemeClr val="tx1"/>
                </a:solidFill>
                <a:latin typeface="宋体" charset="-122"/>
                <a:ea typeface="宋体" charset="-122"/>
                <a:cs typeface="+mn-cs"/>
              </a:rPr>
              <a:t>提交一个</a:t>
            </a:r>
            <a:r>
              <a:rPr kumimoji="1" lang="en-US" altLang="zh-CN" sz="1200" kern="1200" dirty="0" smtClean="0">
                <a:solidFill>
                  <a:schemeClr val="tx1"/>
                </a:solidFill>
                <a:latin typeface="宋体" charset="-122"/>
                <a:ea typeface="宋体" charset="-122"/>
                <a:cs typeface="+mn-cs"/>
              </a:rPr>
              <a:t>Spark</a:t>
            </a:r>
            <a:r>
              <a:rPr kumimoji="1" lang="zh-CN" altLang="zh-CN" sz="1200" kern="1200" dirty="0" smtClean="0">
                <a:solidFill>
                  <a:schemeClr val="tx1"/>
                </a:solidFill>
                <a:latin typeface="宋体" charset="-122"/>
                <a:ea typeface="宋体" charset="-122"/>
                <a:cs typeface="+mn-cs"/>
              </a:rPr>
              <a:t>作业之后，这个作业就会启动一个对应的</a:t>
            </a:r>
            <a:r>
              <a:rPr kumimoji="1" lang="en-US" altLang="zh-CN" sz="1200" kern="1200" dirty="0" smtClean="0">
                <a:solidFill>
                  <a:schemeClr val="tx1"/>
                </a:solidFill>
                <a:latin typeface="宋体" charset="-122"/>
                <a:ea typeface="宋体" charset="-122"/>
                <a:cs typeface="+mn-cs"/>
              </a:rPr>
              <a:t>Driver</a:t>
            </a:r>
            <a:r>
              <a:rPr kumimoji="1" lang="zh-CN" altLang="zh-CN" sz="1200" kern="1200" dirty="0" smtClean="0">
                <a:solidFill>
                  <a:schemeClr val="tx1"/>
                </a:solidFill>
                <a:latin typeface="宋体" charset="-122"/>
                <a:ea typeface="宋体" charset="-122"/>
                <a:cs typeface="+mn-cs"/>
              </a:rPr>
              <a:t>进程。根据你使用的部署模式（</a:t>
            </a:r>
            <a:r>
              <a:rPr kumimoji="1" lang="en-US" altLang="zh-CN" sz="1200" kern="1200" dirty="0" smtClean="0">
                <a:solidFill>
                  <a:schemeClr val="tx1"/>
                </a:solidFill>
                <a:latin typeface="宋体" charset="-122"/>
                <a:ea typeface="宋体" charset="-122"/>
                <a:cs typeface="+mn-cs"/>
              </a:rPr>
              <a:t>deploy-mode</a:t>
            </a:r>
            <a:r>
              <a:rPr kumimoji="1" lang="zh-CN" altLang="zh-CN" sz="1200" kern="1200" dirty="0" smtClean="0">
                <a:solidFill>
                  <a:schemeClr val="tx1"/>
                </a:solidFill>
                <a:latin typeface="宋体" charset="-122"/>
                <a:ea typeface="宋体" charset="-122"/>
                <a:cs typeface="+mn-cs"/>
              </a:rPr>
              <a:t>）不同，</a:t>
            </a:r>
            <a:r>
              <a:rPr kumimoji="1" lang="en-US" altLang="zh-CN" sz="1200" kern="1200" dirty="0" smtClean="0">
                <a:solidFill>
                  <a:schemeClr val="tx1"/>
                </a:solidFill>
                <a:latin typeface="宋体" charset="-122"/>
                <a:ea typeface="宋体" charset="-122"/>
                <a:cs typeface="+mn-cs"/>
              </a:rPr>
              <a:t>Driver</a:t>
            </a:r>
            <a:r>
              <a:rPr kumimoji="1" lang="zh-CN" altLang="zh-CN" sz="1200" kern="1200" dirty="0" smtClean="0">
                <a:solidFill>
                  <a:schemeClr val="tx1"/>
                </a:solidFill>
                <a:latin typeface="宋体" charset="-122"/>
                <a:ea typeface="宋体" charset="-122"/>
                <a:cs typeface="+mn-cs"/>
              </a:rPr>
              <a:t>进程可能在本地启动，也可能在集群中某个工作节点上启动。</a:t>
            </a:r>
            <a:r>
              <a:rPr kumimoji="1" lang="en-US" altLang="zh-CN" sz="1200" kern="1200" dirty="0" smtClean="0">
                <a:solidFill>
                  <a:schemeClr val="tx1"/>
                </a:solidFill>
                <a:latin typeface="宋体" charset="-122"/>
                <a:ea typeface="宋体" charset="-122"/>
                <a:cs typeface="+mn-cs"/>
              </a:rPr>
              <a:t>Driver</a:t>
            </a:r>
            <a:r>
              <a:rPr kumimoji="1" lang="zh-CN" altLang="zh-CN" sz="1200" kern="1200" dirty="0" smtClean="0">
                <a:solidFill>
                  <a:schemeClr val="tx1"/>
                </a:solidFill>
                <a:latin typeface="宋体" charset="-122"/>
                <a:ea typeface="宋体" charset="-122"/>
                <a:cs typeface="+mn-cs"/>
              </a:rPr>
              <a:t>进程本身会根据我们设置的参数，占有一定数量的内存和</a:t>
            </a:r>
            <a:r>
              <a:rPr kumimoji="1" lang="en-US" altLang="zh-CN" sz="1200" kern="1200" dirty="0" smtClean="0">
                <a:solidFill>
                  <a:schemeClr val="tx1"/>
                </a:solidFill>
                <a:latin typeface="宋体" charset="-122"/>
                <a:ea typeface="宋体" charset="-122"/>
                <a:cs typeface="+mn-cs"/>
              </a:rPr>
              <a:t>CPU core</a:t>
            </a:r>
            <a:r>
              <a:rPr kumimoji="1" lang="zh-CN" altLang="zh-CN" sz="1200" kern="1200" dirty="0" smtClean="0">
                <a:solidFill>
                  <a:schemeClr val="tx1"/>
                </a:solidFill>
                <a:latin typeface="宋体" charset="-122"/>
                <a:ea typeface="宋体" charset="-122"/>
                <a:cs typeface="+mn-cs"/>
              </a:rPr>
              <a:t>。而</a:t>
            </a:r>
            <a:r>
              <a:rPr kumimoji="1" lang="en-US" altLang="zh-CN" sz="1200" kern="1200" dirty="0" smtClean="0">
                <a:solidFill>
                  <a:schemeClr val="tx1"/>
                </a:solidFill>
                <a:latin typeface="宋体" charset="-122"/>
                <a:ea typeface="宋体" charset="-122"/>
                <a:cs typeface="+mn-cs"/>
              </a:rPr>
              <a:t>Driver</a:t>
            </a:r>
            <a:r>
              <a:rPr kumimoji="1" lang="zh-CN" altLang="zh-CN" sz="1200" kern="1200" dirty="0" smtClean="0">
                <a:solidFill>
                  <a:schemeClr val="tx1"/>
                </a:solidFill>
                <a:latin typeface="宋体" charset="-122"/>
                <a:ea typeface="宋体" charset="-122"/>
                <a:cs typeface="+mn-cs"/>
              </a:rPr>
              <a:t>进程要做的第一件事情，就是向集群管理器（可以是</a:t>
            </a:r>
            <a:r>
              <a:rPr kumimoji="1" lang="en-US" altLang="zh-CN" sz="1200" kern="1200" dirty="0" smtClean="0">
                <a:solidFill>
                  <a:schemeClr val="tx1"/>
                </a:solidFill>
                <a:latin typeface="宋体" charset="-122"/>
                <a:ea typeface="宋体" charset="-122"/>
                <a:cs typeface="+mn-cs"/>
              </a:rPr>
              <a:t>Spark Standalone</a:t>
            </a:r>
            <a:r>
              <a:rPr kumimoji="1" lang="zh-CN" altLang="zh-CN" sz="1200" kern="1200" dirty="0" smtClean="0">
                <a:solidFill>
                  <a:schemeClr val="tx1"/>
                </a:solidFill>
                <a:latin typeface="宋体" charset="-122"/>
                <a:ea typeface="宋体" charset="-122"/>
                <a:cs typeface="+mn-cs"/>
              </a:rPr>
              <a:t>集群，也可以是其他的资源管理集群，</a:t>
            </a:r>
            <a:r>
              <a:rPr kumimoji="1" lang="en-US" altLang="zh-CN" sz="1200" kern="1200" dirty="0" smtClean="0">
                <a:solidFill>
                  <a:schemeClr val="tx1"/>
                </a:solidFill>
                <a:latin typeface="宋体" charset="-122"/>
                <a:ea typeface="宋体" charset="-122"/>
                <a:cs typeface="+mn-cs"/>
              </a:rPr>
              <a:t>YARN</a:t>
            </a:r>
            <a:r>
              <a:rPr kumimoji="1" lang="zh-CN" altLang="zh-CN" sz="1200" kern="1200" dirty="0" smtClean="0">
                <a:solidFill>
                  <a:schemeClr val="tx1"/>
                </a:solidFill>
                <a:latin typeface="宋体" charset="-122"/>
                <a:ea typeface="宋体" charset="-122"/>
                <a:cs typeface="+mn-cs"/>
              </a:rPr>
              <a:t>作为资源管理集群）申请运行</a:t>
            </a:r>
            <a:r>
              <a:rPr kumimoji="1" lang="en-US" altLang="zh-CN" sz="1200" kern="1200" dirty="0" smtClean="0">
                <a:solidFill>
                  <a:schemeClr val="tx1"/>
                </a:solidFill>
                <a:latin typeface="宋体" charset="-122"/>
                <a:ea typeface="宋体" charset="-122"/>
                <a:cs typeface="+mn-cs"/>
              </a:rPr>
              <a:t>Spark</a:t>
            </a:r>
            <a:r>
              <a:rPr kumimoji="1" lang="zh-CN" altLang="zh-CN" sz="1200" kern="1200" dirty="0" smtClean="0">
                <a:solidFill>
                  <a:schemeClr val="tx1"/>
                </a:solidFill>
                <a:latin typeface="宋体" charset="-122"/>
                <a:ea typeface="宋体" charset="-122"/>
                <a:cs typeface="+mn-cs"/>
              </a:rPr>
              <a:t>作业需要使用的资源，这里的资源指的就是</a:t>
            </a:r>
            <a:r>
              <a:rPr kumimoji="1" lang="en-US" altLang="zh-CN" sz="1200" kern="1200" dirty="0" smtClean="0">
                <a:solidFill>
                  <a:schemeClr val="tx1"/>
                </a:solidFill>
                <a:latin typeface="宋体" charset="-122"/>
                <a:ea typeface="宋体" charset="-122"/>
                <a:cs typeface="+mn-cs"/>
              </a:rPr>
              <a:t>Executor</a:t>
            </a:r>
            <a:r>
              <a:rPr kumimoji="1" lang="zh-CN" altLang="zh-CN" sz="1200" kern="1200" dirty="0" smtClean="0">
                <a:solidFill>
                  <a:schemeClr val="tx1"/>
                </a:solidFill>
                <a:latin typeface="宋体" charset="-122"/>
                <a:ea typeface="宋体" charset="-122"/>
                <a:cs typeface="+mn-cs"/>
              </a:rPr>
              <a:t>进程。</a:t>
            </a:r>
            <a:r>
              <a:rPr kumimoji="1" lang="en-US" altLang="zh-CN" sz="1200" kern="1200" dirty="0" smtClean="0">
                <a:solidFill>
                  <a:schemeClr val="tx1"/>
                </a:solidFill>
                <a:latin typeface="宋体" charset="-122"/>
                <a:ea typeface="宋体" charset="-122"/>
                <a:cs typeface="+mn-cs"/>
              </a:rPr>
              <a:t>YARN</a:t>
            </a:r>
            <a:r>
              <a:rPr kumimoji="1" lang="zh-CN" altLang="zh-CN" sz="1200" kern="1200" dirty="0" smtClean="0">
                <a:solidFill>
                  <a:schemeClr val="tx1"/>
                </a:solidFill>
                <a:latin typeface="宋体" charset="-122"/>
                <a:ea typeface="宋体" charset="-122"/>
                <a:cs typeface="+mn-cs"/>
              </a:rPr>
              <a:t>集群管理器会根据我们为</a:t>
            </a:r>
            <a:r>
              <a:rPr kumimoji="1" lang="en-US" altLang="zh-CN" sz="1200" kern="1200" dirty="0" smtClean="0">
                <a:solidFill>
                  <a:schemeClr val="tx1"/>
                </a:solidFill>
                <a:latin typeface="宋体" charset="-122"/>
                <a:ea typeface="宋体" charset="-122"/>
                <a:cs typeface="+mn-cs"/>
              </a:rPr>
              <a:t>Spark</a:t>
            </a:r>
            <a:r>
              <a:rPr kumimoji="1" lang="zh-CN" altLang="zh-CN" sz="1200" kern="1200" dirty="0" smtClean="0">
                <a:solidFill>
                  <a:schemeClr val="tx1"/>
                </a:solidFill>
                <a:latin typeface="宋体" charset="-122"/>
                <a:ea typeface="宋体" charset="-122"/>
                <a:cs typeface="+mn-cs"/>
              </a:rPr>
              <a:t>作业设置的资源参数，在各个工作节点上，启动一定数量的</a:t>
            </a:r>
            <a:r>
              <a:rPr kumimoji="1" lang="en-US" altLang="zh-CN" sz="1200" kern="1200" dirty="0" smtClean="0">
                <a:solidFill>
                  <a:schemeClr val="tx1"/>
                </a:solidFill>
                <a:latin typeface="宋体" charset="-122"/>
                <a:ea typeface="宋体" charset="-122"/>
                <a:cs typeface="+mn-cs"/>
              </a:rPr>
              <a:t>Executor</a:t>
            </a:r>
            <a:r>
              <a:rPr kumimoji="1" lang="zh-CN" altLang="zh-CN" sz="1200" kern="1200" dirty="0" smtClean="0">
                <a:solidFill>
                  <a:schemeClr val="tx1"/>
                </a:solidFill>
                <a:latin typeface="宋体" charset="-122"/>
                <a:ea typeface="宋体" charset="-122"/>
                <a:cs typeface="+mn-cs"/>
              </a:rPr>
              <a:t>进程，每个</a:t>
            </a:r>
            <a:r>
              <a:rPr kumimoji="1" lang="en-US" altLang="zh-CN" sz="1200" kern="1200" dirty="0" smtClean="0">
                <a:solidFill>
                  <a:schemeClr val="tx1"/>
                </a:solidFill>
                <a:latin typeface="宋体" charset="-122"/>
                <a:ea typeface="宋体" charset="-122"/>
                <a:cs typeface="+mn-cs"/>
              </a:rPr>
              <a:t>Executor</a:t>
            </a:r>
            <a:r>
              <a:rPr kumimoji="1" lang="zh-CN" altLang="zh-CN" sz="1200" kern="1200" dirty="0" smtClean="0">
                <a:solidFill>
                  <a:schemeClr val="tx1"/>
                </a:solidFill>
                <a:latin typeface="宋体" charset="-122"/>
                <a:ea typeface="宋体" charset="-122"/>
                <a:cs typeface="+mn-cs"/>
              </a:rPr>
              <a:t>进程都占有一定数量的内存和</a:t>
            </a:r>
            <a:r>
              <a:rPr kumimoji="1" lang="en-US" altLang="zh-CN" sz="1200" kern="1200" dirty="0" smtClean="0">
                <a:solidFill>
                  <a:schemeClr val="tx1"/>
                </a:solidFill>
                <a:latin typeface="宋体" charset="-122"/>
                <a:ea typeface="宋体" charset="-122"/>
                <a:cs typeface="+mn-cs"/>
              </a:rPr>
              <a:t>CPU core</a:t>
            </a:r>
            <a:r>
              <a:rPr kumimoji="1" lang="zh-CN" altLang="zh-CN" sz="1200" kern="1200" dirty="0" smtClean="0">
                <a:solidFill>
                  <a:schemeClr val="tx1"/>
                </a:solidFill>
                <a:latin typeface="宋体" charset="-122"/>
                <a:ea typeface="宋体" charset="-122"/>
                <a:cs typeface="+mn-cs"/>
              </a:rPr>
              <a:t>。</a:t>
            </a:r>
          </a:p>
          <a:p>
            <a:r>
              <a:rPr kumimoji="1" lang="zh-CN" altLang="zh-CN" sz="1200" kern="1200" dirty="0" smtClean="0">
                <a:solidFill>
                  <a:schemeClr val="tx1"/>
                </a:solidFill>
                <a:latin typeface="宋体" charset="-122"/>
                <a:ea typeface="宋体" charset="-122"/>
                <a:cs typeface="+mn-cs"/>
              </a:rPr>
              <a:t>在申请到了作业执行所需的资源之后，</a:t>
            </a:r>
            <a:r>
              <a:rPr kumimoji="1" lang="en-US" altLang="zh-CN" sz="1200" kern="1200" dirty="0" smtClean="0">
                <a:solidFill>
                  <a:schemeClr val="tx1"/>
                </a:solidFill>
                <a:latin typeface="宋体" charset="-122"/>
                <a:ea typeface="宋体" charset="-122"/>
                <a:cs typeface="+mn-cs"/>
              </a:rPr>
              <a:t>Driver</a:t>
            </a:r>
            <a:r>
              <a:rPr kumimoji="1" lang="zh-CN" altLang="zh-CN" sz="1200" kern="1200" dirty="0" smtClean="0">
                <a:solidFill>
                  <a:schemeClr val="tx1"/>
                </a:solidFill>
                <a:latin typeface="宋体" charset="-122"/>
                <a:ea typeface="宋体" charset="-122"/>
                <a:cs typeface="+mn-cs"/>
              </a:rPr>
              <a:t>进程就会开始调度和执行我们编写的作业代码了。</a:t>
            </a:r>
            <a:r>
              <a:rPr kumimoji="1" lang="en-US" altLang="zh-CN" sz="1200" kern="1200" dirty="0" smtClean="0">
                <a:solidFill>
                  <a:schemeClr val="tx1"/>
                </a:solidFill>
                <a:latin typeface="宋体" charset="-122"/>
                <a:ea typeface="宋体" charset="-122"/>
                <a:cs typeface="+mn-cs"/>
              </a:rPr>
              <a:t>Driver</a:t>
            </a:r>
            <a:r>
              <a:rPr kumimoji="1" lang="zh-CN" altLang="zh-CN" sz="1200" kern="1200" dirty="0" smtClean="0">
                <a:solidFill>
                  <a:schemeClr val="tx1"/>
                </a:solidFill>
                <a:latin typeface="宋体" charset="-122"/>
                <a:ea typeface="宋体" charset="-122"/>
                <a:cs typeface="+mn-cs"/>
              </a:rPr>
              <a:t>进程会将我们编写的</a:t>
            </a:r>
            <a:r>
              <a:rPr kumimoji="1" lang="en-US" altLang="zh-CN" sz="1200" kern="1200" dirty="0" smtClean="0">
                <a:solidFill>
                  <a:schemeClr val="tx1"/>
                </a:solidFill>
                <a:latin typeface="宋体" charset="-122"/>
                <a:ea typeface="宋体" charset="-122"/>
                <a:cs typeface="+mn-cs"/>
              </a:rPr>
              <a:t>Spark</a:t>
            </a:r>
            <a:r>
              <a:rPr kumimoji="1" lang="zh-CN" altLang="zh-CN" sz="1200" kern="1200" dirty="0" smtClean="0">
                <a:solidFill>
                  <a:schemeClr val="tx1"/>
                </a:solidFill>
                <a:latin typeface="宋体" charset="-122"/>
                <a:ea typeface="宋体" charset="-122"/>
                <a:cs typeface="+mn-cs"/>
              </a:rPr>
              <a:t>作业代码分拆为多个</a:t>
            </a:r>
            <a:r>
              <a:rPr kumimoji="1" lang="en-US" altLang="zh-CN" sz="1200" kern="1200" dirty="0" smtClean="0">
                <a:solidFill>
                  <a:schemeClr val="tx1"/>
                </a:solidFill>
                <a:latin typeface="宋体" charset="-122"/>
                <a:ea typeface="宋体" charset="-122"/>
                <a:cs typeface="+mn-cs"/>
              </a:rPr>
              <a:t>stage</a:t>
            </a:r>
            <a:r>
              <a:rPr kumimoji="1" lang="zh-CN" altLang="zh-CN" sz="1200" kern="1200" dirty="0" smtClean="0">
                <a:solidFill>
                  <a:schemeClr val="tx1"/>
                </a:solidFill>
                <a:latin typeface="宋体" charset="-122"/>
                <a:ea typeface="宋体" charset="-122"/>
                <a:cs typeface="+mn-cs"/>
              </a:rPr>
              <a:t>，每个</a:t>
            </a:r>
            <a:r>
              <a:rPr kumimoji="1" lang="en-US" altLang="zh-CN" sz="1200" kern="1200" dirty="0" smtClean="0">
                <a:solidFill>
                  <a:schemeClr val="tx1"/>
                </a:solidFill>
                <a:latin typeface="宋体" charset="-122"/>
                <a:ea typeface="宋体" charset="-122"/>
                <a:cs typeface="+mn-cs"/>
              </a:rPr>
              <a:t>stage</a:t>
            </a:r>
            <a:r>
              <a:rPr kumimoji="1" lang="zh-CN" altLang="zh-CN" sz="1200" kern="1200" dirty="0" smtClean="0">
                <a:solidFill>
                  <a:schemeClr val="tx1"/>
                </a:solidFill>
                <a:latin typeface="宋体" charset="-122"/>
                <a:ea typeface="宋体" charset="-122"/>
                <a:cs typeface="+mn-cs"/>
              </a:rPr>
              <a:t>执行一部分代码片段，并为每个</a:t>
            </a:r>
            <a:r>
              <a:rPr kumimoji="1" lang="en-US" altLang="zh-CN" sz="1200" kern="1200" dirty="0" smtClean="0">
                <a:solidFill>
                  <a:schemeClr val="tx1"/>
                </a:solidFill>
                <a:latin typeface="宋体" charset="-122"/>
                <a:ea typeface="宋体" charset="-122"/>
                <a:cs typeface="+mn-cs"/>
              </a:rPr>
              <a:t>stage</a:t>
            </a:r>
            <a:r>
              <a:rPr kumimoji="1" lang="zh-CN" altLang="zh-CN" sz="1200" kern="1200" dirty="0" smtClean="0">
                <a:solidFill>
                  <a:schemeClr val="tx1"/>
                </a:solidFill>
                <a:latin typeface="宋体" charset="-122"/>
                <a:ea typeface="宋体" charset="-122"/>
                <a:cs typeface="+mn-cs"/>
              </a:rPr>
              <a:t>创建一批</a:t>
            </a:r>
            <a:r>
              <a:rPr kumimoji="1" lang="en-US" altLang="zh-CN" sz="1200" kern="1200" dirty="0" smtClean="0">
                <a:solidFill>
                  <a:schemeClr val="tx1"/>
                </a:solidFill>
                <a:latin typeface="宋体" charset="-122"/>
                <a:ea typeface="宋体" charset="-122"/>
                <a:cs typeface="+mn-cs"/>
              </a:rPr>
              <a:t>task</a:t>
            </a:r>
            <a:r>
              <a:rPr kumimoji="1" lang="zh-CN" altLang="zh-CN" sz="1200" kern="1200" dirty="0" smtClean="0">
                <a:solidFill>
                  <a:schemeClr val="tx1"/>
                </a:solidFill>
                <a:latin typeface="宋体" charset="-122"/>
                <a:ea typeface="宋体" charset="-122"/>
                <a:cs typeface="+mn-cs"/>
              </a:rPr>
              <a:t>，然后将这些</a:t>
            </a:r>
            <a:r>
              <a:rPr kumimoji="1" lang="en-US" altLang="zh-CN" sz="1200" kern="1200" dirty="0" smtClean="0">
                <a:solidFill>
                  <a:schemeClr val="tx1"/>
                </a:solidFill>
                <a:latin typeface="宋体" charset="-122"/>
                <a:ea typeface="宋体" charset="-122"/>
                <a:cs typeface="+mn-cs"/>
              </a:rPr>
              <a:t>task</a:t>
            </a:r>
            <a:r>
              <a:rPr kumimoji="1" lang="zh-CN" altLang="zh-CN" sz="1200" kern="1200" dirty="0" smtClean="0">
                <a:solidFill>
                  <a:schemeClr val="tx1"/>
                </a:solidFill>
                <a:latin typeface="宋体" charset="-122"/>
                <a:ea typeface="宋体" charset="-122"/>
                <a:cs typeface="+mn-cs"/>
              </a:rPr>
              <a:t>分配到各个</a:t>
            </a:r>
            <a:r>
              <a:rPr kumimoji="1" lang="en-US" altLang="zh-CN" sz="1200" kern="1200" dirty="0" smtClean="0">
                <a:solidFill>
                  <a:schemeClr val="tx1"/>
                </a:solidFill>
                <a:latin typeface="宋体" charset="-122"/>
                <a:ea typeface="宋体" charset="-122"/>
                <a:cs typeface="+mn-cs"/>
              </a:rPr>
              <a:t>Executor</a:t>
            </a:r>
            <a:r>
              <a:rPr kumimoji="1" lang="zh-CN" altLang="zh-CN" sz="1200" kern="1200" dirty="0" smtClean="0">
                <a:solidFill>
                  <a:schemeClr val="tx1"/>
                </a:solidFill>
                <a:latin typeface="宋体" charset="-122"/>
                <a:ea typeface="宋体" charset="-122"/>
                <a:cs typeface="+mn-cs"/>
              </a:rPr>
              <a:t>进程中执行。</a:t>
            </a:r>
            <a:r>
              <a:rPr kumimoji="1" lang="en-US" altLang="zh-CN" sz="1200" kern="1200" dirty="0" smtClean="0">
                <a:solidFill>
                  <a:schemeClr val="tx1"/>
                </a:solidFill>
                <a:latin typeface="宋体" charset="-122"/>
                <a:ea typeface="宋体" charset="-122"/>
                <a:cs typeface="+mn-cs"/>
              </a:rPr>
              <a:t>task</a:t>
            </a:r>
            <a:r>
              <a:rPr kumimoji="1" lang="zh-CN" altLang="zh-CN" sz="1200" kern="1200" dirty="0" smtClean="0">
                <a:solidFill>
                  <a:schemeClr val="tx1"/>
                </a:solidFill>
                <a:latin typeface="宋体" charset="-122"/>
                <a:ea typeface="宋体" charset="-122"/>
                <a:cs typeface="+mn-cs"/>
              </a:rPr>
              <a:t>是最小的计算单元，负责执行一模一样的计算逻辑（也就是我们自己编写的某个代码片段），只是每个</a:t>
            </a:r>
            <a:r>
              <a:rPr kumimoji="1" lang="en-US" altLang="zh-CN" sz="1200" kern="1200" dirty="0" smtClean="0">
                <a:solidFill>
                  <a:schemeClr val="tx1"/>
                </a:solidFill>
                <a:latin typeface="宋体" charset="-122"/>
                <a:ea typeface="宋体" charset="-122"/>
                <a:cs typeface="+mn-cs"/>
              </a:rPr>
              <a:t>task</a:t>
            </a:r>
            <a:r>
              <a:rPr kumimoji="1" lang="zh-CN" altLang="zh-CN" sz="1200" kern="1200" dirty="0" smtClean="0">
                <a:solidFill>
                  <a:schemeClr val="tx1"/>
                </a:solidFill>
                <a:latin typeface="宋体" charset="-122"/>
                <a:ea typeface="宋体" charset="-122"/>
                <a:cs typeface="+mn-cs"/>
              </a:rPr>
              <a:t>处理的数据不同而已。一个</a:t>
            </a:r>
            <a:r>
              <a:rPr kumimoji="1" lang="en-US" altLang="zh-CN" sz="1200" kern="1200" dirty="0" smtClean="0">
                <a:solidFill>
                  <a:schemeClr val="tx1"/>
                </a:solidFill>
                <a:latin typeface="宋体" charset="-122"/>
                <a:ea typeface="宋体" charset="-122"/>
                <a:cs typeface="+mn-cs"/>
              </a:rPr>
              <a:t>stage</a:t>
            </a:r>
            <a:r>
              <a:rPr kumimoji="1" lang="zh-CN" altLang="zh-CN" sz="1200" kern="1200" dirty="0" smtClean="0">
                <a:solidFill>
                  <a:schemeClr val="tx1"/>
                </a:solidFill>
                <a:latin typeface="宋体" charset="-122"/>
                <a:ea typeface="宋体" charset="-122"/>
                <a:cs typeface="+mn-cs"/>
              </a:rPr>
              <a:t>的所有</a:t>
            </a:r>
            <a:r>
              <a:rPr kumimoji="1" lang="en-US" altLang="zh-CN" sz="1200" kern="1200" dirty="0" smtClean="0">
                <a:solidFill>
                  <a:schemeClr val="tx1"/>
                </a:solidFill>
                <a:latin typeface="宋体" charset="-122"/>
                <a:ea typeface="宋体" charset="-122"/>
                <a:cs typeface="+mn-cs"/>
              </a:rPr>
              <a:t>task</a:t>
            </a:r>
            <a:r>
              <a:rPr kumimoji="1" lang="zh-CN" altLang="zh-CN" sz="1200" kern="1200" dirty="0" smtClean="0">
                <a:solidFill>
                  <a:schemeClr val="tx1"/>
                </a:solidFill>
                <a:latin typeface="宋体" charset="-122"/>
                <a:ea typeface="宋体" charset="-122"/>
                <a:cs typeface="+mn-cs"/>
              </a:rPr>
              <a:t>都执行完毕之后，会在各个节点本地的磁盘文件中写入计算中间结果，然后</a:t>
            </a:r>
            <a:r>
              <a:rPr kumimoji="1" lang="en-US" altLang="zh-CN" sz="1200" kern="1200" dirty="0" smtClean="0">
                <a:solidFill>
                  <a:schemeClr val="tx1"/>
                </a:solidFill>
                <a:latin typeface="宋体" charset="-122"/>
                <a:ea typeface="宋体" charset="-122"/>
                <a:cs typeface="+mn-cs"/>
              </a:rPr>
              <a:t>Driver</a:t>
            </a:r>
            <a:r>
              <a:rPr kumimoji="1" lang="zh-CN" altLang="zh-CN" sz="1200" kern="1200" dirty="0" smtClean="0">
                <a:solidFill>
                  <a:schemeClr val="tx1"/>
                </a:solidFill>
                <a:latin typeface="宋体" charset="-122"/>
                <a:ea typeface="宋体" charset="-122"/>
                <a:cs typeface="+mn-cs"/>
              </a:rPr>
              <a:t>就会调度运行下一个</a:t>
            </a:r>
            <a:r>
              <a:rPr kumimoji="1" lang="en-US" altLang="zh-CN" sz="1200" kern="1200" dirty="0" smtClean="0">
                <a:solidFill>
                  <a:schemeClr val="tx1"/>
                </a:solidFill>
                <a:latin typeface="宋体" charset="-122"/>
                <a:ea typeface="宋体" charset="-122"/>
                <a:cs typeface="+mn-cs"/>
              </a:rPr>
              <a:t>stage</a:t>
            </a:r>
            <a:r>
              <a:rPr kumimoji="1" lang="zh-CN" altLang="zh-CN" sz="1200" kern="1200" dirty="0" smtClean="0">
                <a:solidFill>
                  <a:schemeClr val="tx1"/>
                </a:solidFill>
                <a:latin typeface="宋体" charset="-122"/>
                <a:ea typeface="宋体" charset="-122"/>
                <a:cs typeface="+mn-cs"/>
              </a:rPr>
              <a:t>。下一个</a:t>
            </a:r>
            <a:r>
              <a:rPr kumimoji="1" lang="en-US" altLang="zh-CN" sz="1200" kern="1200" dirty="0" smtClean="0">
                <a:solidFill>
                  <a:schemeClr val="tx1"/>
                </a:solidFill>
                <a:latin typeface="宋体" charset="-122"/>
                <a:ea typeface="宋体" charset="-122"/>
                <a:cs typeface="+mn-cs"/>
              </a:rPr>
              <a:t>stage</a:t>
            </a:r>
            <a:r>
              <a:rPr kumimoji="1" lang="zh-CN" altLang="zh-CN" sz="1200" kern="1200" dirty="0" smtClean="0">
                <a:solidFill>
                  <a:schemeClr val="tx1"/>
                </a:solidFill>
                <a:latin typeface="宋体" charset="-122"/>
                <a:ea typeface="宋体" charset="-122"/>
                <a:cs typeface="+mn-cs"/>
              </a:rPr>
              <a:t>的</a:t>
            </a:r>
            <a:r>
              <a:rPr kumimoji="1" lang="en-US" altLang="zh-CN" sz="1200" kern="1200" dirty="0" smtClean="0">
                <a:solidFill>
                  <a:schemeClr val="tx1"/>
                </a:solidFill>
                <a:latin typeface="宋体" charset="-122"/>
                <a:ea typeface="宋体" charset="-122"/>
                <a:cs typeface="+mn-cs"/>
              </a:rPr>
              <a:t>task</a:t>
            </a:r>
            <a:r>
              <a:rPr kumimoji="1" lang="zh-CN" altLang="zh-CN" sz="1200" kern="1200" dirty="0" smtClean="0">
                <a:solidFill>
                  <a:schemeClr val="tx1"/>
                </a:solidFill>
                <a:latin typeface="宋体" charset="-122"/>
                <a:ea typeface="宋体" charset="-122"/>
                <a:cs typeface="+mn-cs"/>
              </a:rPr>
              <a:t>的输入数据就是上一个</a:t>
            </a:r>
            <a:r>
              <a:rPr kumimoji="1" lang="en-US" altLang="zh-CN" sz="1200" kern="1200" dirty="0" smtClean="0">
                <a:solidFill>
                  <a:schemeClr val="tx1"/>
                </a:solidFill>
                <a:latin typeface="宋体" charset="-122"/>
                <a:ea typeface="宋体" charset="-122"/>
                <a:cs typeface="+mn-cs"/>
              </a:rPr>
              <a:t>stage</a:t>
            </a:r>
            <a:r>
              <a:rPr kumimoji="1" lang="zh-CN" altLang="zh-CN" sz="1200" kern="1200" dirty="0" smtClean="0">
                <a:solidFill>
                  <a:schemeClr val="tx1"/>
                </a:solidFill>
                <a:latin typeface="宋体" charset="-122"/>
                <a:ea typeface="宋体" charset="-122"/>
                <a:cs typeface="+mn-cs"/>
              </a:rPr>
              <a:t>输出的中间结果。如此循环往复，直到将我们自己编写的代码逻辑全部执行完，并且计算完所有的数据，得到我们想要的结果为止</a:t>
            </a:r>
            <a:r>
              <a:rPr kumimoji="1" lang="zh-CN" altLang="en-US" sz="1200" kern="1200" dirty="0" smtClean="0">
                <a:solidFill>
                  <a:schemeClr val="tx1"/>
                </a:solidFill>
                <a:latin typeface="宋体" charset="-122"/>
                <a:ea typeface="宋体" charset="-122"/>
                <a:cs typeface="+mn-cs"/>
              </a:rPr>
              <a:t>。</a:t>
            </a:r>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639381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1" lang="zh-CN" altLang="zh-CN" sz="1200" kern="1200" dirty="0" smtClean="0">
                <a:solidFill>
                  <a:schemeClr val="tx1"/>
                </a:solidFill>
                <a:latin typeface="宋体" charset="-122"/>
                <a:ea typeface="宋体" charset="-122"/>
                <a:cs typeface="+mn-cs"/>
              </a:rPr>
              <a:t>因此一个</a:t>
            </a:r>
            <a:r>
              <a:rPr kumimoji="1" lang="en-US" altLang="zh-CN" sz="1200" kern="1200" dirty="0" smtClean="0">
                <a:solidFill>
                  <a:schemeClr val="tx1"/>
                </a:solidFill>
                <a:latin typeface="宋体" charset="-122"/>
                <a:ea typeface="宋体" charset="-122"/>
                <a:cs typeface="+mn-cs"/>
              </a:rPr>
              <a:t>stage</a:t>
            </a:r>
            <a:r>
              <a:rPr kumimoji="1" lang="zh-CN" altLang="zh-CN" sz="1200" kern="1200" dirty="0" smtClean="0">
                <a:solidFill>
                  <a:schemeClr val="tx1"/>
                </a:solidFill>
                <a:latin typeface="宋体" charset="-122"/>
                <a:ea typeface="宋体" charset="-122"/>
                <a:cs typeface="+mn-cs"/>
              </a:rPr>
              <a:t>刚开始执行的时候，它的每个</a:t>
            </a:r>
            <a:r>
              <a:rPr kumimoji="1" lang="en-US" altLang="zh-CN" sz="1200" kern="1200" dirty="0" smtClean="0">
                <a:solidFill>
                  <a:schemeClr val="tx1"/>
                </a:solidFill>
                <a:latin typeface="宋体" charset="-122"/>
                <a:ea typeface="宋体" charset="-122"/>
                <a:cs typeface="+mn-cs"/>
              </a:rPr>
              <a:t>task</a:t>
            </a:r>
            <a:r>
              <a:rPr kumimoji="1" lang="zh-CN" altLang="zh-CN" sz="1200" kern="1200" dirty="0" smtClean="0">
                <a:solidFill>
                  <a:schemeClr val="tx1"/>
                </a:solidFill>
                <a:latin typeface="宋体" charset="-122"/>
                <a:ea typeface="宋体" charset="-122"/>
                <a:cs typeface="+mn-cs"/>
              </a:rPr>
              <a:t>可能都会从上一个</a:t>
            </a:r>
            <a:r>
              <a:rPr kumimoji="1" lang="en-US" altLang="zh-CN" sz="1200" kern="1200" dirty="0" smtClean="0">
                <a:solidFill>
                  <a:schemeClr val="tx1"/>
                </a:solidFill>
                <a:latin typeface="宋体" charset="-122"/>
                <a:ea typeface="宋体" charset="-122"/>
                <a:cs typeface="+mn-cs"/>
              </a:rPr>
              <a:t>stage</a:t>
            </a:r>
            <a:r>
              <a:rPr kumimoji="1" lang="zh-CN" altLang="zh-CN" sz="1200" kern="1200" dirty="0" smtClean="0">
                <a:solidFill>
                  <a:schemeClr val="tx1"/>
                </a:solidFill>
                <a:latin typeface="宋体" charset="-122"/>
                <a:ea typeface="宋体" charset="-122"/>
                <a:cs typeface="+mn-cs"/>
              </a:rPr>
              <a:t>的</a:t>
            </a:r>
            <a:r>
              <a:rPr kumimoji="1" lang="en-US" altLang="zh-CN" sz="1200" kern="1200" dirty="0" smtClean="0">
                <a:solidFill>
                  <a:schemeClr val="tx1"/>
                </a:solidFill>
                <a:latin typeface="宋体" charset="-122"/>
                <a:ea typeface="宋体" charset="-122"/>
                <a:cs typeface="+mn-cs"/>
              </a:rPr>
              <a:t>task</a:t>
            </a:r>
            <a:r>
              <a:rPr kumimoji="1" lang="zh-CN" altLang="zh-CN" sz="1200" kern="1200" dirty="0" smtClean="0">
                <a:solidFill>
                  <a:schemeClr val="tx1"/>
                </a:solidFill>
                <a:latin typeface="宋体" charset="-122"/>
                <a:ea typeface="宋体" charset="-122"/>
                <a:cs typeface="+mn-cs"/>
              </a:rPr>
              <a:t>所在的节点，去通过网络传输拉取需要自己处理的所有</a:t>
            </a:r>
            <a:r>
              <a:rPr kumimoji="1" lang="en-US" altLang="zh-CN" sz="1200" kern="1200" dirty="0" smtClean="0">
                <a:solidFill>
                  <a:schemeClr val="tx1"/>
                </a:solidFill>
                <a:latin typeface="宋体" charset="-122"/>
                <a:ea typeface="宋体" charset="-122"/>
                <a:cs typeface="+mn-cs"/>
              </a:rPr>
              <a:t>key</a:t>
            </a:r>
            <a:r>
              <a:rPr kumimoji="1" lang="zh-CN" altLang="zh-CN" sz="1200" kern="1200" dirty="0" smtClean="0">
                <a:solidFill>
                  <a:schemeClr val="tx1"/>
                </a:solidFill>
                <a:latin typeface="宋体" charset="-122"/>
                <a:ea typeface="宋体" charset="-122"/>
                <a:cs typeface="+mn-cs"/>
              </a:rPr>
              <a:t>，然后对拉取到的所有相同的</a:t>
            </a:r>
            <a:r>
              <a:rPr kumimoji="1" lang="en-US" altLang="zh-CN" sz="1200" kern="1200" dirty="0" smtClean="0">
                <a:solidFill>
                  <a:schemeClr val="tx1"/>
                </a:solidFill>
                <a:latin typeface="宋体" charset="-122"/>
                <a:ea typeface="宋体" charset="-122"/>
                <a:cs typeface="+mn-cs"/>
              </a:rPr>
              <a:t>key</a:t>
            </a:r>
            <a:r>
              <a:rPr kumimoji="1" lang="zh-CN" altLang="zh-CN" sz="1200" kern="1200" dirty="0" smtClean="0">
                <a:solidFill>
                  <a:schemeClr val="tx1"/>
                </a:solidFill>
                <a:latin typeface="宋体" charset="-122"/>
                <a:ea typeface="宋体" charset="-122"/>
                <a:cs typeface="+mn-cs"/>
              </a:rPr>
              <a:t>使用我们自己编写的算子函数执行聚合操作（比如</a:t>
            </a:r>
            <a:r>
              <a:rPr kumimoji="1" lang="en-US" altLang="zh-CN" sz="1200" kern="1200" dirty="0" err="1" smtClean="0">
                <a:solidFill>
                  <a:schemeClr val="tx1"/>
                </a:solidFill>
                <a:latin typeface="宋体" charset="-122"/>
                <a:ea typeface="宋体" charset="-122"/>
                <a:cs typeface="+mn-cs"/>
              </a:rPr>
              <a:t>reduceByKey</a:t>
            </a:r>
            <a:r>
              <a:rPr kumimoji="1" lang="en-US" altLang="zh-CN" sz="1200" kern="1200" dirty="0" smtClean="0">
                <a:solidFill>
                  <a:schemeClr val="tx1"/>
                </a:solidFill>
                <a:latin typeface="宋体" charset="-122"/>
                <a:ea typeface="宋体" charset="-122"/>
                <a:cs typeface="+mn-cs"/>
              </a:rPr>
              <a:t>()</a:t>
            </a:r>
            <a:r>
              <a:rPr kumimoji="1" lang="zh-CN" altLang="zh-CN" sz="1200" kern="1200" dirty="0" smtClean="0">
                <a:solidFill>
                  <a:schemeClr val="tx1"/>
                </a:solidFill>
                <a:latin typeface="宋体" charset="-122"/>
                <a:ea typeface="宋体" charset="-122"/>
                <a:cs typeface="+mn-cs"/>
              </a:rPr>
              <a:t>算子接收的函数）。这个过程就是</a:t>
            </a:r>
            <a:r>
              <a:rPr kumimoji="1" lang="en-US" altLang="zh-CN" sz="1200" kern="1200" dirty="0" smtClean="0">
                <a:solidFill>
                  <a:schemeClr val="tx1"/>
                </a:solidFill>
                <a:latin typeface="宋体" charset="-122"/>
                <a:ea typeface="宋体" charset="-122"/>
                <a:cs typeface="+mn-cs"/>
              </a:rPr>
              <a:t>shuffle</a:t>
            </a:r>
            <a:r>
              <a:rPr kumimoji="1" lang="zh-CN" altLang="en-US" sz="1200" kern="1200" dirty="0" smtClean="0">
                <a:solidFill>
                  <a:schemeClr val="tx1"/>
                </a:solidFill>
                <a:latin typeface="宋体" charset="-122"/>
                <a:ea typeface="宋体" charset="-122"/>
                <a:cs typeface="+mn-cs"/>
              </a:rPr>
              <a:t>。</a:t>
            </a:r>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3356439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3632510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3862746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smtClean="0"/>
              <a:t>spark.storage.memoryFraction</a:t>
            </a:r>
            <a:r>
              <a:rPr kumimoji="1" lang="zh-CN" altLang="zh-CN" sz="1200" kern="1200" dirty="0" smtClean="0">
                <a:solidFill>
                  <a:schemeClr val="tx1"/>
                </a:solidFill>
                <a:latin typeface="宋体" charset="-122"/>
                <a:ea typeface="宋体" charset="-122"/>
                <a:cs typeface="+mn-cs"/>
              </a:rPr>
              <a:t>参数用于设置</a:t>
            </a:r>
            <a:r>
              <a:rPr kumimoji="1" lang="en-US" altLang="zh-CN" sz="1200" kern="1200" dirty="0" smtClean="0">
                <a:solidFill>
                  <a:schemeClr val="tx1"/>
                </a:solidFill>
                <a:latin typeface="宋体" charset="-122"/>
                <a:ea typeface="宋体" charset="-122"/>
                <a:cs typeface="+mn-cs"/>
              </a:rPr>
              <a:t>RDD</a:t>
            </a:r>
            <a:r>
              <a:rPr kumimoji="1" lang="zh-CN" altLang="zh-CN" sz="1200" kern="1200" dirty="0" smtClean="0">
                <a:solidFill>
                  <a:schemeClr val="tx1"/>
                </a:solidFill>
                <a:latin typeface="宋体" charset="-122"/>
                <a:ea typeface="宋体" charset="-122"/>
                <a:cs typeface="+mn-cs"/>
              </a:rPr>
              <a:t>持久化数据在</a:t>
            </a:r>
            <a:r>
              <a:rPr kumimoji="1" lang="en-US" altLang="zh-CN" sz="1200" kern="1200" dirty="0" smtClean="0">
                <a:solidFill>
                  <a:schemeClr val="tx1"/>
                </a:solidFill>
                <a:latin typeface="宋体" charset="-122"/>
                <a:ea typeface="宋体" charset="-122"/>
                <a:cs typeface="+mn-cs"/>
              </a:rPr>
              <a:t>Executor</a:t>
            </a:r>
            <a:r>
              <a:rPr kumimoji="1" lang="zh-CN" altLang="zh-CN" sz="1200" kern="1200" dirty="0" smtClean="0">
                <a:solidFill>
                  <a:schemeClr val="tx1"/>
                </a:solidFill>
                <a:latin typeface="宋体" charset="-122"/>
                <a:ea typeface="宋体" charset="-122"/>
                <a:cs typeface="+mn-cs"/>
              </a:rPr>
              <a:t>内存中能占的比例，默认是</a:t>
            </a:r>
            <a:r>
              <a:rPr kumimoji="1" lang="en-US" altLang="zh-CN" sz="1200" kern="1200" dirty="0" smtClean="0">
                <a:solidFill>
                  <a:schemeClr val="tx1"/>
                </a:solidFill>
                <a:latin typeface="宋体" charset="-122"/>
                <a:ea typeface="宋体" charset="-122"/>
                <a:cs typeface="+mn-cs"/>
              </a:rPr>
              <a:t>0.6.</a:t>
            </a:r>
            <a:r>
              <a:rPr kumimoji="1" lang="zh-CN" altLang="zh-CN" sz="1200" kern="1200" dirty="0" smtClean="0">
                <a:solidFill>
                  <a:schemeClr val="tx1"/>
                </a:solidFill>
                <a:latin typeface="宋体" charset="-122"/>
                <a:ea typeface="宋体" charset="-122"/>
                <a:cs typeface="+mn-cs"/>
              </a:rPr>
              <a:t>如果</a:t>
            </a:r>
            <a:r>
              <a:rPr kumimoji="1" lang="en-US" altLang="zh-CN" sz="1200" kern="1200" dirty="0" smtClean="0">
                <a:solidFill>
                  <a:schemeClr val="tx1"/>
                </a:solidFill>
                <a:latin typeface="宋体" charset="-122"/>
                <a:ea typeface="宋体" charset="-122"/>
                <a:cs typeface="+mn-cs"/>
              </a:rPr>
              <a:t>Spark</a:t>
            </a:r>
            <a:r>
              <a:rPr kumimoji="1" lang="zh-CN" altLang="zh-CN" sz="1200" kern="1200" dirty="0" smtClean="0">
                <a:solidFill>
                  <a:schemeClr val="tx1"/>
                </a:solidFill>
                <a:latin typeface="宋体" charset="-122"/>
                <a:ea typeface="宋体" charset="-122"/>
                <a:cs typeface="+mn-cs"/>
              </a:rPr>
              <a:t>作业中，有较多的</a:t>
            </a:r>
            <a:r>
              <a:rPr kumimoji="1" lang="en-US" altLang="zh-CN" sz="1200" kern="1200" dirty="0" smtClean="0">
                <a:solidFill>
                  <a:schemeClr val="tx1"/>
                </a:solidFill>
                <a:latin typeface="宋体" charset="-122"/>
                <a:ea typeface="宋体" charset="-122"/>
                <a:cs typeface="+mn-cs"/>
              </a:rPr>
              <a:t>RDD</a:t>
            </a:r>
            <a:r>
              <a:rPr kumimoji="1" lang="zh-CN" altLang="zh-CN" sz="1200" kern="1200" dirty="0" smtClean="0">
                <a:solidFill>
                  <a:schemeClr val="tx1"/>
                </a:solidFill>
                <a:latin typeface="宋体" charset="-122"/>
                <a:ea typeface="宋体" charset="-122"/>
                <a:cs typeface="+mn-cs"/>
              </a:rPr>
              <a:t>持久化操作，</a:t>
            </a:r>
            <a:r>
              <a:rPr lang="en-US" altLang="zh-CN" sz="1200" dirty="0" smtClean="0"/>
              <a:t>storage. </a:t>
            </a:r>
            <a:r>
              <a:rPr lang="en-US" altLang="zh-CN" sz="1200" dirty="0" err="1" smtClean="0"/>
              <a:t>memoryFraction</a:t>
            </a:r>
            <a:r>
              <a:rPr kumimoji="1" lang="zh-CN" altLang="zh-CN" sz="1200" kern="1200" dirty="0" smtClean="0">
                <a:solidFill>
                  <a:schemeClr val="tx1"/>
                </a:solidFill>
                <a:latin typeface="宋体" charset="-122"/>
                <a:ea typeface="宋体" charset="-122"/>
                <a:cs typeface="+mn-cs"/>
              </a:rPr>
              <a:t>参数的值可以适当提高一些，保证持久化的数据能够容纳在内存中。避免内存不够缓存所有的数据，导致数据只能写入磁盘中，降低了性能。但是如果</a:t>
            </a:r>
            <a:r>
              <a:rPr kumimoji="1" lang="en-US" altLang="zh-CN" sz="1200" kern="1200" dirty="0" smtClean="0">
                <a:solidFill>
                  <a:schemeClr val="tx1"/>
                </a:solidFill>
                <a:latin typeface="宋体" charset="-122"/>
                <a:ea typeface="宋体" charset="-122"/>
                <a:cs typeface="+mn-cs"/>
              </a:rPr>
              <a:t>Spark</a:t>
            </a:r>
            <a:r>
              <a:rPr kumimoji="1" lang="zh-CN" altLang="zh-CN" sz="1200" kern="1200" dirty="0" smtClean="0">
                <a:solidFill>
                  <a:schemeClr val="tx1"/>
                </a:solidFill>
                <a:latin typeface="宋体" charset="-122"/>
                <a:ea typeface="宋体" charset="-122"/>
                <a:cs typeface="+mn-cs"/>
              </a:rPr>
              <a:t>作业中的</a:t>
            </a:r>
            <a:r>
              <a:rPr kumimoji="1" lang="en-US" altLang="zh-CN" sz="1200" kern="1200" dirty="0" smtClean="0">
                <a:solidFill>
                  <a:schemeClr val="tx1"/>
                </a:solidFill>
                <a:latin typeface="宋体" charset="-122"/>
                <a:ea typeface="宋体" charset="-122"/>
                <a:cs typeface="+mn-cs"/>
              </a:rPr>
              <a:t>shuffle</a:t>
            </a:r>
            <a:r>
              <a:rPr kumimoji="1" lang="zh-CN" altLang="zh-CN" sz="1200" kern="1200" dirty="0" smtClean="0">
                <a:solidFill>
                  <a:schemeClr val="tx1"/>
                </a:solidFill>
                <a:latin typeface="宋体" charset="-122"/>
                <a:ea typeface="宋体" charset="-122"/>
                <a:cs typeface="+mn-cs"/>
              </a:rPr>
              <a:t>类操作比较多，而持久化操作比较少，那么这个参数的值适当降低一些比较合适</a:t>
            </a:r>
            <a:r>
              <a:rPr kumimoji="1" lang="zh-CN" altLang="en-US" sz="1200" kern="1200" dirty="0" smtClean="0">
                <a:solidFill>
                  <a:schemeClr val="tx1"/>
                </a:solidFill>
                <a:latin typeface="宋体" charset="-122"/>
                <a:ea typeface="宋体" charset="-122"/>
                <a:cs typeface="+mn-cs"/>
              </a:rPr>
              <a:t>。</a:t>
            </a:r>
            <a:r>
              <a:rPr kumimoji="1" lang="en-US" altLang="zh-CN" sz="1200" kern="1200" dirty="0" err="1" smtClean="0">
                <a:solidFill>
                  <a:schemeClr val="tx1"/>
                </a:solidFill>
                <a:latin typeface="宋体" charset="-122"/>
                <a:ea typeface="宋体" charset="-122"/>
                <a:cs typeface="+mn-cs"/>
              </a:rPr>
              <a:t>spark.shuffle.memoryFraction</a:t>
            </a:r>
            <a:r>
              <a:rPr kumimoji="1" lang="zh-CN" altLang="zh-CN" sz="1200" kern="1200" dirty="0" smtClean="0">
                <a:solidFill>
                  <a:schemeClr val="tx1"/>
                </a:solidFill>
                <a:latin typeface="宋体" charset="-122"/>
                <a:ea typeface="宋体" charset="-122"/>
                <a:cs typeface="+mn-cs"/>
              </a:rPr>
              <a:t>参数用于设置</a:t>
            </a:r>
            <a:r>
              <a:rPr kumimoji="1" lang="en-US" altLang="zh-CN" sz="1200" kern="1200" dirty="0" smtClean="0">
                <a:solidFill>
                  <a:schemeClr val="tx1"/>
                </a:solidFill>
                <a:latin typeface="宋体" charset="-122"/>
                <a:ea typeface="宋体" charset="-122"/>
                <a:cs typeface="+mn-cs"/>
              </a:rPr>
              <a:t>shuffle</a:t>
            </a:r>
            <a:r>
              <a:rPr kumimoji="1" lang="zh-CN" altLang="zh-CN" sz="1200" kern="1200" dirty="0" smtClean="0">
                <a:solidFill>
                  <a:schemeClr val="tx1"/>
                </a:solidFill>
                <a:latin typeface="宋体" charset="-122"/>
                <a:ea typeface="宋体" charset="-122"/>
                <a:cs typeface="+mn-cs"/>
              </a:rPr>
              <a:t>过程中一个</a:t>
            </a:r>
            <a:r>
              <a:rPr kumimoji="1" lang="en-US" altLang="zh-CN" sz="1200" kern="1200" dirty="0" smtClean="0">
                <a:solidFill>
                  <a:schemeClr val="tx1"/>
                </a:solidFill>
                <a:latin typeface="宋体" charset="-122"/>
                <a:ea typeface="宋体" charset="-122"/>
                <a:cs typeface="+mn-cs"/>
              </a:rPr>
              <a:t>task</a:t>
            </a:r>
            <a:r>
              <a:rPr kumimoji="1" lang="zh-CN" altLang="zh-CN" sz="1200" kern="1200" dirty="0" smtClean="0">
                <a:solidFill>
                  <a:schemeClr val="tx1"/>
                </a:solidFill>
                <a:latin typeface="宋体" charset="-122"/>
                <a:ea typeface="宋体" charset="-122"/>
                <a:cs typeface="+mn-cs"/>
              </a:rPr>
              <a:t>拉取到上个</a:t>
            </a:r>
            <a:r>
              <a:rPr kumimoji="1" lang="en-US" altLang="zh-CN" sz="1200" kern="1200" dirty="0" smtClean="0">
                <a:solidFill>
                  <a:schemeClr val="tx1"/>
                </a:solidFill>
                <a:latin typeface="宋体" charset="-122"/>
                <a:ea typeface="宋体" charset="-122"/>
                <a:cs typeface="+mn-cs"/>
              </a:rPr>
              <a:t>stage</a:t>
            </a:r>
            <a:r>
              <a:rPr kumimoji="1" lang="zh-CN" altLang="zh-CN" sz="1200" kern="1200" dirty="0" smtClean="0">
                <a:solidFill>
                  <a:schemeClr val="tx1"/>
                </a:solidFill>
                <a:latin typeface="宋体" charset="-122"/>
                <a:ea typeface="宋体" charset="-122"/>
                <a:cs typeface="+mn-cs"/>
              </a:rPr>
              <a:t>的</a:t>
            </a:r>
            <a:r>
              <a:rPr kumimoji="1" lang="en-US" altLang="zh-CN" sz="1200" kern="1200" dirty="0" smtClean="0">
                <a:solidFill>
                  <a:schemeClr val="tx1"/>
                </a:solidFill>
                <a:latin typeface="宋体" charset="-122"/>
                <a:ea typeface="宋体" charset="-122"/>
                <a:cs typeface="+mn-cs"/>
              </a:rPr>
              <a:t>task</a:t>
            </a:r>
            <a:r>
              <a:rPr kumimoji="1" lang="zh-CN" altLang="zh-CN" sz="1200" kern="1200" dirty="0" smtClean="0">
                <a:solidFill>
                  <a:schemeClr val="tx1"/>
                </a:solidFill>
                <a:latin typeface="宋体" charset="-122"/>
                <a:ea typeface="宋体" charset="-122"/>
                <a:cs typeface="+mn-cs"/>
              </a:rPr>
              <a:t>的输出后，进行聚合操作时能够使用的</a:t>
            </a:r>
            <a:r>
              <a:rPr kumimoji="1" lang="en-US" altLang="zh-CN" sz="1200" kern="1200" dirty="0" smtClean="0">
                <a:solidFill>
                  <a:schemeClr val="tx1"/>
                </a:solidFill>
                <a:latin typeface="宋体" charset="-122"/>
                <a:ea typeface="宋体" charset="-122"/>
                <a:cs typeface="+mn-cs"/>
              </a:rPr>
              <a:t>Executor</a:t>
            </a:r>
            <a:r>
              <a:rPr kumimoji="1" lang="zh-CN" altLang="zh-CN" sz="1200" kern="1200" dirty="0" smtClean="0">
                <a:solidFill>
                  <a:schemeClr val="tx1"/>
                </a:solidFill>
                <a:latin typeface="宋体" charset="-122"/>
                <a:ea typeface="宋体" charset="-122"/>
                <a:cs typeface="+mn-cs"/>
              </a:rPr>
              <a:t>内存的比例，默认是</a:t>
            </a:r>
            <a:r>
              <a:rPr kumimoji="1" lang="en-US" altLang="zh-CN" sz="1200" kern="1200" dirty="0" smtClean="0">
                <a:solidFill>
                  <a:schemeClr val="tx1"/>
                </a:solidFill>
                <a:latin typeface="宋体" charset="-122"/>
                <a:ea typeface="宋体" charset="-122"/>
                <a:cs typeface="+mn-cs"/>
              </a:rPr>
              <a:t>0.2</a:t>
            </a:r>
            <a:r>
              <a:rPr kumimoji="1" lang="zh-CN" altLang="en-US" sz="1200" kern="1200" dirty="0" smtClean="0">
                <a:solidFill>
                  <a:schemeClr val="tx1"/>
                </a:solidFill>
                <a:latin typeface="宋体" charset="-122"/>
                <a:ea typeface="宋体" charset="-122"/>
                <a:cs typeface="+mn-cs"/>
              </a:rPr>
              <a:t>。</a:t>
            </a:r>
            <a:r>
              <a:rPr kumimoji="1" lang="zh-CN" altLang="zh-CN" sz="1200" kern="1200" dirty="0" smtClean="0">
                <a:solidFill>
                  <a:schemeClr val="tx1"/>
                </a:solidFill>
                <a:latin typeface="宋体" charset="-122"/>
                <a:ea typeface="宋体" charset="-122"/>
                <a:cs typeface="+mn-cs"/>
              </a:rPr>
              <a:t>如果发现作业由于频繁的</a:t>
            </a:r>
            <a:r>
              <a:rPr kumimoji="1" lang="en-US" altLang="zh-CN" sz="1200" kern="1200" dirty="0" err="1" smtClean="0">
                <a:solidFill>
                  <a:schemeClr val="tx1"/>
                </a:solidFill>
                <a:latin typeface="宋体" charset="-122"/>
                <a:ea typeface="宋体" charset="-122"/>
                <a:cs typeface="+mn-cs"/>
              </a:rPr>
              <a:t>gc</a:t>
            </a:r>
            <a:r>
              <a:rPr kumimoji="1" lang="zh-CN" altLang="zh-CN" sz="1200" kern="1200" dirty="0" smtClean="0">
                <a:solidFill>
                  <a:schemeClr val="tx1"/>
                </a:solidFill>
                <a:latin typeface="宋体" charset="-122"/>
                <a:ea typeface="宋体" charset="-122"/>
                <a:cs typeface="+mn-cs"/>
              </a:rPr>
              <a:t>导致运行缓慢，意味着</a:t>
            </a:r>
            <a:r>
              <a:rPr kumimoji="1" lang="en-US" altLang="zh-CN" sz="1200" kern="1200" dirty="0" smtClean="0">
                <a:solidFill>
                  <a:schemeClr val="tx1"/>
                </a:solidFill>
                <a:latin typeface="宋体" charset="-122"/>
                <a:ea typeface="宋体" charset="-122"/>
                <a:cs typeface="+mn-cs"/>
              </a:rPr>
              <a:t>task</a:t>
            </a:r>
            <a:r>
              <a:rPr kumimoji="1" lang="zh-CN" altLang="zh-CN" sz="1200" kern="1200" dirty="0" smtClean="0">
                <a:solidFill>
                  <a:schemeClr val="tx1"/>
                </a:solidFill>
                <a:latin typeface="宋体" charset="-122"/>
                <a:ea typeface="宋体" charset="-122"/>
                <a:cs typeface="+mn-cs"/>
              </a:rPr>
              <a:t>执行用户代码的内存不够用，那么建议调低</a:t>
            </a:r>
            <a:r>
              <a:rPr lang="en-US" altLang="zh-CN" sz="1200" dirty="0" err="1" smtClean="0"/>
              <a:t>storage.memoryFraction</a:t>
            </a:r>
            <a:r>
              <a:rPr lang="zh-CN" altLang="en-US" sz="1200" dirty="0" smtClean="0"/>
              <a:t>、</a:t>
            </a:r>
            <a:r>
              <a:rPr kumimoji="1" lang="en-US" altLang="zh-CN" sz="1200" kern="1200" dirty="0" err="1" smtClean="0">
                <a:solidFill>
                  <a:schemeClr val="tx1"/>
                </a:solidFill>
                <a:latin typeface="宋体" charset="-122"/>
                <a:ea typeface="宋体" charset="-122"/>
                <a:cs typeface="+mn-cs"/>
              </a:rPr>
              <a:t>shuffle.memoryFraction</a:t>
            </a:r>
            <a:r>
              <a:rPr kumimoji="1" lang="zh-CN" altLang="zh-CN" sz="1200" kern="1200" dirty="0" smtClean="0">
                <a:solidFill>
                  <a:schemeClr val="tx1"/>
                </a:solidFill>
                <a:latin typeface="宋体" charset="-122"/>
                <a:ea typeface="宋体" charset="-122"/>
                <a:cs typeface="+mn-cs"/>
              </a:rPr>
              <a:t>参数的值</a:t>
            </a:r>
            <a:r>
              <a:rPr kumimoji="1" lang="zh-CN" altLang="en-US" sz="1200" kern="1200" dirty="0" smtClean="0">
                <a:solidFill>
                  <a:schemeClr val="tx1"/>
                </a:solidFill>
                <a:latin typeface="宋体" charset="-122"/>
                <a:ea typeface="宋体" charset="-122"/>
                <a:cs typeface="+mn-cs"/>
              </a:rPr>
              <a:t>。</a:t>
            </a:r>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832926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2714292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1" lang="en-US" altLang="zh-CN" sz="1200" kern="1200" dirty="0" smtClean="0">
                <a:solidFill>
                  <a:schemeClr val="tx1"/>
                </a:solidFill>
                <a:latin typeface="宋体" charset="-122"/>
                <a:ea typeface="宋体" charset="-122"/>
                <a:cs typeface="+mn-cs"/>
              </a:rPr>
              <a:t>Spark</a:t>
            </a:r>
            <a:r>
              <a:rPr kumimoji="1" lang="zh-CN" altLang="zh-CN" sz="1200" kern="1200" dirty="0" smtClean="0">
                <a:solidFill>
                  <a:schemeClr val="tx1"/>
                </a:solidFill>
                <a:latin typeface="宋体" charset="-122"/>
                <a:ea typeface="宋体" charset="-122"/>
                <a:cs typeface="+mn-cs"/>
              </a:rPr>
              <a:t>中对于一个</a:t>
            </a:r>
            <a:r>
              <a:rPr kumimoji="1" lang="en-US" altLang="zh-CN" sz="1200" kern="1200" dirty="0" smtClean="0">
                <a:solidFill>
                  <a:schemeClr val="tx1"/>
                </a:solidFill>
                <a:latin typeface="宋体" charset="-122"/>
                <a:ea typeface="宋体" charset="-122"/>
                <a:cs typeface="+mn-cs"/>
              </a:rPr>
              <a:t>RDD</a:t>
            </a:r>
            <a:r>
              <a:rPr kumimoji="1" lang="zh-CN" altLang="zh-CN" sz="1200" kern="1200" dirty="0" smtClean="0">
                <a:solidFill>
                  <a:schemeClr val="tx1"/>
                </a:solidFill>
                <a:latin typeface="宋体" charset="-122"/>
                <a:ea typeface="宋体" charset="-122"/>
                <a:cs typeface="+mn-cs"/>
              </a:rPr>
              <a:t>执行多次算子的默认原理是这样的：每次你对一个</a:t>
            </a:r>
            <a:r>
              <a:rPr kumimoji="1" lang="en-US" altLang="zh-CN" sz="1200" kern="1200" dirty="0" smtClean="0">
                <a:solidFill>
                  <a:schemeClr val="tx1"/>
                </a:solidFill>
                <a:latin typeface="宋体" charset="-122"/>
                <a:ea typeface="宋体" charset="-122"/>
                <a:cs typeface="+mn-cs"/>
              </a:rPr>
              <a:t>RDD</a:t>
            </a:r>
            <a:r>
              <a:rPr kumimoji="1" lang="zh-CN" altLang="zh-CN" sz="1200" kern="1200" dirty="0" smtClean="0">
                <a:solidFill>
                  <a:schemeClr val="tx1"/>
                </a:solidFill>
                <a:latin typeface="宋体" charset="-122"/>
                <a:ea typeface="宋体" charset="-122"/>
                <a:cs typeface="+mn-cs"/>
              </a:rPr>
              <a:t>执行一个算子操作时，都会重新从源头处计算一遍，计算出那个</a:t>
            </a:r>
            <a:r>
              <a:rPr kumimoji="1" lang="en-US" altLang="zh-CN" sz="1200" kern="1200" dirty="0" smtClean="0">
                <a:solidFill>
                  <a:schemeClr val="tx1"/>
                </a:solidFill>
                <a:latin typeface="宋体" charset="-122"/>
                <a:ea typeface="宋体" charset="-122"/>
                <a:cs typeface="+mn-cs"/>
              </a:rPr>
              <a:t>RDD</a:t>
            </a:r>
            <a:r>
              <a:rPr kumimoji="1" lang="zh-CN" altLang="zh-CN" sz="1200" kern="1200" dirty="0" smtClean="0">
                <a:solidFill>
                  <a:schemeClr val="tx1"/>
                </a:solidFill>
                <a:latin typeface="宋体" charset="-122"/>
                <a:ea typeface="宋体" charset="-122"/>
                <a:cs typeface="+mn-cs"/>
              </a:rPr>
              <a:t>来，然后再对这个</a:t>
            </a:r>
            <a:r>
              <a:rPr kumimoji="1" lang="en-US" altLang="zh-CN" sz="1200" kern="1200" dirty="0" smtClean="0">
                <a:solidFill>
                  <a:schemeClr val="tx1"/>
                </a:solidFill>
                <a:latin typeface="宋体" charset="-122"/>
                <a:ea typeface="宋体" charset="-122"/>
                <a:cs typeface="+mn-cs"/>
              </a:rPr>
              <a:t>RDD</a:t>
            </a:r>
            <a:r>
              <a:rPr kumimoji="1" lang="zh-CN" altLang="zh-CN" sz="1200" kern="1200" dirty="0" smtClean="0">
                <a:solidFill>
                  <a:schemeClr val="tx1"/>
                </a:solidFill>
                <a:latin typeface="宋体" charset="-122"/>
                <a:ea typeface="宋体" charset="-122"/>
                <a:cs typeface="+mn-cs"/>
              </a:rPr>
              <a:t>执行你的算子操作</a:t>
            </a:r>
            <a:r>
              <a:rPr kumimoji="1" lang="zh-CN" altLang="en-US" sz="1200" kern="1200" dirty="0" smtClean="0">
                <a:solidFill>
                  <a:schemeClr val="tx1"/>
                </a:solidFill>
                <a:latin typeface="宋体" charset="-122"/>
                <a:ea typeface="宋体" charset="-122"/>
                <a:cs typeface="+mn-cs"/>
              </a:rPr>
              <a:t>。</a:t>
            </a:r>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566143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4128387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zh-CN" sz="1200" kern="1200" dirty="0" smtClean="0">
                <a:solidFill>
                  <a:schemeClr val="tx1"/>
                </a:solidFill>
                <a:latin typeface="宋体" charset="-122"/>
                <a:ea typeface="宋体" charset="-122"/>
                <a:cs typeface="+mn-cs"/>
              </a:rPr>
              <a:t>看到</a:t>
            </a:r>
            <a:r>
              <a:rPr kumimoji="1" lang="en-US" altLang="zh-CN" sz="1200" kern="1200" dirty="0" smtClean="0">
                <a:solidFill>
                  <a:schemeClr val="tx1"/>
                </a:solidFill>
                <a:latin typeface="宋体" charset="-122"/>
                <a:ea typeface="宋体" charset="-122"/>
                <a:cs typeface="+mn-cs"/>
              </a:rPr>
              <a:t>Spark</a:t>
            </a:r>
            <a:r>
              <a:rPr kumimoji="1" lang="zh-CN" altLang="zh-CN" sz="1200" kern="1200" dirty="0" smtClean="0">
                <a:solidFill>
                  <a:schemeClr val="tx1"/>
                </a:solidFill>
                <a:latin typeface="宋体" charset="-122"/>
                <a:ea typeface="宋体" charset="-122"/>
                <a:cs typeface="+mn-cs"/>
              </a:rPr>
              <a:t>代码中出现了一个</a:t>
            </a:r>
            <a:r>
              <a:rPr kumimoji="1" lang="en-US" altLang="zh-CN" sz="1200" kern="1200" dirty="0" smtClean="0">
                <a:solidFill>
                  <a:schemeClr val="tx1"/>
                </a:solidFill>
                <a:latin typeface="宋体" charset="-122"/>
                <a:ea typeface="宋体" charset="-122"/>
                <a:cs typeface="+mn-cs"/>
              </a:rPr>
              <a:t>shuffle</a:t>
            </a:r>
            <a:r>
              <a:rPr kumimoji="1" lang="zh-CN" altLang="zh-CN" sz="1200" kern="1200" dirty="0" smtClean="0">
                <a:solidFill>
                  <a:schemeClr val="tx1"/>
                </a:solidFill>
                <a:latin typeface="宋体" charset="-122"/>
                <a:ea typeface="宋体" charset="-122"/>
                <a:cs typeface="+mn-cs"/>
              </a:rPr>
              <a:t>类算子或者是</a:t>
            </a:r>
            <a:r>
              <a:rPr kumimoji="1" lang="en-US" altLang="zh-CN" sz="1200" kern="1200" dirty="0" smtClean="0">
                <a:solidFill>
                  <a:schemeClr val="tx1"/>
                </a:solidFill>
                <a:latin typeface="宋体" charset="-122"/>
                <a:ea typeface="宋体" charset="-122"/>
                <a:cs typeface="+mn-cs"/>
              </a:rPr>
              <a:t>Spark SQL</a:t>
            </a:r>
            <a:r>
              <a:rPr kumimoji="1" lang="zh-CN" altLang="zh-CN" sz="1200" kern="1200" dirty="0" smtClean="0">
                <a:solidFill>
                  <a:schemeClr val="tx1"/>
                </a:solidFill>
                <a:latin typeface="宋体" charset="-122"/>
                <a:ea typeface="宋体" charset="-122"/>
                <a:cs typeface="+mn-cs"/>
              </a:rPr>
              <a:t>的</a:t>
            </a:r>
            <a:r>
              <a:rPr kumimoji="1" lang="en-US" altLang="zh-CN" sz="1200" kern="1200" dirty="0" smtClean="0">
                <a:solidFill>
                  <a:schemeClr val="tx1"/>
                </a:solidFill>
                <a:latin typeface="宋体" charset="-122"/>
                <a:ea typeface="宋体" charset="-122"/>
                <a:cs typeface="+mn-cs"/>
              </a:rPr>
              <a:t>SQL</a:t>
            </a:r>
            <a:r>
              <a:rPr kumimoji="1" lang="zh-CN" altLang="zh-CN" sz="1200" kern="1200" dirty="0" smtClean="0">
                <a:solidFill>
                  <a:schemeClr val="tx1"/>
                </a:solidFill>
                <a:latin typeface="宋体" charset="-122"/>
                <a:ea typeface="宋体" charset="-122"/>
                <a:cs typeface="+mn-cs"/>
              </a:rPr>
              <a:t>语句中出现了会导致</a:t>
            </a:r>
            <a:r>
              <a:rPr kumimoji="1" lang="en-US" altLang="zh-CN" sz="1200" kern="1200" dirty="0" smtClean="0">
                <a:solidFill>
                  <a:schemeClr val="tx1"/>
                </a:solidFill>
                <a:latin typeface="宋体" charset="-122"/>
                <a:ea typeface="宋体" charset="-122"/>
                <a:cs typeface="+mn-cs"/>
              </a:rPr>
              <a:t>shuffle</a:t>
            </a:r>
            <a:r>
              <a:rPr kumimoji="1" lang="zh-CN" altLang="zh-CN" sz="1200" kern="1200" dirty="0" smtClean="0">
                <a:solidFill>
                  <a:schemeClr val="tx1"/>
                </a:solidFill>
                <a:latin typeface="宋体" charset="-122"/>
                <a:ea typeface="宋体" charset="-122"/>
                <a:cs typeface="+mn-cs"/>
              </a:rPr>
              <a:t>的语句（比如</a:t>
            </a:r>
            <a:r>
              <a:rPr kumimoji="1" lang="en-US" altLang="zh-CN" sz="1200" kern="1200" dirty="0" smtClean="0">
                <a:solidFill>
                  <a:schemeClr val="tx1"/>
                </a:solidFill>
                <a:latin typeface="宋体" charset="-122"/>
                <a:ea typeface="宋体" charset="-122"/>
                <a:cs typeface="+mn-cs"/>
              </a:rPr>
              <a:t>group by</a:t>
            </a:r>
            <a:r>
              <a:rPr kumimoji="1" lang="zh-CN" altLang="zh-CN" sz="1200" kern="1200" dirty="0" smtClean="0">
                <a:solidFill>
                  <a:schemeClr val="tx1"/>
                </a:solidFill>
                <a:latin typeface="宋体" charset="-122"/>
                <a:ea typeface="宋体" charset="-122"/>
                <a:cs typeface="+mn-cs"/>
              </a:rPr>
              <a:t>语句），那么就可以判定，以那个地方为界限划分出了前后两个</a:t>
            </a:r>
            <a:r>
              <a:rPr kumimoji="1" lang="en-US" altLang="zh-CN" sz="1200" kern="1200" dirty="0" smtClean="0">
                <a:solidFill>
                  <a:schemeClr val="tx1"/>
                </a:solidFill>
                <a:latin typeface="宋体" charset="-122"/>
                <a:ea typeface="宋体" charset="-122"/>
                <a:cs typeface="+mn-cs"/>
              </a:rPr>
              <a:t>stage</a:t>
            </a:r>
            <a:r>
              <a:rPr kumimoji="1" lang="zh-CN" altLang="en-US" sz="1200" kern="1200" dirty="0" smtClean="0">
                <a:solidFill>
                  <a:schemeClr val="tx1"/>
                </a:solidFill>
                <a:latin typeface="宋体" charset="-122"/>
                <a:ea typeface="宋体" charset="-122"/>
                <a:cs typeface="+mn-cs"/>
              </a:rPr>
              <a:t>。</a:t>
            </a:r>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701321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39257987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2875758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3499596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kern="1200" smtClean="0">
                <a:solidFill>
                  <a:schemeClr val="tx1"/>
                </a:solidFill>
                <a:effectLst/>
                <a:latin typeface="宋体" charset="-122"/>
                <a:ea typeface="宋体" charset="-122"/>
                <a:cs typeface="+mn-cs"/>
              </a:rPr>
              <a:t>举例来说，如果原本有</a:t>
            </a:r>
            <a:r>
              <a:rPr kumimoji="1" lang="en-US" altLang="zh-CN" sz="1200" kern="1200" smtClean="0">
                <a:solidFill>
                  <a:schemeClr val="tx1"/>
                </a:solidFill>
                <a:effectLst/>
                <a:latin typeface="宋体" charset="-122"/>
                <a:ea typeface="宋体" charset="-122"/>
                <a:cs typeface="+mn-cs"/>
              </a:rPr>
              <a:t>5</a:t>
            </a:r>
            <a:r>
              <a:rPr kumimoji="1" lang="zh-CN" altLang="en-US" sz="1200" kern="1200" smtClean="0">
                <a:solidFill>
                  <a:schemeClr val="tx1"/>
                </a:solidFill>
                <a:effectLst/>
                <a:latin typeface="宋体" charset="-122"/>
                <a:ea typeface="宋体" charset="-122"/>
                <a:cs typeface="+mn-cs"/>
              </a:rPr>
              <a:t>个</a:t>
            </a:r>
            <a:r>
              <a:rPr kumimoji="1" lang="en-US" altLang="zh-CN" sz="1200" kern="1200" smtClean="0">
                <a:solidFill>
                  <a:schemeClr val="tx1"/>
                </a:solidFill>
                <a:effectLst/>
                <a:latin typeface="宋体" charset="-122"/>
                <a:ea typeface="宋体" charset="-122"/>
                <a:cs typeface="+mn-cs"/>
              </a:rPr>
              <a:t>key</a:t>
            </a:r>
            <a:r>
              <a:rPr kumimoji="1" lang="zh-CN" altLang="en-US" sz="1200" kern="1200" smtClean="0">
                <a:solidFill>
                  <a:schemeClr val="tx1"/>
                </a:solidFill>
                <a:effectLst/>
                <a:latin typeface="宋体" charset="-122"/>
                <a:ea typeface="宋体" charset="-122"/>
                <a:cs typeface="+mn-cs"/>
              </a:rPr>
              <a:t>，每个</a:t>
            </a:r>
            <a:r>
              <a:rPr kumimoji="1" lang="en-US" altLang="zh-CN" sz="1200" kern="1200" smtClean="0">
                <a:solidFill>
                  <a:schemeClr val="tx1"/>
                </a:solidFill>
                <a:effectLst/>
                <a:latin typeface="宋体" charset="-122"/>
                <a:ea typeface="宋体" charset="-122"/>
                <a:cs typeface="+mn-cs"/>
              </a:rPr>
              <a:t>key</a:t>
            </a:r>
            <a:r>
              <a:rPr kumimoji="1" lang="zh-CN" altLang="en-US" sz="1200" kern="1200" smtClean="0">
                <a:solidFill>
                  <a:schemeClr val="tx1"/>
                </a:solidFill>
                <a:effectLst/>
                <a:latin typeface="宋体" charset="-122"/>
                <a:ea typeface="宋体" charset="-122"/>
                <a:cs typeface="+mn-cs"/>
              </a:rPr>
              <a:t>对应</a:t>
            </a:r>
            <a:r>
              <a:rPr kumimoji="1" lang="en-US" altLang="zh-CN" sz="1200" kern="1200" smtClean="0">
                <a:solidFill>
                  <a:schemeClr val="tx1"/>
                </a:solidFill>
                <a:effectLst/>
                <a:latin typeface="宋体" charset="-122"/>
                <a:ea typeface="宋体" charset="-122"/>
                <a:cs typeface="+mn-cs"/>
              </a:rPr>
              <a:t>10</a:t>
            </a:r>
            <a:r>
              <a:rPr kumimoji="1" lang="zh-CN" altLang="en-US" sz="1200" kern="1200" smtClean="0">
                <a:solidFill>
                  <a:schemeClr val="tx1"/>
                </a:solidFill>
                <a:effectLst/>
                <a:latin typeface="宋体" charset="-122"/>
                <a:ea typeface="宋体" charset="-122"/>
                <a:cs typeface="+mn-cs"/>
              </a:rPr>
              <a:t>条数据，这</a:t>
            </a:r>
            <a:r>
              <a:rPr kumimoji="1" lang="en-US" altLang="zh-CN" sz="1200" kern="1200" smtClean="0">
                <a:solidFill>
                  <a:schemeClr val="tx1"/>
                </a:solidFill>
                <a:effectLst/>
                <a:latin typeface="宋体" charset="-122"/>
                <a:ea typeface="宋体" charset="-122"/>
                <a:cs typeface="+mn-cs"/>
              </a:rPr>
              <a:t>5</a:t>
            </a:r>
            <a:r>
              <a:rPr kumimoji="1" lang="zh-CN" altLang="en-US" sz="1200" kern="1200" smtClean="0">
                <a:solidFill>
                  <a:schemeClr val="tx1"/>
                </a:solidFill>
                <a:effectLst/>
                <a:latin typeface="宋体" charset="-122"/>
                <a:ea typeface="宋体" charset="-122"/>
                <a:cs typeface="+mn-cs"/>
              </a:rPr>
              <a:t>个</a:t>
            </a:r>
            <a:r>
              <a:rPr kumimoji="1" lang="en-US" altLang="zh-CN" sz="1200" kern="1200" smtClean="0">
                <a:solidFill>
                  <a:schemeClr val="tx1"/>
                </a:solidFill>
                <a:effectLst/>
                <a:latin typeface="宋体" charset="-122"/>
                <a:ea typeface="宋体" charset="-122"/>
                <a:cs typeface="+mn-cs"/>
              </a:rPr>
              <a:t>key</a:t>
            </a:r>
            <a:r>
              <a:rPr kumimoji="1" lang="zh-CN" altLang="en-US" sz="1200" kern="1200" smtClean="0">
                <a:solidFill>
                  <a:schemeClr val="tx1"/>
                </a:solidFill>
                <a:effectLst/>
                <a:latin typeface="宋体" charset="-122"/>
                <a:ea typeface="宋体" charset="-122"/>
                <a:cs typeface="+mn-cs"/>
              </a:rPr>
              <a:t>都是分配给一个</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的，那么这个</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就要处理</a:t>
            </a:r>
            <a:r>
              <a:rPr kumimoji="1" lang="en-US" altLang="zh-CN" sz="1200" kern="1200" smtClean="0">
                <a:solidFill>
                  <a:schemeClr val="tx1"/>
                </a:solidFill>
                <a:effectLst/>
                <a:latin typeface="宋体" charset="-122"/>
                <a:ea typeface="宋体" charset="-122"/>
                <a:cs typeface="+mn-cs"/>
              </a:rPr>
              <a:t>50</a:t>
            </a:r>
            <a:r>
              <a:rPr kumimoji="1" lang="zh-CN" altLang="en-US" sz="1200" kern="1200" smtClean="0">
                <a:solidFill>
                  <a:schemeClr val="tx1"/>
                </a:solidFill>
                <a:effectLst/>
                <a:latin typeface="宋体" charset="-122"/>
                <a:ea typeface="宋体" charset="-122"/>
                <a:cs typeface="+mn-cs"/>
              </a:rPr>
              <a:t>条数据。而增加了</a:t>
            </a:r>
            <a:r>
              <a:rPr kumimoji="1" lang="en-US" altLang="zh-CN" sz="1200" kern="1200" smtClean="0">
                <a:solidFill>
                  <a:schemeClr val="tx1"/>
                </a:solidFill>
                <a:effectLst/>
                <a:latin typeface="宋体" charset="-122"/>
                <a:ea typeface="宋体" charset="-122"/>
                <a:cs typeface="+mn-cs"/>
              </a:rPr>
              <a:t>shuffle read task</a:t>
            </a:r>
            <a:r>
              <a:rPr kumimoji="1" lang="zh-CN" altLang="en-US" sz="1200" kern="1200" smtClean="0">
                <a:solidFill>
                  <a:schemeClr val="tx1"/>
                </a:solidFill>
                <a:effectLst/>
                <a:latin typeface="宋体" charset="-122"/>
                <a:ea typeface="宋体" charset="-122"/>
                <a:cs typeface="+mn-cs"/>
              </a:rPr>
              <a:t>以后，每个</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就分配到一个</a:t>
            </a:r>
            <a:r>
              <a:rPr kumimoji="1" lang="en-US" altLang="zh-CN" sz="1200" kern="1200" smtClean="0">
                <a:solidFill>
                  <a:schemeClr val="tx1"/>
                </a:solidFill>
                <a:effectLst/>
                <a:latin typeface="宋体" charset="-122"/>
                <a:ea typeface="宋体" charset="-122"/>
                <a:cs typeface="+mn-cs"/>
              </a:rPr>
              <a:t>key</a:t>
            </a:r>
            <a:r>
              <a:rPr kumimoji="1" lang="zh-CN" altLang="en-US" sz="1200" kern="1200" smtClean="0">
                <a:solidFill>
                  <a:schemeClr val="tx1"/>
                </a:solidFill>
                <a:effectLst/>
                <a:latin typeface="宋体" charset="-122"/>
                <a:ea typeface="宋体" charset="-122"/>
                <a:cs typeface="+mn-cs"/>
              </a:rPr>
              <a:t>，即每个</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就处理</a:t>
            </a:r>
            <a:r>
              <a:rPr kumimoji="1" lang="en-US" altLang="zh-CN" sz="1200" kern="1200" smtClean="0">
                <a:solidFill>
                  <a:schemeClr val="tx1"/>
                </a:solidFill>
                <a:effectLst/>
                <a:latin typeface="宋体" charset="-122"/>
                <a:ea typeface="宋体" charset="-122"/>
                <a:cs typeface="+mn-cs"/>
              </a:rPr>
              <a:t>10</a:t>
            </a:r>
            <a:r>
              <a:rPr kumimoji="1" lang="zh-CN" altLang="en-US" sz="1200" kern="1200" smtClean="0">
                <a:solidFill>
                  <a:schemeClr val="tx1"/>
                </a:solidFill>
                <a:effectLst/>
                <a:latin typeface="宋体" charset="-122"/>
                <a:ea typeface="宋体" charset="-122"/>
                <a:cs typeface="+mn-cs"/>
              </a:rPr>
              <a:t>条数据，那么自然每个</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的执行时间都会变短了。</a:t>
            </a:r>
            <a:endParaRPr lang="zh-CN" altLang="en-US" smtClean="0">
              <a:effectLst/>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2453670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1505152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kern="1200" smtClean="0">
                <a:solidFill>
                  <a:schemeClr val="tx1"/>
                </a:solidFill>
                <a:effectLst/>
                <a:latin typeface="宋体" charset="-122"/>
                <a:ea typeface="宋体" charset="-122"/>
                <a:cs typeface="+mn-cs"/>
              </a:rPr>
              <a:t>第一次是局部聚合，先给每个</a:t>
            </a:r>
            <a:r>
              <a:rPr kumimoji="1" lang="en-US" altLang="zh-CN" sz="1200" kern="1200" smtClean="0">
                <a:solidFill>
                  <a:schemeClr val="tx1"/>
                </a:solidFill>
                <a:effectLst/>
                <a:latin typeface="宋体" charset="-122"/>
                <a:ea typeface="宋体" charset="-122"/>
                <a:cs typeface="+mn-cs"/>
              </a:rPr>
              <a:t>key</a:t>
            </a:r>
            <a:r>
              <a:rPr kumimoji="1" lang="zh-CN" altLang="en-US" sz="1200" kern="1200" smtClean="0">
                <a:solidFill>
                  <a:schemeClr val="tx1"/>
                </a:solidFill>
                <a:effectLst/>
                <a:latin typeface="宋体" charset="-122"/>
                <a:ea typeface="宋体" charset="-122"/>
                <a:cs typeface="+mn-cs"/>
              </a:rPr>
              <a:t>都打上一个随机数，比如</a:t>
            </a:r>
            <a:r>
              <a:rPr kumimoji="1" lang="en-US" altLang="zh-CN" sz="1200" kern="1200" smtClean="0">
                <a:solidFill>
                  <a:schemeClr val="tx1"/>
                </a:solidFill>
                <a:effectLst/>
                <a:latin typeface="宋体" charset="-122"/>
                <a:ea typeface="宋体" charset="-122"/>
                <a:cs typeface="+mn-cs"/>
              </a:rPr>
              <a:t>10</a:t>
            </a:r>
            <a:r>
              <a:rPr kumimoji="1" lang="zh-CN" altLang="en-US" sz="1200" kern="1200" smtClean="0">
                <a:solidFill>
                  <a:schemeClr val="tx1"/>
                </a:solidFill>
                <a:effectLst/>
                <a:latin typeface="宋体" charset="-122"/>
                <a:ea typeface="宋体" charset="-122"/>
                <a:cs typeface="+mn-cs"/>
              </a:rPr>
              <a:t>以内的随机数，此时原先一样的</a:t>
            </a:r>
            <a:r>
              <a:rPr kumimoji="1" lang="en-US" altLang="zh-CN" sz="1200" kern="1200" smtClean="0">
                <a:solidFill>
                  <a:schemeClr val="tx1"/>
                </a:solidFill>
                <a:effectLst/>
                <a:latin typeface="宋体" charset="-122"/>
                <a:ea typeface="宋体" charset="-122"/>
                <a:cs typeface="+mn-cs"/>
              </a:rPr>
              <a:t>key</a:t>
            </a:r>
            <a:r>
              <a:rPr kumimoji="1" lang="zh-CN" altLang="en-US" sz="1200" kern="1200" smtClean="0">
                <a:solidFill>
                  <a:schemeClr val="tx1"/>
                </a:solidFill>
                <a:effectLst/>
                <a:latin typeface="宋体" charset="-122"/>
                <a:ea typeface="宋体" charset="-122"/>
                <a:cs typeface="+mn-cs"/>
              </a:rPr>
              <a:t>就变成不一样的了，比如</a:t>
            </a:r>
            <a:r>
              <a:rPr kumimoji="1" lang="en-US" altLang="zh-CN" sz="1200" kern="1200" smtClean="0">
                <a:solidFill>
                  <a:schemeClr val="tx1"/>
                </a:solidFill>
                <a:effectLst/>
                <a:latin typeface="宋体" charset="-122"/>
                <a:ea typeface="宋体" charset="-122"/>
                <a:cs typeface="+mn-cs"/>
              </a:rPr>
              <a:t>(hello, 1) (hello, 1) (hello, 1) (hello, 1)</a:t>
            </a:r>
            <a:r>
              <a:rPr kumimoji="1" lang="zh-CN" altLang="en-US" sz="1200" kern="1200" smtClean="0">
                <a:solidFill>
                  <a:schemeClr val="tx1"/>
                </a:solidFill>
                <a:effectLst/>
                <a:latin typeface="宋体" charset="-122"/>
                <a:ea typeface="宋体" charset="-122"/>
                <a:cs typeface="+mn-cs"/>
              </a:rPr>
              <a:t>，就会变成</a:t>
            </a:r>
            <a:r>
              <a:rPr kumimoji="1" lang="en-US" altLang="zh-CN" sz="1200" kern="1200" smtClean="0">
                <a:solidFill>
                  <a:schemeClr val="tx1"/>
                </a:solidFill>
                <a:effectLst/>
                <a:latin typeface="宋体" charset="-122"/>
                <a:ea typeface="宋体" charset="-122"/>
                <a:cs typeface="+mn-cs"/>
              </a:rPr>
              <a:t>(1_hello, 1) (1_hello, 1) (2_hello, 1) (2_hello, 1)</a:t>
            </a:r>
            <a:r>
              <a:rPr kumimoji="1" lang="zh-CN" altLang="en-US" sz="1200" kern="1200" smtClean="0">
                <a:solidFill>
                  <a:schemeClr val="tx1"/>
                </a:solidFill>
                <a:effectLst/>
                <a:latin typeface="宋体" charset="-122"/>
                <a:ea typeface="宋体" charset="-122"/>
                <a:cs typeface="+mn-cs"/>
              </a:rPr>
              <a:t>。接着对打上随机数后的数据，执行</a:t>
            </a:r>
            <a:r>
              <a:rPr kumimoji="1" lang="en-US" altLang="zh-CN" sz="1200" kern="1200" smtClean="0">
                <a:solidFill>
                  <a:schemeClr val="tx1"/>
                </a:solidFill>
                <a:effectLst/>
                <a:latin typeface="宋体" charset="-122"/>
                <a:ea typeface="宋体" charset="-122"/>
                <a:cs typeface="+mn-cs"/>
              </a:rPr>
              <a:t>reduceByKey</a:t>
            </a:r>
            <a:r>
              <a:rPr kumimoji="1" lang="zh-CN" altLang="en-US" sz="1200" kern="1200" smtClean="0">
                <a:solidFill>
                  <a:schemeClr val="tx1"/>
                </a:solidFill>
                <a:effectLst/>
                <a:latin typeface="宋体" charset="-122"/>
                <a:ea typeface="宋体" charset="-122"/>
                <a:cs typeface="+mn-cs"/>
              </a:rPr>
              <a:t>等聚合操作，进行局部聚合，那么局部聚合结果，就会变成了</a:t>
            </a:r>
            <a:r>
              <a:rPr kumimoji="1" lang="en-US" altLang="zh-CN" sz="1200" kern="1200" smtClean="0">
                <a:solidFill>
                  <a:schemeClr val="tx1"/>
                </a:solidFill>
                <a:effectLst/>
                <a:latin typeface="宋体" charset="-122"/>
                <a:ea typeface="宋体" charset="-122"/>
                <a:cs typeface="+mn-cs"/>
              </a:rPr>
              <a:t>(1_hello, 2) (2_hello, 2)</a:t>
            </a:r>
            <a:r>
              <a:rPr kumimoji="1" lang="zh-CN" altLang="en-US" sz="1200" kern="1200" smtClean="0">
                <a:solidFill>
                  <a:schemeClr val="tx1"/>
                </a:solidFill>
                <a:effectLst/>
                <a:latin typeface="宋体" charset="-122"/>
                <a:ea typeface="宋体" charset="-122"/>
                <a:cs typeface="+mn-cs"/>
              </a:rPr>
              <a:t>。然后将各个</a:t>
            </a:r>
            <a:r>
              <a:rPr kumimoji="1" lang="en-US" altLang="zh-CN" sz="1200" kern="1200" smtClean="0">
                <a:solidFill>
                  <a:schemeClr val="tx1"/>
                </a:solidFill>
                <a:effectLst/>
                <a:latin typeface="宋体" charset="-122"/>
                <a:ea typeface="宋体" charset="-122"/>
                <a:cs typeface="+mn-cs"/>
              </a:rPr>
              <a:t>key</a:t>
            </a:r>
            <a:r>
              <a:rPr kumimoji="1" lang="zh-CN" altLang="en-US" sz="1200" kern="1200" smtClean="0">
                <a:solidFill>
                  <a:schemeClr val="tx1"/>
                </a:solidFill>
                <a:effectLst/>
                <a:latin typeface="宋体" charset="-122"/>
                <a:ea typeface="宋体" charset="-122"/>
                <a:cs typeface="+mn-cs"/>
              </a:rPr>
              <a:t>的前缀给去掉，就会变成</a:t>
            </a:r>
            <a:r>
              <a:rPr kumimoji="1" lang="en-US" altLang="zh-CN" sz="1200" kern="1200" smtClean="0">
                <a:solidFill>
                  <a:schemeClr val="tx1"/>
                </a:solidFill>
                <a:effectLst/>
                <a:latin typeface="宋体" charset="-122"/>
                <a:ea typeface="宋体" charset="-122"/>
                <a:cs typeface="+mn-cs"/>
              </a:rPr>
              <a:t>(hello,2)(hello,2)</a:t>
            </a:r>
            <a:r>
              <a:rPr kumimoji="1" lang="zh-CN" altLang="en-US" sz="1200" kern="1200" smtClean="0">
                <a:solidFill>
                  <a:schemeClr val="tx1"/>
                </a:solidFill>
                <a:effectLst/>
                <a:latin typeface="宋体" charset="-122"/>
                <a:ea typeface="宋体" charset="-122"/>
                <a:cs typeface="+mn-cs"/>
              </a:rPr>
              <a:t>，再次进行全局聚合操作，就可以得到最终结果了，比如</a:t>
            </a:r>
            <a:r>
              <a:rPr kumimoji="1" lang="en-US" altLang="zh-CN" sz="1200" kern="1200" smtClean="0">
                <a:solidFill>
                  <a:schemeClr val="tx1"/>
                </a:solidFill>
                <a:effectLst/>
                <a:latin typeface="宋体" charset="-122"/>
                <a:ea typeface="宋体" charset="-122"/>
                <a:cs typeface="+mn-cs"/>
              </a:rPr>
              <a:t>(hello, 4)</a:t>
            </a:r>
            <a:r>
              <a:rPr kumimoji="1" lang="zh-CN" altLang="en-US" sz="1200" kern="1200" smtClean="0">
                <a:solidFill>
                  <a:schemeClr val="tx1"/>
                </a:solidFill>
                <a:effectLst/>
                <a:latin typeface="宋体" charset="-122"/>
                <a:ea typeface="宋体" charset="-122"/>
                <a:cs typeface="+mn-cs"/>
              </a:rPr>
              <a:t>。</a:t>
            </a:r>
            <a:endParaRPr lang="en-US" altLang="zh-CN" smtClean="0">
              <a:effectLst/>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2587578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kern="1200" smtClean="0">
                <a:solidFill>
                  <a:schemeClr val="tx1"/>
                </a:solidFill>
                <a:effectLst/>
                <a:latin typeface="宋体" charset="-122"/>
                <a:ea typeface="宋体" charset="-122"/>
                <a:cs typeface="+mn-cs"/>
              </a:rPr>
              <a:t>将较小</a:t>
            </a:r>
            <a:r>
              <a:rPr kumimoji="1" lang="en-US" altLang="zh-CN" sz="1200" kern="1200" smtClean="0">
                <a:solidFill>
                  <a:schemeClr val="tx1"/>
                </a:solidFill>
                <a:effectLst/>
                <a:latin typeface="宋体" charset="-122"/>
                <a:ea typeface="宋体" charset="-122"/>
                <a:cs typeface="+mn-cs"/>
              </a:rPr>
              <a:t>RDD</a:t>
            </a:r>
            <a:r>
              <a:rPr kumimoji="1" lang="zh-CN" altLang="en-US" sz="1200" kern="1200" smtClean="0">
                <a:solidFill>
                  <a:schemeClr val="tx1"/>
                </a:solidFill>
                <a:effectLst/>
                <a:latin typeface="宋体" charset="-122"/>
                <a:ea typeface="宋体" charset="-122"/>
                <a:cs typeface="+mn-cs"/>
              </a:rPr>
              <a:t>中的数据直接通过</a:t>
            </a:r>
            <a:r>
              <a:rPr kumimoji="1" lang="en-US" altLang="zh-CN" sz="1200" kern="1200" smtClean="0">
                <a:solidFill>
                  <a:schemeClr val="tx1"/>
                </a:solidFill>
                <a:effectLst/>
                <a:latin typeface="宋体" charset="-122"/>
                <a:ea typeface="宋体" charset="-122"/>
                <a:cs typeface="+mn-cs"/>
              </a:rPr>
              <a:t>collect</a:t>
            </a:r>
            <a:r>
              <a:rPr kumimoji="1" lang="zh-CN" altLang="en-US" sz="1200" kern="1200" smtClean="0">
                <a:solidFill>
                  <a:schemeClr val="tx1"/>
                </a:solidFill>
                <a:effectLst/>
                <a:latin typeface="宋体" charset="-122"/>
                <a:ea typeface="宋体" charset="-122"/>
                <a:cs typeface="+mn-cs"/>
              </a:rPr>
              <a:t>算子拉取到</a:t>
            </a:r>
            <a:r>
              <a:rPr kumimoji="1" lang="en-US" altLang="zh-CN" sz="1200" kern="1200" smtClean="0">
                <a:solidFill>
                  <a:schemeClr val="tx1"/>
                </a:solidFill>
                <a:effectLst/>
                <a:latin typeface="宋体" charset="-122"/>
                <a:ea typeface="宋体" charset="-122"/>
                <a:cs typeface="+mn-cs"/>
              </a:rPr>
              <a:t>Driver</a:t>
            </a:r>
            <a:r>
              <a:rPr kumimoji="1" lang="zh-CN" altLang="en-US" sz="1200" kern="1200" smtClean="0">
                <a:solidFill>
                  <a:schemeClr val="tx1"/>
                </a:solidFill>
                <a:effectLst/>
                <a:latin typeface="宋体" charset="-122"/>
                <a:ea typeface="宋体" charset="-122"/>
                <a:cs typeface="+mn-cs"/>
              </a:rPr>
              <a:t>端的内存中来，然后对其创建一个</a:t>
            </a:r>
            <a:r>
              <a:rPr kumimoji="1" lang="en-US" altLang="zh-CN" sz="1200" kern="1200" smtClean="0">
                <a:solidFill>
                  <a:schemeClr val="tx1"/>
                </a:solidFill>
                <a:effectLst/>
                <a:latin typeface="宋体" charset="-122"/>
                <a:ea typeface="宋体" charset="-122"/>
                <a:cs typeface="+mn-cs"/>
              </a:rPr>
              <a:t>Broadcast</a:t>
            </a:r>
            <a:r>
              <a:rPr kumimoji="1" lang="zh-CN" altLang="en-US" sz="1200" kern="1200" smtClean="0">
                <a:solidFill>
                  <a:schemeClr val="tx1"/>
                </a:solidFill>
                <a:effectLst/>
                <a:latin typeface="宋体" charset="-122"/>
                <a:ea typeface="宋体" charset="-122"/>
                <a:cs typeface="+mn-cs"/>
              </a:rPr>
              <a:t>变量；接着对另外一个</a:t>
            </a:r>
            <a:r>
              <a:rPr kumimoji="1" lang="en-US" altLang="zh-CN" sz="1200" kern="1200" smtClean="0">
                <a:solidFill>
                  <a:schemeClr val="tx1"/>
                </a:solidFill>
                <a:effectLst/>
                <a:latin typeface="宋体" charset="-122"/>
                <a:ea typeface="宋体" charset="-122"/>
                <a:cs typeface="+mn-cs"/>
              </a:rPr>
              <a:t>RDD</a:t>
            </a:r>
            <a:r>
              <a:rPr kumimoji="1" lang="zh-CN" altLang="en-US" sz="1200" kern="1200" smtClean="0">
                <a:solidFill>
                  <a:schemeClr val="tx1"/>
                </a:solidFill>
                <a:effectLst/>
                <a:latin typeface="宋体" charset="-122"/>
                <a:ea typeface="宋体" charset="-122"/>
                <a:cs typeface="+mn-cs"/>
              </a:rPr>
              <a:t>执行</a:t>
            </a:r>
            <a:r>
              <a:rPr kumimoji="1" lang="en-US" altLang="zh-CN" sz="1200" kern="1200" smtClean="0">
                <a:solidFill>
                  <a:schemeClr val="tx1"/>
                </a:solidFill>
                <a:effectLst/>
                <a:latin typeface="宋体" charset="-122"/>
                <a:ea typeface="宋体" charset="-122"/>
                <a:cs typeface="+mn-cs"/>
              </a:rPr>
              <a:t>map</a:t>
            </a:r>
            <a:r>
              <a:rPr kumimoji="1" lang="zh-CN" altLang="en-US" sz="1200" kern="1200" smtClean="0">
                <a:solidFill>
                  <a:schemeClr val="tx1"/>
                </a:solidFill>
                <a:effectLst/>
                <a:latin typeface="宋体" charset="-122"/>
                <a:ea typeface="宋体" charset="-122"/>
                <a:cs typeface="+mn-cs"/>
              </a:rPr>
              <a:t>类算子，在算子函数内，从</a:t>
            </a:r>
            <a:r>
              <a:rPr kumimoji="1" lang="en-US" altLang="zh-CN" sz="1200" kern="1200" smtClean="0">
                <a:solidFill>
                  <a:schemeClr val="tx1"/>
                </a:solidFill>
                <a:effectLst/>
                <a:latin typeface="宋体" charset="-122"/>
                <a:ea typeface="宋体" charset="-122"/>
                <a:cs typeface="+mn-cs"/>
              </a:rPr>
              <a:t>Broadcast</a:t>
            </a:r>
            <a:r>
              <a:rPr kumimoji="1" lang="zh-CN" altLang="en-US" sz="1200" kern="1200" smtClean="0">
                <a:solidFill>
                  <a:schemeClr val="tx1"/>
                </a:solidFill>
                <a:effectLst/>
                <a:latin typeface="宋体" charset="-122"/>
                <a:ea typeface="宋体" charset="-122"/>
                <a:cs typeface="+mn-cs"/>
              </a:rPr>
              <a:t>变量中获取较小</a:t>
            </a:r>
            <a:r>
              <a:rPr kumimoji="1" lang="en-US" altLang="zh-CN" sz="1200" kern="1200" smtClean="0">
                <a:solidFill>
                  <a:schemeClr val="tx1"/>
                </a:solidFill>
                <a:effectLst/>
                <a:latin typeface="宋体" charset="-122"/>
                <a:ea typeface="宋体" charset="-122"/>
                <a:cs typeface="+mn-cs"/>
              </a:rPr>
              <a:t>RDD</a:t>
            </a:r>
            <a:r>
              <a:rPr kumimoji="1" lang="zh-CN" altLang="en-US" sz="1200" kern="1200" smtClean="0">
                <a:solidFill>
                  <a:schemeClr val="tx1"/>
                </a:solidFill>
                <a:effectLst/>
                <a:latin typeface="宋体" charset="-122"/>
                <a:ea typeface="宋体" charset="-122"/>
                <a:cs typeface="+mn-cs"/>
              </a:rPr>
              <a:t>的全量数据，与当前</a:t>
            </a:r>
            <a:r>
              <a:rPr kumimoji="1" lang="en-US" altLang="zh-CN" sz="1200" kern="1200" smtClean="0">
                <a:solidFill>
                  <a:schemeClr val="tx1"/>
                </a:solidFill>
                <a:effectLst/>
                <a:latin typeface="宋体" charset="-122"/>
                <a:ea typeface="宋体" charset="-122"/>
                <a:cs typeface="+mn-cs"/>
              </a:rPr>
              <a:t>RDD</a:t>
            </a:r>
            <a:r>
              <a:rPr kumimoji="1" lang="zh-CN" altLang="en-US" sz="1200" kern="1200" smtClean="0">
                <a:solidFill>
                  <a:schemeClr val="tx1"/>
                </a:solidFill>
                <a:effectLst/>
                <a:latin typeface="宋体" charset="-122"/>
                <a:ea typeface="宋体" charset="-122"/>
                <a:cs typeface="+mn-cs"/>
              </a:rPr>
              <a:t>的每一条数据按照连接</a:t>
            </a:r>
            <a:r>
              <a:rPr kumimoji="1" lang="en-US" altLang="zh-CN" sz="1200" kern="1200" smtClean="0">
                <a:solidFill>
                  <a:schemeClr val="tx1"/>
                </a:solidFill>
                <a:effectLst/>
                <a:latin typeface="宋体" charset="-122"/>
                <a:ea typeface="宋体" charset="-122"/>
                <a:cs typeface="+mn-cs"/>
              </a:rPr>
              <a:t>key</a:t>
            </a:r>
            <a:r>
              <a:rPr kumimoji="1" lang="zh-CN" altLang="en-US" sz="1200" kern="1200" smtClean="0">
                <a:solidFill>
                  <a:schemeClr val="tx1"/>
                </a:solidFill>
                <a:effectLst/>
                <a:latin typeface="宋体" charset="-122"/>
                <a:ea typeface="宋体" charset="-122"/>
                <a:cs typeface="+mn-cs"/>
              </a:rPr>
              <a:t>进行比对，如果连接</a:t>
            </a:r>
            <a:r>
              <a:rPr kumimoji="1" lang="en-US" altLang="zh-CN" sz="1200" kern="1200" smtClean="0">
                <a:solidFill>
                  <a:schemeClr val="tx1"/>
                </a:solidFill>
                <a:effectLst/>
                <a:latin typeface="宋体" charset="-122"/>
                <a:ea typeface="宋体" charset="-122"/>
                <a:cs typeface="+mn-cs"/>
              </a:rPr>
              <a:t>key</a:t>
            </a:r>
            <a:r>
              <a:rPr kumimoji="1" lang="zh-CN" altLang="en-US" sz="1200" kern="1200" smtClean="0">
                <a:solidFill>
                  <a:schemeClr val="tx1"/>
                </a:solidFill>
                <a:effectLst/>
                <a:latin typeface="宋体" charset="-122"/>
                <a:ea typeface="宋体" charset="-122"/>
                <a:cs typeface="+mn-cs"/>
              </a:rPr>
              <a:t>相同的话，那么就将两个</a:t>
            </a:r>
            <a:r>
              <a:rPr kumimoji="1" lang="en-US" altLang="zh-CN" sz="1200" kern="1200" smtClean="0">
                <a:solidFill>
                  <a:schemeClr val="tx1"/>
                </a:solidFill>
                <a:effectLst/>
                <a:latin typeface="宋体" charset="-122"/>
                <a:ea typeface="宋体" charset="-122"/>
                <a:cs typeface="+mn-cs"/>
              </a:rPr>
              <a:t>RDD</a:t>
            </a:r>
            <a:r>
              <a:rPr kumimoji="1" lang="zh-CN" altLang="en-US" sz="1200" kern="1200" smtClean="0">
                <a:solidFill>
                  <a:schemeClr val="tx1"/>
                </a:solidFill>
                <a:effectLst/>
                <a:latin typeface="宋体" charset="-122"/>
                <a:ea typeface="宋体" charset="-122"/>
                <a:cs typeface="+mn-cs"/>
              </a:rPr>
              <a:t>的数据用你需要的方式连接起来。</a:t>
            </a:r>
            <a:endParaRPr lang="zh-CN" altLang="en-US" smtClean="0">
              <a:effectLst/>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32410233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kern="1200" smtClean="0">
                <a:solidFill>
                  <a:schemeClr val="tx1"/>
                </a:solidFill>
                <a:effectLst/>
                <a:latin typeface="宋体" charset="-122"/>
                <a:ea typeface="宋体" charset="-122"/>
                <a:cs typeface="+mn-cs"/>
              </a:rPr>
              <a:t>普通的</a:t>
            </a:r>
            <a:r>
              <a:rPr kumimoji="1" lang="en-US" altLang="zh-CN" sz="1200" kern="1200" smtClean="0">
                <a:solidFill>
                  <a:schemeClr val="tx1"/>
                </a:solidFill>
                <a:effectLst/>
                <a:latin typeface="宋体" charset="-122"/>
                <a:ea typeface="宋体" charset="-122"/>
                <a:cs typeface="+mn-cs"/>
              </a:rPr>
              <a:t>join</a:t>
            </a:r>
            <a:r>
              <a:rPr kumimoji="1" lang="zh-CN" altLang="en-US" sz="1200" kern="1200" smtClean="0">
                <a:solidFill>
                  <a:schemeClr val="tx1"/>
                </a:solidFill>
                <a:effectLst/>
                <a:latin typeface="宋体" charset="-122"/>
                <a:ea typeface="宋体" charset="-122"/>
                <a:cs typeface="+mn-cs"/>
              </a:rPr>
              <a:t>是会走</a:t>
            </a:r>
            <a:r>
              <a:rPr kumimoji="1" lang="en-US" altLang="zh-CN" sz="1200" kern="1200" smtClean="0">
                <a:solidFill>
                  <a:schemeClr val="tx1"/>
                </a:solidFill>
                <a:effectLst/>
                <a:latin typeface="宋体" charset="-122"/>
                <a:ea typeface="宋体" charset="-122"/>
                <a:cs typeface="+mn-cs"/>
              </a:rPr>
              <a:t>shuffle</a:t>
            </a:r>
            <a:r>
              <a:rPr kumimoji="1" lang="zh-CN" altLang="en-US" sz="1200" kern="1200" smtClean="0">
                <a:solidFill>
                  <a:schemeClr val="tx1"/>
                </a:solidFill>
                <a:effectLst/>
                <a:latin typeface="宋体" charset="-122"/>
                <a:ea typeface="宋体" charset="-122"/>
                <a:cs typeface="+mn-cs"/>
              </a:rPr>
              <a:t>过程的，而一旦</a:t>
            </a:r>
            <a:r>
              <a:rPr kumimoji="1" lang="en-US" altLang="zh-CN" sz="1200" kern="1200" smtClean="0">
                <a:solidFill>
                  <a:schemeClr val="tx1"/>
                </a:solidFill>
                <a:effectLst/>
                <a:latin typeface="宋体" charset="-122"/>
                <a:ea typeface="宋体" charset="-122"/>
                <a:cs typeface="+mn-cs"/>
              </a:rPr>
              <a:t>shuffle</a:t>
            </a:r>
            <a:r>
              <a:rPr kumimoji="1" lang="zh-CN" altLang="en-US" sz="1200" kern="1200" smtClean="0">
                <a:solidFill>
                  <a:schemeClr val="tx1"/>
                </a:solidFill>
                <a:effectLst/>
                <a:latin typeface="宋体" charset="-122"/>
                <a:ea typeface="宋体" charset="-122"/>
                <a:cs typeface="+mn-cs"/>
              </a:rPr>
              <a:t>，就相当于会将相同</a:t>
            </a:r>
            <a:r>
              <a:rPr kumimoji="1" lang="en-US" altLang="zh-CN" sz="1200" kern="1200" smtClean="0">
                <a:solidFill>
                  <a:schemeClr val="tx1"/>
                </a:solidFill>
                <a:effectLst/>
                <a:latin typeface="宋体" charset="-122"/>
                <a:ea typeface="宋体" charset="-122"/>
                <a:cs typeface="+mn-cs"/>
              </a:rPr>
              <a:t>key</a:t>
            </a:r>
            <a:r>
              <a:rPr kumimoji="1" lang="zh-CN" altLang="en-US" sz="1200" kern="1200" smtClean="0">
                <a:solidFill>
                  <a:schemeClr val="tx1"/>
                </a:solidFill>
                <a:effectLst/>
                <a:latin typeface="宋体" charset="-122"/>
                <a:ea typeface="宋体" charset="-122"/>
                <a:cs typeface="+mn-cs"/>
              </a:rPr>
              <a:t>的数据拉取到一个</a:t>
            </a:r>
            <a:r>
              <a:rPr kumimoji="1" lang="en-US" altLang="zh-CN" sz="1200" kern="1200" smtClean="0">
                <a:solidFill>
                  <a:schemeClr val="tx1"/>
                </a:solidFill>
                <a:effectLst/>
                <a:latin typeface="宋体" charset="-122"/>
                <a:ea typeface="宋体" charset="-122"/>
                <a:cs typeface="+mn-cs"/>
              </a:rPr>
              <a:t>shuffle read task</a:t>
            </a:r>
            <a:r>
              <a:rPr kumimoji="1" lang="zh-CN" altLang="en-US" sz="1200" kern="1200" smtClean="0">
                <a:solidFill>
                  <a:schemeClr val="tx1"/>
                </a:solidFill>
                <a:effectLst/>
                <a:latin typeface="宋体" charset="-122"/>
                <a:ea typeface="宋体" charset="-122"/>
                <a:cs typeface="+mn-cs"/>
              </a:rPr>
              <a:t>中再进行</a:t>
            </a:r>
            <a:r>
              <a:rPr kumimoji="1" lang="en-US" altLang="zh-CN" sz="1200" kern="1200" smtClean="0">
                <a:solidFill>
                  <a:schemeClr val="tx1"/>
                </a:solidFill>
                <a:effectLst/>
                <a:latin typeface="宋体" charset="-122"/>
                <a:ea typeface="宋体" charset="-122"/>
                <a:cs typeface="+mn-cs"/>
              </a:rPr>
              <a:t>join</a:t>
            </a:r>
            <a:r>
              <a:rPr kumimoji="1" lang="zh-CN" altLang="en-US" sz="1200" kern="1200" smtClean="0">
                <a:solidFill>
                  <a:schemeClr val="tx1"/>
                </a:solidFill>
                <a:effectLst/>
                <a:latin typeface="宋体" charset="-122"/>
                <a:ea typeface="宋体" charset="-122"/>
                <a:cs typeface="+mn-cs"/>
              </a:rPr>
              <a:t>，此时就是</a:t>
            </a:r>
            <a:r>
              <a:rPr kumimoji="1" lang="en-US" altLang="zh-CN" sz="1200" kern="1200" smtClean="0">
                <a:solidFill>
                  <a:schemeClr val="tx1"/>
                </a:solidFill>
                <a:effectLst/>
                <a:latin typeface="宋体" charset="-122"/>
                <a:ea typeface="宋体" charset="-122"/>
                <a:cs typeface="+mn-cs"/>
              </a:rPr>
              <a:t>reduce join</a:t>
            </a:r>
            <a:r>
              <a:rPr kumimoji="1" lang="zh-CN" altLang="en-US" sz="1200" kern="1200" smtClean="0">
                <a:solidFill>
                  <a:schemeClr val="tx1"/>
                </a:solidFill>
                <a:effectLst/>
                <a:latin typeface="宋体" charset="-122"/>
                <a:ea typeface="宋体" charset="-122"/>
                <a:cs typeface="+mn-cs"/>
              </a:rPr>
              <a:t>。但是如果一个</a:t>
            </a:r>
            <a:r>
              <a:rPr kumimoji="1" lang="en-US" altLang="zh-CN" sz="1200" kern="1200" smtClean="0">
                <a:solidFill>
                  <a:schemeClr val="tx1"/>
                </a:solidFill>
                <a:effectLst/>
                <a:latin typeface="宋体" charset="-122"/>
                <a:ea typeface="宋体" charset="-122"/>
                <a:cs typeface="+mn-cs"/>
              </a:rPr>
              <a:t>RDD</a:t>
            </a:r>
            <a:r>
              <a:rPr kumimoji="1" lang="zh-CN" altLang="en-US" sz="1200" kern="1200" smtClean="0">
                <a:solidFill>
                  <a:schemeClr val="tx1"/>
                </a:solidFill>
                <a:effectLst/>
                <a:latin typeface="宋体" charset="-122"/>
                <a:ea typeface="宋体" charset="-122"/>
                <a:cs typeface="+mn-cs"/>
              </a:rPr>
              <a:t>是比较小的，则可以采用广播小</a:t>
            </a:r>
            <a:r>
              <a:rPr kumimoji="1" lang="en-US" altLang="zh-CN" sz="1200" kern="1200" smtClean="0">
                <a:solidFill>
                  <a:schemeClr val="tx1"/>
                </a:solidFill>
                <a:effectLst/>
                <a:latin typeface="宋体" charset="-122"/>
                <a:ea typeface="宋体" charset="-122"/>
                <a:cs typeface="+mn-cs"/>
              </a:rPr>
              <a:t>RDD</a:t>
            </a:r>
            <a:r>
              <a:rPr kumimoji="1" lang="zh-CN" altLang="en-US" sz="1200" kern="1200" smtClean="0">
                <a:solidFill>
                  <a:schemeClr val="tx1"/>
                </a:solidFill>
                <a:effectLst/>
                <a:latin typeface="宋体" charset="-122"/>
                <a:ea typeface="宋体" charset="-122"/>
                <a:cs typeface="+mn-cs"/>
              </a:rPr>
              <a:t>全量数据</a:t>
            </a:r>
            <a:r>
              <a:rPr kumimoji="1" lang="en-US" altLang="zh-CN" sz="1200" kern="1200" smtClean="0">
                <a:solidFill>
                  <a:schemeClr val="tx1"/>
                </a:solidFill>
                <a:effectLst/>
                <a:latin typeface="宋体" charset="-122"/>
                <a:ea typeface="宋体" charset="-122"/>
                <a:cs typeface="+mn-cs"/>
              </a:rPr>
              <a:t>+map</a:t>
            </a:r>
            <a:r>
              <a:rPr kumimoji="1" lang="zh-CN" altLang="en-US" sz="1200" kern="1200" smtClean="0">
                <a:solidFill>
                  <a:schemeClr val="tx1"/>
                </a:solidFill>
                <a:effectLst/>
                <a:latin typeface="宋体" charset="-122"/>
                <a:ea typeface="宋体" charset="-122"/>
                <a:cs typeface="+mn-cs"/>
              </a:rPr>
              <a:t>算子来实现与</a:t>
            </a:r>
            <a:r>
              <a:rPr kumimoji="1" lang="en-US" altLang="zh-CN" sz="1200" kern="1200" smtClean="0">
                <a:solidFill>
                  <a:schemeClr val="tx1"/>
                </a:solidFill>
                <a:effectLst/>
                <a:latin typeface="宋体" charset="-122"/>
                <a:ea typeface="宋体" charset="-122"/>
                <a:cs typeface="+mn-cs"/>
              </a:rPr>
              <a:t>join</a:t>
            </a:r>
            <a:r>
              <a:rPr kumimoji="1" lang="zh-CN" altLang="en-US" sz="1200" kern="1200" smtClean="0">
                <a:solidFill>
                  <a:schemeClr val="tx1"/>
                </a:solidFill>
                <a:effectLst/>
                <a:latin typeface="宋体" charset="-122"/>
                <a:ea typeface="宋体" charset="-122"/>
                <a:cs typeface="+mn-cs"/>
              </a:rPr>
              <a:t>同样的效果，也就是</a:t>
            </a:r>
            <a:r>
              <a:rPr kumimoji="1" lang="en-US" altLang="zh-CN" sz="1200" kern="1200" smtClean="0">
                <a:solidFill>
                  <a:schemeClr val="tx1"/>
                </a:solidFill>
                <a:effectLst/>
                <a:latin typeface="宋体" charset="-122"/>
                <a:ea typeface="宋体" charset="-122"/>
                <a:cs typeface="+mn-cs"/>
              </a:rPr>
              <a:t>map join</a:t>
            </a:r>
            <a:r>
              <a:rPr kumimoji="1" lang="zh-CN" altLang="en-US" sz="1200" kern="1200" smtClean="0">
                <a:solidFill>
                  <a:schemeClr val="tx1"/>
                </a:solidFill>
                <a:effectLst/>
                <a:latin typeface="宋体" charset="-122"/>
                <a:ea typeface="宋体" charset="-122"/>
                <a:cs typeface="+mn-cs"/>
              </a:rPr>
              <a:t>，此时就不会发生</a:t>
            </a:r>
            <a:r>
              <a:rPr kumimoji="1" lang="en-US" altLang="zh-CN" sz="1200" kern="1200" smtClean="0">
                <a:solidFill>
                  <a:schemeClr val="tx1"/>
                </a:solidFill>
                <a:effectLst/>
                <a:latin typeface="宋体" charset="-122"/>
                <a:ea typeface="宋体" charset="-122"/>
                <a:cs typeface="+mn-cs"/>
              </a:rPr>
              <a:t>shuffle</a:t>
            </a:r>
            <a:r>
              <a:rPr kumimoji="1" lang="zh-CN" altLang="en-US" sz="1200" kern="1200" smtClean="0">
                <a:solidFill>
                  <a:schemeClr val="tx1"/>
                </a:solidFill>
                <a:effectLst/>
                <a:latin typeface="宋体" charset="-122"/>
                <a:ea typeface="宋体" charset="-122"/>
                <a:cs typeface="+mn-cs"/>
              </a:rPr>
              <a:t>操作，也就不会发生数据倾斜。</a:t>
            </a:r>
            <a:endParaRPr lang="zh-CN" altLang="en-US" smtClean="0">
              <a:effectLst/>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2352323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1" lang="en-US" altLang="zh-CN" sz="1200" kern="1200" dirty="0" smtClean="0">
                <a:solidFill>
                  <a:schemeClr val="tx1"/>
                </a:solidFill>
                <a:latin typeface="宋体" charset="-122"/>
                <a:ea typeface="宋体" charset="-122"/>
                <a:cs typeface="+mn-cs"/>
              </a:rPr>
              <a:t>shuffle</a:t>
            </a:r>
            <a:r>
              <a:rPr kumimoji="1" lang="zh-CN" altLang="zh-CN" sz="1200" kern="1200" dirty="0" smtClean="0">
                <a:solidFill>
                  <a:schemeClr val="tx1"/>
                </a:solidFill>
                <a:latin typeface="宋体" charset="-122"/>
                <a:ea typeface="宋体" charset="-122"/>
                <a:cs typeface="+mn-cs"/>
              </a:rPr>
              <a:t>过程中，各个节点上的相同</a:t>
            </a:r>
            <a:r>
              <a:rPr kumimoji="1" lang="en-US" altLang="zh-CN" sz="1200" kern="1200" dirty="0" smtClean="0">
                <a:solidFill>
                  <a:schemeClr val="tx1"/>
                </a:solidFill>
                <a:latin typeface="宋体" charset="-122"/>
                <a:ea typeface="宋体" charset="-122"/>
                <a:cs typeface="+mn-cs"/>
              </a:rPr>
              <a:t>key</a:t>
            </a:r>
            <a:r>
              <a:rPr kumimoji="1" lang="zh-CN" altLang="zh-CN" sz="1200" kern="1200" dirty="0" smtClean="0">
                <a:solidFill>
                  <a:schemeClr val="tx1"/>
                </a:solidFill>
                <a:latin typeface="宋体" charset="-122"/>
                <a:ea typeface="宋体" charset="-122"/>
                <a:cs typeface="+mn-cs"/>
              </a:rPr>
              <a:t>都会先写入本地磁盘文件中，然后其他节点需要通过网络传输拉取各个节点上的磁盘文件中的相同</a:t>
            </a:r>
            <a:r>
              <a:rPr kumimoji="1" lang="en-US" altLang="zh-CN" sz="1200" kern="1200" dirty="0" smtClean="0">
                <a:solidFill>
                  <a:schemeClr val="tx1"/>
                </a:solidFill>
                <a:latin typeface="宋体" charset="-122"/>
                <a:ea typeface="宋体" charset="-122"/>
                <a:cs typeface="+mn-cs"/>
              </a:rPr>
              <a:t>key</a:t>
            </a:r>
            <a:r>
              <a:rPr kumimoji="1" lang="zh-CN" altLang="zh-CN" sz="1200" kern="1200" dirty="0" smtClean="0">
                <a:solidFill>
                  <a:schemeClr val="tx1"/>
                </a:solidFill>
                <a:latin typeface="宋体" charset="-122"/>
                <a:ea typeface="宋体" charset="-122"/>
                <a:cs typeface="+mn-cs"/>
              </a:rPr>
              <a:t>。而且相同</a:t>
            </a:r>
            <a:r>
              <a:rPr kumimoji="1" lang="en-US" altLang="zh-CN" sz="1200" kern="1200" dirty="0" smtClean="0">
                <a:solidFill>
                  <a:schemeClr val="tx1"/>
                </a:solidFill>
                <a:latin typeface="宋体" charset="-122"/>
                <a:ea typeface="宋体" charset="-122"/>
                <a:cs typeface="+mn-cs"/>
              </a:rPr>
              <a:t>key</a:t>
            </a:r>
            <a:r>
              <a:rPr kumimoji="1" lang="zh-CN" altLang="zh-CN" sz="1200" kern="1200" dirty="0" smtClean="0">
                <a:solidFill>
                  <a:schemeClr val="tx1"/>
                </a:solidFill>
                <a:latin typeface="宋体" charset="-122"/>
                <a:ea typeface="宋体" charset="-122"/>
                <a:cs typeface="+mn-cs"/>
              </a:rPr>
              <a:t>都拉取到同一个节点进行聚合操作时，还有可能会因为一个节点上处理的</a:t>
            </a:r>
            <a:r>
              <a:rPr kumimoji="1" lang="en-US" altLang="zh-CN" sz="1200" kern="1200" dirty="0" smtClean="0">
                <a:solidFill>
                  <a:schemeClr val="tx1"/>
                </a:solidFill>
                <a:latin typeface="宋体" charset="-122"/>
                <a:ea typeface="宋体" charset="-122"/>
                <a:cs typeface="+mn-cs"/>
              </a:rPr>
              <a:t>key</a:t>
            </a:r>
            <a:r>
              <a:rPr kumimoji="1" lang="zh-CN" altLang="zh-CN" sz="1200" kern="1200" dirty="0" smtClean="0">
                <a:solidFill>
                  <a:schemeClr val="tx1"/>
                </a:solidFill>
                <a:latin typeface="宋体" charset="-122"/>
                <a:ea typeface="宋体" charset="-122"/>
                <a:cs typeface="+mn-cs"/>
              </a:rPr>
              <a:t>过多，导致内存不够存放，进而溢写到磁盘文件中。因此在</a:t>
            </a:r>
            <a:r>
              <a:rPr kumimoji="1" lang="en-US" altLang="zh-CN" sz="1200" kern="1200" dirty="0" smtClean="0">
                <a:solidFill>
                  <a:schemeClr val="tx1"/>
                </a:solidFill>
                <a:latin typeface="宋体" charset="-122"/>
                <a:ea typeface="宋体" charset="-122"/>
                <a:cs typeface="+mn-cs"/>
              </a:rPr>
              <a:t>shuffle</a:t>
            </a:r>
            <a:r>
              <a:rPr kumimoji="1" lang="zh-CN" altLang="zh-CN" sz="1200" kern="1200" dirty="0" smtClean="0">
                <a:solidFill>
                  <a:schemeClr val="tx1"/>
                </a:solidFill>
                <a:latin typeface="宋体" charset="-122"/>
                <a:ea typeface="宋体" charset="-122"/>
                <a:cs typeface="+mn-cs"/>
              </a:rPr>
              <a:t>过程中，可能会发生大量的磁盘文件读写的</a:t>
            </a:r>
            <a:r>
              <a:rPr kumimoji="1" lang="en-US" altLang="zh-CN" sz="1200" kern="1200" dirty="0" smtClean="0">
                <a:solidFill>
                  <a:schemeClr val="tx1"/>
                </a:solidFill>
                <a:latin typeface="宋体" charset="-122"/>
                <a:ea typeface="宋体" charset="-122"/>
                <a:cs typeface="+mn-cs"/>
              </a:rPr>
              <a:t>IO</a:t>
            </a:r>
            <a:r>
              <a:rPr kumimoji="1" lang="zh-CN" altLang="zh-CN" sz="1200" kern="1200" dirty="0" smtClean="0">
                <a:solidFill>
                  <a:schemeClr val="tx1"/>
                </a:solidFill>
                <a:latin typeface="宋体" charset="-122"/>
                <a:ea typeface="宋体" charset="-122"/>
                <a:cs typeface="+mn-cs"/>
              </a:rPr>
              <a:t>操作，以及数据的网络传输操作。磁盘</a:t>
            </a:r>
            <a:r>
              <a:rPr kumimoji="1" lang="en-US" altLang="zh-CN" sz="1200" kern="1200" dirty="0" smtClean="0">
                <a:solidFill>
                  <a:schemeClr val="tx1"/>
                </a:solidFill>
                <a:latin typeface="宋体" charset="-122"/>
                <a:ea typeface="宋体" charset="-122"/>
                <a:cs typeface="+mn-cs"/>
              </a:rPr>
              <a:t>IO</a:t>
            </a:r>
            <a:r>
              <a:rPr kumimoji="1" lang="zh-CN" altLang="zh-CN" sz="1200" kern="1200" dirty="0" smtClean="0">
                <a:solidFill>
                  <a:schemeClr val="tx1"/>
                </a:solidFill>
                <a:latin typeface="宋体" charset="-122"/>
                <a:ea typeface="宋体" charset="-122"/>
                <a:cs typeface="+mn-cs"/>
              </a:rPr>
              <a:t>和网络数据传输也是</a:t>
            </a:r>
            <a:r>
              <a:rPr kumimoji="1" lang="en-US" altLang="zh-CN" sz="1200" kern="1200" dirty="0" smtClean="0">
                <a:solidFill>
                  <a:schemeClr val="tx1"/>
                </a:solidFill>
                <a:latin typeface="宋体" charset="-122"/>
                <a:ea typeface="宋体" charset="-122"/>
                <a:cs typeface="+mn-cs"/>
              </a:rPr>
              <a:t>shuffle</a:t>
            </a:r>
            <a:r>
              <a:rPr kumimoji="1" lang="zh-CN" altLang="zh-CN" sz="1200" kern="1200" dirty="0" smtClean="0">
                <a:solidFill>
                  <a:schemeClr val="tx1"/>
                </a:solidFill>
                <a:latin typeface="宋体" charset="-122"/>
                <a:ea typeface="宋体" charset="-122"/>
                <a:cs typeface="+mn-cs"/>
              </a:rPr>
              <a:t>性能较差的主要原因</a:t>
            </a:r>
            <a:r>
              <a:rPr kumimoji="1" lang="zh-CN" altLang="en-US" sz="1200" kern="1200" dirty="0" smtClean="0">
                <a:solidFill>
                  <a:schemeClr val="tx1"/>
                </a:solidFill>
                <a:latin typeface="宋体" charset="-122"/>
                <a:ea typeface="宋体" charset="-122"/>
                <a:cs typeface="+mn-cs"/>
              </a:rPr>
              <a:t>。</a:t>
            </a:r>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173481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1" lang="zh-CN" altLang="en-US" sz="1200" kern="1200" smtClean="0">
                <a:solidFill>
                  <a:schemeClr val="tx1"/>
                </a:solidFill>
                <a:effectLst/>
                <a:latin typeface="宋体" charset="-122"/>
                <a:ea typeface="宋体" charset="-122"/>
                <a:cs typeface="+mn-cs"/>
              </a:rPr>
              <a:t>对于</a:t>
            </a:r>
            <a:r>
              <a:rPr kumimoji="1" lang="en-US" altLang="zh-CN" sz="1200" kern="1200" smtClean="0">
                <a:solidFill>
                  <a:schemeClr val="tx1"/>
                </a:solidFill>
                <a:effectLst/>
                <a:latin typeface="宋体" charset="-122"/>
                <a:ea typeface="宋体" charset="-122"/>
                <a:cs typeface="+mn-cs"/>
              </a:rPr>
              <a:t>join</a:t>
            </a:r>
            <a:r>
              <a:rPr kumimoji="1" lang="zh-CN" altLang="en-US" sz="1200" kern="1200" smtClean="0">
                <a:solidFill>
                  <a:schemeClr val="tx1"/>
                </a:solidFill>
                <a:effectLst/>
                <a:latin typeface="宋体" charset="-122"/>
                <a:ea typeface="宋体" charset="-122"/>
                <a:cs typeface="+mn-cs"/>
              </a:rPr>
              <a:t>导致的数据倾斜，如果只是某几个</a:t>
            </a:r>
            <a:r>
              <a:rPr kumimoji="1" lang="en-US" altLang="zh-CN" sz="1200" kern="1200" smtClean="0">
                <a:solidFill>
                  <a:schemeClr val="tx1"/>
                </a:solidFill>
                <a:effectLst/>
                <a:latin typeface="宋体" charset="-122"/>
                <a:ea typeface="宋体" charset="-122"/>
                <a:cs typeface="+mn-cs"/>
              </a:rPr>
              <a:t>key</a:t>
            </a:r>
            <a:r>
              <a:rPr kumimoji="1" lang="zh-CN" altLang="en-US" sz="1200" kern="1200" smtClean="0">
                <a:solidFill>
                  <a:schemeClr val="tx1"/>
                </a:solidFill>
                <a:effectLst/>
                <a:latin typeface="宋体" charset="-122"/>
                <a:ea typeface="宋体" charset="-122"/>
                <a:cs typeface="+mn-cs"/>
              </a:rPr>
              <a:t>导致了倾斜，采用该方式可以用最有效的方式打散</a:t>
            </a:r>
            <a:r>
              <a:rPr kumimoji="1" lang="en-US" altLang="zh-CN" sz="1200" kern="1200" smtClean="0">
                <a:solidFill>
                  <a:schemeClr val="tx1"/>
                </a:solidFill>
                <a:effectLst/>
                <a:latin typeface="宋体" charset="-122"/>
                <a:ea typeface="宋体" charset="-122"/>
                <a:cs typeface="+mn-cs"/>
              </a:rPr>
              <a:t>key</a:t>
            </a:r>
            <a:r>
              <a:rPr kumimoji="1" lang="zh-CN" altLang="en-US" sz="1200" kern="1200" smtClean="0">
                <a:solidFill>
                  <a:schemeClr val="tx1"/>
                </a:solidFill>
                <a:effectLst/>
                <a:latin typeface="宋体" charset="-122"/>
                <a:ea typeface="宋体" charset="-122"/>
                <a:cs typeface="+mn-cs"/>
              </a:rPr>
              <a:t>进行</a:t>
            </a:r>
            <a:r>
              <a:rPr kumimoji="1" lang="en-US" altLang="zh-CN" sz="1200" kern="1200" smtClean="0">
                <a:solidFill>
                  <a:schemeClr val="tx1"/>
                </a:solidFill>
                <a:effectLst/>
                <a:latin typeface="宋体" charset="-122"/>
                <a:ea typeface="宋体" charset="-122"/>
                <a:cs typeface="+mn-cs"/>
              </a:rPr>
              <a:t>join</a:t>
            </a:r>
            <a:r>
              <a:rPr kumimoji="1" lang="zh-CN" altLang="en-US" sz="1200" kern="1200" smtClean="0">
                <a:solidFill>
                  <a:schemeClr val="tx1"/>
                </a:solidFill>
                <a:effectLst/>
                <a:latin typeface="宋体" charset="-122"/>
                <a:ea typeface="宋体" charset="-122"/>
                <a:cs typeface="+mn-cs"/>
              </a:rPr>
              <a:t>。而且只需要针对少数倾斜</a:t>
            </a:r>
            <a:r>
              <a:rPr kumimoji="1" lang="en-US" altLang="zh-CN" sz="1200" kern="1200" smtClean="0">
                <a:solidFill>
                  <a:schemeClr val="tx1"/>
                </a:solidFill>
                <a:effectLst/>
                <a:latin typeface="宋体" charset="-122"/>
                <a:ea typeface="宋体" charset="-122"/>
                <a:cs typeface="+mn-cs"/>
              </a:rPr>
              <a:t>key</a:t>
            </a:r>
            <a:r>
              <a:rPr kumimoji="1" lang="zh-CN" altLang="en-US" sz="1200" kern="1200" smtClean="0">
                <a:solidFill>
                  <a:schemeClr val="tx1"/>
                </a:solidFill>
                <a:effectLst/>
                <a:latin typeface="宋体" charset="-122"/>
                <a:ea typeface="宋体" charset="-122"/>
                <a:cs typeface="+mn-cs"/>
              </a:rPr>
              <a:t>对应的数据进行扩容</a:t>
            </a:r>
            <a:r>
              <a:rPr kumimoji="1" lang="en-US" altLang="zh-CN" sz="1200" kern="1200" smtClean="0">
                <a:solidFill>
                  <a:schemeClr val="tx1"/>
                </a:solidFill>
                <a:effectLst/>
                <a:latin typeface="宋体" charset="-122"/>
                <a:ea typeface="宋体" charset="-122"/>
                <a:cs typeface="+mn-cs"/>
              </a:rPr>
              <a:t>n</a:t>
            </a:r>
            <a:r>
              <a:rPr kumimoji="1" lang="zh-CN" altLang="en-US" sz="1200" kern="1200" smtClean="0">
                <a:solidFill>
                  <a:schemeClr val="tx1"/>
                </a:solidFill>
                <a:effectLst/>
                <a:latin typeface="宋体" charset="-122"/>
                <a:ea typeface="宋体" charset="-122"/>
                <a:cs typeface="+mn-cs"/>
              </a:rPr>
              <a:t>倍，不需要对全量数据进行扩容。避免了占用过多内存。</a:t>
            </a:r>
            <a:endParaRPr lang="zh-CN" altLang="en-US" smtClean="0">
              <a:effectLst/>
            </a:endParaRPr>
          </a:p>
          <a:p>
            <a:r>
              <a:rPr kumimoji="1" lang="zh-CN" altLang="en-US" sz="1200" kern="1200" smtClean="0">
                <a:solidFill>
                  <a:schemeClr val="tx1"/>
                </a:solidFill>
                <a:effectLst/>
                <a:latin typeface="宋体" charset="-122"/>
                <a:ea typeface="宋体" charset="-122"/>
                <a:cs typeface="+mn-cs"/>
              </a:rPr>
              <a:t>如果导致倾斜的</a:t>
            </a:r>
            <a:r>
              <a:rPr kumimoji="1" lang="en-US" altLang="zh-CN" sz="1200" kern="1200" smtClean="0">
                <a:solidFill>
                  <a:schemeClr val="tx1"/>
                </a:solidFill>
                <a:effectLst/>
                <a:latin typeface="宋体" charset="-122"/>
                <a:ea typeface="宋体" charset="-122"/>
                <a:cs typeface="+mn-cs"/>
              </a:rPr>
              <a:t>key</a:t>
            </a:r>
            <a:r>
              <a:rPr kumimoji="1" lang="zh-CN" altLang="en-US" sz="1200" kern="1200" smtClean="0">
                <a:solidFill>
                  <a:schemeClr val="tx1"/>
                </a:solidFill>
                <a:effectLst/>
                <a:latin typeface="宋体" charset="-122"/>
                <a:ea typeface="宋体" charset="-122"/>
                <a:cs typeface="+mn-cs"/>
              </a:rPr>
              <a:t>特别多的话，比如成千上万个</a:t>
            </a:r>
            <a:r>
              <a:rPr kumimoji="1" lang="en-US" altLang="zh-CN" sz="1200" kern="1200" smtClean="0">
                <a:solidFill>
                  <a:schemeClr val="tx1"/>
                </a:solidFill>
                <a:effectLst/>
                <a:latin typeface="宋体" charset="-122"/>
                <a:ea typeface="宋体" charset="-122"/>
                <a:cs typeface="+mn-cs"/>
              </a:rPr>
              <a:t>key</a:t>
            </a:r>
            <a:r>
              <a:rPr kumimoji="1" lang="zh-CN" altLang="en-US" sz="1200" kern="1200" smtClean="0">
                <a:solidFill>
                  <a:schemeClr val="tx1"/>
                </a:solidFill>
                <a:effectLst/>
                <a:latin typeface="宋体" charset="-122"/>
                <a:ea typeface="宋体" charset="-122"/>
                <a:cs typeface="+mn-cs"/>
              </a:rPr>
              <a:t>都导致数据倾斜，那么这种方式也不适合。</a:t>
            </a:r>
            <a:endParaRPr lang="zh-CN" altLang="en-US" smtClean="0">
              <a:effectLst/>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15156686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kern="1200" smtClean="0">
                <a:solidFill>
                  <a:schemeClr val="tx1"/>
                </a:solidFill>
                <a:effectLst/>
                <a:latin typeface="宋体" charset="-122"/>
                <a:ea typeface="宋体" charset="-122"/>
                <a:cs typeface="+mn-cs"/>
              </a:rPr>
              <a:t>对于</a:t>
            </a:r>
            <a:r>
              <a:rPr kumimoji="1" lang="en-US" altLang="zh-CN" sz="1200" kern="1200" smtClean="0">
                <a:solidFill>
                  <a:schemeClr val="tx1"/>
                </a:solidFill>
                <a:effectLst/>
                <a:latin typeface="宋体" charset="-122"/>
                <a:ea typeface="宋体" charset="-122"/>
                <a:cs typeface="+mn-cs"/>
              </a:rPr>
              <a:t>join</a:t>
            </a:r>
            <a:r>
              <a:rPr kumimoji="1" lang="zh-CN" altLang="en-US" sz="1200" kern="1200" smtClean="0">
                <a:solidFill>
                  <a:schemeClr val="tx1"/>
                </a:solidFill>
                <a:effectLst/>
                <a:latin typeface="宋体" charset="-122"/>
                <a:ea typeface="宋体" charset="-122"/>
                <a:cs typeface="+mn-cs"/>
              </a:rPr>
              <a:t>导致的数据倾斜，如果只是某几个</a:t>
            </a:r>
            <a:r>
              <a:rPr kumimoji="1" lang="en-US" altLang="zh-CN" sz="1200" kern="1200" smtClean="0">
                <a:solidFill>
                  <a:schemeClr val="tx1"/>
                </a:solidFill>
                <a:effectLst/>
                <a:latin typeface="宋体" charset="-122"/>
                <a:ea typeface="宋体" charset="-122"/>
                <a:cs typeface="+mn-cs"/>
              </a:rPr>
              <a:t>key</a:t>
            </a:r>
            <a:r>
              <a:rPr kumimoji="1" lang="zh-CN" altLang="en-US" sz="1200" kern="1200" smtClean="0">
                <a:solidFill>
                  <a:schemeClr val="tx1"/>
                </a:solidFill>
                <a:effectLst/>
                <a:latin typeface="宋体" charset="-122"/>
                <a:ea typeface="宋体" charset="-122"/>
                <a:cs typeface="+mn-cs"/>
              </a:rPr>
              <a:t>导致了倾斜，可以将少数几个</a:t>
            </a:r>
            <a:r>
              <a:rPr kumimoji="1" lang="en-US" altLang="zh-CN" sz="1200" kern="1200" smtClean="0">
                <a:solidFill>
                  <a:schemeClr val="tx1"/>
                </a:solidFill>
                <a:effectLst/>
                <a:latin typeface="宋体" charset="-122"/>
                <a:ea typeface="宋体" charset="-122"/>
                <a:cs typeface="+mn-cs"/>
              </a:rPr>
              <a:t>key</a:t>
            </a:r>
            <a:r>
              <a:rPr kumimoji="1" lang="zh-CN" altLang="en-US" sz="1200" kern="1200" smtClean="0">
                <a:solidFill>
                  <a:schemeClr val="tx1"/>
                </a:solidFill>
                <a:effectLst/>
                <a:latin typeface="宋体" charset="-122"/>
                <a:ea typeface="宋体" charset="-122"/>
                <a:cs typeface="+mn-cs"/>
              </a:rPr>
              <a:t>分拆成独立</a:t>
            </a:r>
            <a:r>
              <a:rPr kumimoji="1" lang="en-US" altLang="zh-CN" sz="1200" kern="1200" smtClean="0">
                <a:solidFill>
                  <a:schemeClr val="tx1"/>
                </a:solidFill>
                <a:effectLst/>
                <a:latin typeface="宋体" charset="-122"/>
                <a:ea typeface="宋体" charset="-122"/>
                <a:cs typeface="+mn-cs"/>
              </a:rPr>
              <a:t>RDD</a:t>
            </a:r>
            <a:r>
              <a:rPr kumimoji="1" lang="zh-CN" altLang="en-US" sz="1200" kern="1200" smtClean="0">
                <a:solidFill>
                  <a:schemeClr val="tx1"/>
                </a:solidFill>
                <a:effectLst/>
                <a:latin typeface="宋体" charset="-122"/>
                <a:ea typeface="宋体" charset="-122"/>
                <a:cs typeface="+mn-cs"/>
              </a:rPr>
              <a:t>，并附加随机前缀打散成</a:t>
            </a:r>
            <a:r>
              <a:rPr kumimoji="1" lang="en-US" altLang="zh-CN" sz="1200" kern="1200" smtClean="0">
                <a:solidFill>
                  <a:schemeClr val="tx1"/>
                </a:solidFill>
                <a:effectLst/>
                <a:latin typeface="宋体" charset="-122"/>
                <a:ea typeface="宋体" charset="-122"/>
                <a:cs typeface="+mn-cs"/>
              </a:rPr>
              <a:t>n</a:t>
            </a:r>
            <a:r>
              <a:rPr kumimoji="1" lang="zh-CN" altLang="en-US" sz="1200" kern="1200" smtClean="0">
                <a:solidFill>
                  <a:schemeClr val="tx1"/>
                </a:solidFill>
                <a:effectLst/>
                <a:latin typeface="宋体" charset="-122"/>
                <a:ea typeface="宋体" charset="-122"/>
                <a:cs typeface="+mn-cs"/>
              </a:rPr>
              <a:t>份去进行</a:t>
            </a:r>
            <a:r>
              <a:rPr kumimoji="1" lang="en-US" altLang="zh-CN" sz="1200" kern="1200" smtClean="0">
                <a:solidFill>
                  <a:schemeClr val="tx1"/>
                </a:solidFill>
                <a:effectLst/>
                <a:latin typeface="宋体" charset="-122"/>
                <a:ea typeface="宋体" charset="-122"/>
                <a:cs typeface="+mn-cs"/>
              </a:rPr>
              <a:t>join</a:t>
            </a:r>
            <a:r>
              <a:rPr kumimoji="1" lang="zh-CN" altLang="en-US" sz="1200" kern="1200" smtClean="0">
                <a:solidFill>
                  <a:schemeClr val="tx1"/>
                </a:solidFill>
                <a:effectLst/>
                <a:latin typeface="宋体" charset="-122"/>
                <a:ea typeface="宋体" charset="-122"/>
                <a:cs typeface="+mn-cs"/>
              </a:rPr>
              <a:t>，此时这几个</a:t>
            </a:r>
            <a:r>
              <a:rPr kumimoji="1" lang="en-US" altLang="zh-CN" sz="1200" kern="1200" smtClean="0">
                <a:solidFill>
                  <a:schemeClr val="tx1"/>
                </a:solidFill>
                <a:effectLst/>
                <a:latin typeface="宋体" charset="-122"/>
                <a:ea typeface="宋体" charset="-122"/>
                <a:cs typeface="+mn-cs"/>
              </a:rPr>
              <a:t>key</a:t>
            </a:r>
            <a:r>
              <a:rPr kumimoji="1" lang="zh-CN" altLang="en-US" sz="1200" kern="1200" smtClean="0">
                <a:solidFill>
                  <a:schemeClr val="tx1"/>
                </a:solidFill>
                <a:effectLst/>
                <a:latin typeface="宋体" charset="-122"/>
                <a:ea typeface="宋体" charset="-122"/>
                <a:cs typeface="+mn-cs"/>
              </a:rPr>
              <a:t>对应的数据就不会集中在少数几个</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上，而是分散到多个</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进行</a:t>
            </a:r>
            <a:r>
              <a:rPr kumimoji="1" lang="en-US" altLang="zh-CN" sz="1200" kern="1200" smtClean="0">
                <a:solidFill>
                  <a:schemeClr val="tx1"/>
                </a:solidFill>
                <a:effectLst/>
                <a:latin typeface="宋体" charset="-122"/>
                <a:ea typeface="宋体" charset="-122"/>
                <a:cs typeface="+mn-cs"/>
              </a:rPr>
              <a:t>join</a:t>
            </a:r>
            <a:r>
              <a:rPr kumimoji="1" lang="zh-CN" altLang="en-US" sz="1200" kern="1200" smtClean="0">
                <a:solidFill>
                  <a:schemeClr val="tx1"/>
                </a:solidFill>
                <a:effectLst/>
                <a:latin typeface="宋体" charset="-122"/>
                <a:ea typeface="宋体" charset="-122"/>
                <a:cs typeface="+mn-cs"/>
              </a:rPr>
              <a:t>了</a:t>
            </a:r>
            <a:endParaRPr lang="zh-CN" altLang="en-US" smtClean="0">
              <a:effectLst/>
            </a:endParaRPr>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15717228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26105424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kern="1200" smtClean="0">
                <a:solidFill>
                  <a:schemeClr val="tx1"/>
                </a:solidFill>
                <a:effectLst/>
                <a:latin typeface="宋体" charset="-122"/>
                <a:ea typeface="宋体" charset="-122"/>
                <a:cs typeface="+mn-cs"/>
              </a:rPr>
              <a:t>需要对这些方案的思路和原理都透彻理解之后，在实践中根据各种不同的情况，灵活运用多种方案，来解决自己的数据倾斜问题</a:t>
            </a:r>
            <a:endParaRPr lang="zh-CN" altLang="en-US" smtClean="0">
              <a:effectLst/>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31364304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kern="1200" smtClean="0">
                <a:solidFill>
                  <a:schemeClr val="tx1"/>
                </a:solidFill>
                <a:effectLst/>
                <a:latin typeface="宋体" charset="-122"/>
                <a:ea typeface="宋体" charset="-122"/>
                <a:cs typeface="+mn-cs"/>
              </a:rPr>
              <a:t>大多数</a:t>
            </a:r>
            <a:r>
              <a:rPr kumimoji="1" lang="en-US" altLang="zh-CN" sz="1200" kern="1200" smtClean="0">
                <a:solidFill>
                  <a:schemeClr val="tx1"/>
                </a:solidFill>
                <a:effectLst/>
                <a:latin typeface="宋体" charset="-122"/>
                <a:ea typeface="宋体" charset="-122"/>
                <a:cs typeface="+mn-cs"/>
              </a:rPr>
              <a:t>Spark</a:t>
            </a:r>
            <a:r>
              <a:rPr kumimoji="1" lang="zh-CN" altLang="en-US" sz="1200" kern="1200" smtClean="0">
                <a:solidFill>
                  <a:schemeClr val="tx1"/>
                </a:solidFill>
                <a:effectLst/>
                <a:latin typeface="宋体" charset="-122"/>
                <a:ea typeface="宋体" charset="-122"/>
                <a:cs typeface="+mn-cs"/>
              </a:rPr>
              <a:t>作业的性能主要就是消耗在了</a:t>
            </a:r>
            <a:r>
              <a:rPr kumimoji="1" lang="en-US" altLang="zh-CN" sz="1200" kern="1200" smtClean="0">
                <a:solidFill>
                  <a:schemeClr val="tx1"/>
                </a:solidFill>
                <a:effectLst/>
                <a:latin typeface="宋体" charset="-122"/>
                <a:ea typeface="宋体" charset="-122"/>
                <a:cs typeface="+mn-cs"/>
              </a:rPr>
              <a:t>shuffle</a:t>
            </a:r>
            <a:r>
              <a:rPr kumimoji="1" lang="zh-CN" altLang="en-US" sz="1200" kern="1200" smtClean="0">
                <a:solidFill>
                  <a:schemeClr val="tx1"/>
                </a:solidFill>
                <a:effectLst/>
                <a:latin typeface="宋体" charset="-122"/>
                <a:ea typeface="宋体" charset="-122"/>
                <a:cs typeface="+mn-cs"/>
              </a:rPr>
              <a:t>环节，因为该环节包含了大量的磁盘</a:t>
            </a:r>
            <a:r>
              <a:rPr kumimoji="1" lang="en-US" altLang="zh-CN" sz="1200" kern="1200" smtClean="0">
                <a:solidFill>
                  <a:schemeClr val="tx1"/>
                </a:solidFill>
                <a:effectLst/>
                <a:latin typeface="宋体" charset="-122"/>
                <a:ea typeface="宋体" charset="-122"/>
                <a:cs typeface="+mn-cs"/>
              </a:rPr>
              <a:t>IO</a:t>
            </a:r>
            <a:r>
              <a:rPr kumimoji="1" lang="zh-CN" altLang="en-US" sz="1200" kern="1200" smtClean="0">
                <a:solidFill>
                  <a:schemeClr val="tx1"/>
                </a:solidFill>
                <a:effectLst/>
                <a:latin typeface="宋体" charset="-122"/>
                <a:ea typeface="宋体" charset="-122"/>
                <a:cs typeface="+mn-cs"/>
              </a:rPr>
              <a:t>、序列化、网络数据传输等操作。因此，如果要让作业的性能更上一层楼，就有必要对</a:t>
            </a:r>
            <a:r>
              <a:rPr kumimoji="1" lang="en-US" altLang="zh-CN" sz="1200" kern="1200" smtClean="0">
                <a:solidFill>
                  <a:schemeClr val="tx1"/>
                </a:solidFill>
                <a:effectLst/>
                <a:latin typeface="宋体" charset="-122"/>
                <a:ea typeface="宋体" charset="-122"/>
                <a:cs typeface="+mn-cs"/>
              </a:rPr>
              <a:t>shuffle</a:t>
            </a:r>
            <a:r>
              <a:rPr kumimoji="1" lang="zh-CN" altLang="en-US" sz="1200" kern="1200" smtClean="0">
                <a:solidFill>
                  <a:schemeClr val="tx1"/>
                </a:solidFill>
                <a:effectLst/>
                <a:latin typeface="宋体" charset="-122"/>
                <a:ea typeface="宋体" charset="-122"/>
                <a:cs typeface="+mn-cs"/>
              </a:rPr>
              <a:t>过程进行调优</a:t>
            </a:r>
            <a:r>
              <a:rPr kumimoji="1" lang="zh-CN" altLang="en-US" sz="1200" kern="1200" dirty="0">
                <a:solidFill>
                  <a:schemeClr val="tx1"/>
                </a:solidFill>
                <a:effectLst/>
                <a:latin typeface="宋体" charset="-122"/>
                <a:ea typeface="宋体" charset="-122"/>
                <a:cs typeface="+mn-cs"/>
              </a:rPr>
              <a:t>。</a:t>
            </a:r>
            <a:endParaRPr lang="zh-CN" altLang="en-US" smtClean="0">
              <a:effectLst/>
            </a:endParaRPr>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18123680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effectLst/>
            </a:endParaRPr>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3063609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kern="1200" smtClean="0">
                <a:solidFill>
                  <a:schemeClr val="tx1"/>
                </a:solidFill>
                <a:effectLst/>
                <a:latin typeface="宋体" charset="-122"/>
                <a:ea typeface="宋体" charset="-122"/>
                <a:cs typeface="+mn-cs"/>
              </a:rPr>
              <a:t>这里假设每个</a:t>
            </a:r>
            <a:r>
              <a:rPr kumimoji="1" lang="en-US" altLang="zh-CN" sz="1200" kern="1200" smtClean="0">
                <a:solidFill>
                  <a:schemeClr val="tx1"/>
                </a:solidFill>
                <a:effectLst/>
                <a:latin typeface="宋体" charset="-122"/>
                <a:ea typeface="宋体" charset="-122"/>
                <a:cs typeface="+mn-cs"/>
              </a:rPr>
              <a:t>Executor</a:t>
            </a:r>
            <a:r>
              <a:rPr kumimoji="1" lang="zh-CN" altLang="en-US" sz="1200" kern="1200" smtClean="0">
                <a:solidFill>
                  <a:schemeClr val="tx1"/>
                </a:solidFill>
                <a:effectLst/>
                <a:latin typeface="宋体" charset="-122"/>
                <a:ea typeface="宋体" charset="-122"/>
                <a:cs typeface="+mn-cs"/>
              </a:rPr>
              <a:t>只有</a:t>
            </a:r>
            <a:r>
              <a:rPr kumimoji="1" lang="en-US" altLang="zh-CN" sz="1200" kern="1200" smtClean="0">
                <a:solidFill>
                  <a:schemeClr val="tx1"/>
                </a:solidFill>
                <a:effectLst/>
                <a:latin typeface="宋体" charset="-122"/>
                <a:ea typeface="宋体" charset="-122"/>
                <a:cs typeface="+mn-cs"/>
              </a:rPr>
              <a:t>1</a:t>
            </a:r>
            <a:r>
              <a:rPr kumimoji="1" lang="zh-CN" altLang="en-US" sz="1200" kern="1200" smtClean="0">
                <a:solidFill>
                  <a:schemeClr val="tx1"/>
                </a:solidFill>
                <a:effectLst/>
                <a:latin typeface="宋体" charset="-122"/>
                <a:ea typeface="宋体" charset="-122"/>
                <a:cs typeface="+mn-cs"/>
              </a:rPr>
              <a:t>个</a:t>
            </a:r>
            <a:r>
              <a:rPr kumimoji="1" lang="en-US" altLang="zh-CN" sz="1200" kern="1200" smtClean="0">
                <a:solidFill>
                  <a:schemeClr val="tx1"/>
                </a:solidFill>
                <a:effectLst/>
                <a:latin typeface="宋体" charset="-122"/>
                <a:ea typeface="宋体" charset="-122"/>
                <a:cs typeface="+mn-cs"/>
              </a:rPr>
              <a:t>CPU core</a:t>
            </a:r>
            <a:r>
              <a:rPr kumimoji="1" lang="zh-CN" altLang="en-US" sz="1200" kern="1200" smtClean="0">
                <a:solidFill>
                  <a:schemeClr val="tx1"/>
                </a:solidFill>
                <a:effectLst/>
                <a:latin typeface="宋体" charset="-122"/>
                <a:ea typeface="宋体" charset="-122"/>
                <a:cs typeface="+mn-cs"/>
              </a:rPr>
              <a:t>，那么每个执行</a:t>
            </a:r>
            <a:r>
              <a:rPr kumimoji="1" lang="en-US" altLang="zh-CN" sz="1200" kern="1200" smtClean="0">
                <a:solidFill>
                  <a:schemeClr val="tx1"/>
                </a:solidFill>
                <a:effectLst/>
                <a:latin typeface="宋体" charset="-122"/>
                <a:ea typeface="宋体" charset="-122"/>
                <a:cs typeface="+mn-cs"/>
              </a:rPr>
              <a:t>shuffle write</a:t>
            </a:r>
            <a:r>
              <a:rPr kumimoji="1" lang="zh-CN" altLang="en-US" sz="1200" kern="1200" smtClean="0">
                <a:solidFill>
                  <a:schemeClr val="tx1"/>
                </a:solidFill>
                <a:effectLst/>
                <a:latin typeface="宋体" charset="-122"/>
                <a:ea typeface="宋体" charset="-122"/>
                <a:cs typeface="+mn-cs"/>
              </a:rPr>
              <a:t>的</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，要为下一个</a:t>
            </a:r>
            <a:r>
              <a:rPr kumimoji="1" lang="en-US" altLang="zh-CN" sz="1200" kern="1200" smtClean="0">
                <a:solidFill>
                  <a:schemeClr val="tx1"/>
                </a:solidFill>
                <a:effectLst/>
                <a:latin typeface="宋体" charset="-122"/>
                <a:ea typeface="宋体" charset="-122"/>
                <a:cs typeface="+mn-cs"/>
              </a:rPr>
              <a:t>stage</a:t>
            </a:r>
            <a:r>
              <a:rPr kumimoji="1" lang="zh-CN" altLang="en-US" sz="1200" kern="1200" smtClean="0">
                <a:solidFill>
                  <a:schemeClr val="tx1"/>
                </a:solidFill>
                <a:effectLst/>
                <a:latin typeface="宋体" charset="-122"/>
                <a:ea typeface="宋体" charset="-122"/>
                <a:cs typeface="+mn-cs"/>
              </a:rPr>
              <a:t>创建多少个磁盘文件呢？很简单，下一个</a:t>
            </a:r>
            <a:r>
              <a:rPr kumimoji="1" lang="en-US" altLang="zh-CN" sz="1200" kern="1200" smtClean="0">
                <a:solidFill>
                  <a:schemeClr val="tx1"/>
                </a:solidFill>
                <a:effectLst/>
                <a:latin typeface="宋体" charset="-122"/>
                <a:ea typeface="宋体" charset="-122"/>
                <a:cs typeface="+mn-cs"/>
              </a:rPr>
              <a:t>stage</a:t>
            </a:r>
            <a:r>
              <a:rPr kumimoji="1" lang="zh-CN" altLang="en-US" sz="1200" kern="1200" smtClean="0">
                <a:solidFill>
                  <a:schemeClr val="tx1"/>
                </a:solidFill>
                <a:effectLst/>
                <a:latin typeface="宋体" charset="-122"/>
                <a:ea typeface="宋体" charset="-122"/>
                <a:cs typeface="+mn-cs"/>
              </a:rPr>
              <a:t>的</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有多少个，当前</a:t>
            </a:r>
            <a:r>
              <a:rPr kumimoji="1" lang="en-US" altLang="zh-CN" sz="1200" kern="1200" smtClean="0">
                <a:solidFill>
                  <a:schemeClr val="tx1"/>
                </a:solidFill>
                <a:effectLst/>
                <a:latin typeface="宋体" charset="-122"/>
                <a:ea typeface="宋体" charset="-122"/>
                <a:cs typeface="+mn-cs"/>
              </a:rPr>
              <a:t>stage</a:t>
            </a:r>
            <a:r>
              <a:rPr kumimoji="1" lang="zh-CN" altLang="en-US" sz="1200" kern="1200" smtClean="0">
                <a:solidFill>
                  <a:schemeClr val="tx1"/>
                </a:solidFill>
                <a:effectLst/>
                <a:latin typeface="宋体" charset="-122"/>
                <a:ea typeface="宋体" charset="-122"/>
                <a:cs typeface="+mn-cs"/>
              </a:rPr>
              <a:t>的每个</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就要创建多少份磁盘文件。比如下一个</a:t>
            </a:r>
            <a:r>
              <a:rPr kumimoji="1" lang="en-US" altLang="zh-CN" sz="1200" kern="1200" smtClean="0">
                <a:solidFill>
                  <a:schemeClr val="tx1"/>
                </a:solidFill>
                <a:effectLst/>
                <a:latin typeface="宋体" charset="-122"/>
                <a:ea typeface="宋体" charset="-122"/>
                <a:cs typeface="+mn-cs"/>
              </a:rPr>
              <a:t>stage</a:t>
            </a:r>
            <a:r>
              <a:rPr kumimoji="1" lang="zh-CN" altLang="en-US" sz="1200" kern="1200" smtClean="0">
                <a:solidFill>
                  <a:schemeClr val="tx1"/>
                </a:solidFill>
                <a:effectLst/>
                <a:latin typeface="宋体" charset="-122"/>
                <a:ea typeface="宋体" charset="-122"/>
                <a:cs typeface="+mn-cs"/>
              </a:rPr>
              <a:t>总共有</a:t>
            </a:r>
            <a:r>
              <a:rPr kumimoji="1" lang="en-US" altLang="zh-CN" sz="1200" kern="1200" smtClean="0">
                <a:solidFill>
                  <a:schemeClr val="tx1"/>
                </a:solidFill>
                <a:effectLst/>
                <a:latin typeface="宋体" charset="-122"/>
                <a:ea typeface="宋体" charset="-122"/>
                <a:cs typeface="+mn-cs"/>
              </a:rPr>
              <a:t>100</a:t>
            </a:r>
            <a:r>
              <a:rPr kumimoji="1" lang="zh-CN" altLang="en-US" sz="1200" kern="1200" smtClean="0">
                <a:solidFill>
                  <a:schemeClr val="tx1"/>
                </a:solidFill>
                <a:effectLst/>
                <a:latin typeface="宋体" charset="-122"/>
                <a:ea typeface="宋体" charset="-122"/>
                <a:cs typeface="+mn-cs"/>
              </a:rPr>
              <a:t>个</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，那么当前</a:t>
            </a:r>
            <a:r>
              <a:rPr kumimoji="1" lang="en-US" altLang="zh-CN" sz="1200" kern="1200" smtClean="0">
                <a:solidFill>
                  <a:schemeClr val="tx1"/>
                </a:solidFill>
                <a:effectLst/>
                <a:latin typeface="宋体" charset="-122"/>
                <a:ea typeface="宋体" charset="-122"/>
                <a:cs typeface="+mn-cs"/>
              </a:rPr>
              <a:t>stage</a:t>
            </a:r>
            <a:r>
              <a:rPr kumimoji="1" lang="zh-CN" altLang="en-US" sz="1200" kern="1200" smtClean="0">
                <a:solidFill>
                  <a:schemeClr val="tx1"/>
                </a:solidFill>
                <a:effectLst/>
                <a:latin typeface="宋体" charset="-122"/>
                <a:ea typeface="宋体" charset="-122"/>
                <a:cs typeface="+mn-cs"/>
              </a:rPr>
              <a:t>的每个</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都要创建</a:t>
            </a:r>
            <a:r>
              <a:rPr kumimoji="1" lang="en-US" altLang="zh-CN" sz="1200" kern="1200" smtClean="0">
                <a:solidFill>
                  <a:schemeClr val="tx1"/>
                </a:solidFill>
                <a:effectLst/>
                <a:latin typeface="宋体" charset="-122"/>
                <a:ea typeface="宋体" charset="-122"/>
                <a:cs typeface="+mn-cs"/>
              </a:rPr>
              <a:t>100</a:t>
            </a:r>
            <a:r>
              <a:rPr kumimoji="1" lang="zh-CN" altLang="en-US" sz="1200" kern="1200" smtClean="0">
                <a:solidFill>
                  <a:schemeClr val="tx1"/>
                </a:solidFill>
                <a:effectLst/>
                <a:latin typeface="宋体" charset="-122"/>
                <a:ea typeface="宋体" charset="-122"/>
                <a:cs typeface="+mn-cs"/>
              </a:rPr>
              <a:t>份磁盘文件。如果当前</a:t>
            </a:r>
            <a:r>
              <a:rPr kumimoji="1" lang="en-US" altLang="zh-CN" sz="1200" kern="1200" smtClean="0">
                <a:solidFill>
                  <a:schemeClr val="tx1"/>
                </a:solidFill>
                <a:effectLst/>
                <a:latin typeface="宋体" charset="-122"/>
                <a:ea typeface="宋体" charset="-122"/>
                <a:cs typeface="+mn-cs"/>
              </a:rPr>
              <a:t>stage</a:t>
            </a:r>
            <a:r>
              <a:rPr kumimoji="1" lang="zh-CN" altLang="en-US" sz="1200" kern="1200" smtClean="0">
                <a:solidFill>
                  <a:schemeClr val="tx1"/>
                </a:solidFill>
                <a:effectLst/>
                <a:latin typeface="宋体" charset="-122"/>
                <a:ea typeface="宋体" charset="-122"/>
                <a:cs typeface="+mn-cs"/>
              </a:rPr>
              <a:t>有</a:t>
            </a:r>
            <a:r>
              <a:rPr kumimoji="1" lang="en-US" altLang="zh-CN" sz="1200" kern="1200" smtClean="0">
                <a:solidFill>
                  <a:schemeClr val="tx1"/>
                </a:solidFill>
                <a:effectLst/>
                <a:latin typeface="宋体" charset="-122"/>
                <a:ea typeface="宋体" charset="-122"/>
                <a:cs typeface="+mn-cs"/>
              </a:rPr>
              <a:t>50</a:t>
            </a:r>
            <a:r>
              <a:rPr kumimoji="1" lang="zh-CN" altLang="en-US" sz="1200" kern="1200" smtClean="0">
                <a:solidFill>
                  <a:schemeClr val="tx1"/>
                </a:solidFill>
                <a:effectLst/>
                <a:latin typeface="宋体" charset="-122"/>
                <a:ea typeface="宋体" charset="-122"/>
                <a:cs typeface="+mn-cs"/>
              </a:rPr>
              <a:t>个</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，总共有</a:t>
            </a:r>
            <a:r>
              <a:rPr kumimoji="1" lang="en-US" altLang="zh-CN" sz="1200" kern="1200" smtClean="0">
                <a:solidFill>
                  <a:schemeClr val="tx1"/>
                </a:solidFill>
                <a:effectLst/>
                <a:latin typeface="宋体" charset="-122"/>
                <a:ea typeface="宋体" charset="-122"/>
                <a:cs typeface="+mn-cs"/>
              </a:rPr>
              <a:t>10</a:t>
            </a:r>
            <a:r>
              <a:rPr kumimoji="1" lang="zh-CN" altLang="en-US" sz="1200" kern="1200" smtClean="0">
                <a:solidFill>
                  <a:schemeClr val="tx1"/>
                </a:solidFill>
                <a:effectLst/>
                <a:latin typeface="宋体" charset="-122"/>
                <a:ea typeface="宋体" charset="-122"/>
                <a:cs typeface="+mn-cs"/>
              </a:rPr>
              <a:t>个</a:t>
            </a:r>
            <a:r>
              <a:rPr kumimoji="1" lang="en-US" altLang="zh-CN" sz="1200" kern="1200" smtClean="0">
                <a:solidFill>
                  <a:schemeClr val="tx1"/>
                </a:solidFill>
                <a:effectLst/>
                <a:latin typeface="宋体" charset="-122"/>
                <a:ea typeface="宋体" charset="-122"/>
                <a:cs typeface="+mn-cs"/>
              </a:rPr>
              <a:t>Executor</a:t>
            </a:r>
            <a:r>
              <a:rPr kumimoji="1" lang="zh-CN" altLang="en-US" sz="1200" kern="1200" smtClean="0">
                <a:solidFill>
                  <a:schemeClr val="tx1"/>
                </a:solidFill>
                <a:effectLst/>
                <a:latin typeface="宋体" charset="-122"/>
                <a:ea typeface="宋体" charset="-122"/>
                <a:cs typeface="+mn-cs"/>
              </a:rPr>
              <a:t>，每个</a:t>
            </a:r>
            <a:r>
              <a:rPr kumimoji="1" lang="en-US" altLang="zh-CN" sz="1200" kern="1200" smtClean="0">
                <a:solidFill>
                  <a:schemeClr val="tx1"/>
                </a:solidFill>
                <a:effectLst/>
                <a:latin typeface="宋体" charset="-122"/>
                <a:ea typeface="宋体" charset="-122"/>
                <a:cs typeface="+mn-cs"/>
              </a:rPr>
              <a:t>Executor</a:t>
            </a:r>
            <a:r>
              <a:rPr kumimoji="1" lang="zh-CN" altLang="en-US" sz="1200" kern="1200" smtClean="0">
                <a:solidFill>
                  <a:schemeClr val="tx1"/>
                </a:solidFill>
                <a:effectLst/>
                <a:latin typeface="宋体" charset="-122"/>
                <a:ea typeface="宋体" charset="-122"/>
                <a:cs typeface="+mn-cs"/>
              </a:rPr>
              <a:t>执行</a:t>
            </a:r>
            <a:r>
              <a:rPr kumimoji="1" lang="en-US" altLang="zh-CN" sz="1200" kern="1200" smtClean="0">
                <a:solidFill>
                  <a:schemeClr val="tx1"/>
                </a:solidFill>
                <a:effectLst/>
                <a:latin typeface="宋体" charset="-122"/>
                <a:ea typeface="宋体" charset="-122"/>
                <a:cs typeface="+mn-cs"/>
              </a:rPr>
              <a:t>5</a:t>
            </a:r>
            <a:r>
              <a:rPr kumimoji="1" lang="zh-CN" altLang="en-US" sz="1200" kern="1200" smtClean="0">
                <a:solidFill>
                  <a:schemeClr val="tx1"/>
                </a:solidFill>
                <a:effectLst/>
                <a:latin typeface="宋体" charset="-122"/>
                <a:ea typeface="宋体" charset="-122"/>
                <a:cs typeface="+mn-cs"/>
              </a:rPr>
              <a:t>个</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，那么每个</a:t>
            </a:r>
            <a:r>
              <a:rPr kumimoji="1" lang="en-US" altLang="zh-CN" sz="1200" kern="1200" smtClean="0">
                <a:solidFill>
                  <a:schemeClr val="tx1"/>
                </a:solidFill>
                <a:effectLst/>
                <a:latin typeface="宋体" charset="-122"/>
                <a:ea typeface="宋体" charset="-122"/>
                <a:cs typeface="+mn-cs"/>
              </a:rPr>
              <a:t>Executor</a:t>
            </a:r>
            <a:r>
              <a:rPr kumimoji="1" lang="zh-CN" altLang="en-US" sz="1200" kern="1200" smtClean="0">
                <a:solidFill>
                  <a:schemeClr val="tx1"/>
                </a:solidFill>
                <a:effectLst/>
                <a:latin typeface="宋体" charset="-122"/>
                <a:ea typeface="宋体" charset="-122"/>
                <a:cs typeface="+mn-cs"/>
              </a:rPr>
              <a:t>上总共就要创建</a:t>
            </a:r>
            <a:r>
              <a:rPr kumimoji="1" lang="en-US" altLang="zh-CN" sz="1200" kern="1200" smtClean="0">
                <a:solidFill>
                  <a:schemeClr val="tx1"/>
                </a:solidFill>
                <a:effectLst/>
                <a:latin typeface="宋体" charset="-122"/>
                <a:ea typeface="宋体" charset="-122"/>
                <a:cs typeface="+mn-cs"/>
              </a:rPr>
              <a:t>500</a:t>
            </a:r>
            <a:r>
              <a:rPr kumimoji="1" lang="zh-CN" altLang="en-US" sz="1200" kern="1200" smtClean="0">
                <a:solidFill>
                  <a:schemeClr val="tx1"/>
                </a:solidFill>
                <a:effectLst/>
                <a:latin typeface="宋体" charset="-122"/>
                <a:ea typeface="宋体" charset="-122"/>
                <a:cs typeface="+mn-cs"/>
              </a:rPr>
              <a:t>个磁盘文件，所有</a:t>
            </a:r>
            <a:r>
              <a:rPr kumimoji="1" lang="en-US" altLang="zh-CN" sz="1200" kern="1200" smtClean="0">
                <a:solidFill>
                  <a:schemeClr val="tx1"/>
                </a:solidFill>
                <a:effectLst/>
                <a:latin typeface="宋体" charset="-122"/>
                <a:ea typeface="宋体" charset="-122"/>
                <a:cs typeface="+mn-cs"/>
              </a:rPr>
              <a:t>Executor</a:t>
            </a:r>
            <a:r>
              <a:rPr kumimoji="1" lang="zh-CN" altLang="en-US" sz="1200" kern="1200" smtClean="0">
                <a:solidFill>
                  <a:schemeClr val="tx1"/>
                </a:solidFill>
                <a:effectLst/>
                <a:latin typeface="宋体" charset="-122"/>
                <a:ea typeface="宋体" charset="-122"/>
                <a:cs typeface="+mn-cs"/>
              </a:rPr>
              <a:t>上会创建</a:t>
            </a:r>
            <a:r>
              <a:rPr kumimoji="1" lang="en-US" altLang="zh-CN" sz="1200" kern="1200" smtClean="0">
                <a:solidFill>
                  <a:schemeClr val="tx1"/>
                </a:solidFill>
                <a:effectLst/>
                <a:latin typeface="宋体" charset="-122"/>
                <a:ea typeface="宋体" charset="-122"/>
                <a:cs typeface="+mn-cs"/>
              </a:rPr>
              <a:t>5000</a:t>
            </a:r>
            <a:r>
              <a:rPr kumimoji="1" lang="zh-CN" altLang="en-US" sz="1200" kern="1200" smtClean="0">
                <a:solidFill>
                  <a:schemeClr val="tx1"/>
                </a:solidFill>
                <a:effectLst/>
                <a:latin typeface="宋体" charset="-122"/>
                <a:ea typeface="宋体" charset="-122"/>
                <a:cs typeface="+mn-cs"/>
              </a:rPr>
              <a:t>个磁盘文件。由此可见，未经优化的</a:t>
            </a:r>
            <a:r>
              <a:rPr kumimoji="1" lang="en-US" altLang="zh-CN" sz="1200" kern="1200" smtClean="0">
                <a:solidFill>
                  <a:schemeClr val="tx1"/>
                </a:solidFill>
                <a:effectLst/>
                <a:latin typeface="宋体" charset="-122"/>
                <a:ea typeface="宋体" charset="-122"/>
                <a:cs typeface="+mn-cs"/>
              </a:rPr>
              <a:t>shuffle write</a:t>
            </a:r>
            <a:r>
              <a:rPr kumimoji="1" lang="zh-CN" altLang="en-US" sz="1200" kern="1200" smtClean="0">
                <a:solidFill>
                  <a:schemeClr val="tx1"/>
                </a:solidFill>
                <a:effectLst/>
                <a:latin typeface="宋体" charset="-122"/>
                <a:ea typeface="宋体" charset="-122"/>
                <a:cs typeface="+mn-cs"/>
              </a:rPr>
              <a:t>操作所产生的磁盘文件的数量是极其惊人的。</a:t>
            </a:r>
            <a:endParaRPr lang="zh-CN" altLang="en-US" smtClean="0">
              <a:effectLst/>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kern="1200" smtClean="0">
                <a:solidFill>
                  <a:schemeClr val="tx1"/>
                </a:solidFill>
                <a:effectLst/>
                <a:latin typeface="宋体" charset="-122"/>
                <a:ea typeface="宋体" charset="-122"/>
                <a:cs typeface="+mn-cs"/>
              </a:rPr>
              <a:t>shuffle read</a:t>
            </a:r>
            <a:r>
              <a:rPr kumimoji="1" lang="zh-CN" altLang="en-US" sz="1200" kern="1200" smtClean="0">
                <a:solidFill>
                  <a:schemeClr val="tx1"/>
                </a:solidFill>
                <a:effectLst/>
                <a:latin typeface="宋体" charset="-122"/>
                <a:ea typeface="宋体" charset="-122"/>
                <a:cs typeface="+mn-cs"/>
              </a:rPr>
              <a:t>的拉取过程是一边拉取一边进行聚合的。每个</a:t>
            </a:r>
            <a:r>
              <a:rPr kumimoji="1" lang="en-US" altLang="zh-CN" sz="1200" kern="1200" smtClean="0">
                <a:solidFill>
                  <a:schemeClr val="tx1"/>
                </a:solidFill>
                <a:effectLst/>
                <a:latin typeface="宋体" charset="-122"/>
                <a:ea typeface="宋体" charset="-122"/>
                <a:cs typeface="+mn-cs"/>
              </a:rPr>
              <a:t>shuffle read task</a:t>
            </a:r>
            <a:r>
              <a:rPr kumimoji="1" lang="zh-CN" altLang="en-US" sz="1200" kern="1200" smtClean="0">
                <a:solidFill>
                  <a:schemeClr val="tx1"/>
                </a:solidFill>
                <a:effectLst/>
                <a:latin typeface="宋体" charset="-122"/>
                <a:ea typeface="宋体" charset="-122"/>
                <a:cs typeface="+mn-cs"/>
              </a:rPr>
              <a:t>都会有一个自己的</a:t>
            </a:r>
            <a:r>
              <a:rPr kumimoji="1" lang="en-US" altLang="zh-CN" sz="1200" kern="1200" smtClean="0">
                <a:solidFill>
                  <a:schemeClr val="tx1"/>
                </a:solidFill>
                <a:effectLst/>
                <a:latin typeface="宋体" charset="-122"/>
                <a:ea typeface="宋体" charset="-122"/>
                <a:cs typeface="+mn-cs"/>
              </a:rPr>
              <a:t>buffer</a:t>
            </a:r>
            <a:r>
              <a:rPr kumimoji="1" lang="zh-CN" altLang="en-US" sz="1200" kern="1200" smtClean="0">
                <a:solidFill>
                  <a:schemeClr val="tx1"/>
                </a:solidFill>
                <a:effectLst/>
                <a:latin typeface="宋体" charset="-122"/>
                <a:ea typeface="宋体" charset="-122"/>
                <a:cs typeface="+mn-cs"/>
              </a:rPr>
              <a:t>缓冲，每次都只能拉取与</a:t>
            </a:r>
            <a:r>
              <a:rPr kumimoji="1" lang="en-US" altLang="zh-CN" sz="1200" kern="1200" smtClean="0">
                <a:solidFill>
                  <a:schemeClr val="tx1"/>
                </a:solidFill>
                <a:effectLst/>
                <a:latin typeface="宋体" charset="-122"/>
                <a:ea typeface="宋体" charset="-122"/>
                <a:cs typeface="+mn-cs"/>
              </a:rPr>
              <a:t>buffer</a:t>
            </a:r>
            <a:r>
              <a:rPr kumimoji="1" lang="zh-CN" altLang="en-US" sz="1200" kern="1200" smtClean="0">
                <a:solidFill>
                  <a:schemeClr val="tx1"/>
                </a:solidFill>
                <a:effectLst/>
                <a:latin typeface="宋体" charset="-122"/>
                <a:ea typeface="宋体" charset="-122"/>
                <a:cs typeface="+mn-cs"/>
              </a:rPr>
              <a:t>缓冲相同大小的数据，然后通过内存中的一个</a:t>
            </a:r>
            <a:r>
              <a:rPr kumimoji="1" lang="en-US" altLang="zh-CN" sz="1200" kern="1200" smtClean="0">
                <a:solidFill>
                  <a:schemeClr val="tx1"/>
                </a:solidFill>
                <a:effectLst/>
                <a:latin typeface="宋体" charset="-122"/>
                <a:ea typeface="宋体" charset="-122"/>
                <a:cs typeface="+mn-cs"/>
              </a:rPr>
              <a:t>Map</a:t>
            </a:r>
            <a:r>
              <a:rPr kumimoji="1" lang="zh-CN" altLang="en-US" sz="1200" kern="1200" smtClean="0">
                <a:solidFill>
                  <a:schemeClr val="tx1"/>
                </a:solidFill>
                <a:effectLst/>
                <a:latin typeface="宋体" charset="-122"/>
                <a:ea typeface="宋体" charset="-122"/>
                <a:cs typeface="+mn-cs"/>
              </a:rPr>
              <a:t>进行聚合等操作。聚合完一批数据后，再拉取下一批数据，并放到</a:t>
            </a:r>
            <a:r>
              <a:rPr kumimoji="1" lang="en-US" altLang="zh-CN" sz="1200" kern="1200" smtClean="0">
                <a:solidFill>
                  <a:schemeClr val="tx1"/>
                </a:solidFill>
                <a:effectLst/>
                <a:latin typeface="宋体" charset="-122"/>
                <a:ea typeface="宋体" charset="-122"/>
                <a:cs typeface="+mn-cs"/>
              </a:rPr>
              <a:t>buffer</a:t>
            </a:r>
            <a:r>
              <a:rPr kumimoji="1" lang="zh-CN" altLang="en-US" sz="1200" kern="1200" smtClean="0">
                <a:solidFill>
                  <a:schemeClr val="tx1"/>
                </a:solidFill>
                <a:effectLst/>
                <a:latin typeface="宋体" charset="-122"/>
                <a:ea typeface="宋体" charset="-122"/>
                <a:cs typeface="+mn-cs"/>
              </a:rPr>
              <a:t>缓冲中进行聚合操作。以此类推，直到最后将所有数据到拉取完，并得到最终的结果。</a:t>
            </a:r>
            <a:endParaRPr lang="zh-CN" altLang="en-US" smtClean="0">
              <a:effectLst/>
            </a:endParaRPr>
          </a:p>
          <a:p>
            <a:endParaRPr lang="zh-CN" altLang="en-US" smtClean="0">
              <a:effectLst/>
            </a:endParaRPr>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11564138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1" lang="zh-CN" altLang="en-US" sz="1200" kern="1200" smtClean="0">
                <a:solidFill>
                  <a:schemeClr val="tx1"/>
                </a:solidFill>
                <a:effectLst/>
                <a:latin typeface="宋体" charset="-122"/>
                <a:ea typeface="宋体" charset="-122"/>
                <a:cs typeface="+mn-cs"/>
              </a:rPr>
              <a:t>开启</a:t>
            </a:r>
            <a:r>
              <a:rPr kumimoji="1" lang="en-US" altLang="zh-CN" sz="1200" kern="1200" smtClean="0">
                <a:solidFill>
                  <a:schemeClr val="tx1"/>
                </a:solidFill>
                <a:effectLst/>
                <a:latin typeface="宋体" charset="-122"/>
                <a:ea typeface="宋体" charset="-122"/>
                <a:cs typeface="+mn-cs"/>
              </a:rPr>
              <a:t>consolidate</a:t>
            </a:r>
            <a:r>
              <a:rPr kumimoji="1" lang="zh-CN" altLang="en-US" sz="1200" kern="1200" smtClean="0">
                <a:solidFill>
                  <a:schemeClr val="tx1"/>
                </a:solidFill>
                <a:effectLst/>
                <a:latin typeface="宋体" charset="-122"/>
                <a:ea typeface="宋体" charset="-122"/>
                <a:cs typeface="+mn-cs"/>
              </a:rPr>
              <a:t>机制之后，在</a:t>
            </a:r>
            <a:r>
              <a:rPr kumimoji="1" lang="en-US" altLang="zh-CN" sz="1200" kern="1200" smtClean="0">
                <a:solidFill>
                  <a:schemeClr val="tx1"/>
                </a:solidFill>
                <a:effectLst/>
                <a:latin typeface="宋体" charset="-122"/>
                <a:ea typeface="宋体" charset="-122"/>
                <a:cs typeface="+mn-cs"/>
              </a:rPr>
              <a:t>shuffle write</a:t>
            </a:r>
            <a:r>
              <a:rPr kumimoji="1" lang="zh-CN" altLang="en-US" sz="1200" kern="1200" smtClean="0">
                <a:solidFill>
                  <a:schemeClr val="tx1"/>
                </a:solidFill>
                <a:effectLst/>
                <a:latin typeface="宋体" charset="-122"/>
                <a:ea typeface="宋体" charset="-122"/>
                <a:cs typeface="+mn-cs"/>
              </a:rPr>
              <a:t>过程中，</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就不是为下游</a:t>
            </a:r>
            <a:r>
              <a:rPr kumimoji="1" lang="en-US" altLang="zh-CN" sz="1200" kern="1200" smtClean="0">
                <a:solidFill>
                  <a:schemeClr val="tx1"/>
                </a:solidFill>
                <a:effectLst/>
                <a:latin typeface="宋体" charset="-122"/>
                <a:ea typeface="宋体" charset="-122"/>
                <a:cs typeface="+mn-cs"/>
              </a:rPr>
              <a:t>stage</a:t>
            </a:r>
            <a:r>
              <a:rPr kumimoji="1" lang="zh-CN" altLang="en-US" sz="1200" kern="1200" smtClean="0">
                <a:solidFill>
                  <a:schemeClr val="tx1"/>
                </a:solidFill>
                <a:effectLst/>
                <a:latin typeface="宋体" charset="-122"/>
                <a:ea typeface="宋体" charset="-122"/>
                <a:cs typeface="+mn-cs"/>
              </a:rPr>
              <a:t>的每个</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创建一个磁盘文件了。此时会出现</a:t>
            </a:r>
            <a:r>
              <a:rPr kumimoji="1" lang="en-US" altLang="zh-CN" sz="1200" kern="1200" smtClean="0">
                <a:solidFill>
                  <a:schemeClr val="tx1"/>
                </a:solidFill>
                <a:effectLst/>
                <a:latin typeface="宋体" charset="-122"/>
                <a:ea typeface="宋体" charset="-122"/>
                <a:cs typeface="+mn-cs"/>
              </a:rPr>
              <a:t>shuffleFileGroup</a:t>
            </a:r>
            <a:r>
              <a:rPr kumimoji="1" lang="zh-CN" altLang="en-US" sz="1200" kern="1200" smtClean="0">
                <a:solidFill>
                  <a:schemeClr val="tx1"/>
                </a:solidFill>
                <a:effectLst/>
                <a:latin typeface="宋体" charset="-122"/>
                <a:ea typeface="宋体" charset="-122"/>
                <a:cs typeface="+mn-cs"/>
              </a:rPr>
              <a:t>的概念，每个</a:t>
            </a:r>
            <a:r>
              <a:rPr kumimoji="1" lang="en-US" altLang="zh-CN" sz="1200" kern="1200" smtClean="0">
                <a:solidFill>
                  <a:schemeClr val="tx1"/>
                </a:solidFill>
                <a:effectLst/>
                <a:latin typeface="宋体" charset="-122"/>
                <a:ea typeface="宋体" charset="-122"/>
                <a:cs typeface="+mn-cs"/>
              </a:rPr>
              <a:t>shuffleFileGroup</a:t>
            </a:r>
            <a:r>
              <a:rPr kumimoji="1" lang="zh-CN" altLang="en-US" sz="1200" kern="1200" smtClean="0">
                <a:solidFill>
                  <a:schemeClr val="tx1"/>
                </a:solidFill>
                <a:effectLst/>
                <a:latin typeface="宋体" charset="-122"/>
                <a:ea typeface="宋体" charset="-122"/>
                <a:cs typeface="+mn-cs"/>
              </a:rPr>
              <a:t>会对应一批磁盘文件，磁盘文件的数量与下游</a:t>
            </a:r>
            <a:r>
              <a:rPr kumimoji="1" lang="en-US" altLang="zh-CN" sz="1200" kern="1200" smtClean="0">
                <a:solidFill>
                  <a:schemeClr val="tx1"/>
                </a:solidFill>
                <a:effectLst/>
                <a:latin typeface="宋体" charset="-122"/>
                <a:ea typeface="宋体" charset="-122"/>
                <a:cs typeface="+mn-cs"/>
              </a:rPr>
              <a:t>stage</a:t>
            </a:r>
            <a:r>
              <a:rPr kumimoji="1" lang="zh-CN" altLang="en-US" sz="1200" kern="1200" smtClean="0">
                <a:solidFill>
                  <a:schemeClr val="tx1"/>
                </a:solidFill>
                <a:effectLst/>
                <a:latin typeface="宋体" charset="-122"/>
                <a:ea typeface="宋体" charset="-122"/>
                <a:cs typeface="+mn-cs"/>
              </a:rPr>
              <a:t>的</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数量是相同的。一个</a:t>
            </a:r>
            <a:r>
              <a:rPr kumimoji="1" lang="en-US" altLang="zh-CN" sz="1200" kern="1200" smtClean="0">
                <a:solidFill>
                  <a:schemeClr val="tx1"/>
                </a:solidFill>
                <a:effectLst/>
                <a:latin typeface="宋体" charset="-122"/>
                <a:ea typeface="宋体" charset="-122"/>
                <a:cs typeface="+mn-cs"/>
              </a:rPr>
              <a:t>Executor</a:t>
            </a:r>
            <a:r>
              <a:rPr kumimoji="1" lang="zh-CN" altLang="en-US" sz="1200" kern="1200" smtClean="0">
                <a:solidFill>
                  <a:schemeClr val="tx1"/>
                </a:solidFill>
                <a:effectLst/>
                <a:latin typeface="宋体" charset="-122"/>
                <a:ea typeface="宋体" charset="-122"/>
                <a:cs typeface="+mn-cs"/>
              </a:rPr>
              <a:t>上有多少个</a:t>
            </a:r>
            <a:r>
              <a:rPr kumimoji="1" lang="en-US" altLang="zh-CN" sz="1200" kern="1200" smtClean="0">
                <a:solidFill>
                  <a:schemeClr val="tx1"/>
                </a:solidFill>
                <a:effectLst/>
                <a:latin typeface="宋体" charset="-122"/>
                <a:ea typeface="宋体" charset="-122"/>
                <a:cs typeface="+mn-cs"/>
              </a:rPr>
              <a:t>CPU core</a:t>
            </a:r>
            <a:r>
              <a:rPr kumimoji="1" lang="zh-CN" altLang="en-US" sz="1200" kern="1200" smtClean="0">
                <a:solidFill>
                  <a:schemeClr val="tx1"/>
                </a:solidFill>
                <a:effectLst/>
                <a:latin typeface="宋体" charset="-122"/>
                <a:ea typeface="宋体" charset="-122"/>
                <a:cs typeface="+mn-cs"/>
              </a:rPr>
              <a:t>，就可以并行执行多少个</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。而第一批并行执行的每个</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都会创建一个</a:t>
            </a:r>
            <a:r>
              <a:rPr kumimoji="1" lang="en-US" altLang="zh-CN" sz="1200" kern="1200" smtClean="0">
                <a:solidFill>
                  <a:schemeClr val="tx1"/>
                </a:solidFill>
                <a:effectLst/>
                <a:latin typeface="宋体" charset="-122"/>
                <a:ea typeface="宋体" charset="-122"/>
                <a:cs typeface="+mn-cs"/>
              </a:rPr>
              <a:t>shuffleFileGroup</a:t>
            </a:r>
            <a:r>
              <a:rPr kumimoji="1" lang="zh-CN" altLang="en-US" sz="1200" kern="1200" smtClean="0">
                <a:solidFill>
                  <a:schemeClr val="tx1"/>
                </a:solidFill>
                <a:effectLst/>
                <a:latin typeface="宋体" charset="-122"/>
                <a:ea typeface="宋体" charset="-122"/>
                <a:cs typeface="+mn-cs"/>
              </a:rPr>
              <a:t>，并将数据写入对应的磁盘文件内。</a:t>
            </a:r>
            <a:endParaRPr lang="zh-CN" altLang="en-US" smtClean="0">
              <a:effectLst/>
            </a:endParaRPr>
          </a:p>
          <a:p>
            <a:r>
              <a:rPr kumimoji="1" lang="zh-CN" altLang="en-US" sz="1200" kern="1200" smtClean="0">
                <a:solidFill>
                  <a:schemeClr val="tx1"/>
                </a:solidFill>
                <a:effectLst/>
                <a:latin typeface="宋体" charset="-122"/>
                <a:ea typeface="宋体" charset="-122"/>
                <a:cs typeface="+mn-cs"/>
              </a:rPr>
              <a:t>当</a:t>
            </a:r>
            <a:r>
              <a:rPr kumimoji="1" lang="en-US" altLang="zh-CN" sz="1200" kern="1200" smtClean="0">
                <a:solidFill>
                  <a:schemeClr val="tx1"/>
                </a:solidFill>
                <a:effectLst/>
                <a:latin typeface="宋体" charset="-122"/>
                <a:ea typeface="宋体" charset="-122"/>
                <a:cs typeface="+mn-cs"/>
              </a:rPr>
              <a:t>Executor</a:t>
            </a:r>
            <a:r>
              <a:rPr kumimoji="1" lang="zh-CN" altLang="en-US" sz="1200" kern="1200" smtClean="0">
                <a:solidFill>
                  <a:schemeClr val="tx1"/>
                </a:solidFill>
                <a:effectLst/>
                <a:latin typeface="宋体" charset="-122"/>
                <a:ea typeface="宋体" charset="-122"/>
                <a:cs typeface="+mn-cs"/>
              </a:rPr>
              <a:t>的</a:t>
            </a:r>
            <a:r>
              <a:rPr kumimoji="1" lang="en-US" altLang="zh-CN" sz="1200" kern="1200" smtClean="0">
                <a:solidFill>
                  <a:schemeClr val="tx1"/>
                </a:solidFill>
                <a:effectLst/>
                <a:latin typeface="宋体" charset="-122"/>
                <a:ea typeface="宋体" charset="-122"/>
                <a:cs typeface="+mn-cs"/>
              </a:rPr>
              <a:t>CPU core</a:t>
            </a:r>
            <a:r>
              <a:rPr kumimoji="1" lang="zh-CN" altLang="en-US" sz="1200" kern="1200" smtClean="0">
                <a:solidFill>
                  <a:schemeClr val="tx1"/>
                </a:solidFill>
                <a:effectLst/>
                <a:latin typeface="宋体" charset="-122"/>
                <a:ea typeface="宋体" charset="-122"/>
                <a:cs typeface="+mn-cs"/>
              </a:rPr>
              <a:t>执行完一批</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，接着执行下一批</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时，下一批</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就会复用之前已有的</a:t>
            </a:r>
            <a:r>
              <a:rPr kumimoji="1" lang="en-US" altLang="zh-CN" sz="1200" kern="1200" smtClean="0">
                <a:solidFill>
                  <a:schemeClr val="tx1"/>
                </a:solidFill>
                <a:effectLst/>
                <a:latin typeface="宋体" charset="-122"/>
                <a:ea typeface="宋体" charset="-122"/>
                <a:cs typeface="+mn-cs"/>
              </a:rPr>
              <a:t>shuffleFileGroup</a:t>
            </a:r>
            <a:r>
              <a:rPr kumimoji="1" lang="zh-CN" altLang="en-US" sz="1200" kern="1200" smtClean="0">
                <a:solidFill>
                  <a:schemeClr val="tx1"/>
                </a:solidFill>
                <a:effectLst/>
                <a:latin typeface="宋体" charset="-122"/>
                <a:ea typeface="宋体" charset="-122"/>
                <a:cs typeface="+mn-cs"/>
              </a:rPr>
              <a:t>，包括其中的磁盘文件。也就是说，此时</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会将数据写入已有的磁盘文件中，而不会写入新的磁盘文件中。因此，</a:t>
            </a:r>
            <a:r>
              <a:rPr kumimoji="1" lang="en-US" altLang="zh-CN" sz="1200" kern="1200" smtClean="0">
                <a:solidFill>
                  <a:schemeClr val="tx1"/>
                </a:solidFill>
                <a:effectLst/>
                <a:latin typeface="宋体" charset="-122"/>
                <a:ea typeface="宋体" charset="-122"/>
                <a:cs typeface="+mn-cs"/>
              </a:rPr>
              <a:t>consolidate</a:t>
            </a:r>
            <a:r>
              <a:rPr kumimoji="1" lang="zh-CN" altLang="en-US" sz="1200" kern="1200" smtClean="0">
                <a:solidFill>
                  <a:schemeClr val="tx1"/>
                </a:solidFill>
                <a:effectLst/>
                <a:latin typeface="宋体" charset="-122"/>
                <a:ea typeface="宋体" charset="-122"/>
                <a:cs typeface="+mn-cs"/>
              </a:rPr>
              <a:t>机制允许不同的</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复用同一批磁盘文件，这样就可以有效将多个</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的磁盘文件进行一定程度上的合并，从而大幅度减少磁盘文件的数量，进而提升</a:t>
            </a:r>
            <a:r>
              <a:rPr kumimoji="1" lang="en-US" altLang="zh-CN" sz="1200" kern="1200" smtClean="0">
                <a:solidFill>
                  <a:schemeClr val="tx1"/>
                </a:solidFill>
                <a:effectLst/>
                <a:latin typeface="宋体" charset="-122"/>
                <a:ea typeface="宋体" charset="-122"/>
                <a:cs typeface="+mn-cs"/>
              </a:rPr>
              <a:t>shuffle write</a:t>
            </a:r>
            <a:r>
              <a:rPr kumimoji="1" lang="zh-CN" altLang="en-US" sz="1200" kern="1200" smtClean="0">
                <a:solidFill>
                  <a:schemeClr val="tx1"/>
                </a:solidFill>
                <a:effectLst/>
                <a:latin typeface="宋体" charset="-122"/>
                <a:ea typeface="宋体" charset="-122"/>
                <a:cs typeface="+mn-cs"/>
              </a:rPr>
              <a:t>的性能。</a:t>
            </a:r>
            <a:endParaRPr lang="zh-CN" altLang="en-US" smtClean="0">
              <a:effectLst/>
            </a:endParaRPr>
          </a:p>
          <a:p>
            <a:endParaRPr lang="zh-CN" altLang="en-US" smtClean="0">
              <a:effectLst/>
            </a:endParaRPr>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27187819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effectLst/>
            </a:endParaRPr>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36642429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kumimoji="1" lang="zh-CN" altLang="en-US" sz="1200" kern="1200" smtClean="0">
                <a:solidFill>
                  <a:schemeClr val="tx1"/>
                </a:solidFill>
                <a:effectLst/>
                <a:latin typeface="宋体" charset="-122"/>
                <a:ea typeface="宋体" charset="-122"/>
                <a:cs typeface="+mn-cs"/>
              </a:rPr>
              <a:t>普通的</a:t>
            </a:r>
            <a:r>
              <a:rPr kumimoji="1" lang="en-US" altLang="zh-CN" sz="1200" kern="1200" smtClean="0">
                <a:solidFill>
                  <a:schemeClr val="tx1"/>
                </a:solidFill>
                <a:effectLst/>
                <a:latin typeface="宋体" charset="-122"/>
                <a:ea typeface="宋体" charset="-122"/>
                <a:cs typeface="+mn-cs"/>
              </a:rPr>
              <a:t>SortShuffleManager</a:t>
            </a:r>
            <a:r>
              <a:rPr kumimoji="1" lang="zh-CN" altLang="en-US" sz="1200" kern="1200" smtClean="0">
                <a:solidFill>
                  <a:schemeClr val="tx1"/>
                </a:solidFill>
                <a:effectLst/>
                <a:latin typeface="宋体" charset="-122"/>
                <a:ea typeface="宋体" charset="-122"/>
                <a:cs typeface="+mn-cs"/>
              </a:rPr>
              <a:t>的原理。在该模式下，数据会先写入一个内存数据结构中，此时根据不同的</a:t>
            </a:r>
            <a:r>
              <a:rPr kumimoji="1" lang="en-US" altLang="zh-CN" sz="1200" kern="1200" smtClean="0">
                <a:solidFill>
                  <a:schemeClr val="tx1"/>
                </a:solidFill>
                <a:effectLst/>
                <a:latin typeface="宋体" charset="-122"/>
                <a:ea typeface="宋体" charset="-122"/>
                <a:cs typeface="+mn-cs"/>
              </a:rPr>
              <a:t>shuffle</a:t>
            </a:r>
            <a:r>
              <a:rPr kumimoji="1" lang="zh-CN" altLang="en-US" sz="1200" kern="1200" smtClean="0">
                <a:solidFill>
                  <a:schemeClr val="tx1"/>
                </a:solidFill>
                <a:effectLst/>
                <a:latin typeface="宋体" charset="-122"/>
                <a:ea typeface="宋体" charset="-122"/>
                <a:cs typeface="+mn-cs"/>
              </a:rPr>
              <a:t>算子，可能选用不同的数据结构。如果是</a:t>
            </a:r>
            <a:r>
              <a:rPr kumimoji="1" lang="en-US" altLang="zh-CN" sz="1200" kern="1200" smtClean="0">
                <a:solidFill>
                  <a:schemeClr val="tx1"/>
                </a:solidFill>
                <a:effectLst/>
                <a:latin typeface="宋体" charset="-122"/>
                <a:ea typeface="宋体" charset="-122"/>
                <a:cs typeface="+mn-cs"/>
              </a:rPr>
              <a:t>reduceByKey</a:t>
            </a:r>
            <a:r>
              <a:rPr kumimoji="1" lang="zh-CN" altLang="en-US" sz="1200" kern="1200" smtClean="0">
                <a:solidFill>
                  <a:schemeClr val="tx1"/>
                </a:solidFill>
                <a:effectLst/>
                <a:latin typeface="宋体" charset="-122"/>
                <a:ea typeface="宋体" charset="-122"/>
                <a:cs typeface="+mn-cs"/>
              </a:rPr>
              <a:t>这种聚合类的</a:t>
            </a:r>
            <a:r>
              <a:rPr kumimoji="1" lang="en-US" altLang="zh-CN" sz="1200" kern="1200" smtClean="0">
                <a:solidFill>
                  <a:schemeClr val="tx1"/>
                </a:solidFill>
                <a:effectLst/>
                <a:latin typeface="宋体" charset="-122"/>
                <a:ea typeface="宋体" charset="-122"/>
                <a:cs typeface="+mn-cs"/>
              </a:rPr>
              <a:t>shuffle</a:t>
            </a:r>
            <a:r>
              <a:rPr kumimoji="1" lang="zh-CN" altLang="en-US" sz="1200" kern="1200" smtClean="0">
                <a:solidFill>
                  <a:schemeClr val="tx1"/>
                </a:solidFill>
                <a:effectLst/>
                <a:latin typeface="宋体" charset="-122"/>
                <a:ea typeface="宋体" charset="-122"/>
                <a:cs typeface="+mn-cs"/>
              </a:rPr>
              <a:t>算子，那么会选用</a:t>
            </a:r>
            <a:r>
              <a:rPr kumimoji="1" lang="en-US" altLang="zh-CN" sz="1200" kern="1200" smtClean="0">
                <a:solidFill>
                  <a:schemeClr val="tx1"/>
                </a:solidFill>
                <a:effectLst/>
                <a:latin typeface="宋体" charset="-122"/>
                <a:ea typeface="宋体" charset="-122"/>
                <a:cs typeface="+mn-cs"/>
              </a:rPr>
              <a:t>Map</a:t>
            </a:r>
            <a:r>
              <a:rPr kumimoji="1" lang="zh-CN" altLang="en-US" sz="1200" kern="1200" smtClean="0">
                <a:solidFill>
                  <a:schemeClr val="tx1"/>
                </a:solidFill>
                <a:effectLst/>
                <a:latin typeface="宋体" charset="-122"/>
                <a:ea typeface="宋体" charset="-122"/>
                <a:cs typeface="+mn-cs"/>
              </a:rPr>
              <a:t>数据结构，一边通过</a:t>
            </a:r>
            <a:r>
              <a:rPr kumimoji="1" lang="en-US" altLang="zh-CN" sz="1200" kern="1200" smtClean="0">
                <a:solidFill>
                  <a:schemeClr val="tx1"/>
                </a:solidFill>
                <a:effectLst/>
                <a:latin typeface="宋体" charset="-122"/>
                <a:ea typeface="宋体" charset="-122"/>
                <a:cs typeface="+mn-cs"/>
              </a:rPr>
              <a:t>Map</a:t>
            </a:r>
            <a:r>
              <a:rPr kumimoji="1" lang="zh-CN" altLang="en-US" sz="1200" kern="1200" smtClean="0">
                <a:solidFill>
                  <a:schemeClr val="tx1"/>
                </a:solidFill>
                <a:effectLst/>
                <a:latin typeface="宋体" charset="-122"/>
                <a:ea typeface="宋体" charset="-122"/>
                <a:cs typeface="+mn-cs"/>
              </a:rPr>
              <a:t>进行聚合，一边写入内存；如果是</a:t>
            </a:r>
            <a:r>
              <a:rPr kumimoji="1" lang="en-US" altLang="zh-CN" sz="1200" kern="1200" smtClean="0">
                <a:solidFill>
                  <a:schemeClr val="tx1"/>
                </a:solidFill>
                <a:effectLst/>
                <a:latin typeface="宋体" charset="-122"/>
                <a:ea typeface="宋体" charset="-122"/>
                <a:cs typeface="+mn-cs"/>
              </a:rPr>
              <a:t>join</a:t>
            </a:r>
            <a:r>
              <a:rPr kumimoji="1" lang="zh-CN" altLang="en-US" sz="1200" kern="1200" smtClean="0">
                <a:solidFill>
                  <a:schemeClr val="tx1"/>
                </a:solidFill>
                <a:effectLst/>
                <a:latin typeface="宋体" charset="-122"/>
                <a:ea typeface="宋体" charset="-122"/>
                <a:cs typeface="+mn-cs"/>
              </a:rPr>
              <a:t>这种普通的</a:t>
            </a:r>
            <a:r>
              <a:rPr kumimoji="1" lang="en-US" altLang="zh-CN" sz="1200" kern="1200" smtClean="0">
                <a:solidFill>
                  <a:schemeClr val="tx1"/>
                </a:solidFill>
                <a:effectLst/>
                <a:latin typeface="宋体" charset="-122"/>
                <a:ea typeface="宋体" charset="-122"/>
                <a:cs typeface="+mn-cs"/>
              </a:rPr>
              <a:t>shuffle</a:t>
            </a:r>
            <a:r>
              <a:rPr kumimoji="1" lang="zh-CN" altLang="en-US" sz="1200" kern="1200" smtClean="0">
                <a:solidFill>
                  <a:schemeClr val="tx1"/>
                </a:solidFill>
                <a:effectLst/>
                <a:latin typeface="宋体" charset="-122"/>
                <a:ea typeface="宋体" charset="-122"/>
                <a:cs typeface="+mn-cs"/>
              </a:rPr>
              <a:t>算子，那么会选用</a:t>
            </a:r>
            <a:r>
              <a:rPr kumimoji="1" lang="en-US" altLang="zh-CN" sz="1200" kern="1200" smtClean="0">
                <a:solidFill>
                  <a:schemeClr val="tx1"/>
                </a:solidFill>
                <a:effectLst/>
                <a:latin typeface="宋体" charset="-122"/>
                <a:ea typeface="宋体" charset="-122"/>
                <a:cs typeface="+mn-cs"/>
              </a:rPr>
              <a:t>Array</a:t>
            </a:r>
            <a:r>
              <a:rPr kumimoji="1" lang="zh-CN" altLang="en-US" sz="1200" kern="1200" smtClean="0">
                <a:solidFill>
                  <a:schemeClr val="tx1"/>
                </a:solidFill>
                <a:effectLst/>
                <a:latin typeface="宋体" charset="-122"/>
                <a:ea typeface="宋体" charset="-122"/>
                <a:cs typeface="+mn-cs"/>
              </a:rPr>
              <a:t>数据结构，直接写入内存。接着，每写一条数据进入内存数据结构之后，就会判断一下，是否达到了某个临界阈值。如果达到临界阈值的话，那么就会尝试将内存数据结构中的数据溢写到磁盘，然后清空内存数据结构。</a:t>
            </a:r>
            <a:endParaRPr lang="zh-CN" altLang="en-US" smtClean="0">
              <a:effectLst/>
            </a:endParaRPr>
          </a:p>
          <a:p>
            <a:r>
              <a:rPr kumimoji="1" lang="zh-CN" altLang="en-US" sz="1200" kern="1200" smtClean="0">
                <a:solidFill>
                  <a:schemeClr val="tx1"/>
                </a:solidFill>
                <a:effectLst/>
                <a:latin typeface="宋体" charset="-122"/>
                <a:ea typeface="宋体" charset="-122"/>
                <a:cs typeface="+mn-cs"/>
              </a:rPr>
              <a:t>在溢写到磁盘文件之前，会先根据</a:t>
            </a:r>
            <a:r>
              <a:rPr kumimoji="1" lang="en-US" altLang="zh-CN" sz="1200" kern="1200" smtClean="0">
                <a:solidFill>
                  <a:schemeClr val="tx1"/>
                </a:solidFill>
                <a:effectLst/>
                <a:latin typeface="宋体" charset="-122"/>
                <a:ea typeface="宋体" charset="-122"/>
                <a:cs typeface="+mn-cs"/>
              </a:rPr>
              <a:t>key</a:t>
            </a:r>
            <a:r>
              <a:rPr kumimoji="1" lang="zh-CN" altLang="en-US" sz="1200" kern="1200" smtClean="0">
                <a:solidFill>
                  <a:schemeClr val="tx1"/>
                </a:solidFill>
                <a:effectLst/>
                <a:latin typeface="宋体" charset="-122"/>
                <a:ea typeface="宋体" charset="-122"/>
                <a:cs typeface="+mn-cs"/>
              </a:rPr>
              <a:t>对内存数据结构中已有的数据进行排序。排序过后，会分批将数据写入磁盘文件。默认的</a:t>
            </a:r>
            <a:r>
              <a:rPr kumimoji="1" lang="en-US" altLang="zh-CN" sz="1200" kern="1200" smtClean="0">
                <a:solidFill>
                  <a:schemeClr val="tx1"/>
                </a:solidFill>
                <a:effectLst/>
                <a:latin typeface="宋体" charset="-122"/>
                <a:ea typeface="宋体" charset="-122"/>
                <a:cs typeface="+mn-cs"/>
              </a:rPr>
              <a:t>batch</a:t>
            </a:r>
            <a:r>
              <a:rPr kumimoji="1" lang="zh-CN" altLang="en-US" sz="1200" kern="1200" smtClean="0">
                <a:solidFill>
                  <a:schemeClr val="tx1"/>
                </a:solidFill>
                <a:effectLst/>
                <a:latin typeface="宋体" charset="-122"/>
                <a:ea typeface="宋体" charset="-122"/>
                <a:cs typeface="+mn-cs"/>
              </a:rPr>
              <a:t>数量是</a:t>
            </a:r>
            <a:r>
              <a:rPr kumimoji="1" lang="en-US" altLang="zh-CN" sz="1200" kern="1200" smtClean="0">
                <a:solidFill>
                  <a:schemeClr val="tx1"/>
                </a:solidFill>
                <a:effectLst/>
                <a:latin typeface="宋体" charset="-122"/>
                <a:ea typeface="宋体" charset="-122"/>
                <a:cs typeface="+mn-cs"/>
              </a:rPr>
              <a:t>10000</a:t>
            </a:r>
            <a:r>
              <a:rPr kumimoji="1" lang="zh-CN" altLang="en-US" sz="1200" kern="1200" smtClean="0">
                <a:solidFill>
                  <a:schemeClr val="tx1"/>
                </a:solidFill>
                <a:effectLst/>
                <a:latin typeface="宋体" charset="-122"/>
                <a:ea typeface="宋体" charset="-122"/>
                <a:cs typeface="+mn-cs"/>
              </a:rPr>
              <a:t>条，也就是说，排序好的数据，会以每批</a:t>
            </a:r>
            <a:r>
              <a:rPr kumimoji="1" lang="en-US" altLang="zh-CN" sz="1200" kern="1200" smtClean="0">
                <a:solidFill>
                  <a:schemeClr val="tx1"/>
                </a:solidFill>
                <a:effectLst/>
                <a:latin typeface="宋体" charset="-122"/>
                <a:ea typeface="宋体" charset="-122"/>
                <a:cs typeface="+mn-cs"/>
              </a:rPr>
              <a:t>1</a:t>
            </a:r>
            <a:r>
              <a:rPr kumimoji="1" lang="zh-CN" altLang="en-US" sz="1200" kern="1200" smtClean="0">
                <a:solidFill>
                  <a:schemeClr val="tx1"/>
                </a:solidFill>
                <a:effectLst/>
                <a:latin typeface="宋体" charset="-122"/>
                <a:ea typeface="宋体" charset="-122"/>
                <a:cs typeface="+mn-cs"/>
              </a:rPr>
              <a:t>万条数据的形式分批写入磁盘文件。写入磁盘文件是通过</a:t>
            </a:r>
            <a:r>
              <a:rPr kumimoji="1" lang="en-US" altLang="zh-CN" sz="1200" kern="1200" smtClean="0">
                <a:solidFill>
                  <a:schemeClr val="tx1"/>
                </a:solidFill>
                <a:effectLst/>
                <a:latin typeface="宋体" charset="-122"/>
                <a:ea typeface="宋体" charset="-122"/>
                <a:cs typeface="+mn-cs"/>
              </a:rPr>
              <a:t>Java</a:t>
            </a:r>
            <a:r>
              <a:rPr kumimoji="1" lang="zh-CN" altLang="en-US" sz="1200" kern="1200" smtClean="0">
                <a:solidFill>
                  <a:schemeClr val="tx1"/>
                </a:solidFill>
                <a:effectLst/>
                <a:latin typeface="宋体" charset="-122"/>
                <a:ea typeface="宋体" charset="-122"/>
                <a:cs typeface="+mn-cs"/>
              </a:rPr>
              <a:t>的</a:t>
            </a:r>
            <a:r>
              <a:rPr kumimoji="1" lang="en-US" altLang="zh-CN" sz="1200" kern="1200" smtClean="0">
                <a:solidFill>
                  <a:schemeClr val="tx1"/>
                </a:solidFill>
                <a:effectLst/>
                <a:latin typeface="宋体" charset="-122"/>
                <a:ea typeface="宋体" charset="-122"/>
                <a:cs typeface="+mn-cs"/>
              </a:rPr>
              <a:t>BufferedOutputStream</a:t>
            </a:r>
            <a:r>
              <a:rPr kumimoji="1" lang="zh-CN" altLang="en-US" sz="1200" kern="1200" smtClean="0">
                <a:solidFill>
                  <a:schemeClr val="tx1"/>
                </a:solidFill>
                <a:effectLst/>
                <a:latin typeface="宋体" charset="-122"/>
                <a:ea typeface="宋体" charset="-122"/>
                <a:cs typeface="+mn-cs"/>
              </a:rPr>
              <a:t>实现的。</a:t>
            </a:r>
            <a:r>
              <a:rPr kumimoji="1" lang="en-US" altLang="zh-CN" sz="1200" kern="1200" smtClean="0">
                <a:solidFill>
                  <a:schemeClr val="tx1"/>
                </a:solidFill>
                <a:effectLst/>
                <a:latin typeface="宋体" charset="-122"/>
                <a:ea typeface="宋体" charset="-122"/>
                <a:cs typeface="+mn-cs"/>
              </a:rPr>
              <a:t>BufferedOutputStream</a:t>
            </a:r>
            <a:r>
              <a:rPr kumimoji="1" lang="zh-CN" altLang="en-US" sz="1200" kern="1200" smtClean="0">
                <a:solidFill>
                  <a:schemeClr val="tx1"/>
                </a:solidFill>
                <a:effectLst/>
                <a:latin typeface="宋体" charset="-122"/>
                <a:ea typeface="宋体" charset="-122"/>
                <a:cs typeface="+mn-cs"/>
              </a:rPr>
              <a:t>是</a:t>
            </a:r>
            <a:r>
              <a:rPr kumimoji="1" lang="en-US" altLang="zh-CN" sz="1200" kern="1200" smtClean="0">
                <a:solidFill>
                  <a:schemeClr val="tx1"/>
                </a:solidFill>
                <a:effectLst/>
                <a:latin typeface="宋体" charset="-122"/>
                <a:ea typeface="宋体" charset="-122"/>
                <a:cs typeface="+mn-cs"/>
              </a:rPr>
              <a:t>Java</a:t>
            </a:r>
            <a:r>
              <a:rPr kumimoji="1" lang="zh-CN" altLang="en-US" sz="1200" kern="1200" smtClean="0">
                <a:solidFill>
                  <a:schemeClr val="tx1"/>
                </a:solidFill>
                <a:effectLst/>
                <a:latin typeface="宋体" charset="-122"/>
                <a:ea typeface="宋体" charset="-122"/>
                <a:cs typeface="+mn-cs"/>
              </a:rPr>
              <a:t>的缓冲输出流，首先会将数据缓冲在内存中，当内存缓冲满溢之后再一次写入磁盘文件中，这样可以减少磁盘</a:t>
            </a:r>
            <a:r>
              <a:rPr kumimoji="1" lang="en-US" altLang="zh-CN" sz="1200" kern="1200" smtClean="0">
                <a:solidFill>
                  <a:schemeClr val="tx1"/>
                </a:solidFill>
                <a:effectLst/>
                <a:latin typeface="宋体" charset="-122"/>
                <a:ea typeface="宋体" charset="-122"/>
                <a:cs typeface="+mn-cs"/>
              </a:rPr>
              <a:t>IO</a:t>
            </a:r>
            <a:r>
              <a:rPr kumimoji="1" lang="zh-CN" altLang="en-US" sz="1200" kern="1200" smtClean="0">
                <a:solidFill>
                  <a:schemeClr val="tx1"/>
                </a:solidFill>
                <a:effectLst/>
                <a:latin typeface="宋体" charset="-122"/>
                <a:ea typeface="宋体" charset="-122"/>
                <a:cs typeface="+mn-cs"/>
              </a:rPr>
              <a:t>次数，提升性能。</a:t>
            </a:r>
            <a:endParaRPr lang="zh-CN" altLang="en-US" smtClean="0">
              <a:effectLst/>
            </a:endParaRPr>
          </a:p>
          <a:p>
            <a:r>
              <a:rPr kumimoji="1" lang="zh-CN" altLang="en-US" sz="1200" kern="1200" smtClean="0">
                <a:solidFill>
                  <a:schemeClr val="tx1"/>
                </a:solidFill>
                <a:effectLst/>
                <a:latin typeface="宋体" charset="-122"/>
                <a:ea typeface="宋体" charset="-122"/>
                <a:cs typeface="+mn-cs"/>
              </a:rPr>
              <a:t>一个</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将所有数据写入内存数据结构的过程中，会发生多次磁盘溢写操作，也就会产生多个临时文件。最后会将之前所有的临时磁盘文件都进行合并，这就是</a:t>
            </a:r>
            <a:r>
              <a:rPr kumimoji="1" lang="en-US" altLang="zh-CN" sz="1200" kern="1200" smtClean="0">
                <a:solidFill>
                  <a:schemeClr val="tx1"/>
                </a:solidFill>
                <a:effectLst/>
                <a:latin typeface="宋体" charset="-122"/>
                <a:ea typeface="宋体" charset="-122"/>
                <a:cs typeface="+mn-cs"/>
              </a:rPr>
              <a:t>merge</a:t>
            </a:r>
            <a:r>
              <a:rPr kumimoji="1" lang="zh-CN" altLang="en-US" sz="1200" kern="1200" smtClean="0">
                <a:solidFill>
                  <a:schemeClr val="tx1"/>
                </a:solidFill>
                <a:effectLst/>
                <a:latin typeface="宋体" charset="-122"/>
                <a:ea typeface="宋体" charset="-122"/>
                <a:cs typeface="+mn-cs"/>
              </a:rPr>
              <a:t>过程，此时会将之前所有临时磁盘文件中的数据读取出来，然后依次写入最终的磁盘文件之中。此外，由于一个</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就只对应一个磁盘文件，也就意味着该</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为下游</a:t>
            </a:r>
            <a:r>
              <a:rPr kumimoji="1" lang="en-US" altLang="zh-CN" sz="1200" kern="1200" smtClean="0">
                <a:solidFill>
                  <a:schemeClr val="tx1"/>
                </a:solidFill>
                <a:effectLst/>
                <a:latin typeface="宋体" charset="-122"/>
                <a:ea typeface="宋体" charset="-122"/>
                <a:cs typeface="+mn-cs"/>
              </a:rPr>
              <a:t>stage</a:t>
            </a:r>
            <a:r>
              <a:rPr kumimoji="1" lang="zh-CN" altLang="en-US" sz="1200" kern="1200" smtClean="0">
                <a:solidFill>
                  <a:schemeClr val="tx1"/>
                </a:solidFill>
                <a:effectLst/>
                <a:latin typeface="宋体" charset="-122"/>
                <a:ea typeface="宋体" charset="-122"/>
                <a:cs typeface="+mn-cs"/>
              </a:rPr>
              <a:t>的</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准备的数据都在这一个文件中，因此还会单独写一份索引文件，其中标识了下游各个</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的数据在文件中的</a:t>
            </a:r>
            <a:r>
              <a:rPr kumimoji="1" lang="en-US" altLang="zh-CN" sz="1200" kern="1200" smtClean="0">
                <a:solidFill>
                  <a:schemeClr val="tx1"/>
                </a:solidFill>
                <a:effectLst/>
                <a:latin typeface="宋体" charset="-122"/>
                <a:ea typeface="宋体" charset="-122"/>
                <a:cs typeface="+mn-cs"/>
              </a:rPr>
              <a:t>start offset</a:t>
            </a:r>
            <a:r>
              <a:rPr kumimoji="1" lang="zh-CN" altLang="en-US" sz="1200" kern="1200" smtClean="0">
                <a:solidFill>
                  <a:schemeClr val="tx1"/>
                </a:solidFill>
                <a:effectLst/>
                <a:latin typeface="宋体" charset="-122"/>
                <a:ea typeface="宋体" charset="-122"/>
                <a:cs typeface="+mn-cs"/>
              </a:rPr>
              <a:t>与</a:t>
            </a:r>
            <a:r>
              <a:rPr kumimoji="1" lang="en-US" altLang="zh-CN" sz="1200" kern="1200" smtClean="0">
                <a:solidFill>
                  <a:schemeClr val="tx1"/>
                </a:solidFill>
                <a:effectLst/>
                <a:latin typeface="宋体" charset="-122"/>
                <a:ea typeface="宋体" charset="-122"/>
                <a:cs typeface="+mn-cs"/>
              </a:rPr>
              <a:t>end offset</a:t>
            </a:r>
            <a:r>
              <a:rPr kumimoji="1" lang="zh-CN" altLang="en-US" sz="1200" kern="1200" smtClean="0">
                <a:solidFill>
                  <a:schemeClr val="tx1"/>
                </a:solidFill>
                <a:effectLst/>
                <a:latin typeface="宋体" charset="-122"/>
                <a:ea typeface="宋体" charset="-122"/>
                <a:cs typeface="+mn-cs"/>
              </a:rPr>
              <a:t>。</a:t>
            </a:r>
            <a:endParaRPr lang="zh-CN" altLang="en-US" smtClean="0">
              <a:effectLst/>
            </a:endParaRPr>
          </a:p>
          <a:p>
            <a:r>
              <a:rPr kumimoji="1" lang="en-US" altLang="zh-CN" sz="1200" kern="1200" smtClean="0">
                <a:solidFill>
                  <a:schemeClr val="tx1"/>
                </a:solidFill>
                <a:effectLst/>
                <a:latin typeface="宋体" charset="-122"/>
                <a:ea typeface="宋体" charset="-122"/>
                <a:cs typeface="+mn-cs"/>
              </a:rPr>
              <a:t>SortShuffleManager</a:t>
            </a:r>
            <a:r>
              <a:rPr kumimoji="1" lang="zh-CN" altLang="en-US" sz="1200" kern="1200" smtClean="0">
                <a:solidFill>
                  <a:schemeClr val="tx1"/>
                </a:solidFill>
                <a:effectLst/>
                <a:latin typeface="宋体" charset="-122"/>
                <a:ea typeface="宋体" charset="-122"/>
                <a:cs typeface="+mn-cs"/>
              </a:rPr>
              <a:t>由于有一个磁盘文件</a:t>
            </a:r>
            <a:r>
              <a:rPr kumimoji="1" lang="en-US" altLang="zh-CN" sz="1200" kern="1200" smtClean="0">
                <a:solidFill>
                  <a:schemeClr val="tx1"/>
                </a:solidFill>
                <a:effectLst/>
                <a:latin typeface="宋体" charset="-122"/>
                <a:ea typeface="宋体" charset="-122"/>
                <a:cs typeface="+mn-cs"/>
              </a:rPr>
              <a:t>merge</a:t>
            </a:r>
            <a:r>
              <a:rPr kumimoji="1" lang="zh-CN" altLang="en-US" sz="1200" kern="1200" smtClean="0">
                <a:solidFill>
                  <a:schemeClr val="tx1"/>
                </a:solidFill>
                <a:effectLst/>
                <a:latin typeface="宋体" charset="-122"/>
                <a:ea typeface="宋体" charset="-122"/>
                <a:cs typeface="+mn-cs"/>
              </a:rPr>
              <a:t>的过程，因此大大减少了文件数量。比如第一个</a:t>
            </a:r>
            <a:r>
              <a:rPr kumimoji="1" lang="en-US" altLang="zh-CN" sz="1200" kern="1200" smtClean="0">
                <a:solidFill>
                  <a:schemeClr val="tx1"/>
                </a:solidFill>
                <a:effectLst/>
                <a:latin typeface="宋体" charset="-122"/>
                <a:ea typeface="宋体" charset="-122"/>
                <a:cs typeface="+mn-cs"/>
              </a:rPr>
              <a:t>stage</a:t>
            </a:r>
            <a:r>
              <a:rPr kumimoji="1" lang="zh-CN" altLang="en-US" sz="1200" kern="1200" smtClean="0">
                <a:solidFill>
                  <a:schemeClr val="tx1"/>
                </a:solidFill>
                <a:effectLst/>
                <a:latin typeface="宋体" charset="-122"/>
                <a:ea typeface="宋体" charset="-122"/>
                <a:cs typeface="+mn-cs"/>
              </a:rPr>
              <a:t>有</a:t>
            </a:r>
            <a:r>
              <a:rPr kumimoji="1" lang="en-US" altLang="zh-CN" sz="1200" kern="1200" smtClean="0">
                <a:solidFill>
                  <a:schemeClr val="tx1"/>
                </a:solidFill>
                <a:effectLst/>
                <a:latin typeface="宋体" charset="-122"/>
                <a:ea typeface="宋体" charset="-122"/>
                <a:cs typeface="+mn-cs"/>
              </a:rPr>
              <a:t>50</a:t>
            </a:r>
            <a:r>
              <a:rPr kumimoji="1" lang="zh-CN" altLang="en-US" sz="1200" kern="1200" smtClean="0">
                <a:solidFill>
                  <a:schemeClr val="tx1"/>
                </a:solidFill>
                <a:effectLst/>
                <a:latin typeface="宋体" charset="-122"/>
                <a:ea typeface="宋体" charset="-122"/>
                <a:cs typeface="+mn-cs"/>
              </a:rPr>
              <a:t>个</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，总共有</a:t>
            </a:r>
            <a:r>
              <a:rPr kumimoji="1" lang="en-US" altLang="zh-CN" sz="1200" kern="1200" smtClean="0">
                <a:solidFill>
                  <a:schemeClr val="tx1"/>
                </a:solidFill>
                <a:effectLst/>
                <a:latin typeface="宋体" charset="-122"/>
                <a:ea typeface="宋体" charset="-122"/>
                <a:cs typeface="+mn-cs"/>
              </a:rPr>
              <a:t>10</a:t>
            </a:r>
            <a:r>
              <a:rPr kumimoji="1" lang="zh-CN" altLang="en-US" sz="1200" kern="1200" smtClean="0">
                <a:solidFill>
                  <a:schemeClr val="tx1"/>
                </a:solidFill>
                <a:effectLst/>
                <a:latin typeface="宋体" charset="-122"/>
                <a:ea typeface="宋体" charset="-122"/>
                <a:cs typeface="+mn-cs"/>
              </a:rPr>
              <a:t>个</a:t>
            </a:r>
            <a:r>
              <a:rPr kumimoji="1" lang="en-US" altLang="zh-CN" sz="1200" kern="1200" smtClean="0">
                <a:solidFill>
                  <a:schemeClr val="tx1"/>
                </a:solidFill>
                <a:effectLst/>
                <a:latin typeface="宋体" charset="-122"/>
                <a:ea typeface="宋体" charset="-122"/>
                <a:cs typeface="+mn-cs"/>
              </a:rPr>
              <a:t>Executor</a:t>
            </a:r>
            <a:r>
              <a:rPr kumimoji="1" lang="zh-CN" altLang="en-US" sz="1200" kern="1200" smtClean="0">
                <a:solidFill>
                  <a:schemeClr val="tx1"/>
                </a:solidFill>
                <a:effectLst/>
                <a:latin typeface="宋体" charset="-122"/>
                <a:ea typeface="宋体" charset="-122"/>
                <a:cs typeface="+mn-cs"/>
              </a:rPr>
              <a:t>，每个</a:t>
            </a:r>
            <a:r>
              <a:rPr kumimoji="1" lang="en-US" altLang="zh-CN" sz="1200" kern="1200" smtClean="0">
                <a:solidFill>
                  <a:schemeClr val="tx1"/>
                </a:solidFill>
                <a:effectLst/>
                <a:latin typeface="宋体" charset="-122"/>
                <a:ea typeface="宋体" charset="-122"/>
                <a:cs typeface="+mn-cs"/>
              </a:rPr>
              <a:t>Executor</a:t>
            </a:r>
            <a:r>
              <a:rPr kumimoji="1" lang="zh-CN" altLang="en-US" sz="1200" kern="1200" smtClean="0">
                <a:solidFill>
                  <a:schemeClr val="tx1"/>
                </a:solidFill>
                <a:effectLst/>
                <a:latin typeface="宋体" charset="-122"/>
                <a:ea typeface="宋体" charset="-122"/>
                <a:cs typeface="+mn-cs"/>
              </a:rPr>
              <a:t>执行</a:t>
            </a:r>
            <a:r>
              <a:rPr kumimoji="1" lang="en-US" altLang="zh-CN" sz="1200" kern="1200" smtClean="0">
                <a:solidFill>
                  <a:schemeClr val="tx1"/>
                </a:solidFill>
                <a:effectLst/>
                <a:latin typeface="宋体" charset="-122"/>
                <a:ea typeface="宋体" charset="-122"/>
                <a:cs typeface="+mn-cs"/>
              </a:rPr>
              <a:t>5</a:t>
            </a:r>
            <a:r>
              <a:rPr kumimoji="1" lang="zh-CN" altLang="en-US" sz="1200" kern="1200" smtClean="0">
                <a:solidFill>
                  <a:schemeClr val="tx1"/>
                </a:solidFill>
                <a:effectLst/>
                <a:latin typeface="宋体" charset="-122"/>
                <a:ea typeface="宋体" charset="-122"/>
                <a:cs typeface="+mn-cs"/>
              </a:rPr>
              <a:t>个</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，而第二个</a:t>
            </a:r>
            <a:r>
              <a:rPr kumimoji="1" lang="en-US" altLang="zh-CN" sz="1200" kern="1200" smtClean="0">
                <a:solidFill>
                  <a:schemeClr val="tx1"/>
                </a:solidFill>
                <a:effectLst/>
                <a:latin typeface="宋体" charset="-122"/>
                <a:ea typeface="宋体" charset="-122"/>
                <a:cs typeface="+mn-cs"/>
              </a:rPr>
              <a:t>stage</a:t>
            </a:r>
            <a:r>
              <a:rPr kumimoji="1" lang="zh-CN" altLang="en-US" sz="1200" kern="1200" smtClean="0">
                <a:solidFill>
                  <a:schemeClr val="tx1"/>
                </a:solidFill>
                <a:effectLst/>
                <a:latin typeface="宋体" charset="-122"/>
                <a:ea typeface="宋体" charset="-122"/>
                <a:cs typeface="+mn-cs"/>
              </a:rPr>
              <a:t>有</a:t>
            </a:r>
            <a:r>
              <a:rPr kumimoji="1" lang="en-US" altLang="zh-CN" sz="1200" kern="1200" smtClean="0">
                <a:solidFill>
                  <a:schemeClr val="tx1"/>
                </a:solidFill>
                <a:effectLst/>
                <a:latin typeface="宋体" charset="-122"/>
                <a:ea typeface="宋体" charset="-122"/>
                <a:cs typeface="+mn-cs"/>
              </a:rPr>
              <a:t>100</a:t>
            </a:r>
            <a:r>
              <a:rPr kumimoji="1" lang="zh-CN" altLang="en-US" sz="1200" kern="1200" smtClean="0">
                <a:solidFill>
                  <a:schemeClr val="tx1"/>
                </a:solidFill>
                <a:effectLst/>
                <a:latin typeface="宋体" charset="-122"/>
                <a:ea typeface="宋体" charset="-122"/>
                <a:cs typeface="+mn-cs"/>
              </a:rPr>
              <a:t>个</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。由于每个</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最终只有一个磁盘文件，因此此时每个</a:t>
            </a:r>
            <a:r>
              <a:rPr kumimoji="1" lang="en-US" altLang="zh-CN" sz="1200" kern="1200" smtClean="0">
                <a:solidFill>
                  <a:schemeClr val="tx1"/>
                </a:solidFill>
                <a:effectLst/>
                <a:latin typeface="宋体" charset="-122"/>
                <a:ea typeface="宋体" charset="-122"/>
                <a:cs typeface="+mn-cs"/>
              </a:rPr>
              <a:t>Executor</a:t>
            </a:r>
            <a:r>
              <a:rPr kumimoji="1" lang="zh-CN" altLang="en-US" sz="1200" kern="1200" smtClean="0">
                <a:solidFill>
                  <a:schemeClr val="tx1"/>
                </a:solidFill>
                <a:effectLst/>
                <a:latin typeface="宋体" charset="-122"/>
                <a:ea typeface="宋体" charset="-122"/>
                <a:cs typeface="+mn-cs"/>
              </a:rPr>
              <a:t>上只有</a:t>
            </a:r>
            <a:r>
              <a:rPr kumimoji="1" lang="en-US" altLang="zh-CN" sz="1200" kern="1200" smtClean="0">
                <a:solidFill>
                  <a:schemeClr val="tx1"/>
                </a:solidFill>
                <a:effectLst/>
                <a:latin typeface="宋体" charset="-122"/>
                <a:ea typeface="宋体" charset="-122"/>
                <a:cs typeface="+mn-cs"/>
              </a:rPr>
              <a:t>5</a:t>
            </a:r>
            <a:r>
              <a:rPr kumimoji="1" lang="zh-CN" altLang="en-US" sz="1200" kern="1200" smtClean="0">
                <a:solidFill>
                  <a:schemeClr val="tx1"/>
                </a:solidFill>
                <a:effectLst/>
                <a:latin typeface="宋体" charset="-122"/>
                <a:ea typeface="宋体" charset="-122"/>
                <a:cs typeface="+mn-cs"/>
              </a:rPr>
              <a:t>个磁盘文件，所有</a:t>
            </a:r>
            <a:r>
              <a:rPr kumimoji="1" lang="en-US" altLang="zh-CN" sz="1200" kern="1200" smtClean="0">
                <a:solidFill>
                  <a:schemeClr val="tx1"/>
                </a:solidFill>
                <a:effectLst/>
                <a:latin typeface="宋体" charset="-122"/>
                <a:ea typeface="宋体" charset="-122"/>
                <a:cs typeface="+mn-cs"/>
              </a:rPr>
              <a:t>Executor</a:t>
            </a:r>
            <a:r>
              <a:rPr kumimoji="1" lang="zh-CN" altLang="en-US" sz="1200" kern="1200" smtClean="0">
                <a:solidFill>
                  <a:schemeClr val="tx1"/>
                </a:solidFill>
                <a:effectLst/>
                <a:latin typeface="宋体" charset="-122"/>
                <a:ea typeface="宋体" charset="-122"/>
                <a:cs typeface="+mn-cs"/>
              </a:rPr>
              <a:t>只有</a:t>
            </a:r>
            <a:r>
              <a:rPr kumimoji="1" lang="en-US" altLang="zh-CN" sz="1200" kern="1200" smtClean="0">
                <a:solidFill>
                  <a:schemeClr val="tx1"/>
                </a:solidFill>
                <a:effectLst/>
                <a:latin typeface="宋体" charset="-122"/>
                <a:ea typeface="宋体" charset="-122"/>
                <a:cs typeface="+mn-cs"/>
              </a:rPr>
              <a:t>50</a:t>
            </a:r>
            <a:r>
              <a:rPr kumimoji="1" lang="zh-CN" altLang="en-US" sz="1200" kern="1200" smtClean="0">
                <a:solidFill>
                  <a:schemeClr val="tx1"/>
                </a:solidFill>
                <a:effectLst/>
                <a:latin typeface="宋体" charset="-122"/>
                <a:ea typeface="宋体" charset="-122"/>
                <a:cs typeface="+mn-cs"/>
              </a:rPr>
              <a:t>个磁盘文件。</a:t>
            </a:r>
            <a:endParaRPr lang="zh-CN" altLang="en-US" smtClean="0">
              <a:effectLst/>
            </a:endParaRPr>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2215995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12875467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kumimoji="1" lang="en-US" altLang="zh-CN" sz="1200" kern="1200" smtClean="0">
                <a:solidFill>
                  <a:schemeClr val="tx1"/>
                </a:solidFill>
                <a:effectLst/>
                <a:latin typeface="宋体" charset="-122"/>
                <a:ea typeface="宋体" charset="-122"/>
                <a:cs typeface="+mn-cs"/>
              </a:rPr>
              <a:t>bypass</a:t>
            </a:r>
            <a:r>
              <a:rPr kumimoji="1" lang="zh-CN" altLang="en-US" sz="1200" kern="1200" smtClean="0">
                <a:solidFill>
                  <a:schemeClr val="tx1"/>
                </a:solidFill>
                <a:effectLst/>
                <a:latin typeface="宋体" charset="-122"/>
                <a:ea typeface="宋体" charset="-122"/>
                <a:cs typeface="+mn-cs"/>
              </a:rPr>
              <a:t>运行机制的触发条件如下：</a:t>
            </a:r>
            <a:endParaRPr lang="zh-CN" altLang="en-US" smtClean="0">
              <a:effectLst/>
            </a:endParaRPr>
          </a:p>
          <a:p>
            <a:r>
              <a:rPr kumimoji="1" lang="zh-CN" altLang="en-US" sz="1200" b="0" i="0" u="none" strike="noStrike" kern="1200" smtClean="0">
                <a:solidFill>
                  <a:schemeClr val="tx1"/>
                </a:solidFill>
                <a:effectLst/>
                <a:latin typeface="宋体" charset="-122"/>
                <a:ea typeface="宋体" charset="-122"/>
                <a:cs typeface="+mn-cs"/>
              </a:rPr>
              <a:t>*</a:t>
            </a:r>
            <a:r>
              <a:rPr kumimoji="1" lang="en-US" altLang="zh-CN" sz="1200" b="0" i="0" u="none" strike="noStrike" kern="1200" smtClean="0">
                <a:solidFill>
                  <a:schemeClr val="tx1"/>
                </a:solidFill>
                <a:effectLst/>
                <a:latin typeface="宋体" charset="-122"/>
                <a:ea typeface="宋体" charset="-122"/>
                <a:cs typeface="+mn-cs"/>
              </a:rPr>
              <a:t>shuffle read</a:t>
            </a:r>
            <a:r>
              <a:rPr kumimoji="1" lang="zh-CN" altLang="en-US" sz="1200" b="0" i="0" u="none" strike="noStrike" kern="1200" smtClean="0">
                <a:solidFill>
                  <a:schemeClr val="tx1"/>
                </a:solidFill>
                <a:effectLst/>
                <a:latin typeface="宋体" charset="-122"/>
                <a:ea typeface="宋体" charset="-122"/>
                <a:cs typeface="+mn-cs"/>
              </a:rPr>
              <a:t> </a:t>
            </a:r>
            <a:r>
              <a:rPr kumimoji="1" lang="en-US" altLang="zh-CN" sz="1200" b="0" i="0" u="none" strike="noStrike" kern="1200" smtClean="0">
                <a:solidFill>
                  <a:schemeClr val="tx1"/>
                </a:solidFill>
                <a:effectLst/>
                <a:latin typeface="宋体" charset="-122"/>
                <a:ea typeface="宋体" charset="-122"/>
                <a:cs typeface="+mn-cs"/>
              </a:rPr>
              <a:t>task</a:t>
            </a:r>
            <a:r>
              <a:rPr kumimoji="1" lang="zh-CN" altLang="en-US" sz="1200" b="0" i="0" u="none" strike="noStrike" kern="1200" smtClean="0">
                <a:solidFill>
                  <a:schemeClr val="tx1"/>
                </a:solidFill>
                <a:effectLst/>
                <a:latin typeface="宋体" charset="-122"/>
                <a:ea typeface="宋体" charset="-122"/>
                <a:cs typeface="+mn-cs"/>
              </a:rPr>
              <a:t>数量小于</a:t>
            </a:r>
            <a:r>
              <a:rPr kumimoji="1" lang="en-US" altLang="zh-CN" sz="1200" b="0" i="0" u="none" strike="noStrike" kern="1200" smtClean="0">
                <a:solidFill>
                  <a:schemeClr val="tx1"/>
                </a:solidFill>
                <a:effectLst/>
                <a:latin typeface="宋体" charset="-122"/>
                <a:ea typeface="宋体" charset="-122"/>
                <a:cs typeface="+mn-cs"/>
              </a:rPr>
              <a:t>spark.shuffle.sort.bypassMergeThreshold</a:t>
            </a:r>
            <a:r>
              <a:rPr kumimoji="1" lang="zh-CN" altLang="en-US" sz="1200" b="0" i="0" u="none" strike="noStrike" kern="1200" smtClean="0">
                <a:solidFill>
                  <a:schemeClr val="tx1"/>
                </a:solidFill>
                <a:effectLst/>
                <a:latin typeface="宋体" charset="-122"/>
                <a:ea typeface="宋体" charset="-122"/>
                <a:cs typeface="+mn-cs"/>
              </a:rPr>
              <a:t>参数的值。</a:t>
            </a:r>
          </a:p>
          <a:p>
            <a:r>
              <a:rPr kumimoji="1" lang="zh-CN" altLang="en-US" sz="1200" b="0" i="0" u="none" strike="noStrike" kern="1200" smtClean="0">
                <a:solidFill>
                  <a:schemeClr val="tx1"/>
                </a:solidFill>
                <a:effectLst/>
                <a:latin typeface="宋体" charset="-122"/>
                <a:ea typeface="宋体" charset="-122"/>
                <a:cs typeface="+mn-cs"/>
              </a:rPr>
              <a:t>*不是聚合类的</a:t>
            </a:r>
            <a:r>
              <a:rPr kumimoji="1" lang="en-US" altLang="zh-CN" sz="1200" b="0" i="0" u="none" strike="noStrike" kern="1200" smtClean="0">
                <a:solidFill>
                  <a:schemeClr val="tx1"/>
                </a:solidFill>
                <a:effectLst/>
                <a:latin typeface="宋体" charset="-122"/>
                <a:ea typeface="宋体" charset="-122"/>
                <a:cs typeface="+mn-cs"/>
              </a:rPr>
              <a:t>shuffle</a:t>
            </a:r>
            <a:r>
              <a:rPr kumimoji="1" lang="zh-CN" altLang="en-US" sz="1200" b="0" i="0" u="none" strike="noStrike" kern="1200" smtClean="0">
                <a:solidFill>
                  <a:schemeClr val="tx1"/>
                </a:solidFill>
                <a:effectLst/>
                <a:latin typeface="宋体" charset="-122"/>
                <a:ea typeface="宋体" charset="-122"/>
                <a:cs typeface="+mn-cs"/>
              </a:rPr>
              <a:t>算子（比如</a:t>
            </a:r>
            <a:r>
              <a:rPr kumimoji="1" lang="en-US" altLang="zh-CN" sz="1200" b="0" i="0" u="none" strike="noStrike" kern="1200" smtClean="0">
                <a:solidFill>
                  <a:schemeClr val="tx1"/>
                </a:solidFill>
                <a:effectLst/>
                <a:latin typeface="宋体" charset="-122"/>
                <a:ea typeface="宋体" charset="-122"/>
                <a:cs typeface="+mn-cs"/>
              </a:rPr>
              <a:t>reduceByKey</a:t>
            </a:r>
            <a:r>
              <a:rPr kumimoji="1" lang="zh-CN" altLang="en-US" sz="1200" b="0" i="0" u="none" strike="noStrike" kern="1200" smtClean="0">
                <a:solidFill>
                  <a:schemeClr val="tx1"/>
                </a:solidFill>
                <a:effectLst/>
                <a:latin typeface="宋体" charset="-122"/>
                <a:ea typeface="宋体" charset="-122"/>
                <a:cs typeface="+mn-cs"/>
              </a:rPr>
              <a:t>）。</a:t>
            </a:r>
            <a:endParaRPr kumimoji="1" lang="en-US" altLang="zh-CN" sz="1200" kern="1200" smtClean="0">
              <a:solidFill>
                <a:schemeClr val="tx1"/>
              </a:solidFill>
              <a:effectLst/>
              <a:latin typeface="宋体" charset="-122"/>
              <a:ea typeface="宋体" charset="-122"/>
              <a:cs typeface="+mn-cs"/>
            </a:endParaRPr>
          </a:p>
          <a:p>
            <a:r>
              <a:rPr kumimoji="1" lang="zh-CN" altLang="en-US" sz="1200" kern="1200" smtClean="0">
                <a:solidFill>
                  <a:schemeClr val="tx1"/>
                </a:solidFill>
                <a:effectLst/>
                <a:latin typeface="宋体" charset="-122"/>
                <a:ea typeface="宋体" charset="-122"/>
                <a:cs typeface="+mn-cs"/>
              </a:rPr>
              <a:t>此时</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会为每个下游</a:t>
            </a:r>
            <a:r>
              <a:rPr kumimoji="1" lang="en-US" altLang="zh-CN" sz="1200" kern="1200" smtClean="0">
                <a:solidFill>
                  <a:schemeClr val="tx1"/>
                </a:solidFill>
                <a:effectLst/>
                <a:latin typeface="宋体" charset="-122"/>
                <a:ea typeface="宋体" charset="-122"/>
                <a:cs typeface="+mn-cs"/>
              </a:rPr>
              <a:t>task</a:t>
            </a:r>
            <a:r>
              <a:rPr kumimoji="1" lang="zh-CN" altLang="en-US" sz="1200" kern="1200" smtClean="0">
                <a:solidFill>
                  <a:schemeClr val="tx1"/>
                </a:solidFill>
                <a:effectLst/>
                <a:latin typeface="宋体" charset="-122"/>
                <a:ea typeface="宋体" charset="-122"/>
                <a:cs typeface="+mn-cs"/>
              </a:rPr>
              <a:t>都创建一个临时磁盘文件，并将数据按</a:t>
            </a:r>
            <a:r>
              <a:rPr kumimoji="1" lang="en-US" altLang="zh-CN" sz="1200" kern="1200" smtClean="0">
                <a:solidFill>
                  <a:schemeClr val="tx1"/>
                </a:solidFill>
                <a:effectLst/>
                <a:latin typeface="宋体" charset="-122"/>
                <a:ea typeface="宋体" charset="-122"/>
                <a:cs typeface="+mn-cs"/>
              </a:rPr>
              <a:t>key</a:t>
            </a:r>
            <a:r>
              <a:rPr kumimoji="1" lang="zh-CN" altLang="en-US" sz="1200" kern="1200" smtClean="0">
                <a:solidFill>
                  <a:schemeClr val="tx1"/>
                </a:solidFill>
                <a:effectLst/>
                <a:latin typeface="宋体" charset="-122"/>
                <a:ea typeface="宋体" charset="-122"/>
                <a:cs typeface="+mn-cs"/>
              </a:rPr>
              <a:t>进行</a:t>
            </a:r>
            <a:r>
              <a:rPr kumimoji="1" lang="en-US" altLang="zh-CN" sz="1200" kern="1200" smtClean="0">
                <a:solidFill>
                  <a:schemeClr val="tx1"/>
                </a:solidFill>
                <a:effectLst/>
                <a:latin typeface="宋体" charset="-122"/>
                <a:ea typeface="宋体" charset="-122"/>
                <a:cs typeface="+mn-cs"/>
              </a:rPr>
              <a:t>hash</a:t>
            </a:r>
            <a:r>
              <a:rPr kumimoji="1" lang="zh-CN" altLang="en-US" sz="1200" kern="1200" smtClean="0">
                <a:solidFill>
                  <a:schemeClr val="tx1"/>
                </a:solidFill>
                <a:effectLst/>
                <a:latin typeface="宋体" charset="-122"/>
                <a:ea typeface="宋体" charset="-122"/>
                <a:cs typeface="+mn-cs"/>
              </a:rPr>
              <a:t>然后根据</a:t>
            </a:r>
            <a:r>
              <a:rPr kumimoji="1" lang="en-US" altLang="zh-CN" sz="1200" kern="1200" smtClean="0">
                <a:solidFill>
                  <a:schemeClr val="tx1"/>
                </a:solidFill>
                <a:effectLst/>
                <a:latin typeface="宋体" charset="-122"/>
                <a:ea typeface="宋体" charset="-122"/>
                <a:cs typeface="+mn-cs"/>
              </a:rPr>
              <a:t>key</a:t>
            </a:r>
            <a:r>
              <a:rPr kumimoji="1" lang="zh-CN" altLang="en-US" sz="1200" kern="1200" smtClean="0">
                <a:solidFill>
                  <a:schemeClr val="tx1"/>
                </a:solidFill>
                <a:effectLst/>
                <a:latin typeface="宋体" charset="-122"/>
                <a:ea typeface="宋体" charset="-122"/>
                <a:cs typeface="+mn-cs"/>
              </a:rPr>
              <a:t>的</a:t>
            </a:r>
            <a:r>
              <a:rPr kumimoji="1" lang="en-US" altLang="zh-CN" sz="1200" kern="1200" smtClean="0">
                <a:solidFill>
                  <a:schemeClr val="tx1"/>
                </a:solidFill>
                <a:effectLst/>
                <a:latin typeface="宋体" charset="-122"/>
                <a:ea typeface="宋体" charset="-122"/>
                <a:cs typeface="+mn-cs"/>
              </a:rPr>
              <a:t>hash</a:t>
            </a:r>
            <a:r>
              <a:rPr kumimoji="1" lang="zh-CN" altLang="en-US" sz="1200" kern="1200" smtClean="0">
                <a:solidFill>
                  <a:schemeClr val="tx1"/>
                </a:solidFill>
                <a:effectLst/>
                <a:latin typeface="宋体" charset="-122"/>
                <a:ea typeface="宋体" charset="-122"/>
                <a:cs typeface="+mn-cs"/>
              </a:rPr>
              <a:t>值，将</a:t>
            </a:r>
            <a:r>
              <a:rPr kumimoji="1" lang="en-US" altLang="zh-CN" sz="1200" kern="1200" smtClean="0">
                <a:solidFill>
                  <a:schemeClr val="tx1"/>
                </a:solidFill>
                <a:effectLst/>
                <a:latin typeface="宋体" charset="-122"/>
                <a:ea typeface="宋体" charset="-122"/>
                <a:cs typeface="+mn-cs"/>
              </a:rPr>
              <a:t>key</a:t>
            </a:r>
            <a:r>
              <a:rPr kumimoji="1" lang="zh-CN" altLang="en-US" sz="1200" kern="1200" smtClean="0">
                <a:solidFill>
                  <a:schemeClr val="tx1"/>
                </a:solidFill>
                <a:effectLst/>
                <a:latin typeface="宋体" charset="-122"/>
                <a:ea typeface="宋体" charset="-122"/>
                <a:cs typeface="+mn-cs"/>
              </a:rPr>
              <a:t>写入对应的磁盘文件之中。当然，写入磁盘文件时也是先写入内存缓冲，缓冲写满之后再溢写到磁盘文件的。最后，同样会将所有临时磁盘文件都合并成一个磁盘文件，并创建一个单独的索引文件。</a:t>
            </a:r>
            <a:endParaRPr lang="zh-CN" altLang="en-US" smtClean="0">
              <a:effectLst/>
            </a:endParaRPr>
          </a:p>
          <a:p>
            <a:r>
              <a:rPr kumimoji="1" lang="zh-CN" altLang="en-US" sz="1200" kern="1200" smtClean="0">
                <a:solidFill>
                  <a:schemeClr val="tx1"/>
                </a:solidFill>
                <a:effectLst/>
                <a:latin typeface="宋体" charset="-122"/>
                <a:ea typeface="宋体" charset="-122"/>
                <a:cs typeface="+mn-cs"/>
              </a:rPr>
              <a:t>该过程的磁盘写机制其实跟未经优化的</a:t>
            </a:r>
            <a:r>
              <a:rPr kumimoji="1" lang="en-US" altLang="zh-CN" sz="1200" kern="1200" smtClean="0">
                <a:solidFill>
                  <a:schemeClr val="tx1"/>
                </a:solidFill>
                <a:effectLst/>
                <a:latin typeface="宋体" charset="-122"/>
                <a:ea typeface="宋体" charset="-122"/>
                <a:cs typeface="+mn-cs"/>
              </a:rPr>
              <a:t>HashShuffleManager</a:t>
            </a:r>
            <a:r>
              <a:rPr kumimoji="1" lang="zh-CN" altLang="en-US" sz="1200" kern="1200" smtClean="0">
                <a:solidFill>
                  <a:schemeClr val="tx1"/>
                </a:solidFill>
                <a:effectLst/>
                <a:latin typeface="宋体" charset="-122"/>
                <a:ea typeface="宋体" charset="-122"/>
                <a:cs typeface="+mn-cs"/>
              </a:rPr>
              <a:t>是一模一样的，因为都要创建数量惊人的磁盘文件，只是在最后会做一个磁盘文件的合并而已。因此少量的最终磁盘文件，也让该机制相对未经优化的</a:t>
            </a:r>
            <a:r>
              <a:rPr kumimoji="1" lang="en-US" altLang="zh-CN" sz="1200" kern="1200" smtClean="0">
                <a:solidFill>
                  <a:schemeClr val="tx1"/>
                </a:solidFill>
                <a:effectLst/>
                <a:latin typeface="宋体" charset="-122"/>
                <a:ea typeface="宋体" charset="-122"/>
                <a:cs typeface="+mn-cs"/>
              </a:rPr>
              <a:t>HashShuffleManager</a:t>
            </a:r>
            <a:r>
              <a:rPr kumimoji="1" lang="zh-CN" altLang="en-US" sz="1200" kern="1200" smtClean="0">
                <a:solidFill>
                  <a:schemeClr val="tx1"/>
                </a:solidFill>
                <a:effectLst/>
                <a:latin typeface="宋体" charset="-122"/>
                <a:ea typeface="宋体" charset="-122"/>
                <a:cs typeface="+mn-cs"/>
              </a:rPr>
              <a:t>来说，</a:t>
            </a:r>
            <a:r>
              <a:rPr kumimoji="1" lang="en-US" altLang="zh-CN" sz="1200" kern="1200" smtClean="0">
                <a:solidFill>
                  <a:schemeClr val="tx1"/>
                </a:solidFill>
                <a:effectLst/>
                <a:latin typeface="宋体" charset="-122"/>
                <a:ea typeface="宋体" charset="-122"/>
                <a:cs typeface="+mn-cs"/>
              </a:rPr>
              <a:t>shuffle read</a:t>
            </a:r>
            <a:r>
              <a:rPr kumimoji="1" lang="zh-CN" altLang="en-US" sz="1200" kern="1200" smtClean="0">
                <a:solidFill>
                  <a:schemeClr val="tx1"/>
                </a:solidFill>
                <a:effectLst/>
                <a:latin typeface="宋体" charset="-122"/>
                <a:ea typeface="宋体" charset="-122"/>
                <a:cs typeface="+mn-cs"/>
              </a:rPr>
              <a:t>的性能会更好。</a:t>
            </a:r>
            <a:endParaRPr lang="zh-CN" altLang="en-US" smtClean="0">
              <a:effectLst/>
            </a:endParaRPr>
          </a:p>
          <a:p>
            <a:r>
              <a:rPr kumimoji="1" lang="zh-CN" altLang="en-US" sz="1200" kern="1200" smtClean="0">
                <a:solidFill>
                  <a:schemeClr val="tx1"/>
                </a:solidFill>
                <a:effectLst/>
                <a:latin typeface="宋体" charset="-122"/>
                <a:ea typeface="宋体" charset="-122"/>
                <a:cs typeface="+mn-cs"/>
              </a:rPr>
              <a:t>而该机制与普通</a:t>
            </a:r>
            <a:r>
              <a:rPr kumimoji="1" lang="en-US" altLang="zh-CN" sz="1200" kern="1200" smtClean="0">
                <a:solidFill>
                  <a:schemeClr val="tx1"/>
                </a:solidFill>
                <a:effectLst/>
                <a:latin typeface="宋体" charset="-122"/>
                <a:ea typeface="宋体" charset="-122"/>
                <a:cs typeface="+mn-cs"/>
              </a:rPr>
              <a:t>SortShuffleManager</a:t>
            </a:r>
            <a:r>
              <a:rPr kumimoji="1" lang="zh-CN" altLang="en-US" sz="1200" kern="1200" smtClean="0">
                <a:solidFill>
                  <a:schemeClr val="tx1"/>
                </a:solidFill>
                <a:effectLst/>
                <a:latin typeface="宋体" charset="-122"/>
                <a:ea typeface="宋体" charset="-122"/>
                <a:cs typeface="+mn-cs"/>
              </a:rPr>
              <a:t>运行机制的不同在于：第一，磁盘写机制不同；第二，不会进行排序。也就是说，启用该机制的最大好处在于，</a:t>
            </a:r>
            <a:r>
              <a:rPr kumimoji="1" lang="en-US" altLang="zh-CN" sz="1200" kern="1200" smtClean="0">
                <a:solidFill>
                  <a:schemeClr val="tx1"/>
                </a:solidFill>
                <a:effectLst/>
                <a:latin typeface="宋体" charset="-122"/>
                <a:ea typeface="宋体" charset="-122"/>
                <a:cs typeface="+mn-cs"/>
              </a:rPr>
              <a:t>shuffle write</a:t>
            </a:r>
            <a:r>
              <a:rPr kumimoji="1" lang="zh-CN" altLang="en-US" sz="1200" kern="1200" smtClean="0">
                <a:solidFill>
                  <a:schemeClr val="tx1"/>
                </a:solidFill>
                <a:effectLst/>
                <a:latin typeface="宋体" charset="-122"/>
                <a:ea typeface="宋体" charset="-122"/>
                <a:cs typeface="+mn-cs"/>
              </a:rPr>
              <a:t>过程中，不需要进行数据的排序操作，也就节省掉了这部分的性能开销。</a:t>
            </a:r>
            <a:endParaRPr lang="zh-CN" altLang="en-US" smtClean="0">
              <a:effectLst/>
            </a:endParaRPr>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25414015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effectLst/>
            </a:endParaRPr>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6769687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effectLst/>
            </a:endParaRPr>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25091598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effectLst/>
            </a:endParaRPr>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16198427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effectLst/>
            </a:endParaRPr>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12298576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effectLst/>
            </a:endParaRPr>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29379716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effectLst/>
            </a:endParaRPr>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17157559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effectLst/>
            </a:endParaRPr>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2625021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effectLst/>
            </a:endParaRPr>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12666135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effectLst/>
            </a:endParaRPr>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55624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14655319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effectLst/>
            </a:endParaRPr>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38951032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effectLst/>
              </a:rPr>
              <a:t>注意，有些情况数据处理完后需要对重叠数据进行标记以便去重处理。</a:t>
            </a:r>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13728401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effectLst/>
            </a:endParaRPr>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4202032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1089824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4131958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4021543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zh-CN" sz="1200" kern="1200" dirty="0" smtClean="0">
                <a:solidFill>
                  <a:schemeClr val="tx1"/>
                </a:solidFill>
                <a:latin typeface="宋体" charset="-122"/>
                <a:ea typeface="宋体" charset="-122"/>
                <a:cs typeface="+mn-cs"/>
              </a:rPr>
              <a:t>在算子函数中使用到外部变量时，默认情况下，</a:t>
            </a:r>
            <a:r>
              <a:rPr kumimoji="1" lang="en-US" altLang="zh-CN" sz="1200" kern="1200" dirty="0" smtClean="0">
                <a:solidFill>
                  <a:schemeClr val="tx1"/>
                </a:solidFill>
                <a:latin typeface="宋体" charset="-122"/>
                <a:ea typeface="宋体" charset="-122"/>
                <a:cs typeface="+mn-cs"/>
              </a:rPr>
              <a:t>Spark</a:t>
            </a:r>
            <a:r>
              <a:rPr kumimoji="1" lang="zh-CN" altLang="zh-CN" sz="1200" kern="1200" dirty="0" smtClean="0">
                <a:solidFill>
                  <a:schemeClr val="tx1"/>
                </a:solidFill>
                <a:latin typeface="宋体" charset="-122"/>
                <a:ea typeface="宋体" charset="-122"/>
                <a:cs typeface="+mn-cs"/>
              </a:rPr>
              <a:t>会将该变量复制多个副本，通过网络传输到</a:t>
            </a:r>
            <a:r>
              <a:rPr kumimoji="1" lang="en-US" altLang="zh-CN" sz="1200" kern="1200" dirty="0" smtClean="0">
                <a:solidFill>
                  <a:schemeClr val="tx1"/>
                </a:solidFill>
                <a:latin typeface="宋体" charset="-122"/>
                <a:ea typeface="宋体" charset="-122"/>
                <a:cs typeface="+mn-cs"/>
              </a:rPr>
              <a:t>task</a:t>
            </a:r>
            <a:r>
              <a:rPr kumimoji="1" lang="zh-CN" altLang="zh-CN" sz="1200" kern="1200" dirty="0" smtClean="0">
                <a:solidFill>
                  <a:schemeClr val="tx1"/>
                </a:solidFill>
                <a:latin typeface="宋体" charset="-122"/>
                <a:ea typeface="宋体" charset="-122"/>
                <a:cs typeface="+mn-cs"/>
              </a:rPr>
              <a:t>中，此时每个</a:t>
            </a:r>
            <a:r>
              <a:rPr kumimoji="1" lang="en-US" altLang="zh-CN" sz="1200" kern="1200" dirty="0" smtClean="0">
                <a:solidFill>
                  <a:schemeClr val="tx1"/>
                </a:solidFill>
                <a:latin typeface="宋体" charset="-122"/>
                <a:ea typeface="宋体" charset="-122"/>
                <a:cs typeface="+mn-cs"/>
              </a:rPr>
              <a:t>task</a:t>
            </a:r>
            <a:r>
              <a:rPr kumimoji="1" lang="zh-CN" altLang="zh-CN" sz="1200" kern="1200" dirty="0" smtClean="0">
                <a:solidFill>
                  <a:schemeClr val="tx1"/>
                </a:solidFill>
                <a:latin typeface="宋体" charset="-122"/>
                <a:ea typeface="宋体" charset="-122"/>
                <a:cs typeface="+mn-cs"/>
              </a:rPr>
              <a:t>都有一个变量副本。如果变量本身比较大的话（比如</a:t>
            </a:r>
            <a:r>
              <a:rPr kumimoji="1" lang="en-US" altLang="zh-CN" sz="1200" kern="1200" dirty="0" smtClean="0">
                <a:solidFill>
                  <a:schemeClr val="tx1"/>
                </a:solidFill>
                <a:latin typeface="宋体" charset="-122"/>
                <a:ea typeface="宋体" charset="-122"/>
                <a:cs typeface="+mn-cs"/>
              </a:rPr>
              <a:t>100M</a:t>
            </a:r>
            <a:r>
              <a:rPr kumimoji="1" lang="zh-CN" altLang="zh-CN" sz="1200" kern="1200" dirty="0" smtClean="0">
                <a:solidFill>
                  <a:schemeClr val="tx1"/>
                </a:solidFill>
                <a:latin typeface="宋体" charset="-122"/>
                <a:ea typeface="宋体" charset="-122"/>
                <a:cs typeface="+mn-cs"/>
              </a:rPr>
              <a:t>，甚至</a:t>
            </a:r>
            <a:r>
              <a:rPr kumimoji="1" lang="en-US" altLang="zh-CN" sz="1200" kern="1200" dirty="0" smtClean="0">
                <a:solidFill>
                  <a:schemeClr val="tx1"/>
                </a:solidFill>
                <a:latin typeface="宋体" charset="-122"/>
                <a:ea typeface="宋体" charset="-122"/>
                <a:cs typeface="+mn-cs"/>
              </a:rPr>
              <a:t>1G</a:t>
            </a:r>
            <a:r>
              <a:rPr kumimoji="1" lang="zh-CN" altLang="zh-CN" sz="1200" kern="1200" dirty="0" smtClean="0">
                <a:solidFill>
                  <a:schemeClr val="tx1"/>
                </a:solidFill>
                <a:latin typeface="宋体" charset="-122"/>
                <a:ea typeface="宋体" charset="-122"/>
                <a:cs typeface="+mn-cs"/>
              </a:rPr>
              <a:t>），那么大量的变量副本在网络中传输的性能开销，以及在各个节点的</a:t>
            </a:r>
            <a:r>
              <a:rPr kumimoji="1" lang="en-US" altLang="zh-CN" sz="1200" kern="1200" dirty="0" smtClean="0">
                <a:solidFill>
                  <a:schemeClr val="tx1"/>
                </a:solidFill>
                <a:latin typeface="宋体" charset="-122"/>
                <a:ea typeface="宋体" charset="-122"/>
                <a:cs typeface="+mn-cs"/>
              </a:rPr>
              <a:t>Executor</a:t>
            </a:r>
            <a:r>
              <a:rPr kumimoji="1" lang="zh-CN" altLang="zh-CN" sz="1200" kern="1200" dirty="0" smtClean="0">
                <a:solidFill>
                  <a:schemeClr val="tx1"/>
                </a:solidFill>
                <a:latin typeface="宋体" charset="-122"/>
                <a:ea typeface="宋体" charset="-122"/>
                <a:cs typeface="+mn-cs"/>
              </a:rPr>
              <a:t>中占用过多内存导致的频繁</a:t>
            </a:r>
            <a:r>
              <a:rPr kumimoji="1" lang="en-US" altLang="zh-CN" sz="1200" kern="1200" dirty="0" smtClean="0">
                <a:solidFill>
                  <a:schemeClr val="tx1"/>
                </a:solidFill>
                <a:latin typeface="宋体" charset="-122"/>
                <a:ea typeface="宋体" charset="-122"/>
                <a:cs typeface="+mn-cs"/>
              </a:rPr>
              <a:t>GC</a:t>
            </a:r>
            <a:r>
              <a:rPr kumimoji="1" lang="zh-CN" altLang="zh-CN" sz="1200" kern="1200" dirty="0" smtClean="0">
                <a:solidFill>
                  <a:schemeClr val="tx1"/>
                </a:solidFill>
                <a:latin typeface="宋体" charset="-122"/>
                <a:ea typeface="宋体" charset="-122"/>
                <a:cs typeface="+mn-cs"/>
              </a:rPr>
              <a:t>，都会极大地影响性能</a:t>
            </a:r>
            <a:r>
              <a:rPr kumimoji="1" lang="zh-CN" altLang="en-US" sz="1200" kern="1200" dirty="0" smtClean="0">
                <a:solidFill>
                  <a:schemeClr val="tx1"/>
                </a:solidFill>
                <a:latin typeface="宋体" charset="-122"/>
                <a:ea typeface="宋体" charset="-122"/>
                <a:cs typeface="+mn-cs"/>
              </a:rPr>
              <a:t>。</a:t>
            </a:r>
            <a:endParaRPr lang="zh-CN" altLang="en-US" dirty="0"/>
          </a:p>
        </p:txBody>
      </p:sp>
      <p:sp>
        <p:nvSpPr>
          <p:cNvPr id="4" name="页眉占位符 3"/>
          <p:cNvSpPr>
            <a:spLocks noGrp="1"/>
          </p:cNvSpPr>
          <p:nvPr>
            <p:ph type="hdr" sz="quarter" idx="10"/>
          </p:nvPr>
        </p:nvSpPr>
        <p:spPr/>
        <p:txBody>
          <a:bodyPr/>
          <a:lstStyle/>
          <a:p>
            <a:r>
              <a:rPr lang="zh-CN" altLang="en-US" smtClean="0"/>
              <a:t>*</a:t>
            </a:r>
            <a:endParaRPr lang="zh-CN" altLang="en-US" sz="1200"/>
          </a:p>
        </p:txBody>
      </p:sp>
      <p:sp>
        <p:nvSpPr>
          <p:cNvPr id="5" name="日期占位符 4"/>
          <p:cNvSpPr>
            <a:spLocks noGrp="1"/>
          </p:cNvSpPr>
          <p:nvPr>
            <p:ph type="dt" idx="11"/>
          </p:nvPr>
        </p:nvSpPr>
        <p:spPr/>
        <p:txBody>
          <a:bodyPr/>
          <a:lstStyle/>
          <a:p>
            <a:r>
              <a:rPr lang="en-US" altLang="zh-CN" smtClean="0"/>
              <a:t>07/16/96</a:t>
            </a:r>
            <a:endParaRPr lang="en-US" altLang="zh-CN" sz="1200"/>
          </a:p>
        </p:txBody>
      </p:sp>
      <p:sp>
        <p:nvSpPr>
          <p:cNvPr id="6" name="页脚占位符 5"/>
          <p:cNvSpPr>
            <a:spLocks noGrp="1"/>
          </p:cNvSpPr>
          <p:nvPr>
            <p:ph type="ftr" sz="quarter" idx="12"/>
          </p:nvPr>
        </p:nvSpPr>
        <p:spPr/>
        <p:txBody>
          <a:bodyPr/>
          <a:lstStyle/>
          <a:p>
            <a:r>
              <a:rPr lang="zh-CN" altLang="en-US" smtClean="0"/>
              <a:t>*</a:t>
            </a:r>
            <a:endParaRPr lang="zh-CN" altLang="en-US" sz="1200"/>
          </a:p>
        </p:txBody>
      </p:sp>
      <p:sp>
        <p:nvSpPr>
          <p:cNvPr id="7" name="灯片编号占位符 6"/>
          <p:cNvSpPr>
            <a:spLocks noGrp="1"/>
          </p:cNvSpPr>
          <p:nvPr>
            <p:ph type="sldNum" sz="quarter" idx="13"/>
          </p:nvPr>
        </p:nvSpPr>
        <p:spPr/>
        <p:txBody>
          <a:bodyPr/>
          <a:lstStyle/>
          <a:p>
            <a:r>
              <a:rPr lang="en-US" altLang="zh-CN" smtClean="0"/>
              <a:t>##</a:t>
            </a:r>
            <a:endParaRPr lang="en-US" altLang="zh-CN" sz="1200"/>
          </a:p>
        </p:txBody>
      </p:sp>
    </p:spTree>
    <p:extLst>
      <p:ext uri="{BB962C8B-B14F-4D97-AF65-F5344CB8AC3E}">
        <p14:creationId xmlns:p14="http://schemas.microsoft.com/office/powerpoint/2010/main" val="1008316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5842" name="Group 2"/>
          <p:cNvGrpSpPr>
            <a:grpSpLocks/>
          </p:cNvGrpSpPr>
          <p:nvPr/>
        </p:nvGrpSpPr>
        <p:grpSpPr bwMode="auto">
          <a:xfrm>
            <a:off x="0" y="2438400"/>
            <a:ext cx="9009063" cy="1052513"/>
            <a:chOff x="0" y="1536"/>
            <a:chExt cx="5675" cy="663"/>
          </a:xfrm>
        </p:grpSpPr>
        <p:grpSp>
          <p:nvGrpSpPr>
            <p:cNvPr id="35843" name="Group 3"/>
            <p:cNvGrpSpPr>
              <a:grpSpLocks/>
            </p:cNvGrpSpPr>
            <p:nvPr/>
          </p:nvGrpSpPr>
          <p:grpSpPr bwMode="auto">
            <a:xfrm>
              <a:off x="183" y="1604"/>
              <a:ext cx="448" cy="299"/>
              <a:chOff x="720" y="336"/>
              <a:chExt cx="624" cy="432"/>
            </a:xfrm>
          </p:grpSpPr>
          <p:sp>
            <p:nvSpPr>
              <p:cNvPr id="35844"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zh-CN" altLang="en-US"/>
              </a:p>
            </p:txBody>
          </p:sp>
          <p:sp>
            <p:nvSpPr>
              <p:cNvPr id="3584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a:p>
            </p:txBody>
          </p:sp>
        </p:grpSp>
        <p:grpSp>
          <p:nvGrpSpPr>
            <p:cNvPr id="35846" name="Group 6"/>
            <p:cNvGrpSpPr>
              <a:grpSpLocks/>
            </p:cNvGrpSpPr>
            <p:nvPr/>
          </p:nvGrpSpPr>
          <p:grpSpPr bwMode="auto">
            <a:xfrm>
              <a:off x="261" y="1870"/>
              <a:ext cx="465" cy="299"/>
              <a:chOff x="912" y="2640"/>
              <a:chExt cx="672" cy="432"/>
            </a:xfrm>
          </p:grpSpPr>
          <p:sp>
            <p:nvSpPr>
              <p:cNvPr id="35847"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zh-CN" altLang="en-US"/>
              </a:p>
            </p:txBody>
          </p:sp>
          <p:sp>
            <p:nvSpPr>
              <p:cNvPr id="3584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en-US"/>
              </a:p>
            </p:txBody>
          </p:sp>
        </p:grpSp>
        <p:sp>
          <p:nvSpPr>
            <p:cNvPr id="3584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zh-CN" altLang="en-US"/>
            </a:p>
          </p:txBody>
        </p:sp>
        <p:sp>
          <p:nvSpPr>
            <p:cNvPr id="35850"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zh-CN" altLang="en-US"/>
            </a:p>
          </p:txBody>
        </p:sp>
        <p:sp>
          <p:nvSpPr>
            <p:cNvPr id="3585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zh-CN" altLang="en-US"/>
            </a:p>
          </p:txBody>
        </p:sp>
      </p:grpSp>
      <p:sp>
        <p:nvSpPr>
          <p:cNvPr id="35852" name="Rectangle 12"/>
          <p:cNvSpPr>
            <a:spLocks noGrp="1" noChangeArrowheads="1"/>
          </p:cNvSpPr>
          <p:nvPr>
            <p:ph type="ctrTitle"/>
          </p:nvPr>
        </p:nvSpPr>
        <p:spPr>
          <a:xfrm>
            <a:off x="990600" y="1676400"/>
            <a:ext cx="7772400" cy="1462088"/>
          </a:xfrm>
        </p:spPr>
        <p:txBody>
          <a:bodyPr/>
          <a:lstStyle>
            <a:lvl1pPr>
              <a:defRPr/>
            </a:lvl1pPr>
          </a:lstStyle>
          <a:p>
            <a:r>
              <a:rPr lang="zh-CN" altLang="en-US" smtClean="0"/>
              <a:t>单击此处编辑母版标题样式</a:t>
            </a:r>
            <a:endParaRPr lang="zh-CN" altLang="en-US"/>
          </a:p>
        </p:txBody>
      </p:sp>
      <p:sp>
        <p:nvSpPr>
          <p:cNvPr id="3585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3585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3585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3585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9E56B565-9124-426A-9940-8E9A7A9B0A6E}"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4E07C72-E7DC-475A-8EFA-5AD9B0517067}"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CBCF9FF-4F63-48F8-BFAF-BED3B9E7F06E}"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E189E1E-F126-4CD2-BA3A-C7FA3999FCFB}"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DE76198-5A16-4F48-9AA2-AA72DDE6E57A}"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D168A97-DEA9-4AA1-B44E-4053F9038C20}"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2427A485-739A-4A18-A38B-416C227364D9}"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A633A81-097D-4070-97CA-0949EDA15A27}"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4EAC9E1-2E5F-4186-8071-024FEBA563D6}"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7F736C9-CB57-44F7-B707-DF1B283C49F5}"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FCF9E91-5A9E-4ED8-9B16-4A2ACD74C338}"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CN" altLang="en-US" sz="2400">
              <a:latin typeface="Tahoma" pitchFamily="34" charset="0"/>
            </a:endParaRPr>
          </a:p>
        </p:txBody>
      </p:sp>
      <p:sp>
        <p:nvSpPr>
          <p:cNvPr id="3481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CN" altLang="en-US" sz="2400">
              <a:latin typeface="Tahoma" pitchFamily="34" charset="0"/>
            </a:endParaRPr>
          </a:p>
        </p:txBody>
      </p:sp>
      <p:sp>
        <p:nvSpPr>
          <p:cNvPr id="3482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CN" altLang="en-US" sz="2400">
              <a:latin typeface="Tahoma" pitchFamily="34" charset="0"/>
            </a:endParaRPr>
          </a:p>
        </p:txBody>
      </p:sp>
      <p:sp>
        <p:nvSpPr>
          <p:cNvPr id="3482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CN" altLang="en-US" sz="2400">
              <a:latin typeface="Tahoma" pitchFamily="34" charset="0"/>
            </a:endParaRPr>
          </a:p>
        </p:txBody>
      </p:sp>
      <p:sp>
        <p:nvSpPr>
          <p:cNvPr id="3482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CN" altLang="en-US" sz="2400">
              <a:latin typeface="Tahoma" pitchFamily="34" charset="0"/>
            </a:endParaRPr>
          </a:p>
        </p:txBody>
      </p:sp>
      <p:sp>
        <p:nvSpPr>
          <p:cNvPr id="3482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CN" altLang="en-US" sz="2400">
              <a:latin typeface="Tahoma" pitchFamily="34" charset="0"/>
            </a:endParaRPr>
          </a:p>
        </p:txBody>
      </p:sp>
      <p:sp>
        <p:nvSpPr>
          <p:cNvPr id="3482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CN" altLang="en-US" sz="2400">
              <a:latin typeface="Tahoma" pitchFamily="34" charset="0"/>
            </a:endParaRPr>
          </a:p>
        </p:txBody>
      </p:sp>
      <p:sp>
        <p:nvSpPr>
          <p:cNvPr id="34825"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4826"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482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defRPr>
            </a:lvl1pPr>
          </a:lstStyle>
          <a:p>
            <a:endParaRPr lang="en-US" altLang="zh-CN"/>
          </a:p>
        </p:txBody>
      </p:sp>
      <p:sp>
        <p:nvSpPr>
          <p:cNvPr id="3482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Tahoma" pitchFamily="34" charset="0"/>
              </a:defRPr>
            </a:lvl1pPr>
          </a:lstStyle>
          <a:p>
            <a:endParaRPr lang="en-US" altLang="zh-CN"/>
          </a:p>
        </p:txBody>
      </p:sp>
      <p:sp>
        <p:nvSpPr>
          <p:cNvPr id="3482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itchFamily="34" charset="0"/>
              </a:defRPr>
            </a:lvl1pPr>
          </a:lstStyle>
          <a:p>
            <a:fld id="{BA85A64F-C5F0-4F95-9C9B-29D0A5B9BAD0}"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宋体" charset="-122"/>
          <a:ea typeface="宋体" charset="-122"/>
        </a:defRPr>
      </a:lvl2pPr>
      <a:lvl3pPr algn="l" rtl="0" eaLnBrk="1" fontAlgn="base" hangingPunct="1">
        <a:spcBef>
          <a:spcPct val="0"/>
        </a:spcBef>
        <a:spcAft>
          <a:spcPct val="0"/>
        </a:spcAft>
        <a:defRPr sz="4400">
          <a:solidFill>
            <a:schemeClr val="tx2"/>
          </a:solidFill>
          <a:latin typeface="宋体" charset="-122"/>
          <a:ea typeface="宋体" charset="-122"/>
        </a:defRPr>
      </a:lvl3pPr>
      <a:lvl4pPr algn="l" rtl="0" eaLnBrk="1" fontAlgn="base" hangingPunct="1">
        <a:spcBef>
          <a:spcPct val="0"/>
        </a:spcBef>
        <a:spcAft>
          <a:spcPct val="0"/>
        </a:spcAft>
        <a:defRPr sz="4400">
          <a:solidFill>
            <a:schemeClr val="tx2"/>
          </a:solidFill>
          <a:latin typeface="宋体" charset="-122"/>
          <a:ea typeface="宋体" charset="-122"/>
        </a:defRPr>
      </a:lvl4pPr>
      <a:lvl5pPr algn="l" rtl="0" eaLnBrk="1" fontAlgn="base" hangingPunct="1">
        <a:spcBef>
          <a:spcPct val="0"/>
        </a:spcBef>
        <a:spcAft>
          <a:spcPct val="0"/>
        </a:spcAft>
        <a:defRPr sz="4400">
          <a:solidFill>
            <a:schemeClr val="tx2"/>
          </a:solidFill>
          <a:latin typeface="宋体" charset="-122"/>
          <a:ea typeface="宋体" charset="-122"/>
        </a:defRPr>
      </a:lvl5pPr>
      <a:lvl6pPr marL="457200" algn="l" rtl="0" eaLnBrk="1" fontAlgn="base" hangingPunct="1">
        <a:spcBef>
          <a:spcPct val="0"/>
        </a:spcBef>
        <a:spcAft>
          <a:spcPct val="0"/>
        </a:spcAft>
        <a:defRPr sz="4400">
          <a:solidFill>
            <a:schemeClr val="tx2"/>
          </a:solidFill>
          <a:latin typeface="宋体" charset="-122"/>
          <a:ea typeface="宋体" charset="-122"/>
        </a:defRPr>
      </a:lvl6pPr>
      <a:lvl7pPr marL="914400" algn="l" rtl="0" eaLnBrk="1" fontAlgn="base" hangingPunct="1">
        <a:spcBef>
          <a:spcPct val="0"/>
        </a:spcBef>
        <a:spcAft>
          <a:spcPct val="0"/>
        </a:spcAft>
        <a:defRPr sz="4400">
          <a:solidFill>
            <a:schemeClr val="tx2"/>
          </a:solidFill>
          <a:latin typeface="宋体" charset="-122"/>
          <a:ea typeface="宋体" charset="-122"/>
        </a:defRPr>
      </a:lvl7pPr>
      <a:lvl8pPr marL="1371600" algn="l" rtl="0" eaLnBrk="1" fontAlgn="base" hangingPunct="1">
        <a:spcBef>
          <a:spcPct val="0"/>
        </a:spcBef>
        <a:spcAft>
          <a:spcPct val="0"/>
        </a:spcAft>
        <a:defRPr sz="4400">
          <a:solidFill>
            <a:schemeClr val="tx2"/>
          </a:solidFill>
          <a:latin typeface="宋体" charset="-122"/>
          <a:ea typeface="宋体" charset="-122"/>
        </a:defRPr>
      </a:lvl8pPr>
      <a:lvl9pPr marL="1828800" algn="l" rtl="0" eaLnBrk="1" fontAlgn="base" hangingPunct="1">
        <a:spcBef>
          <a:spcPct val="0"/>
        </a:spcBef>
        <a:spcAft>
          <a:spcPct val="0"/>
        </a:spcAft>
        <a:defRPr sz="4400">
          <a:solidFill>
            <a:schemeClr val="tx2"/>
          </a:solidFill>
          <a:latin typeface="宋体" charset="-122"/>
          <a:ea typeface="宋体" charset="-122"/>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lstStyle/>
          <a:p>
            <a:r>
              <a:rPr lang="zh-CN" altLang="en-US" dirty="0" smtClean="0"/>
              <a:t>基于</a:t>
            </a:r>
            <a:r>
              <a:rPr lang="en-US" altLang="zh-CN" dirty="0" smtClean="0"/>
              <a:t>Spark</a:t>
            </a:r>
            <a:r>
              <a:rPr lang="zh-CN" altLang="en-US" dirty="0" smtClean="0"/>
              <a:t>计算框架的程序优化</a:t>
            </a:r>
            <a:endParaRPr lang="zh-CN" altLang="en-US" dirty="0"/>
          </a:p>
        </p:txBody>
      </p:sp>
      <p:sp>
        <p:nvSpPr>
          <p:cNvPr id="4101" name="Rectangle 5"/>
          <p:cNvSpPr>
            <a:spLocks noGrp="1" noChangeArrowheads="1"/>
          </p:cNvSpPr>
          <p:nvPr>
            <p:ph type="subTitle" idx="1"/>
          </p:nvPr>
        </p:nvSpPr>
        <p:spPr/>
        <p:txBody>
          <a:bodyPr/>
          <a:lstStyle/>
          <a:p>
            <a:r>
              <a:rPr lang="en-US" altLang="zh-CN" dirty="0" smtClean="0"/>
              <a:t>2018</a:t>
            </a:r>
            <a:r>
              <a:rPr lang="zh-CN" altLang="en-US" dirty="0" smtClean="0"/>
              <a:t>年</a:t>
            </a:r>
            <a:r>
              <a:rPr lang="en-US" altLang="zh-CN" dirty="0" smtClean="0"/>
              <a:t>8</a:t>
            </a:r>
            <a:r>
              <a:rPr lang="zh-CN" altLang="en-US" dirty="0" smtClean="0"/>
              <a:t>月</a:t>
            </a:r>
            <a:endParaRPr lang="zh-CN" alt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utoUpdateAnimBg="0"/>
      <p:bldP spid="410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一、开发调优 </a:t>
            </a:r>
            <a:endParaRPr lang="zh-CN" altLang="en-US" dirty="0"/>
          </a:p>
        </p:txBody>
      </p:sp>
      <p:sp>
        <p:nvSpPr>
          <p:cNvPr id="5123" name="Rectangle 3"/>
          <p:cNvSpPr>
            <a:spLocks noGrp="1" noChangeArrowheads="1"/>
          </p:cNvSpPr>
          <p:nvPr>
            <p:ph type="body" idx="1"/>
          </p:nvPr>
        </p:nvSpPr>
        <p:spPr>
          <a:noFill/>
          <a:ln/>
        </p:spPr>
        <p:txBody>
          <a:bodyPr lIns="182562" tIns="46037" rIns="182562" bIns="46037"/>
          <a:lstStyle/>
          <a:p>
            <a:pPr marL="514350" lvl="0" indent="-514350">
              <a:buClr>
                <a:srgbClr val="76B749"/>
              </a:buClr>
              <a:buSzPct val="100000"/>
              <a:buFont typeface="+mj-lt"/>
              <a:buAutoNum type="arabicPeriod" startAt="5"/>
            </a:pPr>
            <a:r>
              <a:rPr lang="zh-CN" altLang="zh-CN" dirty="0">
                <a:solidFill>
                  <a:schemeClr val="tx1"/>
                </a:solidFill>
                <a:latin typeface="+mn-lt"/>
                <a:ea typeface="+mn-ea"/>
                <a:cs typeface="+mn-cs"/>
              </a:rPr>
              <a:t>使用</a:t>
            </a:r>
            <a:r>
              <a:rPr lang="en-US" altLang="zh-CN" dirty="0" smtClean="0">
                <a:solidFill>
                  <a:schemeClr val="tx1"/>
                </a:solidFill>
                <a:latin typeface="+mn-lt"/>
                <a:ea typeface="+mn-ea"/>
                <a:cs typeface="+mn-cs"/>
              </a:rPr>
              <a:t>map</a:t>
            </a:r>
            <a:r>
              <a:rPr lang="zh-CN" altLang="en-US" dirty="0" smtClean="0">
                <a:solidFill>
                  <a:schemeClr val="tx1"/>
                </a:solidFill>
                <a:latin typeface="+mn-lt"/>
                <a:ea typeface="+mn-ea"/>
                <a:cs typeface="+mn-cs"/>
              </a:rPr>
              <a:t>端</a:t>
            </a:r>
            <a:r>
              <a:rPr lang="zh-CN" altLang="zh-CN" dirty="0" smtClean="0">
                <a:solidFill>
                  <a:schemeClr val="tx1"/>
                </a:solidFill>
                <a:latin typeface="+mn-lt"/>
                <a:ea typeface="+mn-ea"/>
                <a:cs typeface="+mn-cs"/>
              </a:rPr>
              <a:t>预聚合</a:t>
            </a:r>
            <a:r>
              <a:rPr lang="zh-CN" altLang="zh-CN" dirty="0">
                <a:solidFill>
                  <a:schemeClr val="tx1"/>
                </a:solidFill>
                <a:latin typeface="+mn-lt"/>
                <a:ea typeface="+mn-ea"/>
                <a:cs typeface="+mn-cs"/>
              </a:rPr>
              <a:t>的</a:t>
            </a:r>
            <a:r>
              <a:rPr lang="en-US" altLang="zh-CN" dirty="0">
                <a:solidFill>
                  <a:schemeClr val="tx1"/>
                </a:solidFill>
                <a:latin typeface="+mn-lt"/>
                <a:ea typeface="+mn-ea"/>
                <a:cs typeface="+mn-cs"/>
              </a:rPr>
              <a:t>shuffle</a:t>
            </a:r>
            <a:r>
              <a:rPr lang="zh-CN" altLang="zh-CN" dirty="0">
                <a:solidFill>
                  <a:schemeClr val="tx1"/>
                </a:solidFill>
                <a:latin typeface="+mn-lt"/>
                <a:ea typeface="+mn-ea"/>
                <a:cs typeface="+mn-cs"/>
              </a:rPr>
              <a:t>操作</a:t>
            </a:r>
            <a:r>
              <a:rPr lang="zh-CN" altLang="en-US" dirty="0" smtClean="0">
                <a:solidFill>
                  <a:srgbClr val="000000"/>
                </a:solidFill>
              </a:rPr>
              <a:t>。</a:t>
            </a:r>
            <a:endParaRPr lang="en-US" altLang="zh-CN" dirty="0" smtClean="0">
              <a:solidFill>
                <a:srgbClr val="000000"/>
              </a:solidFill>
            </a:endParaRPr>
          </a:p>
          <a:p>
            <a:pPr marL="514350" lvl="0" indent="-514350">
              <a:buClr>
                <a:srgbClr val="76B749"/>
              </a:buClr>
              <a:buSzPct val="100000"/>
              <a:buNone/>
            </a:pPr>
            <a:endParaRPr lang="en-US" altLang="zh-CN" dirty="0" smtClean="0">
              <a:solidFill>
                <a:srgbClr val="000000"/>
              </a:solidFill>
            </a:endParaRPr>
          </a:p>
        </p:txBody>
      </p:sp>
      <p:pic>
        <p:nvPicPr>
          <p:cNvPr id="4" name="Drawing 0" descr="85A3618CEDD041DB8DA1C264E9B78AC6.jpeg"/>
          <p:cNvPicPr/>
          <p:nvPr/>
        </p:nvPicPr>
        <p:blipFill>
          <a:blip r:embed="rId3" cstate="print"/>
          <a:stretch>
            <a:fillRect/>
          </a:stretch>
        </p:blipFill>
        <p:spPr>
          <a:xfrm>
            <a:off x="1331640" y="2636912"/>
            <a:ext cx="6768752" cy="4221088"/>
          </a:xfrm>
          <a:prstGeom prst="rect">
            <a:avLst/>
          </a:prstGeom>
        </p:spPr>
      </p:pic>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一、开发调优 </a:t>
            </a:r>
            <a:endParaRPr lang="zh-CN" altLang="en-US" dirty="0"/>
          </a:p>
        </p:txBody>
      </p:sp>
      <p:sp>
        <p:nvSpPr>
          <p:cNvPr id="5123" name="Rectangle 3"/>
          <p:cNvSpPr>
            <a:spLocks noGrp="1" noChangeArrowheads="1"/>
          </p:cNvSpPr>
          <p:nvPr>
            <p:ph type="body" idx="1"/>
          </p:nvPr>
        </p:nvSpPr>
        <p:spPr>
          <a:noFill/>
          <a:ln/>
        </p:spPr>
        <p:txBody>
          <a:bodyPr lIns="182562" tIns="46037" rIns="182562" bIns="46037"/>
          <a:lstStyle/>
          <a:p>
            <a:pPr marL="514350" lvl="0" indent="-514350">
              <a:buClr>
                <a:srgbClr val="76B749"/>
              </a:buClr>
              <a:buSzPct val="100000"/>
              <a:buFont typeface="+mj-lt"/>
              <a:buAutoNum type="arabicPeriod" startAt="5"/>
            </a:pPr>
            <a:r>
              <a:rPr lang="zh-CN" altLang="zh-CN" dirty="0">
                <a:solidFill>
                  <a:schemeClr val="tx1"/>
                </a:solidFill>
                <a:latin typeface="+mn-lt"/>
                <a:ea typeface="+mn-ea"/>
                <a:cs typeface="+mn-cs"/>
              </a:rPr>
              <a:t>使用</a:t>
            </a:r>
            <a:r>
              <a:rPr lang="en-US" altLang="zh-CN" dirty="0" smtClean="0">
                <a:solidFill>
                  <a:schemeClr val="tx1"/>
                </a:solidFill>
                <a:latin typeface="+mn-lt"/>
                <a:ea typeface="+mn-ea"/>
                <a:cs typeface="+mn-cs"/>
              </a:rPr>
              <a:t>map</a:t>
            </a:r>
            <a:r>
              <a:rPr lang="zh-CN" altLang="en-US" dirty="0" smtClean="0">
                <a:solidFill>
                  <a:schemeClr val="tx1"/>
                </a:solidFill>
                <a:latin typeface="+mn-lt"/>
                <a:ea typeface="+mn-ea"/>
                <a:cs typeface="+mn-cs"/>
              </a:rPr>
              <a:t>端</a:t>
            </a:r>
            <a:r>
              <a:rPr lang="zh-CN" altLang="zh-CN" dirty="0" smtClean="0">
                <a:solidFill>
                  <a:schemeClr val="tx1"/>
                </a:solidFill>
                <a:latin typeface="+mn-lt"/>
                <a:ea typeface="+mn-ea"/>
                <a:cs typeface="+mn-cs"/>
              </a:rPr>
              <a:t>预聚合</a:t>
            </a:r>
            <a:r>
              <a:rPr lang="zh-CN" altLang="zh-CN" dirty="0">
                <a:solidFill>
                  <a:schemeClr val="tx1"/>
                </a:solidFill>
                <a:latin typeface="+mn-lt"/>
                <a:ea typeface="+mn-ea"/>
                <a:cs typeface="+mn-cs"/>
              </a:rPr>
              <a:t>的</a:t>
            </a:r>
            <a:r>
              <a:rPr lang="en-US" altLang="zh-CN" dirty="0">
                <a:solidFill>
                  <a:schemeClr val="tx1"/>
                </a:solidFill>
                <a:latin typeface="+mn-lt"/>
                <a:ea typeface="+mn-ea"/>
                <a:cs typeface="+mn-cs"/>
              </a:rPr>
              <a:t>shuffle</a:t>
            </a:r>
            <a:r>
              <a:rPr lang="zh-CN" altLang="zh-CN" dirty="0">
                <a:solidFill>
                  <a:schemeClr val="tx1"/>
                </a:solidFill>
                <a:latin typeface="+mn-lt"/>
                <a:ea typeface="+mn-ea"/>
                <a:cs typeface="+mn-cs"/>
              </a:rPr>
              <a:t>操作</a:t>
            </a:r>
            <a:r>
              <a:rPr lang="zh-CN" altLang="en-US" dirty="0" smtClean="0">
                <a:solidFill>
                  <a:srgbClr val="000000"/>
                </a:solidFill>
              </a:rPr>
              <a:t>。</a:t>
            </a:r>
            <a:endParaRPr lang="en-US" altLang="zh-CN" dirty="0" smtClean="0">
              <a:solidFill>
                <a:srgbClr val="000000"/>
              </a:solidFill>
            </a:endParaRPr>
          </a:p>
          <a:p>
            <a:pPr marL="514350" lvl="0" indent="-514350">
              <a:buClr>
                <a:srgbClr val="76B749"/>
              </a:buClr>
              <a:buSzPct val="100000"/>
              <a:buNone/>
            </a:pPr>
            <a:endParaRPr lang="en-US" altLang="zh-CN" dirty="0" smtClean="0">
              <a:solidFill>
                <a:srgbClr val="000000"/>
              </a:solidFill>
            </a:endParaRPr>
          </a:p>
          <a:p>
            <a:pPr marL="514350" lvl="0" indent="-514350">
              <a:buClr>
                <a:srgbClr val="76B749"/>
              </a:buClr>
              <a:buSzPct val="100000"/>
              <a:buNone/>
            </a:pPr>
            <a:endParaRPr lang="en-US" altLang="zh-CN" dirty="0" smtClean="0">
              <a:solidFill>
                <a:srgbClr val="000000"/>
              </a:solidFill>
            </a:endParaRPr>
          </a:p>
        </p:txBody>
      </p:sp>
      <p:pic>
        <p:nvPicPr>
          <p:cNvPr id="5" name="Drawing 1" descr="304A44D1D7824CB58D35FF75AF2C2928.jpeg"/>
          <p:cNvPicPr/>
          <p:nvPr/>
        </p:nvPicPr>
        <p:blipFill>
          <a:blip r:embed="rId3" cstate="print"/>
          <a:stretch>
            <a:fillRect/>
          </a:stretch>
        </p:blipFill>
        <p:spPr>
          <a:xfrm>
            <a:off x="1331640" y="2708920"/>
            <a:ext cx="6840760" cy="3888432"/>
          </a:xfrm>
          <a:prstGeom prst="rect">
            <a:avLst/>
          </a:prstGeom>
        </p:spPr>
      </p:pic>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一、开发调优 </a:t>
            </a:r>
            <a:endParaRPr lang="zh-CN" altLang="en-US" dirty="0"/>
          </a:p>
        </p:txBody>
      </p:sp>
      <p:sp>
        <p:nvSpPr>
          <p:cNvPr id="5123" name="Rectangle 3"/>
          <p:cNvSpPr>
            <a:spLocks noGrp="1" noChangeArrowheads="1"/>
          </p:cNvSpPr>
          <p:nvPr>
            <p:ph type="body" idx="1"/>
          </p:nvPr>
        </p:nvSpPr>
        <p:spPr>
          <a:noFill/>
          <a:ln/>
        </p:spPr>
        <p:txBody>
          <a:bodyPr lIns="182562" tIns="46037" rIns="182562" bIns="46037"/>
          <a:lstStyle/>
          <a:p>
            <a:pPr marL="514350" lvl="0" indent="-514350">
              <a:buClr>
                <a:srgbClr val="76B749"/>
              </a:buClr>
              <a:buSzPct val="100000"/>
              <a:buFont typeface="+mj-lt"/>
              <a:buAutoNum type="arabicPeriod" startAt="6"/>
            </a:pPr>
            <a:r>
              <a:rPr lang="zh-CN" altLang="zh-CN" dirty="0">
                <a:solidFill>
                  <a:schemeClr val="tx1"/>
                </a:solidFill>
                <a:latin typeface="+mn-lt"/>
                <a:ea typeface="+mn-ea"/>
                <a:cs typeface="+mn-cs"/>
              </a:rPr>
              <a:t>使用高性能的算子</a:t>
            </a:r>
            <a:r>
              <a:rPr lang="zh-CN" altLang="en-US" dirty="0" smtClean="0">
                <a:solidFill>
                  <a:srgbClr val="000000"/>
                </a:solidFill>
              </a:rPr>
              <a:t>。</a:t>
            </a:r>
            <a:endParaRPr lang="en-US" altLang="zh-CN" dirty="0" smtClean="0">
              <a:solidFill>
                <a:srgbClr val="000000"/>
              </a:solidFill>
            </a:endParaRPr>
          </a:p>
          <a:p>
            <a:pPr marL="514350" indent="-514350">
              <a:buClr>
                <a:srgbClr val="76B749"/>
              </a:buClr>
              <a:buSzPct val="100000"/>
            </a:pPr>
            <a:r>
              <a:rPr lang="zh-CN" altLang="en-US" dirty="0" smtClean="0">
                <a:solidFill>
                  <a:srgbClr val="000000"/>
                </a:solidFill>
              </a:rPr>
              <a:t>使用</a:t>
            </a:r>
            <a:r>
              <a:rPr lang="en-US" altLang="zh-CN" dirty="0" err="1" smtClean="0">
                <a:solidFill>
                  <a:schemeClr val="tx1"/>
                </a:solidFill>
                <a:latin typeface="+mn-lt"/>
                <a:ea typeface="+mn-ea"/>
                <a:cs typeface="+mn-cs"/>
              </a:rPr>
              <a:t>mapPartitions</a:t>
            </a:r>
            <a:r>
              <a:rPr lang="zh-CN" altLang="en-US" dirty="0" smtClean="0">
                <a:solidFill>
                  <a:schemeClr val="tx1"/>
                </a:solidFill>
                <a:latin typeface="+mn-lt"/>
                <a:ea typeface="+mn-ea"/>
                <a:cs typeface="+mn-cs"/>
              </a:rPr>
              <a:t>代替</a:t>
            </a:r>
            <a:r>
              <a:rPr lang="en-US" altLang="zh-CN" dirty="0" smtClean="0">
                <a:solidFill>
                  <a:schemeClr val="tx1"/>
                </a:solidFill>
                <a:latin typeface="+mn-lt"/>
                <a:ea typeface="+mn-ea"/>
                <a:cs typeface="+mn-cs"/>
              </a:rPr>
              <a:t>map</a:t>
            </a:r>
          </a:p>
          <a:p>
            <a:pPr marL="514350" indent="-514350">
              <a:buClr>
                <a:srgbClr val="76B749"/>
              </a:buClr>
              <a:buSzPct val="100000"/>
            </a:pPr>
            <a:r>
              <a:rPr lang="zh-CN" altLang="en-US" dirty="0" smtClean="0">
                <a:solidFill>
                  <a:schemeClr val="tx1"/>
                </a:solidFill>
                <a:latin typeface="+mn-lt"/>
                <a:ea typeface="+mn-ea"/>
                <a:cs typeface="+mn-cs"/>
              </a:rPr>
              <a:t>使用</a:t>
            </a:r>
            <a:r>
              <a:rPr lang="en-US" altLang="zh-CN" dirty="0" err="1" smtClean="0">
                <a:solidFill>
                  <a:schemeClr val="tx1"/>
                </a:solidFill>
                <a:latin typeface="+mn-lt"/>
                <a:ea typeface="+mn-ea"/>
                <a:cs typeface="+mn-cs"/>
              </a:rPr>
              <a:t>foreachPartitions</a:t>
            </a:r>
            <a:r>
              <a:rPr lang="zh-CN" altLang="en-US" dirty="0" smtClean="0">
                <a:solidFill>
                  <a:schemeClr val="tx1"/>
                </a:solidFill>
                <a:latin typeface="+mn-lt"/>
                <a:ea typeface="+mn-ea"/>
                <a:cs typeface="+mn-cs"/>
              </a:rPr>
              <a:t>代替</a:t>
            </a:r>
            <a:r>
              <a:rPr lang="en-US" altLang="zh-CN" dirty="0" err="1" smtClean="0">
                <a:solidFill>
                  <a:schemeClr val="tx1"/>
                </a:solidFill>
                <a:latin typeface="+mn-lt"/>
                <a:ea typeface="+mn-ea"/>
                <a:cs typeface="+mn-cs"/>
              </a:rPr>
              <a:t>foreach</a:t>
            </a:r>
            <a:endParaRPr lang="en-US" altLang="zh-CN" dirty="0" smtClean="0">
              <a:solidFill>
                <a:schemeClr val="tx1"/>
              </a:solidFill>
              <a:latin typeface="+mn-lt"/>
              <a:ea typeface="+mn-ea"/>
              <a:cs typeface="+mn-cs"/>
            </a:endParaRPr>
          </a:p>
          <a:p>
            <a:pPr marL="514350" indent="-514350">
              <a:buClr>
                <a:srgbClr val="76B749"/>
              </a:buClr>
              <a:buSzPct val="100000"/>
            </a:pPr>
            <a:r>
              <a:rPr lang="en-US" altLang="zh-CN" dirty="0" smtClean="0"/>
              <a:t>Filter</a:t>
            </a:r>
            <a:r>
              <a:rPr lang="zh-CN" altLang="en-US" dirty="0" smtClean="0"/>
              <a:t>大比例之后进行</a:t>
            </a:r>
            <a:r>
              <a:rPr lang="en-US" altLang="zh-CN" dirty="0" smtClean="0"/>
              <a:t>coalesce</a:t>
            </a:r>
            <a:r>
              <a:rPr lang="zh-CN" altLang="en-US" dirty="0" smtClean="0"/>
              <a:t>操作</a:t>
            </a:r>
            <a:endParaRPr lang="en-US" altLang="zh-CN" dirty="0" smtClean="0"/>
          </a:p>
          <a:p>
            <a:pPr marL="514350" indent="-514350">
              <a:buClr>
                <a:srgbClr val="76B749"/>
              </a:buClr>
              <a:buSzPct val="100000"/>
            </a:pPr>
            <a:r>
              <a:rPr lang="zh-CN" altLang="en-US" sz="2800" dirty="0" smtClean="0"/>
              <a:t>使用</a:t>
            </a:r>
            <a:r>
              <a:rPr lang="en-US" altLang="zh-CN" sz="2800" dirty="0" err="1" smtClean="0"/>
              <a:t>repartitionAndSortWithinPartitions</a:t>
            </a:r>
            <a:r>
              <a:rPr lang="zh-CN" altLang="en-US" sz="2800" dirty="0" smtClean="0"/>
              <a:t>替代</a:t>
            </a:r>
            <a:r>
              <a:rPr lang="en-US" altLang="zh-CN" sz="2800" dirty="0" smtClean="0"/>
              <a:t>repartition</a:t>
            </a:r>
            <a:r>
              <a:rPr lang="zh-CN" altLang="en-US" sz="2800" dirty="0" smtClean="0"/>
              <a:t>与</a:t>
            </a:r>
            <a:r>
              <a:rPr lang="en-US" altLang="zh-CN" sz="2800" dirty="0" smtClean="0"/>
              <a:t>sort</a:t>
            </a:r>
            <a:r>
              <a:rPr lang="zh-CN" altLang="en-US" sz="2800" dirty="0" smtClean="0"/>
              <a:t>类操作</a:t>
            </a:r>
          </a:p>
          <a:p>
            <a:pPr marL="514350" indent="-514350">
              <a:buClr>
                <a:srgbClr val="76B749"/>
              </a:buClr>
              <a:buSzPct val="100000"/>
            </a:pPr>
            <a:endParaRPr lang="zh-CN" altLang="en-US" dirty="0" smtClean="0"/>
          </a:p>
          <a:p>
            <a:pPr marL="514350" indent="-514350">
              <a:buClr>
                <a:srgbClr val="76B749"/>
              </a:buClr>
              <a:buSzPct val="100000"/>
            </a:pPr>
            <a:endParaRPr lang="en-US" altLang="zh-CN" dirty="0" smtClean="0">
              <a:solidFill>
                <a:schemeClr val="tx1"/>
              </a:solidFill>
              <a:latin typeface="+mn-lt"/>
              <a:ea typeface="+mn-ea"/>
              <a:cs typeface="+mn-cs"/>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一、开发调优 </a:t>
            </a:r>
            <a:endParaRPr lang="zh-CN" altLang="en-US" dirty="0"/>
          </a:p>
        </p:txBody>
      </p:sp>
      <p:sp>
        <p:nvSpPr>
          <p:cNvPr id="5123" name="Rectangle 3"/>
          <p:cNvSpPr>
            <a:spLocks noGrp="1" noChangeArrowheads="1"/>
          </p:cNvSpPr>
          <p:nvPr>
            <p:ph type="body" idx="1"/>
          </p:nvPr>
        </p:nvSpPr>
        <p:spPr>
          <a:noFill/>
          <a:ln/>
        </p:spPr>
        <p:txBody>
          <a:bodyPr lIns="182562" tIns="46037" rIns="182562" bIns="46037"/>
          <a:lstStyle/>
          <a:p>
            <a:pPr marL="514350" lvl="0" indent="-514350">
              <a:buClr>
                <a:srgbClr val="76B749"/>
              </a:buClr>
              <a:buSzPct val="100000"/>
              <a:buFont typeface="+mj-lt"/>
              <a:buAutoNum type="arabicPeriod" startAt="7"/>
            </a:pPr>
            <a:r>
              <a:rPr lang="zh-CN" altLang="zh-CN" dirty="0" smtClean="0">
                <a:solidFill>
                  <a:schemeClr val="tx1"/>
                </a:solidFill>
                <a:latin typeface="+mn-lt"/>
                <a:ea typeface="+mn-ea"/>
                <a:cs typeface="+mn-cs"/>
              </a:rPr>
              <a:t>广播</a:t>
            </a:r>
            <a:r>
              <a:rPr lang="zh-CN" altLang="en-US" dirty="0" smtClean="0">
                <a:solidFill>
                  <a:schemeClr val="tx1"/>
                </a:solidFill>
                <a:latin typeface="+mn-lt"/>
                <a:ea typeface="+mn-ea"/>
                <a:cs typeface="+mn-cs"/>
              </a:rPr>
              <a:t>外部</a:t>
            </a:r>
            <a:r>
              <a:rPr lang="zh-CN" altLang="zh-CN" dirty="0" smtClean="0">
                <a:solidFill>
                  <a:schemeClr val="tx1"/>
                </a:solidFill>
                <a:latin typeface="+mn-lt"/>
                <a:ea typeface="+mn-ea"/>
                <a:cs typeface="+mn-cs"/>
              </a:rPr>
              <a:t>大</a:t>
            </a:r>
            <a:r>
              <a:rPr lang="zh-CN" altLang="zh-CN" dirty="0">
                <a:solidFill>
                  <a:schemeClr val="tx1"/>
                </a:solidFill>
                <a:latin typeface="+mn-lt"/>
                <a:ea typeface="+mn-ea"/>
                <a:cs typeface="+mn-cs"/>
              </a:rPr>
              <a:t>变量</a:t>
            </a:r>
            <a:r>
              <a:rPr lang="zh-CN" altLang="en-US" dirty="0" smtClean="0">
                <a:solidFill>
                  <a:srgbClr val="000000"/>
                </a:solidFill>
              </a:rPr>
              <a:t>。</a:t>
            </a:r>
            <a:endParaRPr lang="en-US" altLang="zh-CN" dirty="0" smtClean="0">
              <a:solidFill>
                <a:srgbClr val="000000"/>
              </a:solidFill>
            </a:endParaRPr>
          </a:p>
          <a:p>
            <a:pPr>
              <a:buClr>
                <a:srgbClr val="76B749"/>
              </a:buClr>
              <a:buSzPct val="100000"/>
              <a:buFont typeface="Wingdings" panose="05000000000000000000" pitchFamily="2" charset="2"/>
              <a:buChar char="Ø"/>
            </a:pPr>
            <a:r>
              <a:rPr lang="zh-CN" altLang="zh-CN" sz="2800" dirty="0">
                <a:solidFill>
                  <a:schemeClr val="tx1"/>
                </a:solidFill>
                <a:latin typeface="+mn-lt"/>
                <a:ea typeface="+mn-ea"/>
                <a:cs typeface="+mn-cs"/>
              </a:rPr>
              <a:t>开发过程中，会遇到需要在算子函数中使用外部变量的场景（尤其是大变量，比如</a:t>
            </a:r>
            <a:r>
              <a:rPr lang="en-US" altLang="zh-CN" sz="2800" dirty="0">
                <a:solidFill>
                  <a:schemeClr val="tx1"/>
                </a:solidFill>
                <a:latin typeface="+mn-lt"/>
                <a:ea typeface="+mn-ea"/>
                <a:cs typeface="+mn-cs"/>
              </a:rPr>
              <a:t>100M</a:t>
            </a:r>
            <a:r>
              <a:rPr lang="zh-CN" altLang="zh-CN" sz="2800" dirty="0">
                <a:solidFill>
                  <a:schemeClr val="tx1"/>
                </a:solidFill>
                <a:latin typeface="+mn-lt"/>
                <a:ea typeface="+mn-ea"/>
                <a:cs typeface="+mn-cs"/>
              </a:rPr>
              <a:t>以上的大集合），那么此时就应该使用</a:t>
            </a:r>
            <a:r>
              <a:rPr lang="en-US" altLang="zh-CN" sz="2800" dirty="0">
                <a:solidFill>
                  <a:schemeClr val="tx1"/>
                </a:solidFill>
                <a:latin typeface="+mn-lt"/>
                <a:ea typeface="+mn-ea"/>
                <a:cs typeface="+mn-cs"/>
              </a:rPr>
              <a:t>Spark</a:t>
            </a:r>
            <a:r>
              <a:rPr lang="zh-CN" altLang="zh-CN" sz="2800" dirty="0">
                <a:solidFill>
                  <a:schemeClr val="tx1"/>
                </a:solidFill>
                <a:latin typeface="+mn-lt"/>
                <a:ea typeface="+mn-ea"/>
                <a:cs typeface="+mn-cs"/>
              </a:rPr>
              <a:t>的广播（</a:t>
            </a:r>
            <a:r>
              <a:rPr lang="en-US" altLang="zh-CN" sz="2800" dirty="0">
                <a:solidFill>
                  <a:schemeClr val="tx1"/>
                </a:solidFill>
                <a:latin typeface="+mn-lt"/>
                <a:ea typeface="+mn-ea"/>
                <a:cs typeface="+mn-cs"/>
              </a:rPr>
              <a:t>Broadcast</a:t>
            </a:r>
            <a:r>
              <a:rPr lang="zh-CN" altLang="zh-CN" sz="2800" dirty="0">
                <a:solidFill>
                  <a:schemeClr val="tx1"/>
                </a:solidFill>
                <a:latin typeface="+mn-lt"/>
                <a:ea typeface="+mn-ea"/>
                <a:cs typeface="+mn-cs"/>
              </a:rPr>
              <a:t>）功能来提升</a:t>
            </a:r>
            <a:r>
              <a:rPr lang="zh-CN" altLang="zh-CN" sz="2800" dirty="0" smtClean="0">
                <a:solidFill>
                  <a:schemeClr val="tx1"/>
                </a:solidFill>
                <a:latin typeface="+mn-lt"/>
                <a:ea typeface="+mn-ea"/>
                <a:cs typeface="+mn-cs"/>
              </a:rPr>
              <a:t>性能</a:t>
            </a:r>
            <a:r>
              <a:rPr lang="zh-CN" altLang="en-US" sz="2800" dirty="0" smtClean="0">
                <a:solidFill>
                  <a:schemeClr val="tx1"/>
                </a:solidFill>
                <a:latin typeface="+mn-lt"/>
                <a:ea typeface="+mn-ea"/>
                <a:cs typeface="+mn-cs"/>
              </a:rPr>
              <a:t>。</a:t>
            </a:r>
            <a:r>
              <a:rPr lang="zh-CN" altLang="zh-CN" sz="2800" dirty="0">
                <a:solidFill>
                  <a:schemeClr val="tx1"/>
                </a:solidFill>
                <a:latin typeface="+mn-lt"/>
                <a:ea typeface="+mn-ea"/>
                <a:cs typeface="+mn-cs"/>
              </a:rPr>
              <a:t>广播后的变量，会保证每个</a:t>
            </a:r>
            <a:r>
              <a:rPr lang="en-US" altLang="zh-CN" sz="2800" dirty="0">
                <a:solidFill>
                  <a:schemeClr val="tx1"/>
                </a:solidFill>
                <a:latin typeface="+mn-lt"/>
                <a:ea typeface="+mn-ea"/>
                <a:cs typeface="+mn-cs"/>
              </a:rPr>
              <a:t>Executor</a:t>
            </a:r>
            <a:r>
              <a:rPr lang="zh-CN" altLang="zh-CN" sz="2800" dirty="0">
                <a:solidFill>
                  <a:schemeClr val="tx1"/>
                </a:solidFill>
                <a:latin typeface="+mn-lt"/>
                <a:ea typeface="+mn-ea"/>
                <a:cs typeface="+mn-cs"/>
              </a:rPr>
              <a:t>的内存中，只驻留一份变量副本，而</a:t>
            </a:r>
            <a:r>
              <a:rPr lang="en-US" altLang="zh-CN" sz="2800" dirty="0">
                <a:solidFill>
                  <a:schemeClr val="tx1"/>
                </a:solidFill>
                <a:latin typeface="+mn-lt"/>
                <a:ea typeface="+mn-ea"/>
                <a:cs typeface="+mn-cs"/>
              </a:rPr>
              <a:t>Executor</a:t>
            </a:r>
            <a:r>
              <a:rPr lang="zh-CN" altLang="zh-CN" sz="2800" dirty="0">
                <a:solidFill>
                  <a:schemeClr val="tx1"/>
                </a:solidFill>
                <a:latin typeface="+mn-lt"/>
                <a:ea typeface="+mn-ea"/>
                <a:cs typeface="+mn-cs"/>
              </a:rPr>
              <a:t>中的</a:t>
            </a:r>
            <a:r>
              <a:rPr lang="en-US" altLang="zh-CN" sz="2800" dirty="0">
                <a:solidFill>
                  <a:schemeClr val="tx1"/>
                </a:solidFill>
                <a:latin typeface="+mn-lt"/>
                <a:ea typeface="+mn-ea"/>
                <a:cs typeface="+mn-cs"/>
              </a:rPr>
              <a:t>task</a:t>
            </a:r>
            <a:r>
              <a:rPr lang="zh-CN" altLang="zh-CN" sz="2800" dirty="0">
                <a:solidFill>
                  <a:schemeClr val="tx1"/>
                </a:solidFill>
                <a:latin typeface="+mn-lt"/>
                <a:ea typeface="+mn-ea"/>
                <a:cs typeface="+mn-cs"/>
              </a:rPr>
              <a:t>执行时共享该</a:t>
            </a:r>
            <a:r>
              <a:rPr lang="en-US" altLang="zh-CN" sz="2800" dirty="0">
                <a:solidFill>
                  <a:schemeClr val="tx1"/>
                </a:solidFill>
                <a:latin typeface="+mn-lt"/>
                <a:ea typeface="+mn-ea"/>
                <a:cs typeface="+mn-cs"/>
              </a:rPr>
              <a:t>Executor</a:t>
            </a:r>
            <a:r>
              <a:rPr lang="zh-CN" altLang="zh-CN" sz="2800" dirty="0">
                <a:solidFill>
                  <a:schemeClr val="tx1"/>
                </a:solidFill>
                <a:latin typeface="+mn-lt"/>
                <a:ea typeface="+mn-ea"/>
                <a:cs typeface="+mn-cs"/>
              </a:rPr>
              <a:t>中的那份变量</a:t>
            </a:r>
            <a:r>
              <a:rPr lang="zh-CN" altLang="zh-CN" sz="2800" dirty="0" smtClean="0">
                <a:solidFill>
                  <a:schemeClr val="tx1"/>
                </a:solidFill>
                <a:latin typeface="+mn-lt"/>
                <a:ea typeface="+mn-ea"/>
                <a:cs typeface="+mn-cs"/>
              </a:rPr>
              <a:t>副本</a:t>
            </a:r>
            <a:r>
              <a:rPr lang="zh-CN" altLang="en-US" sz="2800" dirty="0" smtClean="0">
                <a:solidFill>
                  <a:schemeClr val="tx1"/>
                </a:solidFill>
                <a:latin typeface="+mn-lt"/>
                <a:ea typeface="+mn-ea"/>
                <a:cs typeface="+mn-cs"/>
              </a:rPr>
              <a:t>。</a:t>
            </a:r>
            <a:endParaRPr lang="zh-CN" altLang="en-US" sz="2800" dirty="0" smtClean="0"/>
          </a:p>
          <a:p>
            <a:pPr marL="514350" indent="-514350">
              <a:buClr>
                <a:srgbClr val="76B749"/>
              </a:buClr>
              <a:buSzPct val="100000"/>
            </a:pPr>
            <a:endParaRPr lang="en-US" altLang="zh-CN" dirty="0" smtClean="0">
              <a:solidFill>
                <a:schemeClr val="tx1"/>
              </a:solidFill>
              <a:latin typeface="+mn-lt"/>
              <a:ea typeface="+mn-ea"/>
              <a:cs typeface="+mn-cs"/>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一、开发调优 </a:t>
            </a:r>
            <a:endParaRPr lang="zh-CN" altLang="en-US" dirty="0"/>
          </a:p>
        </p:txBody>
      </p:sp>
      <p:sp>
        <p:nvSpPr>
          <p:cNvPr id="5123" name="Rectangle 3"/>
          <p:cNvSpPr>
            <a:spLocks noGrp="1" noChangeArrowheads="1"/>
          </p:cNvSpPr>
          <p:nvPr>
            <p:ph type="body" idx="1"/>
          </p:nvPr>
        </p:nvSpPr>
        <p:spPr>
          <a:xfrm>
            <a:off x="1182688" y="2017712"/>
            <a:ext cx="7709792" cy="4291607"/>
          </a:xfrm>
          <a:noFill/>
          <a:ln/>
        </p:spPr>
        <p:txBody>
          <a:bodyPr lIns="182562" tIns="46037" rIns="182562" bIns="46037"/>
          <a:lstStyle/>
          <a:p>
            <a:pPr marL="514350" lvl="0" indent="-514350">
              <a:buClr>
                <a:srgbClr val="76B749"/>
              </a:buClr>
              <a:buSzPct val="100000"/>
              <a:buFont typeface="+mj-lt"/>
              <a:buAutoNum type="arabicPeriod" startAt="8"/>
            </a:pPr>
            <a:r>
              <a:rPr lang="zh-CN" altLang="zh-CN" dirty="0">
                <a:solidFill>
                  <a:schemeClr val="tx1"/>
                </a:solidFill>
                <a:latin typeface="+mn-lt"/>
                <a:ea typeface="+mn-ea"/>
                <a:cs typeface="+mn-cs"/>
              </a:rPr>
              <a:t>使用</a:t>
            </a:r>
            <a:r>
              <a:rPr lang="en-US" altLang="zh-CN" dirty="0" err="1">
                <a:solidFill>
                  <a:schemeClr val="tx1"/>
                </a:solidFill>
                <a:latin typeface="+mn-lt"/>
                <a:ea typeface="+mn-ea"/>
                <a:cs typeface="+mn-cs"/>
              </a:rPr>
              <a:t>Kryo</a:t>
            </a:r>
            <a:r>
              <a:rPr lang="zh-CN" altLang="zh-CN" dirty="0">
                <a:solidFill>
                  <a:schemeClr val="tx1"/>
                </a:solidFill>
                <a:latin typeface="+mn-lt"/>
                <a:ea typeface="+mn-ea"/>
                <a:cs typeface="+mn-cs"/>
              </a:rPr>
              <a:t>优化序列化性能</a:t>
            </a:r>
            <a:r>
              <a:rPr lang="zh-CN" altLang="en-US" dirty="0" smtClean="0">
                <a:solidFill>
                  <a:srgbClr val="000000"/>
                </a:solidFill>
              </a:rPr>
              <a:t>。</a:t>
            </a:r>
            <a:endParaRPr lang="en-US" altLang="zh-CN" dirty="0" smtClean="0">
              <a:solidFill>
                <a:srgbClr val="000000"/>
              </a:solidFill>
            </a:endParaRPr>
          </a:p>
          <a:p>
            <a:pPr marL="514350" indent="-514350">
              <a:buClr>
                <a:srgbClr val="76B749"/>
              </a:buClr>
              <a:buSzPct val="100000"/>
              <a:buNone/>
            </a:pPr>
            <a:r>
              <a:rPr lang="zh-CN" altLang="zh-CN" sz="2800" dirty="0">
                <a:solidFill>
                  <a:schemeClr val="tx1"/>
                </a:solidFill>
                <a:latin typeface="+mn-lt"/>
                <a:ea typeface="+mn-ea"/>
                <a:cs typeface="+mn-cs"/>
              </a:rPr>
              <a:t>在</a:t>
            </a:r>
            <a:r>
              <a:rPr lang="en-US" altLang="zh-CN" sz="2800" dirty="0">
                <a:solidFill>
                  <a:schemeClr val="tx1"/>
                </a:solidFill>
                <a:latin typeface="+mn-lt"/>
                <a:ea typeface="+mn-ea"/>
                <a:cs typeface="+mn-cs"/>
              </a:rPr>
              <a:t>Spark</a:t>
            </a:r>
            <a:r>
              <a:rPr lang="zh-CN" altLang="zh-CN" sz="2800" dirty="0">
                <a:solidFill>
                  <a:schemeClr val="tx1"/>
                </a:solidFill>
                <a:latin typeface="+mn-lt"/>
                <a:ea typeface="+mn-ea"/>
                <a:cs typeface="+mn-cs"/>
              </a:rPr>
              <a:t>中，主要有三个地方涉及到了序列化：</a:t>
            </a:r>
          </a:p>
          <a:p>
            <a:pPr marL="514350" indent="-514350">
              <a:buClr>
                <a:srgbClr val="76B749"/>
              </a:buClr>
              <a:buSzPct val="100000"/>
            </a:pPr>
            <a:r>
              <a:rPr lang="zh-CN" altLang="zh-CN" sz="2400" dirty="0">
                <a:solidFill>
                  <a:schemeClr val="tx1"/>
                </a:solidFill>
                <a:latin typeface="+mn-lt"/>
                <a:ea typeface="+mn-ea"/>
                <a:cs typeface="+mn-cs"/>
              </a:rPr>
              <a:t>在算子函数中使用到外部变量时，该变量会被序列化后进行网络</a:t>
            </a:r>
            <a:r>
              <a:rPr lang="zh-CN" altLang="zh-CN" sz="2400" dirty="0" smtClean="0">
                <a:solidFill>
                  <a:schemeClr val="tx1"/>
                </a:solidFill>
                <a:latin typeface="+mn-lt"/>
                <a:ea typeface="+mn-ea"/>
                <a:cs typeface="+mn-cs"/>
              </a:rPr>
              <a:t>传输</a:t>
            </a:r>
            <a:r>
              <a:rPr lang="zh-CN" altLang="en-US" sz="2400" dirty="0" smtClean="0">
                <a:solidFill>
                  <a:schemeClr val="tx1"/>
                </a:solidFill>
                <a:latin typeface="+mn-lt"/>
                <a:ea typeface="+mn-ea"/>
                <a:cs typeface="+mn-cs"/>
              </a:rPr>
              <a:t>。</a:t>
            </a:r>
            <a:endParaRPr lang="en-US" altLang="zh-CN" sz="2400" dirty="0" smtClean="0">
              <a:solidFill>
                <a:schemeClr val="tx1"/>
              </a:solidFill>
              <a:latin typeface="+mn-lt"/>
              <a:ea typeface="+mn-ea"/>
              <a:cs typeface="+mn-cs"/>
            </a:endParaRPr>
          </a:p>
          <a:p>
            <a:pPr marL="514350" indent="-514350">
              <a:buClr>
                <a:srgbClr val="76B749"/>
              </a:buClr>
              <a:buSzPct val="100000"/>
            </a:pPr>
            <a:r>
              <a:rPr lang="zh-CN" altLang="zh-CN" sz="2400" dirty="0">
                <a:solidFill>
                  <a:schemeClr val="tx1"/>
                </a:solidFill>
                <a:latin typeface="+mn-lt"/>
                <a:ea typeface="+mn-ea"/>
                <a:cs typeface="+mn-cs"/>
              </a:rPr>
              <a:t>将自定义的类型作为</a:t>
            </a:r>
            <a:r>
              <a:rPr lang="en-US" altLang="zh-CN" sz="2400" dirty="0">
                <a:solidFill>
                  <a:schemeClr val="tx1"/>
                </a:solidFill>
                <a:latin typeface="+mn-lt"/>
                <a:ea typeface="+mn-ea"/>
                <a:cs typeface="+mn-cs"/>
              </a:rPr>
              <a:t>RDD</a:t>
            </a:r>
            <a:r>
              <a:rPr lang="zh-CN" altLang="zh-CN" sz="2400" dirty="0">
                <a:solidFill>
                  <a:schemeClr val="tx1"/>
                </a:solidFill>
                <a:latin typeface="+mn-lt"/>
                <a:ea typeface="+mn-ea"/>
                <a:cs typeface="+mn-cs"/>
              </a:rPr>
              <a:t>的泛型类型</a:t>
            </a:r>
            <a:r>
              <a:rPr lang="zh-CN" altLang="zh-CN" sz="2400" dirty="0" smtClean="0">
                <a:solidFill>
                  <a:schemeClr val="tx1"/>
                </a:solidFill>
                <a:latin typeface="+mn-lt"/>
                <a:ea typeface="+mn-ea"/>
                <a:cs typeface="+mn-cs"/>
              </a:rPr>
              <a:t>时</a:t>
            </a:r>
            <a:r>
              <a:rPr lang="zh-CN" altLang="en-US" sz="2400" dirty="0" smtClean="0">
                <a:solidFill>
                  <a:schemeClr val="tx1"/>
                </a:solidFill>
                <a:latin typeface="+mn-lt"/>
                <a:ea typeface="+mn-ea"/>
                <a:cs typeface="+mn-cs"/>
              </a:rPr>
              <a:t>，</a:t>
            </a:r>
            <a:r>
              <a:rPr lang="zh-CN" altLang="zh-CN" sz="2400" dirty="0">
                <a:solidFill>
                  <a:schemeClr val="tx1"/>
                </a:solidFill>
                <a:latin typeface="+mn-lt"/>
                <a:ea typeface="+mn-ea"/>
                <a:cs typeface="+mn-cs"/>
              </a:rPr>
              <a:t>所有自定义类型对象，都会进行</a:t>
            </a:r>
            <a:r>
              <a:rPr lang="zh-CN" altLang="zh-CN" sz="2400" dirty="0" smtClean="0">
                <a:solidFill>
                  <a:schemeClr val="tx1"/>
                </a:solidFill>
                <a:latin typeface="+mn-lt"/>
                <a:ea typeface="+mn-ea"/>
                <a:cs typeface="+mn-cs"/>
              </a:rPr>
              <a:t>序列化</a:t>
            </a:r>
            <a:r>
              <a:rPr lang="zh-CN" altLang="en-US" sz="2400" dirty="0" smtClean="0">
                <a:solidFill>
                  <a:schemeClr val="tx1"/>
                </a:solidFill>
                <a:latin typeface="+mn-lt"/>
                <a:ea typeface="+mn-ea"/>
                <a:cs typeface="+mn-cs"/>
              </a:rPr>
              <a:t>，</a:t>
            </a:r>
            <a:r>
              <a:rPr lang="zh-CN" altLang="zh-CN" sz="2400" dirty="0">
                <a:solidFill>
                  <a:schemeClr val="tx1"/>
                </a:solidFill>
                <a:latin typeface="+mn-lt"/>
                <a:ea typeface="+mn-ea"/>
                <a:cs typeface="+mn-cs"/>
              </a:rPr>
              <a:t>自定义的类必须实现</a:t>
            </a:r>
            <a:r>
              <a:rPr lang="en-US" altLang="zh-CN" sz="2400" dirty="0" err="1">
                <a:solidFill>
                  <a:schemeClr val="tx1"/>
                </a:solidFill>
                <a:latin typeface="+mn-lt"/>
                <a:ea typeface="+mn-ea"/>
                <a:cs typeface="+mn-cs"/>
              </a:rPr>
              <a:t>Serializable</a:t>
            </a:r>
            <a:r>
              <a:rPr lang="zh-CN" altLang="zh-CN" sz="2400" dirty="0" smtClean="0">
                <a:solidFill>
                  <a:schemeClr val="tx1"/>
                </a:solidFill>
                <a:latin typeface="+mn-lt"/>
                <a:ea typeface="+mn-ea"/>
                <a:cs typeface="+mn-cs"/>
              </a:rPr>
              <a:t>接口</a:t>
            </a:r>
            <a:r>
              <a:rPr lang="zh-CN" altLang="en-US" sz="2400" dirty="0" smtClean="0">
                <a:solidFill>
                  <a:schemeClr val="tx1"/>
                </a:solidFill>
                <a:latin typeface="+mn-lt"/>
                <a:ea typeface="+mn-ea"/>
                <a:cs typeface="+mn-cs"/>
              </a:rPr>
              <a:t>。</a:t>
            </a:r>
            <a:endParaRPr lang="en-US" altLang="zh-CN" sz="2400" dirty="0" smtClean="0">
              <a:solidFill>
                <a:schemeClr val="tx1"/>
              </a:solidFill>
              <a:latin typeface="+mn-lt"/>
              <a:ea typeface="+mn-ea"/>
              <a:cs typeface="+mn-cs"/>
            </a:endParaRPr>
          </a:p>
          <a:p>
            <a:pPr marL="514350" indent="-514350">
              <a:buClr>
                <a:srgbClr val="76B749"/>
              </a:buClr>
              <a:buSzPct val="100000"/>
            </a:pPr>
            <a:r>
              <a:rPr lang="zh-CN" altLang="zh-CN" sz="2400" dirty="0">
                <a:solidFill>
                  <a:schemeClr val="tx1"/>
                </a:solidFill>
                <a:latin typeface="+mn-lt"/>
                <a:ea typeface="+mn-ea"/>
                <a:cs typeface="+mn-cs"/>
              </a:rPr>
              <a:t>使用可序列化的持久化策略时（比如</a:t>
            </a:r>
            <a:r>
              <a:rPr lang="en-US" altLang="zh-CN" sz="2400" dirty="0">
                <a:solidFill>
                  <a:schemeClr val="tx1"/>
                </a:solidFill>
                <a:latin typeface="+mn-lt"/>
                <a:ea typeface="+mn-ea"/>
                <a:cs typeface="+mn-cs"/>
              </a:rPr>
              <a:t>MEMORY_ONLY_SER</a:t>
            </a:r>
            <a:r>
              <a:rPr lang="zh-CN" altLang="zh-CN" sz="2400" dirty="0">
                <a:solidFill>
                  <a:schemeClr val="tx1"/>
                </a:solidFill>
                <a:latin typeface="+mn-lt"/>
                <a:ea typeface="+mn-ea"/>
                <a:cs typeface="+mn-cs"/>
              </a:rPr>
              <a:t>），</a:t>
            </a:r>
            <a:r>
              <a:rPr lang="en-US" altLang="zh-CN" sz="2400" dirty="0">
                <a:solidFill>
                  <a:schemeClr val="tx1"/>
                </a:solidFill>
                <a:latin typeface="+mn-lt"/>
                <a:ea typeface="+mn-ea"/>
                <a:cs typeface="+mn-cs"/>
              </a:rPr>
              <a:t>Spark</a:t>
            </a:r>
            <a:r>
              <a:rPr lang="zh-CN" altLang="zh-CN" sz="2400" dirty="0">
                <a:solidFill>
                  <a:schemeClr val="tx1"/>
                </a:solidFill>
                <a:latin typeface="+mn-lt"/>
                <a:ea typeface="+mn-ea"/>
                <a:cs typeface="+mn-cs"/>
              </a:rPr>
              <a:t>会将</a:t>
            </a:r>
            <a:r>
              <a:rPr lang="en-US" altLang="zh-CN" sz="2400" dirty="0">
                <a:solidFill>
                  <a:schemeClr val="tx1"/>
                </a:solidFill>
                <a:latin typeface="+mn-lt"/>
                <a:ea typeface="+mn-ea"/>
                <a:cs typeface="+mn-cs"/>
              </a:rPr>
              <a:t>RDD</a:t>
            </a:r>
            <a:r>
              <a:rPr lang="zh-CN" altLang="zh-CN" sz="2400" dirty="0">
                <a:solidFill>
                  <a:schemeClr val="tx1"/>
                </a:solidFill>
                <a:latin typeface="+mn-lt"/>
                <a:ea typeface="+mn-ea"/>
                <a:cs typeface="+mn-cs"/>
              </a:rPr>
              <a:t>中的每个</a:t>
            </a:r>
            <a:r>
              <a:rPr lang="en-US" altLang="zh-CN" sz="2400" dirty="0">
                <a:solidFill>
                  <a:schemeClr val="tx1"/>
                </a:solidFill>
                <a:latin typeface="+mn-lt"/>
                <a:ea typeface="+mn-ea"/>
                <a:cs typeface="+mn-cs"/>
              </a:rPr>
              <a:t>partition</a:t>
            </a:r>
            <a:r>
              <a:rPr lang="zh-CN" altLang="zh-CN" sz="2400" dirty="0">
                <a:solidFill>
                  <a:schemeClr val="tx1"/>
                </a:solidFill>
                <a:latin typeface="+mn-lt"/>
                <a:ea typeface="+mn-ea"/>
                <a:cs typeface="+mn-cs"/>
              </a:rPr>
              <a:t>都序列化成一个大的字节</a:t>
            </a:r>
            <a:r>
              <a:rPr lang="zh-CN" altLang="zh-CN" sz="2400" dirty="0" smtClean="0">
                <a:solidFill>
                  <a:schemeClr val="tx1"/>
                </a:solidFill>
                <a:latin typeface="+mn-lt"/>
                <a:ea typeface="+mn-ea"/>
                <a:cs typeface="+mn-cs"/>
              </a:rPr>
              <a:t>数组</a:t>
            </a:r>
            <a:r>
              <a:rPr lang="zh-CN" altLang="en-US" sz="2400" dirty="0" smtClean="0">
                <a:solidFill>
                  <a:schemeClr val="tx1"/>
                </a:solidFill>
                <a:latin typeface="+mn-lt"/>
                <a:ea typeface="+mn-ea"/>
                <a:cs typeface="+mn-cs"/>
              </a:rPr>
              <a:t>。</a:t>
            </a:r>
            <a:endParaRPr lang="zh-CN" altLang="en-US" sz="2400" dirty="0" smtClean="0"/>
          </a:p>
          <a:p>
            <a:pPr marL="514350" indent="-514350">
              <a:buClr>
                <a:srgbClr val="76B749"/>
              </a:buClr>
              <a:buSzPct val="100000"/>
            </a:pPr>
            <a:endParaRPr lang="en-US" altLang="zh-CN" dirty="0" smtClean="0">
              <a:solidFill>
                <a:schemeClr val="tx1"/>
              </a:solidFill>
              <a:latin typeface="+mn-lt"/>
              <a:ea typeface="+mn-ea"/>
              <a:cs typeface="+mn-cs"/>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一、开发调优 </a:t>
            </a:r>
            <a:endParaRPr lang="zh-CN" altLang="en-US" dirty="0"/>
          </a:p>
        </p:txBody>
      </p:sp>
      <p:sp>
        <p:nvSpPr>
          <p:cNvPr id="5123" name="Rectangle 3"/>
          <p:cNvSpPr>
            <a:spLocks noGrp="1" noChangeArrowheads="1"/>
          </p:cNvSpPr>
          <p:nvPr>
            <p:ph type="body" idx="1"/>
          </p:nvPr>
        </p:nvSpPr>
        <p:spPr>
          <a:xfrm>
            <a:off x="1182688" y="2017712"/>
            <a:ext cx="7709792" cy="4291607"/>
          </a:xfrm>
          <a:noFill/>
          <a:ln/>
        </p:spPr>
        <p:txBody>
          <a:bodyPr lIns="182562" tIns="46037" rIns="182562" bIns="46037"/>
          <a:lstStyle/>
          <a:p>
            <a:pPr marL="514350" lvl="0" indent="-514350">
              <a:buClr>
                <a:srgbClr val="76B749"/>
              </a:buClr>
              <a:buSzPct val="100000"/>
              <a:buFont typeface="+mj-lt"/>
              <a:buAutoNum type="arabicPeriod" startAt="8"/>
            </a:pPr>
            <a:r>
              <a:rPr lang="zh-CN" altLang="zh-CN" dirty="0">
                <a:solidFill>
                  <a:schemeClr val="tx1"/>
                </a:solidFill>
                <a:latin typeface="+mn-lt"/>
                <a:ea typeface="+mn-ea"/>
                <a:cs typeface="+mn-cs"/>
              </a:rPr>
              <a:t>使用</a:t>
            </a:r>
            <a:r>
              <a:rPr lang="en-US" altLang="zh-CN" dirty="0" err="1">
                <a:solidFill>
                  <a:schemeClr val="tx1"/>
                </a:solidFill>
                <a:latin typeface="+mn-lt"/>
                <a:ea typeface="+mn-ea"/>
                <a:cs typeface="+mn-cs"/>
              </a:rPr>
              <a:t>Kryo</a:t>
            </a:r>
            <a:r>
              <a:rPr lang="zh-CN" altLang="zh-CN" dirty="0">
                <a:solidFill>
                  <a:schemeClr val="tx1"/>
                </a:solidFill>
                <a:latin typeface="+mn-lt"/>
                <a:ea typeface="+mn-ea"/>
                <a:cs typeface="+mn-cs"/>
              </a:rPr>
              <a:t>优化序列化性能</a:t>
            </a:r>
            <a:r>
              <a:rPr lang="zh-CN" altLang="en-US" dirty="0" smtClean="0">
                <a:solidFill>
                  <a:srgbClr val="000000"/>
                </a:solidFill>
              </a:rPr>
              <a:t>。</a:t>
            </a:r>
            <a:endParaRPr lang="en-US" altLang="zh-CN" dirty="0" smtClean="0">
              <a:solidFill>
                <a:srgbClr val="000000"/>
              </a:solidFill>
            </a:endParaRPr>
          </a:p>
          <a:p>
            <a:pPr>
              <a:buClr>
                <a:srgbClr val="76B749"/>
              </a:buClr>
              <a:buSzPct val="100000"/>
              <a:buFont typeface="Wingdings" panose="05000000000000000000" pitchFamily="2" charset="2"/>
              <a:buChar char="Ø"/>
            </a:pPr>
            <a:r>
              <a:rPr lang="en-US" altLang="zh-CN" sz="2800" dirty="0">
                <a:solidFill>
                  <a:schemeClr val="tx1"/>
                </a:solidFill>
                <a:latin typeface="+mn-lt"/>
                <a:ea typeface="+mn-ea"/>
                <a:cs typeface="+mn-cs"/>
              </a:rPr>
              <a:t>Spark</a:t>
            </a:r>
            <a:r>
              <a:rPr lang="zh-CN" altLang="zh-CN" sz="2800" dirty="0">
                <a:solidFill>
                  <a:schemeClr val="tx1"/>
                </a:solidFill>
                <a:latin typeface="+mn-lt"/>
                <a:ea typeface="+mn-ea"/>
                <a:cs typeface="+mn-cs"/>
              </a:rPr>
              <a:t>默认使用的是</a:t>
            </a:r>
            <a:r>
              <a:rPr lang="en-US" altLang="zh-CN" sz="2800" dirty="0">
                <a:solidFill>
                  <a:schemeClr val="tx1"/>
                </a:solidFill>
                <a:latin typeface="+mn-lt"/>
                <a:ea typeface="+mn-ea"/>
                <a:cs typeface="+mn-cs"/>
              </a:rPr>
              <a:t>Java</a:t>
            </a:r>
            <a:r>
              <a:rPr lang="zh-CN" altLang="zh-CN" sz="2800" dirty="0">
                <a:solidFill>
                  <a:schemeClr val="tx1"/>
                </a:solidFill>
                <a:latin typeface="+mn-lt"/>
                <a:ea typeface="+mn-ea"/>
                <a:cs typeface="+mn-cs"/>
              </a:rPr>
              <a:t>的序列化机制，也就是</a:t>
            </a:r>
            <a:r>
              <a:rPr lang="en-US" altLang="zh-CN" sz="2800" dirty="0" err="1">
                <a:solidFill>
                  <a:schemeClr val="tx1"/>
                </a:solidFill>
                <a:latin typeface="+mn-lt"/>
                <a:ea typeface="+mn-ea"/>
                <a:cs typeface="+mn-cs"/>
              </a:rPr>
              <a:t>ObjectOutputStream</a:t>
            </a:r>
            <a:r>
              <a:rPr lang="en-US" altLang="zh-CN" sz="2800" dirty="0">
                <a:solidFill>
                  <a:schemeClr val="tx1"/>
                </a:solidFill>
                <a:latin typeface="+mn-lt"/>
                <a:ea typeface="+mn-ea"/>
                <a:cs typeface="+mn-cs"/>
              </a:rPr>
              <a:t>/</a:t>
            </a:r>
            <a:r>
              <a:rPr lang="en-US" altLang="zh-CN" sz="2800" dirty="0" err="1">
                <a:solidFill>
                  <a:schemeClr val="tx1"/>
                </a:solidFill>
                <a:latin typeface="+mn-lt"/>
                <a:ea typeface="+mn-ea"/>
                <a:cs typeface="+mn-cs"/>
              </a:rPr>
              <a:t>ObjectInputStream</a:t>
            </a:r>
            <a:r>
              <a:rPr lang="en-US" altLang="zh-CN" sz="2800" dirty="0">
                <a:solidFill>
                  <a:schemeClr val="tx1"/>
                </a:solidFill>
                <a:latin typeface="+mn-lt"/>
                <a:ea typeface="+mn-ea"/>
                <a:cs typeface="+mn-cs"/>
              </a:rPr>
              <a:t> API</a:t>
            </a:r>
            <a:r>
              <a:rPr lang="zh-CN" altLang="zh-CN" sz="2800" dirty="0">
                <a:solidFill>
                  <a:schemeClr val="tx1"/>
                </a:solidFill>
                <a:latin typeface="+mn-lt"/>
                <a:ea typeface="+mn-ea"/>
                <a:cs typeface="+mn-cs"/>
              </a:rPr>
              <a:t>来进行序列化和反</a:t>
            </a:r>
            <a:r>
              <a:rPr lang="zh-CN" altLang="zh-CN" sz="2800" dirty="0" smtClean="0">
                <a:solidFill>
                  <a:schemeClr val="tx1"/>
                </a:solidFill>
                <a:latin typeface="+mn-lt"/>
                <a:ea typeface="+mn-ea"/>
                <a:cs typeface="+mn-cs"/>
              </a:rPr>
              <a:t>序列化</a:t>
            </a:r>
            <a:r>
              <a:rPr lang="zh-CN" altLang="en-US" sz="2800" dirty="0" smtClean="0">
                <a:solidFill>
                  <a:schemeClr val="tx1"/>
                </a:solidFill>
                <a:latin typeface="+mn-lt"/>
                <a:ea typeface="+mn-ea"/>
                <a:cs typeface="+mn-cs"/>
              </a:rPr>
              <a:t>。</a:t>
            </a:r>
            <a:r>
              <a:rPr lang="en-US" altLang="zh-CN" dirty="0" err="1">
                <a:solidFill>
                  <a:schemeClr val="tx1"/>
                </a:solidFill>
                <a:latin typeface="+mn-lt"/>
                <a:ea typeface="+mn-ea"/>
                <a:cs typeface="+mn-cs"/>
              </a:rPr>
              <a:t>Kryo</a:t>
            </a:r>
            <a:r>
              <a:rPr lang="zh-CN" altLang="zh-CN" dirty="0">
                <a:solidFill>
                  <a:schemeClr val="tx1"/>
                </a:solidFill>
                <a:latin typeface="+mn-lt"/>
                <a:ea typeface="+mn-ea"/>
                <a:cs typeface="+mn-cs"/>
              </a:rPr>
              <a:t>序列化机制比</a:t>
            </a:r>
            <a:r>
              <a:rPr lang="en-US" altLang="zh-CN" dirty="0">
                <a:solidFill>
                  <a:schemeClr val="tx1"/>
                </a:solidFill>
                <a:latin typeface="+mn-lt"/>
                <a:ea typeface="+mn-ea"/>
                <a:cs typeface="+mn-cs"/>
              </a:rPr>
              <a:t>Java</a:t>
            </a:r>
            <a:r>
              <a:rPr lang="zh-CN" altLang="zh-CN" dirty="0">
                <a:solidFill>
                  <a:schemeClr val="tx1"/>
                </a:solidFill>
                <a:latin typeface="+mn-lt"/>
                <a:ea typeface="+mn-ea"/>
                <a:cs typeface="+mn-cs"/>
              </a:rPr>
              <a:t>序列化机制，性能高</a:t>
            </a:r>
            <a:r>
              <a:rPr lang="en-US" altLang="zh-CN" dirty="0">
                <a:solidFill>
                  <a:schemeClr val="tx1"/>
                </a:solidFill>
                <a:latin typeface="+mn-lt"/>
                <a:ea typeface="+mn-ea"/>
                <a:cs typeface="+mn-cs"/>
              </a:rPr>
              <a:t>10</a:t>
            </a:r>
            <a:r>
              <a:rPr lang="zh-CN" altLang="zh-CN" dirty="0">
                <a:solidFill>
                  <a:schemeClr val="tx1"/>
                </a:solidFill>
                <a:latin typeface="+mn-lt"/>
                <a:ea typeface="+mn-ea"/>
                <a:cs typeface="+mn-cs"/>
              </a:rPr>
              <a:t>倍</a:t>
            </a:r>
            <a:r>
              <a:rPr lang="zh-CN" altLang="zh-CN" dirty="0" smtClean="0">
                <a:solidFill>
                  <a:schemeClr val="tx1"/>
                </a:solidFill>
                <a:latin typeface="+mn-lt"/>
                <a:ea typeface="+mn-ea"/>
                <a:cs typeface="+mn-cs"/>
              </a:rPr>
              <a:t>左右</a:t>
            </a:r>
            <a:r>
              <a:rPr lang="zh-CN" altLang="en-US" dirty="0" smtClean="0">
                <a:solidFill>
                  <a:schemeClr val="tx1"/>
                </a:solidFill>
                <a:latin typeface="+mn-lt"/>
                <a:ea typeface="+mn-ea"/>
                <a:cs typeface="+mn-cs"/>
              </a:rPr>
              <a:t>。</a:t>
            </a:r>
            <a:endParaRPr lang="en-US" altLang="zh-CN" dirty="0" smtClean="0">
              <a:solidFill>
                <a:schemeClr val="tx1"/>
              </a:solidFill>
              <a:latin typeface="+mn-lt"/>
              <a:ea typeface="+mn-ea"/>
              <a:cs typeface="+mn-cs"/>
            </a:endParaRPr>
          </a:p>
          <a:p>
            <a:pPr>
              <a:buClr>
                <a:srgbClr val="76B749"/>
              </a:buClr>
              <a:buSzPct val="100000"/>
              <a:buFont typeface="Wingdings" panose="05000000000000000000" pitchFamily="2" charset="2"/>
              <a:buChar char="Ø"/>
            </a:pPr>
            <a:r>
              <a:rPr lang="en-US" altLang="zh-CN" dirty="0" err="1" smtClean="0">
                <a:solidFill>
                  <a:schemeClr val="tx1"/>
                </a:solidFill>
                <a:latin typeface="+mn-lt"/>
                <a:ea typeface="+mn-ea"/>
                <a:cs typeface="+mn-cs"/>
              </a:rPr>
              <a:t>Kryo</a:t>
            </a:r>
            <a:r>
              <a:rPr lang="zh-CN" altLang="zh-CN" dirty="0" smtClean="0">
                <a:solidFill>
                  <a:schemeClr val="tx1"/>
                </a:solidFill>
                <a:latin typeface="+mn-lt"/>
                <a:ea typeface="+mn-ea"/>
                <a:cs typeface="+mn-cs"/>
              </a:rPr>
              <a:t>要</a:t>
            </a:r>
            <a:r>
              <a:rPr lang="zh-CN" altLang="zh-CN" dirty="0">
                <a:solidFill>
                  <a:schemeClr val="tx1"/>
                </a:solidFill>
                <a:latin typeface="+mn-lt"/>
                <a:ea typeface="+mn-ea"/>
                <a:cs typeface="+mn-cs"/>
              </a:rPr>
              <a:t>注册所有需要进行序列化的自定义类型</a:t>
            </a:r>
            <a:endParaRPr lang="en-US" altLang="zh-CN" dirty="0" smtClean="0">
              <a:solidFill>
                <a:schemeClr val="tx1"/>
              </a:solidFill>
              <a:latin typeface="+mn-lt"/>
              <a:ea typeface="+mn-ea"/>
              <a:cs typeface="+mn-cs"/>
            </a:endParaRP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一、开发调优 </a:t>
            </a:r>
            <a:endParaRPr lang="zh-CN" altLang="en-US" dirty="0"/>
          </a:p>
        </p:txBody>
      </p:sp>
      <p:sp>
        <p:nvSpPr>
          <p:cNvPr id="5123" name="Rectangle 3"/>
          <p:cNvSpPr>
            <a:spLocks noGrp="1" noChangeArrowheads="1"/>
          </p:cNvSpPr>
          <p:nvPr>
            <p:ph type="body" idx="1"/>
          </p:nvPr>
        </p:nvSpPr>
        <p:spPr>
          <a:xfrm>
            <a:off x="1182688" y="2017712"/>
            <a:ext cx="7709792" cy="4291607"/>
          </a:xfrm>
          <a:noFill/>
          <a:ln/>
        </p:spPr>
        <p:txBody>
          <a:bodyPr lIns="182562" tIns="46037" rIns="182562" bIns="46037"/>
          <a:lstStyle/>
          <a:p>
            <a:pPr marL="514350" lvl="0" indent="-514350">
              <a:buClr>
                <a:srgbClr val="76B749"/>
              </a:buClr>
              <a:buSzPct val="100000"/>
              <a:buFont typeface="+mj-lt"/>
              <a:buAutoNum type="arabicPeriod" startAt="8"/>
            </a:pPr>
            <a:r>
              <a:rPr lang="zh-CN" altLang="zh-CN" dirty="0">
                <a:solidFill>
                  <a:schemeClr val="tx1"/>
                </a:solidFill>
                <a:latin typeface="+mn-lt"/>
                <a:ea typeface="+mn-ea"/>
                <a:cs typeface="+mn-cs"/>
              </a:rPr>
              <a:t>使用</a:t>
            </a:r>
            <a:r>
              <a:rPr lang="en-US" altLang="zh-CN" dirty="0" err="1">
                <a:solidFill>
                  <a:schemeClr val="tx1"/>
                </a:solidFill>
                <a:latin typeface="+mn-lt"/>
                <a:ea typeface="+mn-ea"/>
                <a:cs typeface="+mn-cs"/>
              </a:rPr>
              <a:t>Kryo</a:t>
            </a:r>
            <a:r>
              <a:rPr lang="zh-CN" altLang="zh-CN" dirty="0">
                <a:solidFill>
                  <a:schemeClr val="tx1"/>
                </a:solidFill>
                <a:latin typeface="+mn-lt"/>
                <a:ea typeface="+mn-ea"/>
                <a:cs typeface="+mn-cs"/>
              </a:rPr>
              <a:t>优化序列化性能</a:t>
            </a:r>
            <a:r>
              <a:rPr lang="zh-CN" altLang="en-US" dirty="0" smtClean="0">
                <a:solidFill>
                  <a:srgbClr val="000000"/>
                </a:solidFill>
              </a:rPr>
              <a:t>。</a:t>
            </a:r>
            <a:endParaRPr lang="en-US" altLang="zh-CN" dirty="0" smtClean="0">
              <a:solidFill>
                <a:srgbClr val="000000"/>
              </a:solidFill>
            </a:endParaRPr>
          </a:p>
          <a:p>
            <a:pPr>
              <a:buNone/>
            </a:pPr>
            <a:r>
              <a:rPr lang="en-US" altLang="zh-CN" sz="2000" dirty="0" smtClean="0">
                <a:solidFill>
                  <a:schemeClr val="tx1"/>
                </a:solidFill>
                <a:latin typeface="+mn-lt"/>
                <a:ea typeface="+mn-ea"/>
                <a:cs typeface="+mn-cs"/>
              </a:rPr>
              <a:t>// </a:t>
            </a:r>
            <a:r>
              <a:rPr lang="zh-CN" altLang="zh-CN" sz="2000" dirty="0">
                <a:solidFill>
                  <a:schemeClr val="tx1"/>
                </a:solidFill>
                <a:latin typeface="+mn-lt"/>
                <a:ea typeface="+mn-ea"/>
                <a:cs typeface="+mn-cs"/>
              </a:rPr>
              <a:t>创建</a:t>
            </a:r>
            <a:r>
              <a:rPr lang="en-US" altLang="zh-CN" sz="2000" dirty="0" err="1">
                <a:solidFill>
                  <a:schemeClr val="tx1"/>
                </a:solidFill>
                <a:latin typeface="+mn-lt"/>
                <a:ea typeface="+mn-ea"/>
                <a:cs typeface="+mn-cs"/>
              </a:rPr>
              <a:t>SparkConf</a:t>
            </a:r>
            <a:r>
              <a:rPr lang="zh-CN" altLang="zh-CN" sz="2000" dirty="0">
                <a:solidFill>
                  <a:schemeClr val="tx1"/>
                </a:solidFill>
                <a:latin typeface="+mn-lt"/>
                <a:ea typeface="+mn-ea"/>
                <a:cs typeface="+mn-cs"/>
              </a:rPr>
              <a:t>对象。</a:t>
            </a:r>
          </a:p>
          <a:p>
            <a:pPr>
              <a:buNone/>
            </a:pPr>
            <a:r>
              <a:rPr lang="en-US" altLang="zh-CN" sz="2000" dirty="0" err="1" smtClean="0">
                <a:solidFill>
                  <a:schemeClr val="tx1"/>
                </a:solidFill>
                <a:latin typeface="+mn-lt"/>
                <a:ea typeface="+mn-ea"/>
                <a:cs typeface="+mn-cs"/>
              </a:rPr>
              <a:t>val</a:t>
            </a:r>
            <a:r>
              <a:rPr lang="en-US" altLang="zh-CN" sz="2000" dirty="0" smtClean="0">
                <a:solidFill>
                  <a:schemeClr val="tx1"/>
                </a:solidFill>
                <a:latin typeface="+mn-lt"/>
                <a:ea typeface="+mn-ea"/>
                <a:cs typeface="+mn-cs"/>
              </a:rPr>
              <a:t> conf= </a:t>
            </a:r>
            <a:r>
              <a:rPr lang="en-US" altLang="zh-CN" sz="2000" dirty="0" err="1" smtClean="0">
                <a:solidFill>
                  <a:schemeClr val="tx1"/>
                </a:solidFill>
                <a:latin typeface="+mn-lt"/>
                <a:ea typeface="+mn-ea"/>
                <a:cs typeface="+mn-cs"/>
              </a:rPr>
              <a:t>newSparkConf</a:t>
            </a:r>
            <a:r>
              <a:rPr lang="en-US" altLang="zh-CN" sz="2000" dirty="0">
                <a:solidFill>
                  <a:schemeClr val="tx1"/>
                </a:solidFill>
                <a:latin typeface="+mn-lt"/>
                <a:ea typeface="+mn-ea"/>
                <a:cs typeface="+mn-cs"/>
              </a:rPr>
              <a:t>().</a:t>
            </a:r>
            <a:r>
              <a:rPr lang="en-US" altLang="zh-CN" sz="2000" dirty="0" err="1">
                <a:solidFill>
                  <a:schemeClr val="tx1"/>
                </a:solidFill>
                <a:latin typeface="+mn-lt"/>
                <a:ea typeface="+mn-ea"/>
                <a:cs typeface="+mn-cs"/>
              </a:rPr>
              <a:t>setMaster</a:t>
            </a:r>
            <a:r>
              <a:rPr lang="en-US" altLang="zh-CN" sz="2000" dirty="0">
                <a:solidFill>
                  <a:schemeClr val="tx1"/>
                </a:solidFill>
                <a:latin typeface="+mn-lt"/>
                <a:ea typeface="+mn-ea"/>
                <a:cs typeface="+mn-cs"/>
              </a:rPr>
              <a:t>(...).</a:t>
            </a:r>
            <a:r>
              <a:rPr lang="en-US" altLang="zh-CN" sz="2000" dirty="0" err="1">
                <a:solidFill>
                  <a:schemeClr val="tx1"/>
                </a:solidFill>
                <a:latin typeface="+mn-lt"/>
                <a:ea typeface="+mn-ea"/>
                <a:cs typeface="+mn-cs"/>
              </a:rPr>
              <a:t>setAppName</a:t>
            </a:r>
            <a:r>
              <a:rPr lang="en-US" altLang="zh-CN" sz="2000" dirty="0">
                <a:solidFill>
                  <a:schemeClr val="tx1"/>
                </a:solidFill>
                <a:latin typeface="+mn-lt"/>
                <a:ea typeface="+mn-ea"/>
                <a:cs typeface="+mn-cs"/>
              </a:rPr>
              <a:t>(...)</a:t>
            </a:r>
            <a:endParaRPr lang="zh-CN" altLang="zh-CN" sz="2000" dirty="0">
              <a:solidFill>
                <a:schemeClr val="tx1"/>
              </a:solidFill>
              <a:latin typeface="+mn-lt"/>
              <a:ea typeface="+mn-ea"/>
              <a:cs typeface="+mn-cs"/>
            </a:endParaRPr>
          </a:p>
          <a:p>
            <a:pPr>
              <a:buNone/>
            </a:pPr>
            <a:r>
              <a:rPr lang="en-US" altLang="zh-CN" sz="2000" dirty="0" smtClean="0">
                <a:solidFill>
                  <a:schemeClr val="tx1"/>
                </a:solidFill>
                <a:latin typeface="+mn-lt"/>
                <a:ea typeface="+mn-ea"/>
                <a:cs typeface="+mn-cs"/>
              </a:rPr>
              <a:t>// </a:t>
            </a:r>
            <a:r>
              <a:rPr lang="zh-CN" altLang="zh-CN" sz="2000" dirty="0">
                <a:solidFill>
                  <a:schemeClr val="tx1"/>
                </a:solidFill>
                <a:latin typeface="+mn-lt"/>
                <a:ea typeface="+mn-ea"/>
                <a:cs typeface="+mn-cs"/>
              </a:rPr>
              <a:t>设置序列化器为</a:t>
            </a:r>
            <a:r>
              <a:rPr lang="en-US" altLang="zh-CN" sz="2000" dirty="0" err="1">
                <a:solidFill>
                  <a:schemeClr val="tx1"/>
                </a:solidFill>
                <a:latin typeface="+mn-lt"/>
                <a:ea typeface="+mn-ea"/>
                <a:cs typeface="+mn-cs"/>
              </a:rPr>
              <a:t>KryoSerializer</a:t>
            </a:r>
            <a:r>
              <a:rPr lang="zh-CN" altLang="zh-CN" sz="2000" dirty="0" smtClean="0">
                <a:solidFill>
                  <a:schemeClr val="tx1"/>
                </a:solidFill>
                <a:latin typeface="+mn-lt"/>
                <a:ea typeface="+mn-ea"/>
                <a:cs typeface="+mn-cs"/>
              </a:rPr>
              <a:t>。</a:t>
            </a:r>
            <a:r>
              <a:rPr lang="en-US" altLang="zh-CN" sz="2000" dirty="0">
                <a:solidFill>
                  <a:schemeClr val="tx1"/>
                </a:solidFill>
                <a:latin typeface="+mn-lt"/>
                <a:ea typeface="+mn-ea"/>
                <a:cs typeface="+mn-cs"/>
              </a:rPr>
              <a:t> </a:t>
            </a:r>
            <a:endParaRPr lang="zh-CN" altLang="zh-CN" sz="2000" dirty="0">
              <a:solidFill>
                <a:schemeClr val="tx1"/>
              </a:solidFill>
              <a:latin typeface="+mn-lt"/>
              <a:ea typeface="+mn-ea"/>
              <a:cs typeface="+mn-cs"/>
            </a:endParaRPr>
          </a:p>
          <a:p>
            <a:pPr>
              <a:buNone/>
            </a:pPr>
            <a:r>
              <a:rPr lang="en-US" altLang="zh-CN" sz="2000" dirty="0" err="1" smtClean="0">
                <a:solidFill>
                  <a:schemeClr val="tx1"/>
                </a:solidFill>
                <a:latin typeface="+mn-lt"/>
                <a:ea typeface="+mn-ea"/>
                <a:cs typeface="+mn-cs"/>
              </a:rPr>
              <a:t>conf.set</a:t>
            </a:r>
            <a:r>
              <a:rPr lang="en-US" altLang="zh-CN" sz="2000" dirty="0">
                <a:solidFill>
                  <a:schemeClr val="tx1"/>
                </a:solidFill>
                <a:latin typeface="+mn-lt"/>
                <a:ea typeface="+mn-ea"/>
                <a:cs typeface="+mn-cs"/>
              </a:rPr>
              <a:t>("</a:t>
            </a:r>
            <a:r>
              <a:rPr lang="en-US" altLang="zh-CN" sz="2000" dirty="0" err="1" smtClean="0">
                <a:solidFill>
                  <a:schemeClr val="tx1"/>
                </a:solidFill>
                <a:latin typeface="+mn-lt"/>
                <a:ea typeface="+mn-ea"/>
                <a:cs typeface="+mn-cs"/>
              </a:rPr>
              <a:t>spark.serializer</a:t>
            </a:r>
            <a:r>
              <a:rPr lang="en-US" altLang="zh-CN" sz="2000" dirty="0" smtClean="0">
                <a:solidFill>
                  <a:schemeClr val="tx1"/>
                </a:solidFill>
                <a:latin typeface="+mn-lt"/>
                <a:ea typeface="+mn-ea"/>
                <a:cs typeface="+mn-cs"/>
              </a:rPr>
              <a:t>“,</a:t>
            </a:r>
          </a:p>
          <a:p>
            <a:pPr>
              <a:buNone/>
            </a:pPr>
            <a:r>
              <a:rPr lang="en-US" altLang="zh-CN" sz="2000" dirty="0" smtClean="0">
                <a:solidFill>
                  <a:schemeClr val="tx1"/>
                </a:solidFill>
                <a:latin typeface="+mn-lt"/>
                <a:ea typeface="+mn-ea"/>
                <a:cs typeface="+mn-cs"/>
              </a:rPr>
              <a:t>"</a:t>
            </a:r>
            <a:r>
              <a:rPr lang="en-US" altLang="zh-CN" sz="2000" dirty="0" err="1">
                <a:solidFill>
                  <a:schemeClr val="tx1"/>
                </a:solidFill>
                <a:latin typeface="+mn-lt"/>
                <a:ea typeface="+mn-ea"/>
                <a:cs typeface="+mn-cs"/>
              </a:rPr>
              <a:t>org.apache.spark.serializer.KryoSerializer</a:t>
            </a:r>
            <a:r>
              <a:rPr lang="en-US" altLang="zh-CN" sz="2000" dirty="0" smtClean="0">
                <a:solidFill>
                  <a:schemeClr val="tx1"/>
                </a:solidFill>
                <a:latin typeface="+mn-lt"/>
                <a:ea typeface="+mn-ea"/>
                <a:cs typeface="+mn-cs"/>
              </a:rPr>
              <a:t>")</a:t>
            </a:r>
            <a:r>
              <a:rPr lang="en-US" altLang="zh-CN" sz="2000" dirty="0">
                <a:solidFill>
                  <a:schemeClr val="tx1"/>
                </a:solidFill>
                <a:latin typeface="+mn-lt"/>
                <a:ea typeface="+mn-ea"/>
                <a:cs typeface="+mn-cs"/>
              </a:rPr>
              <a:t> </a:t>
            </a:r>
            <a:endParaRPr lang="zh-CN" altLang="zh-CN" sz="2000" dirty="0">
              <a:solidFill>
                <a:schemeClr val="tx1"/>
              </a:solidFill>
              <a:latin typeface="+mn-lt"/>
              <a:ea typeface="+mn-ea"/>
              <a:cs typeface="+mn-cs"/>
            </a:endParaRPr>
          </a:p>
          <a:p>
            <a:pPr>
              <a:buNone/>
            </a:pPr>
            <a:r>
              <a:rPr lang="en-US" altLang="zh-CN" sz="2000" dirty="0" smtClean="0">
                <a:solidFill>
                  <a:schemeClr val="tx1"/>
                </a:solidFill>
                <a:latin typeface="+mn-lt"/>
                <a:ea typeface="+mn-ea"/>
                <a:cs typeface="+mn-cs"/>
              </a:rPr>
              <a:t>// </a:t>
            </a:r>
            <a:r>
              <a:rPr lang="zh-CN" altLang="zh-CN" sz="2000" dirty="0">
                <a:solidFill>
                  <a:schemeClr val="tx1"/>
                </a:solidFill>
                <a:latin typeface="+mn-lt"/>
                <a:ea typeface="+mn-ea"/>
                <a:cs typeface="+mn-cs"/>
              </a:rPr>
              <a:t>注册要序列化的自定义类型</a:t>
            </a:r>
            <a:r>
              <a:rPr lang="zh-CN" altLang="zh-CN" sz="2000" dirty="0" smtClean="0">
                <a:solidFill>
                  <a:schemeClr val="tx1"/>
                </a:solidFill>
                <a:latin typeface="+mn-lt"/>
                <a:ea typeface="+mn-ea"/>
                <a:cs typeface="+mn-cs"/>
              </a:rPr>
              <a:t>。</a:t>
            </a:r>
            <a:endParaRPr lang="zh-CN" altLang="zh-CN" sz="2000" dirty="0">
              <a:solidFill>
                <a:schemeClr val="tx1"/>
              </a:solidFill>
              <a:latin typeface="+mn-lt"/>
              <a:ea typeface="+mn-ea"/>
              <a:cs typeface="+mn-cs"/>
            </a:endParaRPr>
          </a:p>
          <a:p>
            <a:pPr>
              <a:buNone/>
            </a:pPr>
            <a:r>
              <a:rPr lang="en-US" altLang="zh-CN" sz="2000" dirty="0" err="1" smtClean="0">
                <a:solidFill>
                  <a:schemeClr val="tx1"/>
                </a:solidFill>
                <a:latin typeface="+mn-lt"/>
                <a:ea typeface="+mn-ea"/>
                <a:cs typeface="+mn-cs"/>
              </a:rPr>
              <a:t>conf.registerKryoClasses</a:t>
            </a:r>
            <a:r>
              <a:rPr lang="en-US" altLang="zh-CN" sz="2000" dirty="0" smtClean="0">
                <a:solidFill>
                  <a:schemeClr val="tx1"/>
                </a:solidFill>
                <a:latin typeface="+mn-lt"/>
                <a:ea typeface="+mn-ea"/>
                <a:cs typeface="+mn-cs"/>
              </a:rPr>
              <a:t>(Array(</a:t>
            </a:r>
            <a:r>
              <a:rPr lang="en-US" altLang="zh-CN" sz="2000" dirty="0" err="1" smtClean="0">
                <a:solidFill>
                  <a:schemeClr val="tx1"/>
                </a:solidFill>
                <a:latin typeface="+mn-lt"/>
                <a:ea typeface="+mn-ea"/>
                <a:cs typeface="+mn-cs"/>
              </a:rPr>
              <a:t>classOf</a:t>
            </a:r>
            <a:r>
              <a:rPr lang="en-US" altLang="zh-CN" sz="2000" dirty="0" smtClean="0">
                <a:solidFill>
                  <a:schemeClr val="tx1"/>
                </a:solidFill>
                <a:latin typeface="+mn-lt"/>
                <a:ea typeface="+mn-ea"/>
                <a:cs typeface="+mn-cs"/>
              </a:rPr>
              <a:t>[MyClass1</a:t>
            </a:r>
            <a:r>
              <a:rPr lang="en-US" altLang="zh-CN" sz="2000" dirty="0">
                <a:solidFill>
                  <a:schemeClr val="tx1"/>
                </a:solidFill>
                <a:latin typeface="+mn-lt"/>
                <a:ea typeface="+mn-ea"/>
                <a:cs typeface="+mn-cs"/>
              </a:rPr>
              <a:t>], </a:t>
            </a:r>
            <a:r>
              <a:rPr lang="en-US" altLang="zh-CN" sz="2000" dirty="0" err="1">
                <a:solidFill>
                  <a:schemeClr val="tx1"/>
                </a:solidFill>
                <a:latin typeface="+mn-lt"/>
                <a:ea typeface="+mn-ea"/>
                <a:cs typeface="+mn-cs"/>
              </a:rPr>
              <a:t>classOf</a:t>
            </a:r>
            <a:r>
              <a:rPr lang="en-US" altLang="zh-CN" sz="2000" dirty="0">
                <a:solidFill>
                  <a:schemeClr val="tx1"/>
                </a:solidFill>
                <a:latin typeface="+mn-lt"/>
                <a:ea typeface="+mn-ea"/>
                <a:cs typeface="+mn-cs"/>
              </a:rPr>
              <a:t>[MyClass2]))</a:t>
            </a:r>
            <a:endParaRPr lang="zh-CN" altLang="zh-CN" sz="2000" dirty="0">
              <a:solidFill>
                <a:schemeClr val="tx1"/>
              </a:solidFill>
              <a:latin typeface="+mn-lt"/>
              <a:ea typeface="+mn-ea"/>
              <a:cs typeface="+mn-cs"/>
            </a:endParaRPr>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一、开发调优 </a:t>
            </a:r>
            <a:endParaRPr lang="zh-CN" altLang="en-US" dirty="0"/>
          </a:p>
        </p:txBody>
      </p:sp>
      <p:sp>
        <p:nvSpPr>
          <p:cNvPr id="5123" name="Rectangle 3"/>
          <p:cNvSpPr>
            <a:spLocks noGrp="1" noChangeArrowheads="1"/>
          </p:cNvSpPr>
          <p:nvPr>
            <p:ph type="body" idx="1"/>
          </p:nvPr>
        </p:nvSpPr>
        <p:spPr>
          <a:xfrm>
            <a:off x="1182688" y="2017712"/>
            <a:ext cx="7709792" cy="4291607"/>
          </a:xfrm>
          <a:noFill/>
          <a:ln/>
        </p:spPr>
        <p:txBody>
          <a:bodyPr lIns="182562" tIns="46037" rIns="182562" bIns="46037"/>
          <a:lstStyle/>
          <a:p>
            <a:pPr marL="514350" lvl="0" indent="-514350">
              <a:buClr>
                <a:srgbClr val="76B749"/>
              </a:buClr>
              <a:buSzPct val="100000"/>
              <a:buFont typeface="+mj-lt"/>
              <a:buAutoNum type="arabicPeriod" startAt="9"/>
            </a:pPr>
            <a:r>
              <a:rPr lang="zh-CN" altLang="zh-CN" dirty="0">
                <a:solidFill>
                  <a:schemeClr val="tx1"/>
                </a:solidFill>
                <a:latin typeface="+mn-lt"/>
                <a:ea typeface="+mn-ea"/>
                <a:cs typeface="+mn-cs"/>
              </a:rPr>
              <a:t>优化数据结构</a:t>
            </a:r>
            <a:r>
              <a:rPr lang="zh-CN" altLang="en-US" dirty="0" smtClean="0">
                <a:solidFill>
                  <a:srgbClr val="000000"/>
                </a:solidFill>
              </a:rPr>
              <a:t>。</a:t>
            </a:r>
            <a:endParaRPr lang="en-US" altLang="zh-CN" dirty="0" smtClean="0">
              <a:solidFill>
                <a:srgbClr val="000000"/>
              </a:solidFill>
            </a:endParaRPr>
          </a:p>
          <a:p>
            <a:pPr>
              <a:buFont typeface="Wingdings" panose="05000000000000000000" pitchFamily="2" charset="2"/>
              <a:buChar char="Ø"/>
            </a:pPr>
            <a:r>
              <a:rPr lang="zh-CN" altLang="en-US" b="1" dirty="0" smtClean="0"/>
              <a:t>在保证</a:t>
            </a:r>
            <a:r>
              <a:rPr lang="zh-CN" altLang="zh-CN" b="1" dirty="0" smtClean="0">
                <a:solidFill>
                  <a:schemeClr val="tx1"/>
                </a:solidFill>
                <a:latin typeface="+mn-lt"/>
                <a:ea typeface="+mn-ea"/>
                <a:cs typeface="+mn-cs"/>
              </a:rPr>
              <a:t>代码</a:t>
            </a:r>
            <a:r>
              <a:rPr lang="zh-CN" altLang="zh-CN" b="1" dirty="0">
                <a:solidFill>
                  <a:schemeClr val="tx1"/>
                </a:solidFill>
                <a:latin typeface="+mn-lt"/>
                <a:ea typeface="+mn-ea"/>
                <a:cs typeface="+mn-cs"/>
              </a:rPr>
              <a:t>的</a:t>
            </a:r>
            <a:r>
              <a:rPr lang="zh-CN" altLang="zh-CN" b="1" dirty="0" smtClean="0">
                <a:solidFill>
                  <a:schemeClr val="tx1"/>
                </a:solidFill>
                <a:latin typeface="+mn-lt"/>
                <a:ea typeface="+mn-ea"/>
                <a:cs typeface="+mn-cs"/>
              </a:rPr>
              <a:t>可维护性</a:t>
            </a:r>
            <a:r>
              <a:rPr lang="zh-CN" altLang="en-US" b="1" dirty="0" smtClean="0">
                <a:solidFill>
                  <a:schemeClr val="tx1"/>
                </a:solidFill>
                <a:latin typeface="+mn-lt"/>
                <a:ea typeface="+mn-ea"/>
                <a:cs typeface="+mn-cs"/>
              </a:rPr>
              <a:t>前提下</a:t>
            </a:r>
            <a:r>
              <a:rPr lang="zh-CN" altLang="en-US" dirty="0" smtClean="0"/>
              <a:t>，</a:t>
            </a:r>
            <a:r>
              <a:rPr lang="zh-CN" altLang="zh-CN" dirty="0">
                <a:solidFill>
                  <a:schemeClr val="tx1"/>
                </a:solidFill>
                <a:latin typeface="+mn-lt"/>
                <a:ea typeface="+mn-ea"/>
                <a:cs typeface="+mn-cs"/>
              </a:rPr>
              <a:t>在</a:t>
            </a:r>
            <a:r>
              <a:rPr lang="en-US" altLang="zh-CN" dirty="0">
                <a:solidFill>
                  <a:schemeClr val="tx1"/>
                </a:solidFill>
                <a:latin typeface="+mn-lt"/>
                <a:ea typeface="+mn-ea"/>
                <a:cs typeface="+mn-cs"/>
              </a:rPr>
              <a:t>Spark</a:t>
            </a:r>
            <a:r>
              <a:rPr lang="zh-CN" altLang="zh-CN" dirty="0">
                <a:solidFill>
                  <a:schemeClr val="tx1"/>
                </a:solidFill>
                <a:latin typeface="+mn-lt"/>
                <a:ea typeface="+mn-ea"/>
                <a:cs typeface="+mn-cs"/>
              </a:rPr>
              <a:t>编码实现中，特别是对于算子函数中的</a:t>
            </a:r>
            <a:r>
              <a:rPr lang="zh-CN" altLang="zh-CN" dirty="0" smtClean="0">
                <a:solidFill>
                  <a:schemeClr val="tx1"/>
                </a:solidFill>
                <a:latin typeface="+mn-lt"/>
                <a:ea typeface="+mn-ea"/>
                <a:cs typeface="+mn-cs"/>
              </a:rPr>
              <a:t>代码，</a:t>
            </a:r>
            <a:r>
              <a:rPr lang="zh-CN" altLang="zh-CN" dirty="0">
                <a:solidFill>
                  <a:schemeClr val="tx1"/>
                </a:solidFill>
                <a:latin typeface="+mn-lt"/>
                <a:ea typeface="+mn-ea"/>
                <a:cs typeface="+mn-cs"/>
              </a:rPr>
              <a:t>尽量使用字符串替代对象，使用原始类型（比如</a:t>
            </a:r>
            <a:r>
              <a:rPr lang="en-US" altLang="zh-CN" dirty="0" err="1">
                <a:solidFill>
                  <a:schemeClr val="tx1"/>
                </a:solidFill>
                <a:latin typeface="+mn-lt"/>
                <a:ea typeface="+mn-ea"/>
                <a:cs typeface="+mn-cs"/>
              </a:rPr>
              <a:t>Int</a:t>
            </a:r>
            <a:r>
              <a:rPr lang="zh-CN" altLang="zh-CN" dirty="0">
                <a:solidFill>
                  <a:schemeClr val="tx1"/>
                </a:solidFill>
                <a:latin typeface="+mn-lt"/>
                <a:ea typeface="+mn-ea"/>
                <a:cs typeface="+mn-cs"/>
              </a:rPr>
              <a:t>、</a:t>
            </a:r>
            <a:r>
              <a:rPr lang="en-US" altLang="zh-CN" dirty="0">
                <a:solidFill>
                  <a:schemeClr val="tx1"/>
                </a:solidFill>
                <a:latin typeface="+mn-lt"/>
                <a:ea typeface="+mn-ea"/>
                <a:cs typeface="+mn-cs"/>
              </a:rPr>
              <a:t>Long</a:t>
            </a:r>
            <a:r>
              <a:rPr lang="zh-CN" altLang="zh-CN" dirty="0">
                <a:solidFill>
                  <a:schemeClr val="tx1"/>
                </a:solidFill>
                <a:latin typeface="+mn-lt"/>
                <a:ea typeface="+mn-ea"/>
                <a:cs typeface="+mn-cs"/>
              </a:rPr>
              <a:t>）替代字符串，使用数组替代集合类型，这样尽可能地减少内存</a:t>
            </a:r>
            <a:r>
              <a:rPr lang="zh-CN" altLang="zh-CN" dirty="0" smtClean="0">
                <a:solidFill>
                  <a:schemeClr val="tx1"/>
                </a:solidFill>
                <a:latin typeface="+mn-lt"/>
                <a:ea typeface="+mn-ea"/>
                <a:cs typeface="+mn-cs"/>
              </a:rPr>
              <a:t>占用</a:t>
            </a:r>
            <a:r>
              <a:rPr lang="zh-CN" altLang="en-US" dirty="0" smtClean="0">
                <a:solidFill>
                  <a:schemeClr val="tx1"/>
                </a:solidFill>
                <a:latin typeface="+mn-lt"/>
                <a:ea typeface="+mn-ea"/>
                <a:cs typeface="+mn-cs"/>
              </a:rPr>
              <a:t>。</a:t>
            </a:r>
            <a:endParaRPr lang="en-US" altLang="zh-CN" dirty="0" smtClean="0">
              <a:solidFill>
                <a:schemeClr val="tx1"/>
              </a:solidFill>
              <a:latin typeface="+mn-lt"/>
              <a:ea typeface="+mn-ea"/>
              <a:cs typeface="+mn-cs"/>
            </a:endParaRP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a:t>二</a:t>
            </a:r>
            <a:r>
              <a:rPr lang="zh-CN" altLang="en-US" dirty="0" smtClean="0"/>
              <a:t>、资源调优 </a:t>
            </a:r>
            <a:endParaRPr lang="zh-CN" altLang="en-US" dirty="0"/>
          </a:p>
        </p:txBody>
      </p:sp>
      <p:sp>
        <p:nvSpPr>
          <p:cNvPr id="5123" name="Rectangle 3"/>
          <p:cNvSpPr>
            <a:spLocks noGrp="1" noChangeArrowheads="1"/>
          </p:cNvSpPr>
          <p:nvPr>
            <p:ph type="body" idx="1"/>
          </p:nvPr>
        </p:nvSpPr>
        <p:spPr>
          <a:xfrm>
            <a:off x="1182688" y="2017712"/>
            <a:ext cx="7709792" cy="4291607"/>
          </a:xfrm>
          <a:noFill/>
          <a:ln/>
        </p:spPr>
        <p:txBody>
          <a:bodyPr lIns="182562" tIns="46037" rIns="182562" bIns="46037"/>
          <a:lstStyle/>
          <a:p>
            <a:pPr marL="514350" indent="-514350">
              <a:buClr>
                <a:srgbClr val="76B749"/>
              </a:buClr>
              <a:buSzPct val="100000"/>
              <a:buFont typeface="+mj-lt"/>
              <a:buAutoNum type="arabicPeriod"/>
            </a:pPr>
            <a:r>
              <a:rPr lang="en-US" altLang="zh-CN" dirty="0" smtClean="0"/>
              <a:t>Spark</a:t>
            </a:r>
            <a:r>
              <a:rPr lang="zh-CN" altLang="en-US" dirty="0" smtClean="0"/>
              <a:t>作业基本运行原理</a:t>
            </a:r>
            <a:endParaRPr lang="en-US" altLang="zh-CN" dirty="0" smtClean="0"/>
          </a:p>
          <a:p>
            <a:pPr marL="514350" indent="-514350">
              <a:buClr>
                <a:srgbClr val="76B749"/>
              </a:buClr>
              <a:buSzPct val="100000"/>
              <a:buNone/>
            </a:pPr>
            <a:endParaRPr lang="zh-CN" altLang="en-US" dirty="0" smtClean="0"/>
          </a:p>
        </p:txBody>
      </p:sp>
      <p:pic>
        <p:nvPicPr>
          <p:cNvPr id="4" name="Drawing 2" descr="C6420BFB6D77440E9037EA7C01B6A949.jpeg"/>
          <p:cNvPicPr/>
          <p:nvPr/>
        </p:nvPicPr>
        <p:blipFill>
          <a:blip r:embed="rId3" cstate="print"/>
          <a:stretch>
            <a:fillRect/>
          </a:stretch>
        </p:blipFill>
        <p:spPr>
          <a:xfrm>
            <a:off x="827584" y="2564904"/>
            <a:ext cx="7344816" cy="4464496"/>
          </a:xfrm>
          <a:prstGeom prst="rect">
            <a:avLst/>
          </a:prstGeom>
        </p:spPr>
      </p:pic>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a:t>二</a:t>
            </a:r>
            <a:r>
              <a:rPr lang="zh-CN" altLang="en-US" dirty="0" smtClean="0"/>
              <a:t>、资源调优 </a:t>
            </a:r>
            <a:endParaRPr lang="zh-CN" altLang="en-US" dirty="0"/>
          </a:p>
        </p:txBody>
      </p:sp>
      <p:sp>
        <p:nvSpPr>
          <p:cNvPr id="5123" name="Rectangle 3"/>
          <p:cNvSpPr>
            <a:spLocks noGrp="1" noChangeArrowheads="1"/>
          </p:cNvSpPr>
          <p:nvPr>
            <p:ph type="body" idx="1"/>
          </p:nvPr>
        </p:nvSpPr>
        <p:spPr>
          <a:xfrm>
            <a:off x="1182688" y="2017712"/>
            <a:ext cx="7709792" cy="4291607"/>
          </a:xfrm>
          <a:noFill/>
          <a:ln/>
        </p:spPr>
        <p:txBody>
          <a:bodyPr lIns="182562" tIns="46037" rIns="182562" bIns="46037"/>
          <a:lstStyle/>
          <a:p>
            <a:pPr marL="514350" indent="-514350">
              <a:buClr>
                <a:srgbClr val="76B749"/>
              </a:buClr>
              <a:buSzPct val="100000"/>
              <a:buFont typeface="+mj-lt"/>
              <a:buAutoNum type="arabicPeriod" startAt="2"/>
            </a:pPr>
            <a:r>
              <a:rPr lang="en-US" altLang="zh-CN" dirty="0" smtClean="0">
                <a:solidFill>
                  <a:schemeClr val="tx1"/>
                </a:solidFill>
                <a:latin typeface="+mn-lt"/>
                <a:ea typeface="+mn-ea"/>
                <a:cs typeface="+mn-cs"/>
              </a:rPr>
              <a:t>Spark</a:t>
            </a:r>
            <a:r>
              <a:rPr lang="zh-CN" altLang="en-US" dirty="0" smtClean="0">
                <a:solidFill>
                  <a:schemeClr val="tx1"/>
                </a:solidFill>
                <a:latin typeface="+mn-lt"/>
                <a:ea typeface="+mn-ea"/>
                <a:cs typeface="+mn-cs"/>
              </a:rPr>
              <a:t>怎么</a:t>
            </a:r>
            <a:r>
              <a:rPr lang="zh-CN" altLang="zh-CN" dirty="0" smtClean="0">
                <a:solidFill>
                  <a:schemeClr val="tx1"/>
                </a:solidFill>
                <a:latin typeface="+mn-lt"/>
                <a:ea typeface="+mn-ea"/>
                <a:cs typeface="+mn-cs"/>
              </a:rPr>
              <a:t>来</a:t>
            </a:r>
            <a:r>
              <a:rPr lang="zh-CN" altLang="zh-CN" dirty="0">
                <a:solidFill>
                  <a:schemeClr val="tx1"/>
                </a:solidFill>
                <a:latin typeface="+mn-lt"/>
                <a:ea typeface="+mn-ea"/>
                <a:cs typeface="+mn-cs"/>
              </a:rPr>
              <a:t>进行</a:t>
            </a:r>
            <a:r>
              <a:rPr lang="en-US" altLang="zh-CN" dirty="0">
                <a:solidFill>
                  <a:schemeClr val="tx1"/>
                </a:solidFill>
                <a:latin typeface="+mn-lt"/>
                <a:ea typeface="+mn-ea"/>
                <a:cs typeface="+mn-cs"/>
              </a:rPr>
              <a:t>stage</a:t>
            </a:r>
            <a:r>
              <a:rPr lang="zh-CN" altLang="zh-CN" dirty="0">
                <a:solidFill>
                  <a:schemeClr val="tx1"/>
                </a:solidFill>
                <a:latin typeface="+mn-lt"/>
                <a:ea typeface="+mn-ea"/>
                <a:cs typeface="+mn-cs"/>
              </a:rPr>
              <a:t>的划分</a:t>
            </a:r>
            <a:endParaRPr lang="en-US" altLang="zh-CN" dirty="0" smtClean="0"/>
          </a:p>
          <a:p>
            <a:pPr>
              <a:buClr>
                <a:srgbClr val="76B749"/>
              </a:buClr>
              <a:buSzPct val="100000"/>
              <a:buFont typeface="Wingdings" panose="05000000000000000000" pitchFamily="2" charset="2"/>
              <a:buChar char="Ø"/>
            </a:pPr>
            <a:r>
              <a:rPr lang="zh-CN" altLang="en-US" dirty="0" smtClean="0">
                <a:solidFill>
                  <a:schemeClr val="tx1"/>
                </a:solidFill>
                <a:latin typeface="+mn-lt"/>
                <a:ea typeface="+mn-ea"/>
                <a:cs typeface="+mn-cs"/>
              </a:rPr>
              <a:t>以</a:t>
            </a:r>
            <a:r>
              <a:rPr lang="zh-CN" altLang="zh-CN" dirty="0" smtClean="0">
                <a:solidFill>
                  <a:schemeClr val="tx1"/>
                </a:solidFill>
                <a:latin typeface="+mn-lt"/>
                <a:ea typeface="+mn-ea"/>
                <a:cs typeface="+mn-cs"/>
              </a:rPr>
              <a:t>某个</a:t>
            </a:r>
            <a:r>
              <a:rPr lang="en-US" altLang="zh-CN" dirty="0">
                <a:solidFill>
                  <a:schemeClr val="tx1"/>
                </a:solidFill>
                <a:latin typeface="+mn-lt"/>
                <a:ea typeface="+mn-ea"/>
                <a:cs typeface="+mn-cs"/>
              </a:rPr>
              <a:t>shuffle</a:t>
            </a:r>
            <a:r>
              <a:rPr lang="zh-CN" altLang="zh-CN" dirty="0" smtClean="0">
                <a:solidFill>
                  <a:schemeClr val="tx1"/>
                </a:solidFill>
                <a:latin typeface="+mn-lt"/>
                <a:ea typeface="+mn-ea"/>
                <a:cs typeface="+mn-cs"/>
              </a:rPr>
              <a:t>类算子</a:t>
            </a:r>
            <a:r>
              <a:rPr lang="zh-CN" altLang="en-US" dirty="0" smtClean="0">
                <a:solidFill>
                  <a:schemeClr val="tx1"/>
                </a:solidFill>
                <a:latin typeface="+mn-lt"/>
                <a:ea typeface="+mn-ea"/>
                <a:cs typeface="+mn-cs"/>
              </a:rPr>
              <a:t>（宽依赖）为界限，</a:t>
            </a:r>
            <a:r>
              <a:rPr lang="en-US" altLang="zh-CN" dirty="0">
                <a:solidFill>
                  <a:schemeClr val="tx1"/>
                </a:solidFill>
                <a:latin typeface="+mn-lt"/>
                <a:ea typeface="+mn-ea"/>
                <a:cs typeface="+mn-cs"/>
              </a:rPr>
              <a:t>shuffle</a:t>
            </a:r>
            <a:r>
              <a:rPr lang="zh-CN" altLang="zh-CN" dirty="0">
                <a:solidFill>
                  <a:schemeClr val="tx1"/>
                </a:solidFill>
                <a:latin typeface="+mn-lt"/>
                <a:ea typeface="+mn-ea"/>
                <a:cs typeface="+mn-cs"/>
              </a:rPr>
              <a:t>算子执行之前的代码会被划分为一个</a:t>
            </a:r>
            <a:r>
              <a:rPr lang="en-US" altLang="zh-CN" dirty="0">
                <a:solidFill>
                  <a:schemeClr val="tx1"/>
                </a:solidFill>
                <a:latin typeface="+mn-lt"/>
                <a:ea typeface="+mn-ea"/>
                <a:cs typeface="+mn-cs"/>
              </a:rPr>
              <a:t>stage</a:t>
            </a:r>
            <a:r>
              <a:rPr lang="zh-CN" altLang="zh-CN" dirty="0">
                <a:solidFill>
                  <a:schemeClr val="tx1"/>
                </a:solidFill>
                <a:latin typeface="+mn-lt"/>
                <a:ea typeface="+mn-ea"/>
                <a:cs typeface="+mn-cs"/>
              </a:rPr>
              <a:t>，</a:t>
            </a:r>
            <a:r>
              <a:rPr lang="en-US" altLang="zh-CN" dirty="0">
                <a:solidFill>
                  <a:schemeClr val="tx1"/>
                </a:solidFill>
                <a:latin typeface="+mn-lt"/>
                <a:ea typeface="+mn-ea"/>
                <a:cs typeface="+mn-cs"/>
              </a:rPr>
              <a:t>shuffle</a:t>
            </a:r>
            <a:r>
              <a:rPr lang="zh-CN" altLang="zh-CN" dirty="0">
                <a:solidFill>
                  <a:schemeClr val="tx1"/>
                </a:solidFill>
                <a:latin typeface="+mn-lt"/>
                <a:ea typeface="+mn-ea"/>
                <a:cs typeface="+mn-cs"/>
              </a:rPr>
              <a:t>算子执行以及之后的代码会被划分为下一个</a:t>
            </a:r>
            <a:r>
              <a:rPr lang="en-US" altLang="zh-CN" dirty="0" smtClean="0">
                <a:solidFill>
                  <a:schemeClr val="tx1"/>
                </a:solidFill>
                <a:latin typeface="+mn-lt"/>
                <a:ea typeface="+mn-ea"/>
                <a:cs typeface="+mn-cs"/>
              </a:rPr>
              <a:t>stage</a:t>
            </a:r>
            <a:r>
              <a:rPr lang="zh-CN" altLang="en-US" dirty="0" smtClean="0">
                <a:solidFill>
                  <a:schemeClr val="tx1"/>
                </a:solidFill>
                <a:latin typeface="+mn-lt"/>
                <a:ea typeface="+mn-ea"/>
                <a:cs typeface="+mn-cs"/>
              </a:rPr>
              <a:t>。</a:t>
            </a:r>
            <a:endParaRPr lang="zh-CN" altLang="en-US" dirty="0" smtClean="0"/>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一、开发调优 </a:t>
            </a:r>
            <a:endParaRPr lang="zh-CN" altLang="en-US" dirty="0"/>
          </a:p>
        </p:txBody>
      </p:sp>
      <p:sp>
        <p:nvSpPr>
          <p:cNvPr id="5123" name="Rectangle 3"/>
          <p:cNvSpPr>
            <a:spLocks noGrp="1" noChangeArrowheads="1"/>
          </p:cNvSpPr>
          <p:nvPr>
            <p:ph type="body" idx="1"/>
          </p:nvPr>
        </p:nvSpPr>
        <p:spPr>
          <a:xfrm>
            <a:off x="1182688" y="2017712"/>
            <a:ext cx="7772400" cy="4363615"/>
          </a:xfrm>
          <a:noFill/>
          <a:ln/>
        </p:spPr>
        <p:txBody>
          <a:bodyPr lIns="182562" tIns="46037" rIns="182562" bIns="46037"/>
          <a:lstStyle/>
          <a:p>
            <a:pPr marL="514350" indent="-514350">
              <a:buSzPct val="100000"/>
              <a:buFont typeface="+mj-lt"/>
              <a:buAutoNum type="arabicPeriod"/>
            </a:pPr>
            <a:r>
              <a:rPr lang="zh-CN" altLang="en-US" dirty="0" smtClean="0"/>
              <a:t>避免创建重复的</a:t>
            </a:r>
            <a:r>
              <a:rPr lang="en-US" altLang="zh-CN" dirty="0" smtClean="0"/>
              <a:t>RDD</a:t>
            </a:r>
            <a:r>
              <a:rPr lang="zh-CN" altLang="en-US" dirty="0" smtClean="0"/>
              <a:t>。</a:t>
            </a:r>
            <a:endParaRPr lang="en-US" altLang="zh-CN" dirty="0" smtClean="0"/>
          </a:p>
          <a:p>
            <a:pPr>
              <a:buFont typeface="Wingdings" panose="05000000000000000000" pitchFamily="2" charset="2"/>
              <a:buChar char="Ø"/>
            </a:pPr>
            <a:r>
              <a:rPr lang="zh-CN" altLang="en-US" sz="2800" dirty="0"/>
              <a:t>一</a:t>
            </a:r>
            <a:r>
              <a:rPr lang="zh-CN" altLang="en-US" sz="2800" dirty="0" smtClean="0"/>
              <a:t>个</a:t>
            </a:r>
            <a:r>
              <a:rPr lang="en-US" altLang="zh-CN" sz="2800" dirty="0" smtClean="0"/>
              <a:t>spark</a:t>
            </a:r>
            <a:r>
              <a:rPr lang="zh-CN" altLang="en-US" sz="2800" dirty="0" smtClean="0"/>
              <a:t>作业实际上是一系列通过某种算子操作串起来的</a:t>
            </a:r>
            <a:r>
              <a:rPr lang="en-US" altLang="zh-CN" sz="2800" dirty="0" smtClean="0"/>
              <a:t>RDD</a:t>
            </a:r>
            <a:r>
              <a:rPr lang="zh-CN" altLang="en-US" sz="2800" dirty="0" smtClean="0"/>
              <a:t>关系链。</a:t>
            </a:r>
            <a:r>
              <a:rPr lang="zh-CN" altLang="zh-CN" sz="2800" dirty="0">
                <a:solidFill>
                  <a:schemeClr val="tx1"/>
                </a:solidFill>
                <a:latin typeface="+mn-lt"/>
                <a:ea typeface="+mn-ea"/>
                <a:cs typeface="+mn-cs"/>
              </a:rPr>
              <a:t>对于同一份数据，只应该创建一个</a:t>
            </a:r>
            <a:r>
              <a:rPr lang="en-US" altLang="zh-CN" sz="2800" dirty="0" smtClean="0">
                <a:solidFill>
                  <a:schemeClr val="tx1"/>
                </a:solidFill>
                <a:latin typeface="+mn-lt"/>
                <a:ea typeface="+mn-ea"/>
                <a:cs typeface="+mn-cs"/>
              </a:rPr>
              <a:t>RDD</a:t>
            </a:r>
            <a:r>
              <a:rPr lang="zh-CN" altLang="en-US" sz="2800" dirty="0" smtClean="0">
                <a:solidFill>
                  <a:schemeClr val="tx1"/>
                </a:solidFill>
                <a:latin typeface="+mn-lt"/>
                <a:ea typeface="+mn-ea"/>
                <a:cs typeface="+mn-cs"/>
              </a:rPr>
              <a:t>。</a:t>
            </a:r>
            <a:r>
              <a:rPr lang="zh-CN" altLang="en-US" sz="2800" dirty="0"/>
              <a:t>否则</a:t>
            </a:r>
            <a:r>
              <a:rPr lang="zh-CN" altLang="zh-CN" sz="2800" dirty="0" smtClean="0">
                <a:solidFill>
                  <a:schemeClr val="tx1"/>
                </a:solidFill>
                <a:latin typeface="+mn-lt"/>
                <a:ea typeface="+mn-ea"/>
                <a:cs typeface="+mn-cs"/>
              </a:rPr>
              <a:t>会</a:t>
            </a:r>
            <a:r>
              <a:rPr lang="zh-CN" altLang="zh-CN" sz="2800" dirty="0">
                <a:solidFill>
                  <a:schemeClr val="tx1"/>
                </a:solidFill>
                <a:latin typeface="+mn-lt"/>
                <a:ea typeface="+mn-ea"/>
                <a:cs typeface="+mn-cs"/>
              </a:rPr>
              <a:t>进行多次重复</a:t>
            </a:r>
            <a:r>
              <a:rPr lang="zh-CN" altLang="zh-CN" sz="2800" dirty="0" smtClean="0">
                <a:solidFill>
                  <a:schemeClr val="tx1"/>
                </a:solidFill>
                <a:latin typeface="+mn-lt"/>
                <a:ea typeface="+mn-ea"/>
                <a:cs typeface="+mn-cs"/>
              </a:rPr>
              <a:t>计算</a:t>
            </a:r>
            <a:r>
              <a:rPr lang="zh-CN" altLang="en-US" sz="2800" dirty="0" smtClean="0">
                <a:solidFill>
                  <a:schemeClr val="tx1"/>
                </a:solidFill>
                <a:latin typeface="+mn-lt"/>
                <a:ea typeface="+mn-ea"/>
                <a:cs typeface="+mn-cs"/>
              </a:rPr>
              <a:t>。如下</a:t>
            </a:r>
            <a:r>
              <a:rPr lang="zh-CN" altLang="en-US" sz="2800" dirty="0" smtClean="0"/>
              <a:t>错误做法</a:t>
            </a:r>
            <a:r>
              <a:rPr lang="zh-CN" altLang="en-US" dirty="0" smtClean="0">
                <a:solidFill>
                  <a:schemeClr val="tx1"/>
                </a:solidFill>
                <a:latin typeface="+mn-lt"/>
                <a:ea typeface="+mn-ea"/>
                <a:cs typeface="+mn-cs"/>
              </a:rPr>
              <a:t>：</a:t>
            </a:r>
            <a:r>
              <a:rPr lang="zh-CN" altLang="en-US" sz="2400" dirty="0" smtClean="0"/>
              <a:t>重复创建</a:t>
            </a:r>
            <a:r>
              <a:rPr lang="zh-CN" altLang="en-US" dirty="0" smtClean="0"/>
              <a:t>，</a:t>
            </a:r>
            <a:r>
              <a:rPr lang="zh-CN" altLang="en-US" sz="2400" dirty="0" smtClean="0"/>
              <a:t>增加了</a:t>
            </a:r>
            <a:r>
              <a:rPr lang="zh-CN" altLang="zh-CN" sz="2400" dirty="0" smtClean="0">
                <a:solidFill>
                  <a:schemeClr val="tx1"/>
                </a:solidFill>
                <a:latin typeface="+mn-lt"/>
                <a:ea typeface="+mn-ea"/>
                <a:cs typeface="+mn-cs"/>
              </a:rPr>
              <a:t>第二</a:t>
            </a:r>
            <a:r>
              <a:rPr lang="zh-CN" altLang="zh-CN" sz="2400" dirty="0">
                <a:solidFill>
                  <a:schemeClr val="tx1"/>
                </a:solidFill>
                <a:latin typeface="+mn-lt"/>
                <a:ea typeface="+mn-ea"/>
                <a:cs typeface="+mn-cs"/>
              </a:rPr>
              <a:t>次加载</a:t>
            </a:r>
            <a:r>
              <a:rPr lang="en-US" altLang="zh-CN" sz="2400" dirty="0">
                <a:solidFill>
                  <a:schemeClr val="tx1"/>
                </a:solidFill>
                <a:latin typeface="+mn-lt"/>
                <a:ea typeface="+mn-ea"/>
                <a:cs typeface="+mn-cs"/>
              </a:rPr>
              <a:t>HDFS</a:t>
            </a:r>
            <a:r>
              <a:rPr lang="zh-CN" altLang="zh-CN" sz="2400" dirty="0">
                <a:solidFill>
                  <a:schemeClr val="tx1"/>
                </a:solidFill>
                <a:latin typeface="+mn-lt"/>
                <a:ea typeface="+mn-ea"/>
                <a:cs typeface="+mn-cs"/>
              </a:rPr>
              <a:t>文件以及创建</a:t>
            </a:r>
            <a:r>
              <a:rPr lang="en-US" altLang="zh-CN" sz="2400" dirty="0">
                <a:solidFill>
                  <a:schemeClr val="tx1"/>
                </a:solidFill>
                <a:latin typeface="+mn-lt"/>
                <a:ea typeface="+mn-ea"/>
                <a:cs typeface="+mn-cs"/>
              </a:rPr>
              <a:t>RDD</a:t>
            </a:r>
            <a:r>
              <a:rPr lang="zh-CN" altLang="zh-CN" sz="2400" dirty="0">
                <a:solidFill>
                  <a:schemeClr val="tx1"/>
                </a:solidFill>
                <a:latin typeface="+mn-lt"/>
                <a:ea typeface="+mn-ea"/>
                <a:cs typeface="+mn-cs"/>
              </a:rPr>
              <a:t>的性能开销</a:t>
            </a:r>
            <a:endParaRPr lang="en-US" altLang="zh-CN" sz="2400" dirty="0" smtClean="0">
              <a:solidFill>
                <a:schemeClr val="tx1"/>
              </a:solidFill>
              <a:latin typeface="+mn-lt"/>
              <a:ea typeface="+mn-ea"/>
              <a:cs typeface="+mn-cs"/>
            </a:endParaRPr>
          </a:p>
          <a:p>
            <a:pPr>
              <a:buNone/>
            </a:pPr>
            <a:r>
              <a:rPr lang="en-US" altLang="zh-CN" sz="2000" dirty="0" smtClean="0"/>
              <a:t> </a:t>
            </a:r>
            <a:r>
              <a:rPr lang="en-US" altLang="zh-CN" sz="2000" dirty="0" err="1" smtClean="0"/>
              <a:t>val</a:t>
            </a:r>
            <a:r>
              <a:rPr lang="en-US" altLang="zh-CN" sz="2000" dirty="0" smtClean="0"/>
              <a:t> rdd1 =</a:t>
            </a:r>
            <a:r>
              <a:rPr lang="en-US" altLang="zh-CN" sz="2000" dirty="0" err="1" smtClean="0"/>
              <a:t>sc.textFile</a:t>
            </a:r>
            <a:r>
              <a:rPr lang="en-US" altLang="zh-CN" sz="2000" dirty="0" smtClean="0"/>
              <a:t>(“/data/hello.txt") </a:t>
            </a:r>
          </a:p>
          <a:p>
            <a:pPr>
              <a:buNone/>
            </a:pPr>
            <a:r>
              <a:rPr lang="en-US" altLang="zh-CN" sz="2000" dirty="0" smtClean="0"/>
              <a:t> </a:t>
            </a:r>
            <a:r>
              <a:rPr lang="en-US" altLang="zh-CN" sz="2000" dirty="0" err="1" smtClean="0"/>
              <a:t>val</a:t>
            </a:r>
            <a:r>
              <a:rPr lang="en-US" altLang="zh-CN" sz="2000" dirty="0" smtClean="0"/>
              <a:t> </a:t>
            </a:r>
            <a:r>
              <a:rPr lang="en-US" altLang="zh-CN" sz="2000" dirty="0" err="1" smtClean="0"/>
              <a:t>maprdd</a:t>
            </a:r>
            <a:r>
              <a:rPr lang="en-US" altLang="zh-CN" sz="2000" dirty="0" smtClean="0"/>
              <a:t>=rdd1.map(...) </a:t>
            </a:r>
          </a:p>
          <a:p>
            <a:pPr>
              <a:buNone/>
            </a:pPr>
            <a:r>
              <a:rPr lang="en-US" altLang="zh-CN" sz="2000" dirty="0" smtClean="0"/>
              <a:t> </a:t>
            </a:r>
            <a:r>
              <a:rPr lang="en-US" altLang="zh-CN" sz="2000" dirty="0" err="1" smtClean="0"/>
              <a:t>val</a:t>
            </a:r>
            <a:r>
              <a:rPr lang="en-US" altLang="zh-CN" sz="2000" dirty="0" smtClean="0"/>
              <a:t> rdd2 =</a:t>
            </a:r>
            <a:r>
              <a:rPr lang="en-US" altLang="zh-CN" sz="2000" dirty="0" err="1" smtClean="0"/>
              <a:t>sc.textFile</a:t>
            </a:r>
            <a:r>
              <a:rPr lang="en-US" altLang="zh-CN" sz="2000" dirty="0" smtClean="0"/>
              <a:t>(“/data/hello.txt")</a:t>
            </a:r>
          </a:p>
          <a:p>
            <a:pPr>
              <a:buNone/>
            </a:pPr>
            <a:r>
              <a:rPr lang="en-US" altLang="zh-CN" sz="2000" dirty="0"/>
              <a:t> </a:t>
            </a:r>
            <a:r>
              <a:rPr lang="en-US" altLang="zh-CN" sz="2000" err="1" smtClean="0"/>
              <a:t>val</a:t>
            </a:r>
            <a:r>
              <a:rPr lang="en-US" altLang="zh-CN" sz="2000" smtClean="0"/>
              <a:t> v2=rdd2.reduce</a:t>
            </a:r>
            <a:r>
              <a:rPr lang="en-US" altLang="zh-CN" sz="2000" dirty="0" smtClean="0"/>
              <a:t>(...)</a:t>
            </a:r>
            <a:endParaRPr lang="zh-CN" altLang="en-US" sz="2000" dirty="0"/>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a:t>二</a:t>
            </a:r>
            <a:r>
              <a:rPr lang="zh-CN" altLang="en-US" dirty="0" smtClean="0"/>
              <a:t>、资源调优 </a:t>
            </a:r>
            <a:endParaRPr lang="zh-CN" altLang="en-US" dirty="0"/>
          </a:p>
        </p:txBody>
      </p:sp>
      <p:sp>
        <p:nvSpPr>
          <p:cNvPr id="5123" name="Rectangle 3"/>
          <p:cNvSpPr>
            <a:spLocks noGrp="1" noChangeArrowheads="1"/>
          </p:cNvSpPr>
          <p:nvPr>
            <p:ph type="body" idx="1"/>
          </p:nvPr>
        </p:nvSpPr>
        <p:spPr>
          <a:xfrm>
            <a:off x="1182688" y="2017712"/>
            <a:ext cx="7709792" cy="4291607"/>
          </a:xfrm>
          <a:noFill/>
          <a:ln/>
        </p:spPr>
        <p:txBody>
          <a:bodyPr lIns="182562" tIns="46037" rIns="182562" bIns="46037"/>
          <a:lstStyle/>
          <a:p>
            <a:pPr marL="514350" indent="-514350">
              <a:buClr>
                <a:srgbClr val="76B749"/>
              </a:buClr>
              <a:buSzPct val="100000"/>
              <a:buFont typeface="+mj-lt"/>
              <a:buAutoNum type="arabicPeriod" startAt="3"/>
            </a:pPr>
            <a:r>
              <a:rPr lang="en-US" altLang="zh-CN" dirty="0" smtClean="0">
                <a:solidFill>
                  <a:schemeClr val="tx1"/>
                </a:solidFill>
                <a:latin typeface="+mn-lt"/>
                <a:ea typeface="+mn-ea"/>
                <a:cs typeface="+mn-cs"/>
              </a:rPr>
              <a:t>Spark</a:t>
            </a:r>
            <a:r>
              <a:rPr lang="zh-CN" altLang="en-US" dirty="0" smtClean="0">
                <a:solidFill>
                  <a:schemeClr val="tx1"/>
                </a:solidFill>
                <a:latin typeface="+mn-lt"/>
                <a:ea typeface="+mn-ea"/>
                <a:cs typeface="+mn-cs"/>
              </a:rPr>
              <a:t>中的持久化操作</a:t>
            </a:r>
            <a:endParaRPr lang="en-US" altLang="zh-CN" dirty="0" smtClean="0"/>
          </a:p>
          <a:p>
            <a:pPr>
              <a:buClr>
                <a:srgbClr val="76B749"/>
              </a:buClr>
              <a:buSzPct val="100000"/>
              <a:buFont typeface="Wingdings" panose="05000000000000000000" pitchFamily="2" charset="2"/>
              <a:buChar char="Ø"/>
            </a:pPr>
            <a:r>
              <a:rPr lang="zh-CN" altLang="zh-CN" dirty="0">
                <a:solidFill>
                  <a:schemeClr val="tx1"/>
                </a:solidFill>
                <a:latin typeface="+mn-lt"/>
                <a:ea typeface="+mn-ea"/>
                <a:cs typeface="+mn-cs"/>
              </a:rPr>
              <a:t>当我们在代码中执行了</a:t>
            </a:r>
            <a:r>
              <a:rPr lang="en-US" altLang="zh-CN" dirty="0">
                <a:solidFill>
                  <a:schemeClr val="tx1"/>
                </a:solidFill>
                <a:latin typeface="+mn-lt"/>
                <a:ea typeface="+mn-ea"/>
                <a:cs typeface="+mn-cs"/>
              </a:rPr>
              <a:t>cache/persist</a:t>
            </a:r>
            <a:r>
              <a:rPr lang="zh-CN" altLang="zh-CN" dirty="0">
                <a:solidFill>
                  <a:schemeClr val="tx1"/>
                </a:solidFill>
                <a:latin typeface="+mn-lt"/>
                <a:ea typeface="+mn-ea"/>
                <a:cs typeface="+mn-cs"/>
              </a:rPr>
              <a:t>等持久化操作时，根据我们选择的持久化级别的不同，每个</a:t>
            </a:r>
            <a:r>
              <a:rPr lang="en-US" altLang="zh-CN" dirty="0">
                <a:solidFill>
                  <a:schemeClr val="tx1"/>
                </a:solidFill>
                <a:latin typeface="+mn-lt"/>
                <a:ea typeface="+mn-ea"/>
                <a:cs typeface="+mn-cs"/>
              </a:rPr>
              <a:t>task</a:t>
            </a:r>
            <a:r>
              <a:rPr lang="zh-CN" altLang="zh-CN" dirty="0">
                <a:solidFill>
                  <a:schemeClr val="tx1"/>
                </a:solidFill>
                <a:latin typeface="+mn-lt"/>
                <a:ea typeface="+mn-ea"/>
                <a:cs typeface="+mn-cs"/>
              </a:rPr>
              <a:t>计算出来的数据也会保存到</a:t>
            </a:r>
            <a:r>
              <a:rPr lang="en-US" altLang="zh-CN" dirty="0">
                <a:solidFill>
                  <a:schemeClr val="tx1"/>
                </a:solidFill>
                <a:latin typeface="+mn-lt"/>
                <a:ea typeface="+mn-ea"/>
                <a:cs typeface="+mn-cs"/>
              </a:rPr>
              <a:t>Executor</a:t>
            </a:r>
            <a:r>
              <a:rPr lang="zh-CN" altLang="zh-CN" dirty="0">
                <a:solidFill>
                  <a:schemeClr val="tx1"/>
                </a:solidFill>
                <a:latin typeface="+mn-lt"/>
                <a:ea typeface="+mn-ea"/>
                <a:cs typeface="+mn-cs"/>
              </a:rPr>
              <a:t>进程的内存或者所在节点的磁盘文件</a:t>
            </a:r>
            <a:r>
              <a:rPr lang="zh-CN" altLang="zh-CN">
                <a:solidFill>
                  <a:schemeClr val="tx1"/>
                </a:solidFill>
                <a:latin typeface="+mn-lt"/>
                <a:ea typeface="+mn-ea"/>
                <a:cs typeface="+mn-cs"/>
              </a:rPr>
              <a:t>中</a:t>
            </a:r>
            <a:r>
              <a:rPr lang="zh-CN" altLang="zh-CN" smtClean="0">
                <a:solidFill>
                  <a:schemeClr val="tx1"/>
                </a:solidFill>
                <a:latin typeface="+mn-lt"/>
                <a:ea typeface="+mn-ea"/>
                <a:cs typeface="+mn-cs"/>
              </a:rPr>
              <a:t>。</a:t>
            </a:r>
            <a:endParaRPr lang="zh-CN" altLang="zh-CN" dirty="0">
              <a:solidFill>
                <a:schemeClr val="tx1"/>
              </a:solidFill>
              <a:latin typeface="+mn-lt"/>
              <a:ea typeface="+mn-ea"/>
              <a:cs typeface="+mn-cs"/>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a:t>二</a:t>
            </a:r>
            <a:r>
              <a:rPr lang="zh-CN" altLang="en-US" dirty="0" smtClean="0"/>
              <a:t>、资源调优 </a:t>
            </a:r>
            <a:endParaRPr lang="zh-CN" altLang="en-US" dirty="0"/>
          </a:p>
        </p:txBody>
      </p:sp>
      <p:sp>
        <p:nvSpPr>
          <p:cNvPr id="5123" name="Rectangle 3"/>
          <p:cNvSpPr>
            <a:spLocks noGrp="1" noChangeArrowheads="1"/>
          </p:cNvSpPr>
          <p:nvPr>
            <p:ph type="body" idx="1"/>
          </p:nvPr>
        </p:nvSpPr>
        <p:spPr>
          <a:xfrm>
            <a:off x="1182688" y="2017712"/>
            <a:ext cx="7709792" cy="4291607"/>
          </a:xfrm>
          <a:noFill/>
          <a:ln/>
        </p:spPr>
        <p:txBody>
          <a:bodyPr lIns="182562" tIns="46037" rIns="182562" bIns="46037"/>
          <a:lstStyle/>
          <a:p>
            <a:pPr marL="514350" indent="-514350">
              <a:buClr>
                <a:srgbClr val="76B749"/>
              </a:buClr>
              <a:buSzPct val="100000"/>
              <a:buFont typeface="+mj-lt"/>
              <a:buAutoNum type="arabicPeriod" startAt="4"/>
            </a:pPr>
            <a:r>
              <a:rPr lang="en-US" altLang="zh-CN" dirty="0">
                <a:solidFill>
                  <a:schemeClr val="tx1"/>
                </a:solidFill>
                <a:latin typeface="+mn-lt"/>
                <a:ea typeface="+mn-ea"/>
                <a:cs typeface="+mn-cs"/>
              </a:rPr>
              <a:t>Executor</a:t>
            </a:r>
            <a:r>
              <a:rPr lang="zh-CN" altLang="zh-CN" dirty="0">
                <a:solidFill>
                  <a:schemeClr val="tx1"/>
                </a:solidFill>
                <a:latin typeface="+mn-lt"/>
                <a:ea typeface="+mn-ea"/>
                <a:cs typeface="+mn-cs"/>
              </a:rPr>
              <a:t>的</a:t>
            </a:r>
            <a:r>
              <a:rPr lang="zh-CN" altLang="zh-CN" dirty="0" smtClean="0">
                <a:solidFill>
                  <a:schemeClr val="tx1"/>
                </a:solidFill>
                <a:latin typeface="+mn-lt"/>
                <a:ea typeface="+mn-ea"/>
                <a:cs typeface="+mn-cs"/>
              </a:rPr>
              <a:t>内存</a:t>
            </a:r>
            <a:r>
              <a:rPr lang="zh-CN" altLang="en-US" dirty="0" smtClean="0">
                <a:solidFill>
                  <a:schemeClr val="tx1"/>
                </a:solidFill>
                <a:latin typeface="+mn-lt"/>
                <a:ea typeface="+mn-ea"/>
                <a:cs typeface="+mn-cs"/>
              </a:rPr>
              <a:t>划分</a:t>
            </a:r>
            <a:endParaRPr lang="en-US" altLang="zh-CN" dirty="0" smtClean="0"/>
          </a:p>
          <a:p>
            <a:pPr marL="514350" indent="-514350">
              <a:buClr>
                <a:srgbClr val="76B749"/>
              </a:buClr>
              <a:buSzPct val="100000"/>
              <a:buNone/>
            </a:pPr>
            <a:r>
              <a:rPr lang="en-US" altLang="zh-CN" dirty="0">
                <a:solidFill>
                  <a:schemeClr val="tx1"/>
                </a:solidFill>
                <a:latin typeface="+mn-lt"/>
                <a:ea typeface="+mn-ea"/>
                <a:cs typeface="+mn-cs"/>
              </a:rPr>
              <a:t>Executor</a:t>
            </a:r>
            <a:r>
              <a:rPr lang="zh-CN" altLang="zh-CN" dirty="0">
                <a:solidFill>
                  <a:schemeClr val="tx1"/>
                </a:solidFill>
                <a:latin typeface="+mn-lt"/>
                <a:ea typeface="+mn-ea"/>
                <a:cs typeface="+mn-cs"/>
              </a:rPr>
              <a:t>的内存主要分为三块</a:t>
            </a:r>
            <a:r>
              <a:rPr lang="zh-CN" altLang="zh-CN" dirty="0" smtClean="0">
                <a:solidFill>
                  <a:schemeClr val="tx1"/>
                </a:solidFill>
                <a:latin typeface="+mn-lt"/>
                <a:ea typeface="+mn-ea"/>
                <a:cs typeface="+mn-cs"/>
              </a:rPr>
              <a:t>：</a:t>
            </a:r>
            <a:endParaRPr lang="en-US" altLang="zh-CN" dirty="0" smtClean="0">
              <a:solidFill>
                <a:schemeClr val="tx1"/>
              </a:solidFill>
              <a:latin typeface="+mn-lt"/>
              <a:ea typeface="+mn-ea"/>
              <a:cs typeface="+mn-cs"/>
            </a:endParaRPr>
          </a:p>
          <a:p>
            <a:pPr marL="514350" indent="-514350">
              <a:buClr>
                <a:srgbClr val="76B749"/>
              </a:buClr>
              <a:buSzPct val="100000"/>
            </a:pPr>
            <a:r>
              <a:rPr lang="zh-CN" altLang="zh-CN" sz="2400" dirty="0" smtClean="0">
                <a:solidFill>
                  <a:schemeClr val="tx1"/>
                </a:solidFill>
                <a:latin typeface="+mn-lt"/>
                <a:ea typeface="+mn-ea"/>
                <a:cs typeface="+mn-cs"/>
              </a:rPr>
              <a:t>第</a:t>
            </a:r>
            <a:r>
              <a:rPr lang="zh-CN" altLang="zh-CN" sz="2400" dirty="0">
                <a:solidFill>
                  <a:schemeClr val="tx1"/>
                </a:solidFill>
                <a:latin typeface="+mn-lt"/>
                <a:ea typeface="+mn-ea"/>
                <a:cs typeface="+mn-cs"/>
              </a:rPr>
              <a:t>一块是让</a:t>
            </a:r>
            <a:r>
              <a:rPr lang="en-US" altLang="zh-CN" sz="2400" dirty="0">
                <a:solidFill>
                  <a:schemeClr val="tx1"/>
                </a:solidFill>
                <a:latin typeface="+mn-lt"/>
                <a:ea typeface="+mn-ea"/>
                <a:cs typeface="+mn-cs"/>
              </a:rPr>
              <a:t>task</a:t>
            </a:r>
            <a:r>
              <a:rPr lang="zh-CN" altLang="zh-CN" sz="2400" dirty="0">
                <a:solidFill>
                  <a:schemeClr val="tx1"/>
                </a:solidFill>
                <a:latin typeface="+mn-lt"/>
                <a:ea typeface="+mn-ea"/>
                <a:cs typeface="+mn-cs"/>
              </a:rPr>
              <a:t>执行我们自己编写的代码时使用，默认是占</a:t>
            </a:r>
            <a:r>
              <a:rPr lang="en-US" altLang="zh-CN" sz="2400" dirty="0">
                <a:solidFill>
                  <a:schemeClr val="tx1"/>
                </a:solidFill>
                <a:latin typeface="+mn-lt"/>
                <a:ea typeface="+mn-ea"/>
                <a:cs typeface="+mn-cs"/>
              </a:rPr>
              <a:t>Executor</a:t>
            </a:r>
            <a:r>
              <a:rPr lang="zh-CN" altLang="zh-CN" sz="2400" dirty="0">
                <a:solidFill>
                  <a:schemeClr val="tx1"/>
                </a:solidFill>
                <a:latin typeface="+mn-lt"/>
                <a:ea typeface="+mn-ea"/>
                <a:cs typeface="+mn-cs"/>
              </a:rPr>
              <a:t>总内存的</a:t>
            </a:r>
            <a:r>
              <a:rPr lang="en-US" altLang="zh-CN" sz="2400" dirty="0">
                <a:solidFill>
                  <a:schemeClr val="tx1"/>
                </a:solidFill>
                <a:latin typeface="+mn-lt"/>
                <a:ea typeface="+mn-ea"/>
                <a:cs typeface="+mn-cs"/>
              </a:rPr>
              <a:t>20%</a:t>
            </a:r>
            <a:r>
              <a:rPr lang="zh-CN" altLang="zh-CN" sz="2400" dirty="0" smtClean="0">
                <a:solidFill>
                  <a:schemeClr val="tx1"/>
                </a:solidFill>
                <a:latin typeface="+mn-lt"/>
                <a:ea typeface="+mn-ea"/>
                <a:cs typeface="+mn-cs"/>
              </a:rPr>
              <a:t>；</a:t>
            </a:r>
            <a:endParaRPr lang="en-US" altLang="zh-CN" sz="2400" dirty="0" smtClean="0">
              <a:solidFill>
                <a:schemeClr val="tx1"/>
              </a:solidFill>
              <a:latin typeface="+mn-lt"/>
              <a:ea typeface="+mn-ea"/>
              <a:cs typeface="+mn-cs"/>
            </a:endParaRPr>
          </a:p>
          <a:p>
            <a:pPr marL="514350" indent="-514350">
              <a:buClr>
                <a:srgbClr val="76B749"/>
              </a:buClr>
              <a:buSzPct val="100000"/>
            </a:pPr>
            <a:r>
              <a:rPr lang="zh-CN" altLang="zh-CN" sz="2400" dirty="0" smtClean="0">
                <a:solidFill>
                  <a:schemeClr val="tx1"/>
                </a:solidFill>
                <a:latin typeface="+mn-lt"/>
                <a:ea typeface="+mn-ea"/>
                <a:cs typeface="+mn-cs"/>
              </a:rPr>
              <a:t>第二</a:t>
            </a:r>
            <a:r>
              <a:rPr lang="zh-CN" altLang="zh-CN" sz="2400" dirty="0">
                <a:solidFill>
                  <a:schemeClr val="tx1"/>
                </a:solidFill>
                <a:latin typeface="+mn-lt"/>
                <a:ea typeface="+mn-ea"/>
                <a:cs typeface="+mn-cs"/>
              </a:rPr>
              <a:t>块是让</a:t>
            </a:r>
            <a:r>
              <a:rPr lang="en-US" altLang="zh-CN" sz="2400" dirty="0">
                <a:solidFill>
                  <a:schemeClr val="tx1"/>
                </a:solidFill>
                <a:latin typeface="+mn-lt"/>
                <a:ea typeface="+mn-ea"/>
                <a:cs typeface="+mn-cs"/>
              </a:rPr>
              <a:t>task</a:t>
            </a:r>
            <a:r>
              <a:rPr lang="zh-CN" altLang="zh-CN" sz="2400" dirty="0">
                <a:solidFill>
                  <a:schemeClr val="tx1"/>
                </a:solidFill>
                <a:latin typeface="+mn-lt"/>
                <a:ea typeface="+mn-ea"/>
                <a:cs typeface="+mn-cs"/>
              </a:rPr>
              <a:t>通过</a:t>
            </a:r>
            <a:r>
              <a:rPr lang="en-US" altLang="zh-CN" sz="2400" dirty="0">
                <a:solidFill>
                  <a:schemeClr val="tx1"/>
                </a:solidFill>
                <a:latin typeface="+mn-lt"/>
                <a:ea typeface="+mn-ea"/>
                <a:cs typeface="+mn-cs"/>
              </a:rPr>
              <a:t>shuffle</a:t>
            </a:r>
            <a:r>
              <a:rPr lang="zh-CN" altLang="zh-CN" sz="2400" dirty="0">
                <a:solidFill>
                  <a:schemeClr val="tx1"/>
                </a:solidFill>
                <a:latin typeface="+mn-lt"/>
                <a:ea typeface="+mn-ea"/>
                <a:cs typeface="+mn-cs"/>
              </a:rPr>
              <a:t>过程拉取了上一个</a:t>
            </a:r>
            <a:r>
              <a:rPr lang="en-US" altLang="zh-CN" sz="2400" dirty="0">
                <a:solidFill>
                  <a:schemeClr val="tx1"/>
                </a:solidFill>
                <a:latin typeface="+mn-lt"/>
                <a:ea typeface="+mn-ea"/>
                <a:cs typeface="+mn-cs"/>
              </a:rPr>
              <a:t>stage</a:t>
            </a:r>
            <a:r>
              <a:rPr lang="zh-CN" altLang="zh-CN" sz="2400" dirty="0">
                <a:solidFill>
                  <a:schemeClr val="tx1"/>
                </a:solidFill>
                <a:latin typeface="+mn-lt"/>
                <a:ea typeface="+mn-ea"/>
                <a:cs typeface="+mn-cs"/>
              </a:rPr>
              <a:t>的</a:t>
            </a:r>
            <a:r>
              <a:rPr lang="en-US" altLang="zh-CN" sz="2400" dirty="0">
                <a:solidFill>
                  <a:schemeClr val="tx1"/>
                </a:solidFill>
                <a:latin typeface="+mn-lt"/>
                <a:ea typeface="+mn-ea"/>
                <a:cs typeface="+mn-cs"/>
              </a:rPr>
              <a:t>task</a:t>
            </a:r>
            <a:r>
              <a:rPr lang="zh-CN" altLang="zh-CN" sz="2400" dirty="0">
                <a:solidFill>
                  <a:schemeClr val="tx1"/>
                </a:solidFill>
                <a:latin typeface="+mn-lt"/>
                <a:ea typeface="+mn-ea"/>
                <a:cs typeface="+mn-cs"/>
              </a:rPr>
              <a:t>的输出后，进行聚合等操作时使用，默认也是占</a:t>
            </a:r>
            <a:r>
              <a:rPr lang="en-US" altLang="zh-CN" sz="2400" dirty="0">
                <a:solidFill>
                  <a:schemeClr val="tx1"/>
                </a:solidFill>
                <a:latin typeface="+mn-lt"/>
                <a:ea typeface="+mn-ea"/>
                <a:cs typeface="+mn-cs"/>
              </a:rPr>
              <a:t>Executor</a:t>
            </a:r>
            <a:r>
              <a:rPr lang="zh-CN" altLang="zh-CN" sz="2400" dirty="0">
                <a:solidFill>
                  <a:schemeClr val="tx1"/>
                </a:solidFill>
                <a:latin typeface="+mn-lt"/>
                <a:ea typeface="+mn-ea"/>
                <a:cs typeface="+mn-cs"/>
              </a:rPr>
              <a:t>总内存的</a:t>
            </a:r>
            <a:r>
              <a:rPr lang="en-US" altLang="zh-CN" sz="2400" dirty="0">
                <a:solidFill>
                  <a:schemeClr val="tx1"/>
                </a:solidFill>
                <a:latin typeface="+mn-lt"/>
                <a:ea typeface="+mn-ea"/>
                <a:cs typeface="+mn-cs"/>
              </a:rPr>
              <a:t>20%</a:t>
            </a:r>
            <a:r>
              <a:rPr lang="zh-CN" altLang="zh-CN" sz="2400" dirty="0" smtClean="0">
                <a:solidFill>
                  <a:schemeClr val="tx1"/>
                </a:solidFill>
                <a:latin typeface="+mn-lt"/>
                <a:ea typeface="+mn-ea"/>
                <a:cs typeface="+mn-cs"/>
              </a:rPr>
              <a:t>；</a:t>
            </a:r>
            <a:endParaRPr lang="en-US" altLang="zh-CN" sz="2400" dirty="0" smtClean="0">
              <a:solidFill>
                <a:schemeClr val="tx1"/>
              </a:solidFill>
              <a:latin typeface="+mn-lt"/>
              <a:ea typeface="+mn-ea"/>
              <a:cs typeface="+mn-cs"/>
            </a:endParaRPr>
          </a:p>
          <a:p>
            <a:pPr marL="514350" indent="-514350">
              <a:buClr>
                <a:srgbClr val="76B749"/>
              </a:buClr>
              <a:buSzPct val="100000"/>
            </a:pPr>
            <a:r>
              <a:rPr lang="zh-CN" altLang="zh-CN" sz="2400" dirty="0" smtClean="0">
                <a:solidFill>
                  <a:schemeClr val="tx1"/>
                </a:solidFill>
                <a:latin typeface="+mn-lt"/>
                <a:ea typeface="+mn-ea"/>
                <a:cs typeface="+mn-cs"/>
              </a:rPr>
              <a:t>第三</a:t>
            </a:r>
            <a:r>
              <a:rPr lang="zh-CN" altLang="zh-CN" sz="2400" dirty="0">
                <a:solidFill>
                  <a:schemeClr val="tx1"/>
                </a:solidFill>
                <a:latin typeface="+mn-lt"/>
                <a:ea typeface="+mn-ea"/>
                <a:cs typeface="+mn-cs"/>
              </a:rPr>
              <a:t>块是让</a:t>
            </a:r>
            <a:r>
              <a:rPr lang="en-US" altLang="zh-CN" sz="2400" dirty="0">
                <a:solidFill>
                  <a:schemeClr val="tx1"/>
                </a:solidFill>
                <a:latin typeface="+mn-lt"/>
                <a:ea typeface="+mn-ea"/>
                <a:cs typeface="+mn-cs"/>
              </a:rPr>
              <a:t>RDD</a:t>
            </a:r>
            <a:r>
              <a:rPr lang="zh-CN" altLang="zh-CN" sz="2400" dirty="0">
                <a:solidFill>
                  <a:schemeClr val="tx1"/>
                </a:solidFill>
                <a:latin typeface="+mn-lt"/>
                <a:ea typeface="+mn-ea"/>
                <a:cs typeface="+mn-cs"/>
              </a:rPr>
              <a:t>持久化时使用，默认占</a:t>
            </a:r>
            <a:r>
              <a:rPr lang="en-US" altLang="zh-CN" sz="2400" dirty="0">
                <a:solidFill>
                  <a:schemeClr val="tx1"/>
                </a:solidFill>
                <a:latin typeface="+mn-lt"/>
                <a:ea typeface="+mn-ea"/>
                <a:cs typeface="+mn-cs"/>
              </a:rPr>
              <a:t>Executor</a:t>
            </a:r>
            <a:r>
              <a:rPr lang="zh-CN" altLang="zh-CN" sz="2400" dirty="0">
                <a:solidFill>
                  <a:schemeClr val="tx1"/>
                </a:solidFill>
                <a:latin typeface="+mn-lt"/>
                <a:ea typeface="+mn-ea"/>
                <a:cs typeface="+mn-cs"/>
              </a:rPr>
              <a:t>总内存的</a:t>
            </a:r>
            <a:r>
              <a:rPr lang="en-US" altLang="zh-CN" sz="2400" dirty="0">
                <a:solidFill>
                  <a:schemeClr val="tx1"/>
                </a:solidFill>
                <a:latin typeface="+mn-lt"/>
                <a:ea typeface="+mn-ea"/>
                <a:cs typeface="+mn-cs"/>
              </a:rPr>
              <a:t>60%</a:t>
            </a:r>
            <a:r>
              <a:rPr lang="zh-CN" altLang="zh-CN" sz="2400" dirty="0" smtClean="0">
                <a:solidFill>
                  <a:schemeClr val="tx1"/>
                </a:solidFill>
                <a:latin typeface="+mn-lt"/>
                <a:ea typeface="+mn-ea"/>
                <a:cs typeface="+mn-cs"/>
              </a:rPr>
              <a:t>。</a:t>
            </a:r>
            <a:endParaRPr lang="zh-CN" altLang="zh-CN" sz="2400" dirty="0">
              <a:solidFill>
                <a:schemeClr val="tx1"/>
              </a:solidFill>
              <a:latin typeface="+mn-lt"/>
              <a:ea typeface="+mn-ea"/>
              <a:cs typeface="+mn-cs"/>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a:t>二</a:t>
            </a:r>
            <a:r>
              <a:rPr lang="zh-CN" altLang="en-US" dirty="0" smtClean="0"/>
              <a:t>、资源调优 </a:t>
            </a:r>
            <a:endParaRPr lang="zh-CN" altLang="en-US" dirty="0"/>
          </a:p>
        </p:txBody>
      </p:sp>
      <p:sp>
        <p:nvSpPr>
          <p:cNvPr id="5123" name="Rectangle 3"/>
          <p:cNvSpPr>
            <a:spLocks noGrp="1" noChangeArrowheads="1"/>
          </p:cNvSpPr>
          <p:nvPr>
            <p:ph type="body" idx="1"/>
          </p:nvPr>
        </p:nvSpPr>
        <p:spPr>
          <a:xfrm>
            <a:off x="1182688" y="2017712"/>
            <a:ext cx="7709792" cy="4291607"/>
          </a:xfrm>
          <a:noFill/>
          <a:ln/>
        </p:spPr>
        <p:txBody>
          <a:bodyPr lIns="182562" tIns="46037" rIns="182562" bIns="46037"/>
          <a:lstStyle/>
          <a:p>
            <a:pPr marL="514350" indent="-514350">
              <a:buClr>
                <a:srgbClr val="76B749"/>
              </a:buClr>
              <a:buSzPct val="100000"/>
              <a:buFont typeface="+mj-lt"/>
              <a:buAutoNum type="arabicPeriod" startAt="5"/>
            </a:pPr>
            <a:r>
              <a:rPr lang="zh-CN" altLang="en-US" dirty="0" smtClean="0"/>
              <a:t>资源参数的调节</a:t>
            </a:r>
            <a:endParaRPr lang="en-US" altLang="zh-CN" dirty="0" smtClean="0"/>
          </a:p>
          <a:p>
            <a:pPr marL="514350" indent="-514350">
              <a:buClr>
                <a:srgbClr val="76B749"/>
              </a:buClr>
              <a:buSzPct val="100000"/>
            </a:pPr>
            <a:r>
              <a:rPr lang="en-US" altLang="zh-CN" sz="2400" dirty="0" smtClean="0"/>
              <a:t>num-executors</a:t>
            </a:r>
          </a:p>
          <a:p>
            <a:pPr marL="514350" indent="-514350">
              <a:buClr>
                <a:srgbClr val="76B749"/>
              </a:buClr>
              <a:buSzPct val="100000"/>
            </a:pPr>
            <a:r>
              <a:rPr lang="en-US" altLang="zh-CN" sz="2400" dirty="0" smtClean="0"/>
              <a:t>executor-memory</a:t>
            </a:r>
          </a:p>
          <a:p>
            <a:pPr marL="514350" indent="-514350">
              <a:buClr>
                <a:srgbClr val="76B749"/>
              </a:buClr>
              <a:buSzPct val="100000"/>
            </a:pPr>
            <a:r>
              <a:rPr lang="en-US" altLang="zh-CN" sz="2400" dirty="0" smtClean="0"/>
              <a:t>executor-cores</a:t>
            </a:r>
          </a:p>
          <a:p>
            <a:pPr marL="514350" indent="-514350">
              <a:buClr>
                <a:srgbClr val="76B749"/>
              </a:buClr>
              <a:buSzPct val="100000"/>
            </a:pPr>
            <a:r>
              <a:rPr lang="en-US" altLang="zh-CN" sz="2400" dirty="0" smtClean="0"/>
              <a:t>driver-memory</a:t>
            </a:r>
          </a:p>
          <a:p>
            <a:pPr marL="514350" indent="-514350">
              <a:buClr>
                <a:srgbClr val="76B749"/>
              </a:buClr>
              <a:buSzPct val="100000"/>
            </a:pPr>
            <a:r>
              <a:rPr lang="en-US" altLang="zh-CN" sz="2400" dirty="0" err="1" smtClean="0"/>
              <a:t>spark.default.parallelism</a:t>
            </a:r>
            <a:r>
              <a:rPr lang="en-US" altLang="zh-CN" sz="2400" dirty="0" smtClean="0"/>
              <a:t>(</a:t>
            </a:r>
            <a:r>
              <a:rPr lang="zh-CN" altLang="zh-CN" sz="1800" dirty="0" smtClean="0">
                <a:solidFill>
                  <a:schemeClr val="tx1"/>
                </a:solidFill>
                <a:latin typeface="+mn-lt"/>
                <a:ea typeface="+mn-ea"/>
                <a:cs typeface="+mn-cs"/>
              </a:rPr>
              <a:t>每个</a:t>
            </a:r>
            <a:r>
              <a:rPr lang="en-US" altLang="zh-CN" sz="1800" dirty="0">
                <a:solidFill>
                  <a:schemeClr val="tx1"/>
                </a:solidFill>
                <a:latin typeface="+mn-lt"/>
                <a:ea typeface="+mn-ea"/>
                <a:cs typeface="+mn-cs"/>
              </a:rPr>
              <a:t>stage</a:t>
            </a:r>
            <a:r>
              <a:rPr lang="zh-CN" altLang="zh-CN" sz="1800" dirty="0">
                <a:solidFill>
                  <a:schemeClr val="tx1"/>
                </a:solidFill>
                <a:latin typeface="+mn-lt"/>
                <a:ea typeface="+mn-ea"/>
                <a:cs typeface="+mn-cs"/>
              </a:rPr>
              <a:t>的默认</a:t>
            </a:r>
            <a:r>
              <a:rPr lang="en-US" altLang="zh-CN" sz="1800" dirty="0">
                <a:solidFill>
                  <a:schemeClr val="tx1"/>
                </a:solidFill>
                <a:latin typeface="+mn-lt"/>
                <a:ea typeface="+mn-ea"/>
                <a:cs typeface="+mn-cs"/>
              </a:rPr>
              <a:t>task</a:t>
            </a:r>
            <a:r>
              <a:rPr lang="zh-CN" altLang="zh-CN" sz="1800" dirty="0" smtClean="0">
                <a:solidFill>
                  <a:schemeClr val="tx1"/>
                </a:solidFill>
                <a:latin typeface="+mn-lt"/>
                <a:ea typeface="+mn-ea"/>
                <a:cs typeface="+mn-cs"/>
              </a:rPr>
              <a:t>数量</a:t>
            </a:r>
            <a:r>
              <a:rPr lang="en-US" altLang="zh-CN" sz="1800" dirty="0" smtClean="0">
                <a:solidFill>
                  <a:schemeClr val="tx1"/>
                </a:solidFill>
                <a:latin typeface="+mn-lt"/>
                <a:ea typeface="+mn-ea"/>
                <a:cs typeface="+mn-cs"/>
              </a:rPr>
              <a:t>)</a:t>
            </a:r>
          </a:p>
          <a:p>
            <a:pPr marL="514350" indent="-514350">
              <a:buClr>
                <a:srgbClr val="76B749"/>
              </a:buClr>
              <a:buSzPct val="100000"/>
            </a:pPr>
            <a:r>
              <a:rPr lang="en-US" altLang="zh-CN" sz="2400" dirty="0" err="1" smtClean="0"/>
              <a:t>spark.storage.memoryFraction</a:t>
            </a:r>
            <a:endParaRPr lang="en-US" altLang="zh-CN" sz="2400" dirty="0" smtClean="0"/>
          </a:p>
          <a:p>
            <a:pPr marL="514350" indent="-514350">
              <a:buClr>
                <a:srgbClr val="76B749"/>
              </a:buClr>
              <a:buSzPct val="100000"/>
            </a:pPr>
            <a:r>
              <a:rPr kumimoji="1" lang="en-US" altLang="zh-CN" sz="2400" kern="1200" dirty="0" err="1" smtClean="0">
                <a:solidFill>
                  <a:schemeClr val="tx1"/>
                </a:solidFill>
                <a:latin typeface="宋体" charset="-122"/>
                <a:ea typeface="宋体" charset="-122"/>
                <a:cs typeface="+mn-cs"/>
              </a:rPr>
              <a:t>spark.shuffle.memoryFraction</a:t>
            </a:r>
            <a:endParaRPr kumimoji="1" lang="en-US" altLang="zh-CN" sz="2400" kern="1200" dirty="0" smtClean="0">
              <a:solidFill>
                <a:schemeClr val="tx1"/>
              </a:solidFill>
              <a:latin typeface="宋体" charset="-122"/>
              <a:ea typeface="宋体" charset="-122"/>
              <a:cs typeface="+mn-cs"/>
            </a:endParaRPr>
          </a:p>
          <a:p>
            <a:pPr marL="514350" indent="-514350">
              <a:buClr>
                <a:srgbClr val="76B749"/>
              </a:buClr>
              <a:buSzPct val="100000"/>
              <a:buNone/>
            </a:pPr>
            <a:endParaRPr lang="zh-CN" altLang="en-US" sz="2400" dirty="0"/>
          </a:p>
          <a:p>
            <a:pPr marL="514350" indent="-514350">
              <a:buClr>
                <a:srgbClr val="76B749"/>
              </a:buClr>
              <a:buSzPct val="100000"/>
            </a:pPr>
            <a:endParaRPr lang="en-US" altLang="zh-CN" sz="2400" dirty="0" smtClean="0">
              <a:solidFill>
                <a:schemeClr val="tx1"/>
              </a:solidFill>
              <a:latin typeface="+mn-lt"/>
              <a:ea typeface="+mn-ea"/>
              <a:cs typeface="+mn-cs"/>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三、数据倾斜调优 </a:t>
            </a:r>
            <a:endParaRPr lang="zh-CN" altLang="en-US" dirty="0"/>
          </a:p>
        </p:txBody>
      </p:sp>
      <p:sp>
        <p:nvSpPr>
          <p:cNvPr id="5123" name="Rectangle 3"/>
          <p:cNvSpPr>
            <a:spLocks noGrp="1" noChangeArrowheads="1"/>
          </p:cNvSpPr>
          <p:nvPr>
            <p:ph type="body" idx="1"/>
          </p:nvPr>
        </p:nvSpPr>
        <p:spPr>
          <a:xfrm>
            <a:off x="1182688" y="2017712"/>
            <a:ext cx="7709792" cy="4291607"/>
          </a:xfrm>
          <a:noFill/>
          <a:ln/>
        </p:spPr>
        <p:txBody>
          <a:bodyPr lIns="182562" tIns="46037" rIns="182562" bIns="46037"/>
          <a:lstStyle/>
          <a:p>
            <a:pPr marL="514350" indent="-514350">
              <a:buClr>
                <a:srgbClr val="76B749"/>
              </a:buClr>
              <a:buSzPct val="100000"/>
              <a:buFont typeface="+mj-lt"/>
              <a:buAutoNum type="arabicPeriod"/>
            </a:pPr>
            <a:r>
              <a:rPr lang="zh-CN" altLang="zh-CN" b="1" dirty="0">
                <a:solidFill>
                  <a:schemeClr val="tx1"/>
                </a:solidFill>
                <a:latin typeface="+mn-lt"/>
                <a:ea typeface="+mn-ea"/>
                <a:cs typeface="+mn-cs"/>
              </a:rPr>
              <a:t>数据倾斜发生</a:t>
            </a:r>
            <a:r>
              <a:rPr lang="zh-CN" altLang="zh-CN" b="1" dirty="0" smtClean="0">
                <a:solidFill>
                  <a:schemeClr val="tx1"/>
                </a:solidFill>
                <a:latin typeface="+mn-lt"/>
                <a:ea typeface="+mn-ea"/>
                <a:cs typeface="+mn-cs"/>
              </a:rPr>
              <a:t>的</a:t>
            </a:r>
            <a:r>
              <a:rPr lang="zh-CN" altLang="en-US" b="1" dirty="0" smtClean="0">
                <a:solidFill>
                  <a:schemeClr val="tx1"/>
                </a:solidFill>
                <a:latin typeface="+mn-lt"/>
                <a:ea typeface="+mn-ea"/>
                <a:cs typeface="+mn-cs"/>
              </a:rPr>
              <a:t>现象</a:t>
            </a:r>
            <a:endParaRPr lang="en-US" altLang="zh-CN" dirty="0" smtClean="0"/>
          </a:p>
          <a:p>
            <a:pPr marL="514350" indent="-514350">
              <a:buClr>
                <a:srgbClr val="76B749"/>
              </a:buClr>
              <a:buSzPct val="100000"/>
              <a:buNone/>
            </a:pPr>
            <a:endParaRPr lang="zh-CN" altLang="en-US" sz="2400" dirty="0"/>
          </a:p>
          <a:p>
            <a:pPr marL="514350" indent="-514350">
              <a:buClr>
                <a:srgbClr val="76B749"/>
              </a:buClr>
              <a:buSzPct val="100000"/>
            </a:pPr>
            <a:r>
              <a:rPr lang="zh-CN" altLang="zh-CN" sz="2400" dirty="0">
                <a:solidFill>
                  <a:schemeClr val="tx1"/>
                </a:solidFill>
                <a:latin typeface="+mn-lt"/>
                <a:ea typeface="+mn-ea"/>
                <a:cs typeface="+mn-cs"/>
              </a:rPr>
              <a:t>绝大多数</a:t>
            </a:r>
            <a:r>
              <a:rPr lang="en-US" altLang="zh-CN" sz="2400" dirty="0">
                <a:solidFill>
                  <a:schemeClr val="tx1"/>
                </a:solidFill>
                <a:latin typeface="+mn-lt"/>
                <a:ea typeface="+mn-ea"/>
                <a:cs typeface="+mn-cs"/>
              </a:rPr>
              <a:t>task</a:t>
            </a:r>
            <a:r>
              <a:rPr lang="zh-CN" altLang="zh-CN" sz="2400" dirty="0">
                <a:solidFill>
                  <a:schemeClr val="tx1"/>
                </a:solidFill>
                <a:latin typeface="+mn-lt"/>
                <a:ea typeface="+mn-ea"/>
                <a:cs typeface="+mn-cs"/>
              </a:rPr>
              <a:t>执行得都非常快，但个别</a:t>
            </a:r>
            <a:r>
              <a:rPr lang="en-US" altLang="zh-CN" sz="2400" dirty="0">
                <a:solidFill>
                  <a:schemeClr val="tx1"/>
                </a:solidFill>
                <a:latin typeface="+mn-lt"/>
                <a:ea typeface="+mn-ea"/>
                <a:cs typeface="+mn-cs"/>
              </a:rPr>
              <a:t>task</a:t>
            </a:r>
            <a:r>
              <a:rPr lang="zh-CN" altLang="zh-CN" sz="2400" dirty="0">
                <a:solidFill>
                  <a:schemeClr val="tx1"/>
                </a:solidFill>
                <a:latin typeface="+mn-lt"/>
                <a:ea typeface="+mn-ea"/>
                <a:cs typeface="+mn-cs"/>
              </a:rPr>
              <a:t>执行极</a:t>
            </a:r>
            <a:r>
              <a:rPr lang="zh-CN" altLang="zh-CN" sz="2400" dirty="0" smtClean="0">
                <a:solidFill>
                  <a:schemeClr val="tx1"/>
                </a:solidFill>
                <a:latin typeface="+mn-lt"/>
                <a:ea typeface="+mn-ea"/>
                <a:cs typeface="+mn-cs"/>
              </a:rPr>
              <a:t>慢</a:t>
            </a:r>
            <a:endParaRPr lang="en-US" altLang="zh-CN" sz="2400" dirty="0" smtClean="0">
              <a:solidFill>
                <a:schemeClr val="tx1"/>
              </a:solidFill>
              <a:latin typeface="+mn-lt"/>
              <a:ea typeface="+mn-ea"/>
              <a:cs typeface="+mn-cs"/>
            </a:endParaRPr>
          </a:p>
          <a:p>
            <a:pPr marL="514350" indent="-514350">
              <a:buClr>
                <a:srgbClr val="76B749"/>
              </a:buClr>
              <a:buSzPct val="100000"/>
            </a:pPr>
            <a:r>
              <a:rPr lang="zh-CN" altLang="zh-CN" sz="2400" dirty="0">
                <a:solidFill>
                  <a:schemeClr val="tx1"/>
                </a:solidFill>
                <a:latin typeface="+mn-lt"/>
                <a:ea typeface="+mn-ea"/>
                <a:cs typeface="+mn-cs"/>
              </a:rPr>
              <a:t>原本能够正常执行的</a:t>
            </a:r>
            <a:r>
              <a:rPr lang="en-US" altLang="zh-CN" sz="2400" dirty="0">
                <a:solidFill>
                  <a:schemeClr val="tx1"/>
                </a:solidFill>
                <a:latin typeface="+mn-lt"/>
                <a:ea typeface="+mn-ea"/>
                <a:cs typeface="+mn-cs"/>
              </a:rPr>
              <a:t>Spark</a:t>
            </a:r>
            <a:r>
              <a:rPr lang="zh-CN" altLang="zh-CN" sz="2400" dirty="0">
                <a:solidFill>
                  <a:schemeClr val="tx1"/>
                </a:solidFill>
                <a:latin typeface="+mn-lt"/>
                <a:ea typeface="+mn-ea"/>
                <a:cs typeface="+mn-cs"/>
              </a:rPr>
              <a:t>作业，某天突然报出</a:t>
            </a:r>
            <a:r>
              <a:rPr lang="en-US" altLang="zh-CN" sz="2400" dirty="0">
                <a:solidFill>
                  <a:schemeClr val="tx1"/>
                </a:solidFill>
                <a:latin typeface="+mn-lt"/>
                <a:ea typeface="+mn-ea"/>
                <a:cs typeface="+mn-cs"/>
              </a:rPr>
              <a:t>OOM</a:t>
            </a:r>
            <a:r>
              <a:rPr lang="zh-CN" altLang="zh-CN" sz="2400" dirty="0">
                <a:solidFill>
                  <a:schemeClr val="tx1"/>
                </a:solidFill>
                <a:latin typeface="+mn-lt"/>
                <a:ea typeface="+mn-ea"/>
                <a:cs typeface="+mn-cs"/>
              </a:rPr>
              <a:t>（内存溢出）异常</a:t>
            </a:r>
            <a:endParaRPr lang="en-US" altLang="zh-CN" sz="2400" dirty="0" smtClean="0">
              <a:solidFill>
                <a:schemeClr val="tx1"/>
              </a:solidFill>
              <a:latin typeface="+mn-lt"/>
              <a:ea typeface="+mn-ea"/>
              <a:cs typeface="+mn-cs"/>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三、数据倾斜调优 </a:t>
            </a:r>
            <a:endParaRPr lang="zh-CN" altLang="en-US" dirty="0"/>
          </a:p>
        </p:txBody>
      </p:sp>
      <p:sp>
        <p:nvSpPr>
          <p:cNvPr id="5123" name="Rectangle 3"/>
          <p:cNvSpPr>
            <a:spLocks noGrp="1" noChangeArrowheads="1"/>
          </p:cNvSpPr>
          <p:nvPr>
            <p:ph type="body" idx="1"/>
          </p:nvPr>
        </p:nvSpPr>
        <p:spPr>
          <a:xfrm>
            <a:off x="1182688" y="2017712"/>
            <a:ext cx="7709792" cy="4291607"/>
          </a:xfrm>
          <a:noFill/>
          <a:ln/>
        </p:spPr>
        <p:txBody>
          <a:bodyPr lIns="182562" tIns="46037" rIns="182562" bIns="46037"/>
          <a:lstStyle/>
          <a:p>
            <a:pPr marL="514350" indent="-514350">
              <a:buClr>
                <a:srgbClr val="76B749"/>
              </a:buClr>
              <a:buSzPct val="100000"/>
              <a:buFont typeface="+mj-lt"/>
              <a:buAutoNum type="arabicPeriod" startAt="2"/>
            </a:pPr>
            <a:r>
              <a:rPr lang="zh-CN" altLang="zh-CN" b="1" dirty="0">
                <a:solidFill>
                  <a:schemeClr val="tx1"/>
                </a:solidFill>
                <a:latin typeface="+mn-lt"/>
                <a:ea typeface="+mn-ea"/>
                <a:cs typeface="+mn-cs"/>
              </a:rPr>
              <a:t>数据倾斜发生的</a:t>
            </a:r>
            <a:r>
              <a:rPr lang="zh-CN" altLang="zh-CN" b="1" dirty="0" smtClean="0">
                <a:solidFill>
                  <a:schemeClr val="tx1"/>
                </a:solidFill>
                <a:latin typeface="+mn-lt"/>
                <a:ea typeface="+mn-ea"/>
                <a:cs typeface="+mn-cs"/>
              </a:rPr>
              <a:t>原</a:t>
            </a:r>
            <a:r>
              <a:rPr lang="zh-CN" altLang="en-US" b="1" dirty="0" smtClean="0">
                <a:solidFill>
                  <a:schemeClr val="tx1"/>
                </a:solidFill>
                <a:latin typeface="+mn-lt"/>
                <a:ea typeface="+mn-ea"/>
                <a:cs typeface="+mn-cs"/>
              </a:rPr>
              <a:t>因</a:t>
            </a:r>
            <a:endParaRPr lang="en-US" altLang="zh-CN" dirty="0" smtClean="0"/>
          </a:p>
          <a:p>
            <a:pPr marL="514350" indent="-514350">
              <a:buClr>
                <a:srgbClr val="76B749"/>
              </a:buClr>
              <a:buSzPct val="100000"/>
              <a:buNone/>
            </a:pPr>
            <a:endParaRPr lang="zh-CN" altLang="en-US" sz="2400" dirty="0"/>
          </a:p>
          <a:p>
            <a:pPr marL="514350" indent="-514350">
              <a:buClr>
                <a:srgbClr val="76B749"/>
              </a:buClr>
              <a:buSzPct val="100000"/>
            </a:pPr>
            <a:r>
              <a:rPr lang="zh-CN" altLang="zh-CN" sz="2400" dirty="0">
                <a:solidFill>
                  <a:schemeClr val="tx1"/>
                </a:solidFill>
                <a:latin typeface="+mn-lt"/>
                <a:ea typeface="+mn-ea"/>
                <a:cs typeface="+mn-cs"/>
              </a:rPr>
              <a:t>在进行</a:t>
            </a:r>
            <a:r>
              <a:rPr lang="en-US" altLang="zh-CN" sz="2400" dirty="0">
                <a:solidFill>
                  <a:schemeClr val="tx1"/>
                </a:solidFill>
                <a:latin typeface="+mn-lt"/>
                <a:ea typeface="+mn-ea"/>
                <a:cs typeface="+mn-cs"/>
              </a:rPr>
              <a:t>shuffle</a:t>
            </a:r>
            <a:r>
              <a:rPr lang="zh-CN" altLang="zh-CN" sz="2400" dirty="0">
                <a:solidFill>
                  <a:schemeClr val="tx1"/>
                </a:solidFill>
                <a:latin typeface="+mn-lt"/>
                <a:ea typeface="+mn-ea"/>
                <a:cs typeface="+mn-cs"/>
              </a:rPr>
              <a:t>的时候，必须将各个节点上相同的</a:t>
            </a:r>
            <a:r>
              <a:rPr lang="en-US" altLang="zh-CN" sz="2400" dirty="0">
                <a:solidFill>
                  <a:schemeClr val="tx1"/>
                </a:solidFill>
                <a:latin typeface="+mn-lt"/>
                <a:ea typeface="+mn-ea"/>
                <a:cs typeface="+mn-cs"/>
              </a:rPr>
              <a:t>key</a:t>
            </a:r>
            <a:r>
              <a:rPr lang="zh-CN" altLang="zh-CN" sz="2400" dirty="0">
                <a:solidFill>
                  <a:schemeClr val="tx1"/>
                </a:solidFill>
                <a:latin typeface="+mn-lt"/>
                <a:ea typeface="+mn-ea"/>
                <a:cs typeface="+mn-cs"/>
              </a:rPr>
              <a:t>拉取到某个节点上的一个</a:t>
            </a:r>
            <a:r>
              <a:rPr lang="en-US" altLang="zh-CN" sz="2400" dirty="0">
                <a:solidFill>
                  <a:schemeClr val="tx1"/>
                </a:solidFill>
                <a:latin typeface="+mn-lt"/>
                <a:ea typeface="+mn-ea"/>
                <a:cs typeface="+mn-cs"/>
              </a:rPr>
              <a:t>task</a:t>
            </a:r>
            <a:r>
              <a:rPr lang="zh-CN" altLang="zh-CN" sz="2400" dirty="0">
                <a:solidFill>
                  <a:schemeClr val="tx1"/>
                </a:solidFill>
                <a:latin typeface="+mn-lt"/>
                <a:ea typeface="+mn-ea"/>
                <a:cs typeface="+mn-cs"/>
              </a:rPr>
              <a:t>来进行处理，比如按照</a:t>
            </a:r>
            <a:r>
              <a:rPr lang="en-US" altLang="zh-CN" sz="2400" dirty="0">
                <a:solidFill>
                  <a:schemeClr val="tx1"/>
                </a:solidFill>
                <a:latin typeface="+mn-lt"/>
                <a:ea typeface="+mn-ea"/>
                <a:cs typeface="+mn-cs"/>
              </a:rPr>
              <a:t>key</a:t>
            </a:r>
            <a:r>
              <a:rPr lang="zh-CN" altLang="zh-CN" sz="2400" dirty="0">
                <a:solidFill>
                  <a:schemeClr val="tx1"/>
                </a:solidFill>
                <a:latin typeface="+mn-lt"/>
                <a:ea typeface="+mn-ea"/>
                <a:cs typeface="+mn-cs"/>
              </a:rPr>
              <a:t>进行聚合或</a:t>
            </a:r>
            <a:r>
              <a:rPr lang="en-US" altLang="zh-CN" sz="2400" dirty="0">
                <a:solidFill>
                  <a:schemeClr val="tx1"/>
                </a:solidFill>
                <a:latin typeface="+mn-lt"/>
                <a:ea typeface="+mn-ea"/>
                <a:cs typeface="+mn-cs"/>
              </a:rPr>
              <a:t>join</a:t>
            </a:r>
            <a:r>
              <a:rPr lang="zh-CN" altLang="zh-CN" sz="2400" dirty="0">
                <a:solidFill>
                  <a:schemeClr val="tx1"/>
                </a:solidFill>
                <a:latin typeface="+mn-lt"/>
                <a:ea typeface="+mn-ea"/>
                <a:cs typeface="+mn-cs"/>
              </a:rPr>
              <a:t>等操作。此时如果某个</a:t>
            </a:r>
            <a:r>
              <a:rPr lang="en-US" altLang="zh-CN" sz="2400" dirty="0">
                <a:solidFill>
                  <a:schemeClr val="tx1"/>
                </a:solidFill>
                <a:latin typeface="+mn-lt"/>
                <a:ea typeface="+mn-ea"/>
                <a:cs typeface="+mn-cs"/>
              </a:rPr>
              <a:t>key</a:t>
            </a:r>
            <a:r>
              <a:rPr lang="zh-CN" altLang="zh-CN" sz="2400" dirty="0">
                <a:solidFill>
                  <a:schemeClr val="tx1"/>
                </a:solidFill>
                <a:latin typeface="+mn-lt"/>
                <a:ea typeface="+mn-ea"/>
                <a:cs typeface="+mn-cs"/>
              </a:rPr>
              <a:t>对应的数据量</a:t>
            </a:r>
            <a:r>
              <a:rPr lang="zh-CN" altLang="zh-CN" sz="2400" dirty="0" smtClean="0">
                <a:solidFill>
                  <a:schemeClr val="tx1"/>
                </a:solidFill>
                <a:latin typeface="+mn-lt"/>
                <a:ea typeface="+mn-ea"/>
                <a:cs typeface="+mn-cs"/>
              </a:rPr>
              <a:t>特别</a:t>
            </a:r>
            <a:r>
              <a:rPr lang="zh-CN" altLang="zh-CN" sz="2400" dirty="0">
                <a:solidFill>
                  <a:schemeClr val="tx1"/>
                </a:solidFill>
                <a:latin typeface="+mn-lt"/>
                <a:ea typeface="+mn-ea"/>
                <a:cs typeface="+mn-cs"/>
              </a:rPr>
              <a:t>大的话，就会发生数据</a:t>
            </a:r>
            <a:r>
              <a:rPr lang="zh-CN" altLang="zh-CN" sz="2400" dirty="0" smtClean="0">
                <a:solidFill>
                  <a:schemeClr val="tx1"/>
                </a:solidFill>
                <a:latin typeface="+mn-lt"/>
                <a:ea typeface="+mn-ea"/>
                <a:cs typeface="+mn-cs"/>
              </a:rPr>
              <a:t>倾斜</a:t>
            </a:r>
            <a:r>
              <a:rPr lang="zh-CN" altLang="en-US" sz="2400" dirty="0" smtClean="0">
                <a:solidFill>
                  <a:schemeClr val="tx1"/>
                </a:solidFill>
                <a:latin typeface="+mn-lt"/>
                <a:ea typeface="+mn-ea"/>
                <a:cs typeface="+mn-cs"/>
              </a:rPr>
              <a:t>。</a:t>
            </a:r>
            <a:endParaRPr lang="en-US" altLang="zh-CN" sz="2400" dirty="0" smtClean="0">
              <a:solidFill>
                <a:schemeClr val="tx1"/>
              </a:solidFill>
              <a:latin typeface="+mn-lt"/>
              <a:ea typeface="+mn-ea"/>
              <a:cs typeface="+mn-cs"/>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三、数据倾斜调优 </a:t>
            </a:r>
            <a:endParaRPr lang="zh-CN" altLang="en-US" dirty="0"/>
          </a:p>
        </p:txBody>
      </p:sp>
      <p:sp>
        <p:nvSpPr>
          <p:cNvPr id="5123" name="Rectangle 3"/>
          <p:cNvSpPr>
            <a:spLocks noGrp="1" noChangeArrowheads="1"/>
          </p:cNvSpPr>
          <p:nvPr>
            <p:ph type="body" idx="1"/>
          </p:nvPr>
        </p:nvSpPr>
        <p:spPr>
          <a:xfrm>
            <a:off x="1182688" y="2017712"/>
            <a:ext cx="7709792" cy="4291607"/>
          </a:xfrm>
          <a:noFill/>
          <a:ln/>
        </p:spPr>
        <p:txBody>
          <a:bodyPr lIns="182562" tIns="46037" rIns="182562" bIns="46037"/>
          <a:lstStyle/>
          <a:p>
            <a:pPr marL="514350" indent="-514350">
              <a:buClr>
                <a:srgbClr val="76B749"/>
              </a:buClr>
              <a:buSzPct val="100000"/>
              <a:buFont typeface="+mj-lt"/>
              <a:buAutoNum type="arabicPeriod" startAt="3"/>
            </a:pPr>
            <a:r>
              <a:rPr lang="zh-CN" altLang="zh-CN" b="1" dirty="0">
                <a:solidFill>
                  <a:schemeClr val="tx1"/>
                </a:solidFill>
                <a:latin typeface="+mn-lt"/>
                <a:ea typeface="+mn-ea"/>
                <a:cs typeface="+mn-cs"/>
              </a:rPr>
              <a:t>定位导致数据倾斜的代码</a:t>
            </a:r>
            <a:endParaRPr lang="en-US" altLang="zh-CN" dirty="0" smtClean="0"/>
          </a:p>
          <a:p>
            <a:pPr marL="514350" indent="-514350">
              <a:buClr>
                <a:srgbClr val="76B749"/>
              </a:buClr>
              <a:buSzPct val="100000"/>
              <a:buFont typeface="+mj-ea"/>
              <a:buAutoNum type="circleNumDbPlain"/>
            </a:pPr>
            <a:r>
              <a:rPr lang="zh-CN" altLang="zh-CN" sz="2400" dirty="0">
                <a:solidFill>
                  <a:schemeClr val="tx1"/>
                </a:solidFill>
                <a:latin typeface="+mn-lt"/>
                <a:ea typeface="+mn-ea"/>
                <a:cs typeface="+mn-cs"/>
              </a:rPr>
              <a:t>数据倾斜只会发生在</a:t>
            </a:r>
            <a:r>
              <a:rPr lang="en-US" altLang="zh-CN" sz="2400" dirty="0">
                <a:solidFill>
                  <a:schemeClr val="tx1"/>
                </a:solidFill>
                <a:latin typeface="+mn-lt"/>
                <a:ea typeface="+mn-ea"/>
                <a:cs typeface="+mn-cs"/>
              </a:rPr>
              <a:t>shuffle</a:t>
            </a:r>
            <a:r>
              <a:rPr lang="zh-CN" altLang="zh-CN" sz="2400" dirty="0">
                <a:solidFill>
                  <a:schemeClr val="tx1"/>
                </a:solidFill>
                <a:latin typeface="+mn-lt"/>
                <a:ea typeface="+mn-ea"/>
                <a:cs typeface="+mn-cs"/>
              </a:rPr>
              <a:t>过程中。</a:t>
            </a:r>
            <a:r>
              <a:rPr lang="zh-CN" altLang="zh-CN" sz="2400" dirty="0" smtClean="0">
                <a:solidFill>
                  <a:schemeClr val="tx1"/>
                </a:solidFill>
                <a:latin typeface="+mn-lt"/>
                <a:ea typeface="+mn-ea"/>
                <a:cs typeface="+mn-cs"/>
              </a:rPr>
              <a:t>这里罗列</a:t>
            </a:r>
            <a:r>
              <a:rPr lang="zh-CN" altLang="zh-CN" sz="2400" dirty="0">
                <a:solidFill>
                  <a:schemeClr val="tx1"/>
                </a:solidFill>
                <a:latin typeface="+mn-lt"/>
                <a:ea typeface="+mn-ea"/>
                <a:cs typeface="+mn-cs"/>
              </a:rPr>
              <a:t>一些常用的并且可能会触发</a:t>
            </a:r>
            <a:r>
              <a:rPr lang="en-US" altLang="zh-CN" sz="2400" dirty="0">
                <a:solidFill>
                  <a:schemeClr val="tx1"/>
                </a:solidFill>
                <a:latin typeface="+mn-lt"/>
                <a:ea typeface="+mn-ea"/>
                <a:cs typeface="+mn-cs"/>
              </a:rPr>
              <a:t>shuffle</a:t>
            </a:r>
            <a:r>
              <a:rPr lang="zh-CN" altLang="zh-CN" sz="2400" dirty="0">
                <a:solidFill>
                  <a:schemeClr val="tx1"/>
                </a:solidFill>
                <a:latin typeface="+mn-lt"/>
                <a:ea typeface="+mn-ea"/>
                <a:cs typeface="+mn-cs"/>
              </a:rPr>
              <a:t>操作的算子：</a:t>
            </a:r>
            <a:r>
              <a:rPr lang="en-US" altLang="zh-CN" sz="2400" dirty="0">
                <a:solidFill>
                  <a:schemeClr val="tx1"/>
                </a:solidFill>
                <a:latin typeface="+mn-lt"/>
                <a:ea typeface="+mn-ea"/>
                <a:cs typeface="+mn-cs"/>
              </a:rPr>
              <a:t>distinct</a:t>
            </a:r>
            <a:r>
              <a:rPr lang="zh-CN" altLang="zh-CN" sz="2400" dirty="0">
                <a:solidFill>
                  <a:schemeClr val="tx1"/>
                </a:solidFill>
                <a:latin typeface="+mn-lt"/>
                <a:ea typeface="+mn-ea"/>
                <a:cs typeface="+mn-cs"/>
              </a:rPr>
              <a:t>、</a:t>
            </a:r>
            <a:r>
              <a:rPr lang="en-US" altLang="zh-CN" sz="2400" dirty="0" err="1">
                <a:solidFill>
                  <a:schemeClr val="tx1"/>
                </a:solidFill>
                <a:latin typeface="+mn-lt"/>
                <a:ea typeface="+mn-ea"/>
                <a:cs typeface="+mn-cs"/>
              </a:rPr>
              <a:t>groupByKey</a:t>
            </a:r>
            <a:r>
              <a:rPr lang="zh-CN" altLang="zh-CN" sz="2400" dirty="0">
                <a:solidFill>
                  <a:schemeClr val="tx1"/>
                </a:solidFill>
                <a:latin typeface="+mn-lt"/>
                <a:ea typeface="+mn-ea"/>
                <a:cs typeface="+mn-cs"/>
              </a:rPr>
              <a:t>、</a:t>
            </a:r>
            <a:r>
              <a:rPr lang="en-US" altLang="zh-CN" sz="2400" dirty="0" err="1">
                <a:solidFill>
                  <a:schemeClr val="tx1"/>
                </a:solidFill>
                <a:latin typeface="+mn-lt"/>
                <a:ea typeface="+mn-ea"/>
                <a:cs typeface="+mn-cs"/>
              </a:rPr>
              <a:t>reduceByKey</a:t>
            </a:r>
            <a:r>
              <a:rPr lang="zh-CN" altLang="zh-CN" sz="2400" dirty="0">
                <a:solidFill>
                  <a:schemeClr val="tx1"/>
                </a:solidFill>
                <a:latin typeface="+mn-lt"/>
                <a:ea typeface="+mn-ea"/>
                <a:cs typeface="+mn-cs"/>
              </a:rPr>
              <a:t>、</a:t>
            </a:r>
            <a:r>
              <a:rPr lang="en-US" altLang="zh-CN" sz="2400" dirty="0" err="1">
                <a:solidFill>
                  <a:schemeClr val="tx1"/>
                </a:solidFill>
                <a:latin typeface="+mn-lt"/>
                <a:ea typeface="+mn-ea"/>
                <a:cs typeface="+mn-cs"/>
              </a:rPr>
              <a:t>aggregateByKey</a:t>
            </a:r>
            <a:r>
              <a:rPr lang="zh-CN" altLang="zh-CN" sz="2400" dirty="0">
                <a:solidFill>
                  <a:schemeClr val="tx1"/>
                </a:solidFill>
                <a:latin typeface="+mn-lt"/>
                <a:ea typeface="+mn-ea"/>
                <a:cs typeface="+mn-cs"/>
              </a:rPr>
              <a:t>、</a:t>
            </a:r>
            <a:r>
              <a:rPr lang="en-US" altLang="zh-CN" sz="2400" dirty="0">
                <a:solidFill>
                  <a:schemeClr val="tx1"/>
                </a:solidFill>
                <a:latin typeface="+mn-lt"/>
                <a:ea typeface="+mn-ea"/>
                <a:cs typeface="+mn-cs"/>
              </a:rPr>
              <a:t>join</a:t>
            </a:r>
            <a:r>
              <a:rPr lang="zh-CN" altLang="zh-CN" sz="2400" dirty="0">
                <a:solidFill>
                  <a:schemeClr val="tx1"/>
                </a:solidFill>
                <a:latin typeface="+mn-lt"/>
                <a:ea typeface="+mn-ea"/>
                <a:cs typeface="+mn-cs"/>
              </a:rPr>
              <a:t>、</a:t>
            </a:r>
            <a:r>
              <a:rPr lang="en-US" altLang="zh-CN" sz="2400" dirty="0" err="1">
                <a:solidFill>
                  <a:schemeClr val="tx1"/>
                </a:solidFill>
                <a:latin typeface="+mn-lt"/>
                <a:ea typeface="+mn-ea"/>
                <a:cs typeface="+mn-cs"/>
              </a:rPr>
              <a:t>cogroup</a:t>
            </a:r>
            <a:r>
              <a:rPr lang="zh-CN" altLang="zh-CN" sz="2400" dirty="0">
                <a:solidFill>
                  <a:schemeClr val="tx1"/>
                </a:solidFill>
                <a:latin typeface="+mn-lt"/>
                <a:ea typeface="+mn-ea"/>
                <a:cs typeface="+mn-cs"/>
              </a:rPr>
              <a:t>、</a:t>
            </a:r>
            <a:r>
              <a:rPr lang="en-US" altLang="zh-CN" sz="2400" dirty="0">
                <a:solidFill>
                  <a:schemeClr val="tx1"/>
                </a:solidFill>
                <a:latin typeface="+mn-lt"/>
                <a:ea typeface="+mn-ea"/>
                <a:cs typeface="+mn-cs"/>
              </a:rPr>
              <a:t>repartition</a:t>
            </a:r>
            <a:r>
              <a:rPr lang="zh-CN" altLang="zh-CN" sz="2400" dirty="0">
                <a:solidFill>
                  <a:schemeClr val="tx1"/>
                </a:solidFill>
                <a:latin typeface="+mn-lt"/>
                <a:ea typeface="+mn-ea"/>
                <a:cs typeface="+mn-cs"/>
              </a:rPr>
              <a:t>等。出现数据倾斜时，可能就是你的代码中使用了这些算子中的某一个所导致</a:t>
            </a:r>
            <a:r>
              <a:rPr lang="zh-CN" altLang="zh-CN" sz="2400" dirty="0" smtClean="0">
                <a:solidFill>
                  <a:schemeClr val="tx1"/>
                </a:solidFill>
                <a:latin typeface="+mn-lt"/>
                <a:ea typeface="+mn-ea"/>
                <a:cs typeface="+mn-cs"/>
              </a:rPr>
              <a:t>的</a:t>
            </a:r>
            <a:r>
              <a:rPr lang="zh-CN" altLang="en-US" sz="2400" dirty="0" smtClean="0">
                <a:solidFill>
                  <a:schemeClr val="tx1"/>
                </a:solidFill>
                <a:latin typeface="+mn-lt"/>
                <a:ea typeface="+mn-ea"/>
                <a:cs typeface="+mn-cs"/>
              </a:rPr>
              <a:t>。</a:t>
            </a:r>
            <a:r>
              <a:rPr lang="zh-CN" altLang="zh-CN" sz="2400" dirty="0">
                <a:solidFill>
                  <a:schemeClr val="tx1"/>
                </a:solidFill>
                <a:latin typeface="+mn-lt"/>
                <a:ea typeface="+mn-ea"/>
                <a:cs typeface="+mn-cs"/>
              </a:rPr>
              <a:t>可以在</a:t>
            </a:r>
            <a:r>
              <a:rPr lang="en-US" altLang="zh-CN" sz="2400" dirty="0">
                <a:solidFill>
                  <a:schemeClr val="tx1"/>
                </a:solidFill>
                <a:latin typeface="+mn-lt"/>
                <a:ea typeface="+mn-ea"/>
                <a:cs typeface="+mn-cs"/>
              </a:rPr>
              <a:t>Spark Web UI</a:t>
            </a:r>
            <a:r>
              <a:rPr lang="zh-CN" altLang="zh-CN" sz="2400" dirty="0">
                <a:solidFill>
                  <a:schemeClr val="tx1"/>
                </a:solidFill>
                <a:latin typeface="+mn-lt"/>
                <a:ea typeface="+mn-ea"/>
                <a:cs typeface="+mn-cs"/>
              </a:rPr>
              <a:t>上深入看一下当前这个</a:t>
            </a:r>
            <a:r>
              <a:rPr lang="en-US" altLang="zh-CN" sz="2400" dirty="0">
                <a:solidFill>
                  <a:schemeClr val="tx1"/>
                </a:solidFill>
                <a:latin typeface="+mn-lt"/>
                <a:ea typeface="+mn-ea"/>
                <a:cs typeface="+mn-cs"/>
              </a:rPr>
              <a:t>stage</a:t>
            </a:r>
            <a:r>
              <a:rPr lang="zh-CN" altLang="zh-CN" sz="2400" dirty="0">
                <a:solidFill>
                  <a:schemeClr val="tx1"/>
                </a:solidFill>
                <a:latin typeface="+mn-lt"/>
                <a:ea typeface="+mn-ea"/>
                <a:cs typeface="+mn-cs"/>
              </a:rPr>
              <a:t>各个</a:t>
            </a:r>
            <a:r>
              <a:rPr lang="en-US" altLang="zh-CN" sz="2400" dirty="0">
                <a:solidFill>
                  <a:schemeClr val="tx1"/>
                </a:solidFill>
                <a:latin typeface="+mn-lt"/>
                <a:ea typeface="+mn-ea"/>
                <a:cs typeface="+mn-cs"/>
              </a:rPr>
              <a:t>task</a:t>
            </a:r>
            <a:r>
              <a:rPr lang="zh-CN" altLang="zh-CN" sz="2400" dirty="0">
                <a:solidFill>
                  <a:schemeClr val="tx1"/>
                </a:solidFill>
                <a:latin typeface="+mn-lt"/>
                <a:ea typeface="+mn-ea"/>
                <a:cs typeface="+mn-cs"/>
              </a:rPr>
              <a:t>分配的数据</a:t>
            </a:r>
            <a:r>
              <a:rPr lang="zh-CN" altLang="zh-CN" sz="2400" dirty="0" smtClean="0">
                <a:solidFill>
                  <a:schemeClr val="tx1"/>
                </a:solidFill>
                <a:latin typeface="+mn-lt"/>
                <a:ea typeface="+mn-ea"/>
                <a:cs typeface="+mn-cs"/>
              </a:rPr>
              <a:t>量</a:t>
            </a:r>
            <a:r>
              <a:rPr lang="zh-CN" altLang="en-US" sz="2400" dirty="0" smtClean="0">
                <a:solidFill>
                  <a:schemeClr val="tx1"/>
                </a:solidFill>
                <a:latin typeface="+mn-lt"/>
                <a:ea typeface="+mn-ea"/>
                <a:cs typeface="+mn-cs"/>
              </a:rPr>
              <a:t>。</a:t>
            </a:r>
            <a:endParaRPr lang="en-US" altLang="zh-CN" sz="2400" dirty="0" smtClean="0">
              <a:solidFill>
                <a:schemeClr val="tx1"/>
              </a:solidFill>
              <a:latin typeface="+mn-lt"/>
              <a:ea typeface="+mn-ea"/>
              <a:cs typeface="+mn-cs"/>
            </a:endParaRPr>
          </a:p>
          <a:p>
            <a:pPr marL="514350" indent="-514350">
              <a:buClr>
                <a:srgbClr val="76B749"/>
              </a:buClr>
              <a:buSzPct val="100000"/>
              <a:buFont typeface="+mj-ea"/>
              <a:buAutoNum type="circleNumDbPlain"/>
            </a:pPr>
            <a:r>
              <a:rPr lang="zh-CN" altLang="zh-CN" sz="2400" dirty="0">
                <a:solidFill>
                  <a:schemeClr val="tx1"/>
                </a:solidFill>
                <a:latin typeface="+mn-lt"/>
                <a:ea typeface="+mn-ea"/>
                <a:cs typeface="+mn-cs"/>
              </a:rPr>
              <a:t>知道数据倾斜发生在哪一个</a:t>
            </a:r>
            <a:r>
              <a:rPr lang="en-US" altLang="zh-CN" sz="2400" dirty="0">
                <a:solidFill>
                  <a:schemeClr val="tx1"/>
                </a:solidFill>
                <a:latin typeface="+mn-lt"/>
                <a:ea typeface="+mn-ea"/>
                <a:cs typeface="+mn-cs"/>
              </a:rPr>
              <a:t>stage</a:t>
            </a:r>
            <a:r>
              <a:rPr lang="zh-CN" altLang="zh-CN" sz="2400" dirty="0">
                <a:solidFill>
                  <a:schemeClr val="tx1"/>
                </a:solidFill>
                <a:latin typeface="+mn-lt"/>
                <a:ea typeface="+mn-ea"/>
                <a:cs typeface="+mn-cs"/>
              </a:rPr>
              <a:t>之后，接着我们就需要根据</a:t>
            </a:r>
            <a:r>
              <a:rPr lang="en-US" altLang="zh-CN" sz="2400" dirty="0">
                <a:solidFill>
                  <a:schemeClr val="tx1"/>
                </a:solidFill>
                <a:latin typeface="+mn-lt"/>
                <a:ea typeface="+mn-ea"/>
                <a:cs typeface="+mn-cs"/>
              </a:rPr>
              <a:t>stage</a:t>
            </a:r>
            <a:r>
              <a:rPr lang="zh-CN" altLang="zh-CN" sz="2400" dirty="0">
                <a:solidFill>
                  <a:schemeClr val="tx1"/>
                </a:solidFill>
                <a:latin typeface="+mn-lt"/>
                <a:ea typeface="+mn-ea"/>
                <a:cs typeface="+mn-cs"/>
              </a:rPr>
              <a:t>划分原理，推算出来发生倾斜的那个</a:t>
            </a:r>
            <a:r>
              <a:rPr lang="en-US" altLang="zh-CN" sz="2400" dirty="0">
                <a:solidFill>
                  <a:schemeClr val="tx1"/>
                </a:solidFill>
                <a:latin typeface="+mn-lt"/>
                <a:ea typeface="+mn-ea"/>
                <a:cs typeface="+mn-cs"/>
              </a:rPr>
              <a:t>stage</a:t>
            </a:r>
            <a:r>
              <a:rPr lang="zh-CN" altLang="zh-CN" sz="2400" dirty="0">
                <a:solidFill>
                  <a:schemeClr val="tx1"/>
                </a:solidFill>
                <a:latin typeface="+mn-lt"/>
                <a:ea typeface="+mn-ea"/>
                <a:cs typeface="+mn-cs"/>
              </a:rPr>
              <a:t>对应代码中的哪一部分，这部分代码中肯定会有一个</a:t>
            </a:r>
            <a:r>
              <a:rPr lang="en-US" altLang="zh-CN" sz="2400" dirty="0">
                <a:solidFill>
                  <a:schemeClr val="tx1"/>
                </a:solidFill>
                <a:latin typeface="+mn-lt"/>
                <a:ea typeface="+mn-ea"/>
                <a:cs typeface="+mn-cs"/>
              </a:rPr>
              <a:t>shuffle</a:t>
            </a:r>
            <a:r>
              <a:rPr lang="zh-CN" altLang="zh-CN" sz="2400" dirty="0" smtClean="0">
                <a:solidFill>
                  <a:schemeClr val="tx1"/>
                </a:solidFill>
                <a:latin typeface="+mn-lt"/>
                <a:ea typeface="+mn-ea"/>
                <a:cs typeface="+mn-cs"/>
              </a:rPr>
              <a:t>类算子</a:t>
            </a:r>
            <a:r>
              <a:rPr lang="zh-CN" altLang="en-US" sz="2400" dirty="0" smtClean="0">
                <a:solidFill>
                  <a:schemeClr val="tx1"/>
                </a:solidFill>
                <a:latin typeface="+mn-lt"/>
                <a:ea typeface="+mn-ea"/>
                <a:cs typeface="+mn-cs"/>
              </a:rPr>
              <a:t>。</a:t>
            </a:r>
            <a:endParaRPr lang="zh-CN" altLang="en-US" sz="2400" dirty="0"/>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三、数据倾斜调优 </a:t>
            </a:r>
            <a:endParaRPr lang="zh-CN" altLang="en-US" dirty="0"/>
          </a:p>
        </p:txBody>
      </p:sp>
      <p:sp>
        <p:nvSpPr>
          <p:cNvPr id="5123" name="Rectangle 3"/>
          <p:cNvSpPr>
            <a:spLocks noGrp="1" noChangeArrowheads="1"/>
          </p:cNvSpPr>
          <p:nvPr>
            <p:ph type="body" idx="1"/>
          </p:nvPr>
        </p:nvSpPr>
        <p:spPr>
          <a:xfrm>
            <a:off x="1182688" y="2017712"/>
            <a:ext cx="7781800" cy="4291607"/>
          </a:xfrm>
          <a:noFill/>
          <a:ln/>
        </p:spPr>
        <p:txBody>
          <a:bodyPr lIns="182562" tIns="46037" rIns="182562" bIns="46037"/>
          <a:lstStyle/>
          <a:p>
            <a:pPr marL="514350" indent="-514350">
              <a:buClr>
                <a:srgbClr val="76B749"/>
              </a:buClr>
              <a:buSzPct val="100000"/>
              <a:buFont typeface="+mj-lt"/>
              <a:buAutoNum type="arabicPeriod" startAt="4"/>
            </a:pPr>
            <a:r>
              <a:rPr lang="zh-CN" altLang="zh-CN" b="1" dirty="0">
                <a:solidFill>
                  <a:schemeClr val="tx1"/>
                </a:solidFill>
                <a:latin typeface="+mn-lt"/>
                <a:ea typeface="+mn-ea"/>
                <a:cs typeface="+mn-cs"/>
              </a:rPr>
              <a:t>查看导致数据倾斜的</a:t>
            </a:r>
            <a:r>
              <a:rPr lang="en-US" altLang="zh-CN" b="1" dirty="0">
                <a:solidFill>
                  <a:schemeClr val="tx1"/>
                </a:solidFill>
                <a:latin typeface="+mn-lt"/>
                <a:ea typeface="+mn-ea"/>
                <a:cs typeface="+mn-cs"/>
              </a:rPr>
              <a:t>key</a:t>
            </a:r>
            <a:r>
              <a:rPr lang="zh-CN" altLang="zh-CN" b="1" dirty="0">
                <a:solidFill>
                  <a:schemeClr val="tx1"/>
                </a:solidFill>
                <a:latin typeface="+mn-lt"/>
                <a:ea typeface="+mn-ea"/>
                <a:cs typeface="+mn-cs"/>
              </a:rPr>
              <a:t>的数据分布情况</a:t>
            </a:r>
            <a:endParaRPr lang="en-US" altLang="zh-CN" dirty="0" smtClean="0"/>
          </a:p>
          <a:p>
            <a:pPr marL="514350" indent="-514350">
              <a:buClr>
                <a:srgbClr val="76B749"/>
              </a:buClr>
              <a:buSzPct val="100000"/>
            </a:pPr>
            <a:r>
              <a:rPr lang="zh-CN" altLang="zh-CN" sz="2400" dirty="0">
                <a:solidFill>
                  <a:schemeClr val="tx1"/>
                </a:solidFill>
                <a:latin typeface="+mn-lt"/>
                <a:ea typeface="+mn-ea"/>
                <a:cs typeface="+mn-cs"/>
              </a:rPr>
              <a:t>如果是</a:t>
            </a:r>
            <a:r>
              <a:rPr lang="en-US" altLang="zh-CN" sz="2400" dirty="0">
                <a:solidFill>
                  <a:schemeClr val="tx1"/>
                </a:solidFill>
                <a:latin typeface="+mn-lt"/>
                <a:ea typeface="+mn-ea"/>
                <a:cs typeface="+mn-cs"/>
              </a:rPr>
              <a:t>Spark SQL</a:t>
            </a:r>
            <a:r>
              <a:rPr lang="zh-CN" altLang="zh-CN" sz="2400" dirty="0">
                <a:solidFill>
                  <a:schemeClr val="tx1"/>
                </a:solidFill>
                <a:latin typeface="+mn-lt"/>
                <a:ea typeface="+mn-ea"/>
                <a:cs typeface="+mn-cs"/>
              </a:rPr>
              <a:t>中的</a:t>
            </a:r>
            <a:r>
              <a:rPr lang="en-US" altLang="zh-CN" sz="2400" dirty="0">
                <a:solidFill>
                  <a:schemeClr val="tx1"/>
                </a:solidFill>
                <a:latin typeface="+mn-lt"/>
                <a:ea typeface="+mn-ea"/>
                <a:cs typeface="+mn-cs"/>
              </a:rPr>
              <a:t>group by</a:t>
            </a:r>
            <a:r>
              <a:rPr lang="zh-CN" altLang="zh-CN" sz="2400" dirty="0">
                <a:solidFill>
                  <a:schemeClr val="tx1"/>
                </a:solidFill>
                <a:latin typeface="+mn-lt"/>
                <a:ea typeface="+mn-ea"/>
                <a:cs typeface="+mn-cs"/>
              </a:rPr>
              <a:t>、</a:t>
            </a:r>
            <a:r>
              <a:rPr lang="en-US" altLang="zh-CN" sz="2400" dirty="0">
                <a:solidFill>
                  <a:schemeClr val="tx1"/>
                </a:solidFill>
                <a:latin typeface="+mn-lt"/>
                <a:ea typeface="+mn-ea"/>
                <a:cs typeface="+mn-cs"/>
              </a:rPr>
              <a:t>join</a:t>
            </a:r>
            <a:r>
              <a:rPr lang="zh-CN" altLang="zh-CN" sz="2400" dirty="0">
                <a:solidFill>
                  <a:schemeClr val="tx1"/>
                </a:solidFill>
                <a:latin typeface="+mn-lt"/>
                <a:ea typeface="+mn-ea"/>
                <a:cs typeface="+mn-cs"/>
              </a:rPr>
              <a:t>语句导致的数据倾斜，那么就查询一下</a:t>
            </a:r>
            <a:r>
              <a:rPr lang="en-US" altLang="zh-CN" sz="2400" dirty="0">
                <a:solidFill>
                  <a:schemeClr val="tx1"/>
                </a:solidFill>
                <a:latin typeface="+mn-lt"/>
                <a:ea typeface="+mn-ea"/>
                <a:cs typeface="+mn-cs"/>
              </a:rPr>
              <a:t>SQL</a:t>
            </a:r>
            <a:r>
              <a:rPr lang="zh-CN" altLang="zh-CN" sz="2400" dirty="0">
                <a:solidFill>
                  <a:schemeClr val="tx1"/>
                </a:solidFill>
                <a:latin typeface="+mn-lt"/>
                <a:ea typeface="+mn-ea"/>
                <a:cs typeface="+mn-cs"/>
              </a:rPr>
              <a:t>中使用的表的</a:t>
            </a:r>
            <a:r>
              <a:rPr lang="en-US" altLang="zh-CN" sz="2400" dirty="0">
                <a:solidFill>
                  <a:schemeClr val="tx1"/>
                </a:solidFill>
                <a:latin typeface="+mn-lt"/>
                <a:ea typeface="+mn-ea"/>
                <a:cs typeface="+mn-cs"/>
              </a:rPr>
              <a:t>key</a:t>
            </a:r>
            <a:r>
              <a:rPr lang="zh-CN" altLang="zh-CN" sz="2400" dirty="0">
                <a:solidFill>
                  <a:schemeClr val="tx1"/>
                </a:solidFill>
                <a:latin typeface="+mn-lt"/>
                <a:ea typeface="+mn-ea"/>
                <a:cs typeface="+mn-cs"/>
              </a:rPr>
              <a:t>分布情况</a:t>
            </a:r>
            <a:r>
              <a:rPr lang="zh-CN" altLang="en-US" sz="2400" dirty="0" smtClean="0">
                <a:solidFill>
                  <a:schemeClr val="tx1"/>
                </a:solidFill>
                <a:latin typeface="+mn-lt"/>
                <a:ea typeface="+mn-ea"/>
                <a:cs typeface="+mn-cs"/>
              </a:rPr>
              <a:t>。</a:t>
            </a:r>
            <a:endParaRPr lang="en-US" altLang="zh-CN" sz="2400" dirty="0" smtClean="0">
              <a:solidFill>
                <a:schemeClr val="tx1"/>
              </a:solidFill>
              <a:latin typeface="+mn-lt"/>
              <a:ea typeface="+mn-ea"/>
              <a:cs typeface="+mn-cs"/>
            </a:endParaRPr>
          </a:p>
          <a:p>
            <a:pPr marL="514350" indent="-514350">
              <a:buClr>
                <a:srgbClr val="76B749"/>
              </a:buClr>
              <a:buSzPct val="100000"/>
            </a:pPr>
            <a:r>
              <a:rPr lang="zh-CN" altLang="zh-CN" sz="2400" dirty="0">
                <a:solidFill>
                  <a:schemeClr val="tx1"/>
                </a:solidFill>
                <a:latin typeface="+mn-lt"/>
                <a:ea typeface="+mn-ea"/>
                <a:cs typeface="+mn-cs"/>
              </a:rPr>
              <a:t>如果是对</a:t>
            </a:r>
            <a:r>
              <a:rPr lang="en-US" altLang="zh-CN" sz="2400" dirty="0">
                <a:solidFill>
                  <a:schemeClr val="tx1"/>
                </a:solidFill>
                <a:latin typeface="+mn-lt"/>
                <a:ea typeface="+mn-ea"/>
                <a:cs typeface="+mn-cs"/>
              </a:rPr>
              <a:t>Spark RDD</a:t>
            </a:r>
            <a:r>
              <a:rPr lang="zh-CN" altLang="zh-CN" sz="2400" dirty="0">
                <a:solidFill>
                  <a:schemeClr val="tx1"/>
                </a:solidFill>
                <a:latin typeface="+mn-lt"/>
                <a:ea typeface="+mn-ea"/>
                <a:cs typeface="+mn-cs"/>
              </a:rPr>
              <a:t>执行</a:t>
            </a:r>
            <a:r>
              <a:rPr lang="en-US" altLang="zh-CN" sz="2400" dirty="0">
                <a:solidFill>
                  <a:schemeClr val="tx1"/>
                </a:solidFill>
                <a:latin typeface="+mn-lt"/>
                <a:ea typeface="+mn-ea"/>
                <a:cs typeface="+mn-cs"/>
              </a:rPr>
              <a:t>shuffle</a:t>
            </a:r>
            <a:r>
              <a:rPr lang="zh-CN" altLang="zh-CN" sz="2400" dirty="0">
                <a:solidFill>
                  <a:schemeClr val="tx1"/>
                </a:solidFill>
                <a:latin typeface="+mn-lt"/>
                <a:ea typeface="+mn-ea"/>
                <a:cs typeface="+mn-cs"/>
              </a:rPr>
              <a:t>算子导致的数据倾斜，那么可以在</a:t>
            </a:r>
            <a:r>
              <a:rPr lang="en-US" altLang="zh-CN" sz="2400" dirty="0">
                <a:solidFill>
                  <a:schemeClr val="tx1"/>
                </a:solidFill>
                <a:latin typeface="+mn-lt"/>
                <a:ea typeface="+mn-ea"/>
                <a:cs typeface="+mn-cs"/>
              </a:rPr>
              <a:t>Spark</a:t>
            </a:r>
            <a:r>
              <a:rPr lang="zh-CN" altLang="zh-CN" sz="2400" dirty="0">
                <a:solidFill>
                  <a:schemeClr val="tx1"/>
                </a:solidFill>
                <a:latin typeface="+mn-lt"/>
                <a:ea typeface="+mn-ea"/>
                <a:cs typeface="+mn-cs"/>
              </a:rPr>
              <a:t>作业中加入查看</a:t>
            </a:r>
            <a:r>
              <a:rPr lang="en-US" altLang="zh-CN" sz="2400" dirty="0">
                <a:solidFill>
                  <a:schemeClr val="tx1"/>
                </a:solidFill>
                <a:latin typeface="+mn-lt"/>
                <a:ea typeface="+mn-ea"/>
                <a:cs typeface="+mn-cs"/>
              </a:rPr>
              <a:t>key</a:t>
            </a:r>
            <a:r>
              <a:rPr lang="zh-CN" altLang="zh-CN" sz="2400" dirty="0">
                <a:solidFill>
                  <a:schemeClr val="tx1"/>
                </a:solidFill>
                <a:latin typeface="+mn-lt"/>
                <a:ea typeface="+mn-ea"/>
                <a:cs typeface="+mn-cs"/>
              </a:rPr>
              <a:t>分布的代码，比如</a:t>
            </a:r>
            <a:r>
              <a:rPr lang="en-US" altLang="zh-CN" sz="2400" dirty="0" err="1">
                <a:solidFill>
                  <a:schemeClr val="tx1"/>
                </a:solidFill>
                <a:latin typeface="+mn-lt"/>
                <a:ea typeface="+mn-ea"/>
                <a:cs typeface="+mn-cs"/>
              </a:rPr>
              <a:t>RDD.countByKey</a:t>
            </a:r>
            <a:r>
              <a:rPr lang="en-US" altLang="zh-CN" sz="2400" dirty="0">
                <a:solidFill>
                  <a:schemeClr val="tx1"/>
                </a:solidFill>
                <a:latin typeface="+mn-lt"/>
                <a:ea typeface="+mn-ea"/>
                <a:cs typeface="+mn-cs"/>
              </a:rPr>
              <a:t>()</a:t>
            </a:r>
            <a:r>
              <a:rPr lang="zh-CN" altLang="zh-CN" sz="2400" dirty="0" smtClean="0">
                <a:solidFill>
                  <a:schemeClr val="tx1"/>
                </a:solidFill>
                <a:latin typeface="+mn-lt"/>
                <a:ea typeface="+mn-ea"/>
                <a:cs typeface="+mn-cs"/>
              </a:rPr>
              <a:t>。</a:t>
            </a:r>
            <a:endParaRPr lang="en-US" altLang="zh-CN" sz="2400" dirty="0" smtClean="0">
              <a:solidFill>
                <a:schemeClr val="tx1"/>
              </a:solidFill>
              <a:latin typeface="+mn-lt"/>
              <a:ea typeface="+mn-ea"/>
              <a:cs typeface="+mn-cs"/>
            </a:endParaRPr>
          </a:p>
          <a:p>
            <a:pPr marL="514350" indent="-514350">
              <a:buClr>
                <a:srgbClr val="76B749"/>
              </a:buClr>
              <a:buSzPct val="100000"/>
            </a:pPr>
            <a:r>
              <a:rPr lang="zh-CN" altLang="en-US" sz="2400" dirty="0" smtClean="0">
                <a:solidFill>
                  <a:schemeClr val="tx1"/>
                </a:solidFill>
                <a:latin typeface="+mn-lt"/>
                <a:ea typeface="+mn-ea"/>
                <a:cs typeface="+mn-cs"/>
              </a:rPr>
              <a:t>大数据量要</a:t>
            </a:r>
            <a:r>
              <a:rPr lang="zh-CN" altLang="en-US" sz="2400" dirty="0"/>
              <a:t>先</a:t>
            </a:r>
            <a:r>
              <a:rPr lang="zh-CN" altLang="zh-CN" sz="2400" dirty="0" smtClean="0">
                <a:solidFill>
                  <a:schemeClr val="tx1"/>
                </a:solidFill>
                <a:latin typeface="+mn-lt"/>
                <a:ea typeface="+mn-ea"/>
                <a:cs typeface="+mn-cs"/>
              </a:rPr>
              <a:t>采样样本</a:t>
            </a:r>
            <a:r>
              <a:rPr lang="zh-CN" altLang="zh-CN" sz="2400" dirty="0">
                <a:solidFill>
                  <a:schemeClr val="tx1"/>
                </a:solidFill>
                <a:latin typeface="+mn-lt"/>
                <a:ea typeface="+mn-ea"/>
                <a:cs typeface="+mn-cs"/>
              </a:rPr>
              <a:t>数据，然后使用</a:t>
            </a:r>
            <a:r>
              <a:rPr lang="en-US" altLang="zh-CN" sz="2400" dirty="0" err="1">
                <a:solidFill>
                  <a:schemeClr val="tx1"/>
                </a:solidFill>
                <a:latin typeface="+mn-lt"/>
                <a:ea typeface="+mn-ea"/>
                <a:cs typeface="+mn-cs"/>
              </a:rPr>
              <a:t>countByKey</a:t>
            </a:r>
            <a:r>
              <a:rPr lang="zh-CN" altLang="zh-CN" sz="2400" dirty="0">
                <a:solidFill>
                  <a:schemeClr val="tx1"/>
                </a:solidFill>
                <a:latin typeface="+mn-lt"/>
                <a:ea typeface="+mn-ea"/>
                <a:cs typeface="+mn-cs"/>
              </a:rPr>
              <a:t>算子统计出每个</a:t>
            </a:r>
            <a:r>
              <a:rPr lang="en-US" altLang="zh-CN" sz="2400" dirty="0">
                <a:solidFill>
                  <a:schemeClr val="tx1"/>
                </a:solidFill>
                <a:latin typeface="+mn-lt"/>
                <a:ea typeface="+mn-ea"/>
                <a:cs typeface="+mn-cs"/>
              </a:rPr>
              <a:t>key</a:t>
            </a:r>
            <a:r>
              <a:rPr lang="zh-CN" altLang="zh-CN" sz="2400" dirty="0">
                <a:solidFill>
                  <a:schemeClr val="tx1"/>
                </a:solidFill>
                <a:latin typeface="+mn-lt"/>
                <a:ea typeface="+mn-ea"/>
                <a:cs typeface="+mn-cs"/>
              </a:rPr>
              <a:t>出现的</a:t>
            </a:r>
            <a:r>
              <a:rPr lang="zh-CN" altLang="zh-CN" sz="2400" dirty="0" smtClean="0">
                <a:solidFill>
                  <a:schemeClr val="tx1"/>
                </a:solidFill>
                <a:latin typeface="+mn-lt"/>
                <a:ea typeface="+mn-ea"/>
                <a:cs typeface="+mn-cs"/>
              </a:rPr>
              <a:t>次数</a:t>
            </a:r>
            <a:r>
              <a:rPr lang="zh-CN" altLang="en-US" sz="2400" dirty="0" smtClean="0">
                <a:solidFill>
                  <a:schemeClr val="tx1"/>
                </a:solidFill>
                <a:latin typeface="+mn-lt"/>
                <a:ea typeface="+mn-ea"/>
                <a:cs typeface="+mn-cs"/>
              </a:rPr>
              <a:t>。</a:t>
            </a:r>
            <a:endParaRPr lang="zh-CN" altLang="en-US" sz="2400" dirty="0"/>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三、数据倾斜调优 </a:t>
            </a:r>
            <a:endParaRPr lang="zh-CN" altLang="en-US" dirty="0"/>
          </a:p>
        </p:txBody>
      </p:sp>
      <p:sp>
        <p:nvSpPr>
          <p:cNvPr id="5123" name="Rectangle 3"/>
          <p:cNvSpPr>
            <a:spLocks noGrp="1" noChangeArrowheads="1"/>
          </p:cNvSpPr>
          <p:nvPr>
            <p:ph type="body" idx="1"/>
          </p:nvPr>
        </p:nvSpPr>
        <p:spPr>
          <a:xfrm>
            <a:off x="1182688" y="2017712"/>
            <a:ext cx="7781800" cy="4291607"/>
          </a:xfrm>
          <a:noFill/>
          <a:ln/>
        </p:spPr>
        <p:txBody>
          <a:bodyPr lIns="182562" tIns="46037" rIns="182562" bIns="46037"/>
          <a:lstStyle/>
          <a:p>
            <a:pPr marL="514350" indent="-514350">
              <a:buClr>
                <a:srgbClr val="76B749"/>
              </a:buClr>
              <a:buSzPct val="100000"/>
              <a:buFont typeface="+mj-lt"/>
              <a:buAutoNum type="arabicPeriod" startAt="4"/>
            </a:pPr>
            <a:r>
              <a:rPr lang="zh-CN" altLang="zh-CN" b="1" dirty="0" smtClean="0">
                <a:solidFill>
                  <a:schemeClr val="tx1"/>
                </a:solidFill>
                <a:latin typeface="+mn-lt"/>
                <a:ea typeface="+mn-ea"/>
                <a:cs typeface="+mn-cs"/>
              </a:rPr>
              <a:t>数据</a:t>
            </a:r>
            <a:r>
              <a:rPr lang="zh-CN" altLang="zh-CN" b="1" dirty="0">
                <a:solidFill>
                  <a:schemeClr val="tx1"/>
                </a:solidFill>
                <a:latin typeface="+mn-lt"/>
                <a:ea typeface="+mn-ea"/>
                <a:cs typeface="+mn-cs"/>
              </a:rPr>
              <a:t>倾斜的解决</a:t>
            </a:r>
            <a:r>
              <a:rPr lang="zh-CN" altLang="zh-CN" b="1" dirty="0" smtClean="0">
                <a:solidFill>
                  <a:schemeClr val="tx1"/>
                </a:solidFill>
                <a:latin typeface="+mn-lt"/>
                <a:ea typeface="+mn-ea"/>
                <a:cs typeface="+mn-cs"/>
              </a:rPr>
              <a:t>方案</a:t>
            </a:r>
            <a:endParaRPr lang="en-US" altLang="zh-CN" b="1" dirty="0" smtClean="0">
              <a:solidFill>
                <a:schemeClr val="tx1"/>
              </a:solidFill>
              <a:latin typeface="+mn-lt"/>
              <a:ea typeface="+mn-ea"/>
              <a:cs typeface="+mn-cs"/>
            </a:endParaRPr>
          </a:p>
          <a:p>
            <a:pPr marL="514350" indent="-514350">
              <a:buClr>
                <a:srgbClr val="76B749"/>
              </a:buClr>
              <a:buSzPct val="100000"/>
              <a:buFont typeface="+mj-ea"/>
              <a:buAutoNum type="circleNumDbPlain"/>
            </a:pPr>
            <a:r>
              <a:rPr lang="zh-CN" altLang="zh-CN" b="1" dirty="0" smtClean="0">
                <a:solidFill>
                  <a:schemeClr val="tx1"/>
                </a:solidFill>
                <a:latin typeface="+mn-lt"/>
                <a:ea typeface="+mn-ea"/>
                <a:cs typeface="+mn-cs"/>
              </a:rPr>
              <a:t>使用</a:t>
            </a:r>
            <a:r>
              <a:rPr lang="en-US" altLang="zh-CN" b="1" dirty="0" smtClean="0">
                <a:solidFill>
                  <a:schemeClr val="tx1"/>
                </a:solidFill>
                <a:latin typeface="+mn-lt"/>
                <a:ea typeface="+mn-ea"/>
                <a:cs typeface="+mn-cs"/>
              </a:rPr>
              <a:t>ETL</a:t>
            </a:r>
            <a:r>
              <a:rPr lang="zh-CN" altLang="zh-CN" b="1" dirty="0">
                <a:solidFill>
                  <a:schemeClr val="tx1"/>
                </a:solidFill>
                <a:latin typeface="+mn-lt"/>
                <a:ea typeface="+mn-ea"/>
                <a:cs typeface="+mn-cs"/>
              </a:rPr>
              <a:t>预处理</a:t>
            </a:r>
            <a:r>
              <a:rPr lang="zh-CN" altLang="zh-CN" b="1" dirty="0" smtClean="0">
                <a:solidFill>
                  <a:schemeClr val="tx1"/>
                </a:solidFill>
                <a:latin typeface="+mn-lt"/>
                <a:ea typeface="+mn-ea"/>
                <a:cs typeface="+mn-cs"/>
              </a:rPr>
              <a:t>数据</a:t>
            </a:r>
            <a:endParaRPr lang="en-US" altLang="zh-CN" b="1" dirty="0" smtClean="0">
              <a:solidFill>
                <a:schemeClr val="tx1"/>
              </a:solidFill>
              <a:latin typeface="+mn-lt"/>
              <a:ea typeface="+mn-ea"/>
              <a:cs typeface="+mn-cs"/>
            </a:endParaRPr>
          </a:p>
          <a:p>
            <a:pPr marL="514350" indent="-514350">
              <a:buClr>
                <a:srgbClr val="76B749"/>
              </a:buClr>
              <a:buSzPct val="100000"/>
              <a:buNone/>
            </a:pPr>
            <a:r>
              <a:rPr lang="zh-CN" altLang="en-US" sz="2800" dirty="0" smtClean="0">
                <a:solidFill>
                  <a:schemeClr val="tx1"/>
                </a:solidFill>
                <a:latin typeface="+mn-lt"/>
                <a:ea typeface="+mn-ea"/>
                <a:cs typeface="+mn-cs"/>
              </a:rPr>
              <a:t>先</a:t>
            </a:r>
            <a:r>
              <a:rPr lang="zh-CN" altLang="zh-CN" sz="2800" dirty="0" smtClean="0">
                <a:solidFill>
                  <a:schemeClr val="tx1"/>
                </a:solidFill>
                <a:latin typeface="+mn-lt"/>
                <a:ea typeface="+mn-ea"/>
                <a:cs typeface="+mn-cs"/>
              </a:rPr>
              <a:t>进行数据预处理</a:t>
            </a:r>
            <a:r>
              <a:rPr lang="zh-CN" altLang="en-US" sz="2800" dirty="0" smtClean="0">
                <a:solidFill>
                  <a:schemeClr val="tx1"/>
                </a:solidFill>
                <a:latin typeface="+mn-lt"/>
                <a:ea typeface="+mn-ea"/>
                <a:cs typeface="+mn-cs"/>
              </a:rPr>
              <a:t>，再在</a:t>
            </a:r>
            <a:r>
              <a:rPr lang="en-US" altLang="zh-CN" sz="2800" dirty="0" smtClean="0">
                <a:solidFill>
                  <a:schemeClr val="tx1"/>
                </a:solidFill>
                <a:latin typeface="+mn-lt"/>
                <a:ea typeface="+mn-ea"/>
                <a:cs typeface="+mn-cs"/>
              </a:rPr>
              <a:t>spark</a:t>
            </a:r>
            <a:r>
              <a:rPr lang="zh-CN" altLang="en-US" sz="2800" dirty="0" smtClean="0">
                <a:solidFill>
                  <a:schemeClr val="tx1"/>
                </a:solidFill>
                <a:latin typeface="+mn-lt"/>
                <a:ea typeface="+mn-ea"/>
                <a:cs typeface="+mn-cs"/>
              </a:rPr>
              <a:t>上操作</a:t>
            </a:r>
            <a:r>
              <a:rPr lang="zh-CN" altLang="en-US" sz="2800" b="1" dirty="0" smtClean="0"/>
              <a:t>。</a:t>
            </a:r>
            <a:endParaRPr lang="en-US" altLang="zh-CN" sz="2800" b="1" dirty="0" smtClean="0"/>
          </a:p>
          <a:p>
            <a:pPr marL="514350" indent="-514350">
              <a:buClr>
                <a:srgbClr val="76B749"/>
              </a:buClr>
              <a:buSzPct val="100000"/>
            </a:pPr>
            <a:r>
              <a:rPr lang="zh-CN" altLang="en-US" sz="2800" b="1" dirty="0" smtClean="0">
                <a:solidFill>
                  <a:schemeClr val="tx1"/>
                </a:solidFill>
                <a:latin typeface="+mn-lt"/>
                <a:ea typeface="+mn-ea"/>
                <a:cs typeface="+mn-cs"/>
              </a:rPr>
              <a:t>适用场景：</a:t>
            </a:r>
            <a:r>
              <a:rPr lang="zh-CN" altLang="en-US" sz="2400" dirty="0" smtClean="0">
                <a:solidFill>
                  <a:schemeClr val="tx1"/>
                </a:solidFill>
                <a:latin typeface="+mn-lt"/>
                <a:ea typeface="+mn-ea"/>
                <a:cs typeface="+mn-cs"/>
              </a:rPr>
              <a:t>针对多次对同一数据表进行</a:t>
            </a:r>
            <a:r>
              <a:rPr lang="en-US" altLang="zh-CN" sz="2400" dirty="0" smtClean="0">
                <a:solidFill>
                  <a:schemeClr val="tx1"/>
                </a:solidFill>
                <a:latin typeface="+mn-lt"/>
                <a:ea typeface="+mn-ea"/>
                <a:cs typeface="+mn-cs"/>
              </a:rPr>
              <a:t>spark</a:t>
            </a:r>
            <a:r>
              <a:rPr lang="zh-CN" altLang="en-US" sz="2400" dirty="0" smtClean="0"/>
              <a:t>作业的情况，原始表进行一次预处理后得到没有倾斜的中间表，可多次使用。</a:t>
            </a:r>
            <a:endParaRPr lang="en-US" altLang="zh-CN" sz="2400" dirty="0" smtClean="0">
              <a:solidFill>
                <a:schemeClr val="tx1"/>
              </a:solidFill>
              <a:latin typeface="+mn-lt"/>
              <a:ea typeface="+mn-ea"/>
              <a:cs typeface="+mn-cs"/>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三、数据倾斜调优 </a:t>
            </a:r>
            <a:endParaRPr lang="zh-CN" altLang="en-US" dirty="0"/>
          </a:p>
        </p:txBody>
      </p:sp>
      <p:sp>
        <p:nvSpPr>
          <p:cNvPr id="5123" name="Rectangle 3"/>
          <p:cNvSpPr>
            <a:spLocks noGrp="1" noChangeArrowheads="1"/>
          </p:cNvSpPr>
          <p:nvPr>
            <p:ph type="body" idx="1"/>
          </p:nvPr>
        </p:nvSpPr>
        <p:spPr>
          <a:xfrm>
            <a:off x="1182688" y="2017712"/>
            <a:ext cx="7781800" cy="4291607"/>
          </a:xfrm>
          <a:noFill/>
          <a:ln/>
        </p:spPr>
        <p:txBody>
          <a:bodyPr lIns="182562" tIns="46037" rIns="182562" bIns="46037"/>
          <a:lstStyle/>
          <a:p>
            <a:pPr marL="514350" indent="-514350">
              <a:buClr>
                <a:srgbClr val="76B749"/>
              </a:buClr>
              <a:buSzPct val="100000"/>
              <a:buFont typeface="+mj-lt"/>
              <a:buAutoNum type="arabicPeriod" startAt="4"/>
            </a:pPr>
            <a:r>
              <a:rPr lang="zh-CN" altLang="zh-CN" b="1" dirty="0" smtClean="0">
                <a:solidFill>
                  <a:schemeClr val="tx1"/>
                </a:solidFill>
                <a:latin typeface="+mn-lt"/>
                <a:ea typeface="+mn-ea"/>
                <a:cs typeface="+mn-cs"/>
              </a:rPr>
              <a:t>数据</a:t>
            </a:r>
            <a:r>
              <a:rPr lang="zh-CN" altLang="zh-CN" b="1" dirty="0">
                <a:solidFill>
                  <a:schemeClr val="tx1"/>
                </a:solidFill>
                <a:latin typeface="+mn-lt"/>
                <a:ea typeface="+mn-ea"/>
                <a:cs typeface="+mn-cs"/>
              </a:rPr>
              <a:t>倾斜的解决</a:t>
            </a:r>
            <a:r>
              <a:rPr lang="zh-CN" altLang="zh-CN" b="1" dirty="0" smtClean="0">
                <a:solidFill>
                  <a:schemeClr val="tx1"/>
                </a:solidFill>
                <a:latin typeface="+mn-lt"/>
                <a:ea typeface="+mn-ea"/>
                <a:cs typeface="+mn-cs"/>
              </a:rPr>
              <a:t>方案</a:t>
            </a:r>
            <a:endParaRPr lang="en-US" altLang="zh-CN" b="1" dirty="0" smtClean="0">
              <a:solidFill>
                <a:schemeClr val="tx1"/>
              </a:solidFill>
              <a:latin typeface="+mn-lt"/>
              <a:ea typeface="+mn-ea"/>
              <a:cs typeface="+mn-cs"/>
            </a:endParaRPr>
          </a:p>
          <a:p>
            <a:pPr marL="514350" indent="-514350">
              <a:buClr>
                <a:srgbClr val="76B749"/>
              </a:buClr>
              <a:buSzPct val="100000"/>
              <a:buFont typeface="+mj-ea"/>
              <a:buAutoNum type="circleNumDbPlain" startAt="2"/>
            </a:pPr>
            <a:r>
              <a:rPr lang="zh-CN" altLang="zh-CN" b="1" dirty="0">
                <a:solidFill>
                  <a:schemeClr val="tx1"/>
                </a:solidFill>
                <a:latin typeface="+mn-lt"/>
                <a:ea typeface="+mn-ea"/>
                <a:cs typeface="+mn-cs"/>
              </a:rPr>
              <a:t>过滤少数导致倾斜的</a:t>
            </a:r>
            <a:r>
              <a:rPr lang="en-US" altLang="zh-CN" b="1" dirty="0" smtClean="0">
                <a:solidFill>
                  <a:schemeClr val="tx1"/>
                </a:solidFill>
                <a:latin typeface="+mn-lt"/>
                <a:ea typeface="+mn-ea"/>
                <a:cs typeface="+mn-cs"/>
              </a:rPr>
              <a:t>key</a:t>
            </a:r>
          </a:p>
          <a:p>
            <a:pPr marL="514350" indent="-514350">
              <a:buClr>
                <a:srgbClr val="76B749"/>
              </a:buClr>
              <a:buSzPct val="100000"/>
              <a:buNone/>
            </a:pPr>
            <a:r>
              <a:rPr lang="zh-CN" altLang="zh-CN" sz="2800" dirty="0">
                <a:solidFill>
                  <a:schemeClr val="tx1"/>
                </a:solidFill>
                <a:latin typeface="+mn-lt"/>
                <a:ea typeface="+mn-ea"/>
                <a:cs typeface="+mn-cs"/>
              </a:rPr>
              <a:t>对</a:t>
            </a:r>
            <a:r>
              <a:rPr lang="en-US" altLang="zh-CN" sz="2800" dirty="0">
                <a:solidFill>
                  <a:schemeClr val="tx1"/>
                </a:solidFill>
                <a:latin typeface="+mn-lt"/>
                <a:ea typeface="+mn-ea"/>
                <a:cs typeface="+mn-cs"/>
              </a:rPr>
              <a:t>RDD</a:t>
            </a:r>
            <a:r>
              <a:rPr lang="zh-CN" altLang="zh-CN" sz="2800" dirty="0">
                <a:solidFill>
                  <a:schemeClr val="tx1"/>
                </a:solidFill>
                <a:latin typeface="+mn-lt"/>
                <a:ea typeface="+mn-ea"/>
                <a:cs typeface="+mn-cs"/>
              </a:rPr>
              <a:t>执行</a:t>
            </a:r>
            <a:r>
              <a:rPr lang="en-US" altLang="zh-CN" sz="2800" dirty="0">
                <a:solidFill>
                  <a:schemeClr val="tx1"/>
                </a:solidFill>
                <a:latin typeface="+mn-lt"/>
                <a:ea typeface="+mn-ea"/>
                <a:cs typeface="+mn-cs"/>
              </a:rPr>
              <a:t>filter</a:t>
            </a:r>
            <a:r>
              <a:rPr lang="zh-CN" altLang="zh-CN" sz="2800" dirty="0">
                <a:solidFill>
                  <a:schemeClr val="tx1"/>
                </a:solidFill>
                <a:latin typeface="+mn-lt"/>
                <a:ea typeface="+mn-ea"/>
                <a:cs typeface="+mn-cs"/>
              </a:rPr>
              <a:t>算子过滤掉这些</a:t>
            </a:r>
            <a:r>
              <a:rPr lang="en-US" altLang="zh-CN" sz="2800" dirty="0">
                <a:solidFill>
                  <a:schemeClr val="tx1"/>
                </a:solidFill>
                <a:latin typeface="+mn-lt"/>
                <a:ea typeface="+mn-ea"/>
                <a:cs typeface="+mn-cs"/>
              </a:rPr>
              <a:t>key</a:t>
            </a:r>
            <a:r>
              <a:rPr lang="zh-CN" altLang="en-US" sz="2800" b="1" dirty="0" smtClean="0"/>
              <a:t>。</a:t>
            </a:r>
            <a:endParaRPr lang="en-US" altLang="zh-CN" sz="2800" b="1" dirty="0" smtClean="0"/>
          </a:p>
          <a:p>
            <a:pPr marL="514350" indent="-514350">
              <a:buClr>
                <a:srgbClr val="76B749"/>
              </a:buClr>
              <a:buSzPct val="100000"/>
            </a:pPr>
            <a:r>
              <a:rPr lang="zh-CN" altLang="en-US" sz="2800" b="1" dirty="0" smtClean="0">
                <a:solidFill>
                  <a:schemeClr val="tx1"/>
                </a:solidFill>
                <a:latin typeface="+mn-lt"/>
                <a:ea typeface="+mn-ea"/>
                <a:cs typeface="+mn-cs"/>
              </a:rPr>
              <a:t>适用场景：</a:t>
            </a:r>
            <a:r>
              <a:rPr lang="zh-CN" altLang="zh-CN" sz="2400" dirty="0">
                <a:solidFill>
                  <a:schemeClr val="tx1"/>
                </a:solidFill>
                <a:latin typeface="+mn-lt"/>
                <a:ea typeface="+mn-ea"/>
                <a:cs typeface="+mn-cs"/>
              </a:rPr>
              <a:t>如果发现导致倾斜的</a:t>
            </a:r>
            <a:r>
              <a:rPr lang="en-US" altLang="zh-CN" sz="2400" dirty="0">
                <a:solidFill>
                  <a:schemeClr val="tx1"/>
                </a:solidFill>
                <a:latin typeface="+mn-lt"/>
                <a:ea typeface="+mn-ea"/>
                <a:cs typeface="+mn-cs"/>
              </a:rPr>
              <a:t>key</a:t>
            </a:r>
            <a:r>
              <a:rPr lang="zh-CN" altLang="zh-CN" sz="2400" dirty="0">
                <a:solidFill>
                  <a:schemeClr val="tx1"/>
                </a:solidFill>
                <a:latin typeface="+mn-lt"/>
                <a:ea typeface="+mn-ea"/>
                <a:cs typeface="+mn-cs"/>
              </a:rPr>
              <a:t>就少数几个，而且对计算本身的影响并不大的话，那么很适合使用这种方案</a:t>
            </a:r>
            <a:r>
              <a:rPr lang="zh-CN" altLang="en-US" sz="2400" dirty="0" smtClean="0"/>
              <a:t>。</a:t>
            </a:r>
            <a:endParaRPr lang="en-US" altLang="zh-CN" sz="2400" dirty="0" smtClean="0">
              <a:solidFill>
                <a:schemeClr val="tx1"/>
              </a:solidFill>
              <a:latin typeface="+mn-lt"/>
              <a:ea typeface="+mn-ea"/>
              <a:cs typeface="+mn-cs"/>
            </a:endParaRP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三、数据倾斜调优 </a:t>
            </a:r>
            <a:endParaRPr lang="zh-CN" altLang="en-US" dirty="0"/>
          </a:p>
        </p:txBody>
      </p:sp>
      <p:sp>
        <p:nvSpPr>
          <p:cNvPr id="5123" name="Rectangle 3"/>
          <p:cNvSpPr>
            <a:spLocks noGrp="1" noChangeArrowheads="1"/>
          </p:cNvSpPr>
          <p:nvPr>
            <p:ph type="body" idx="1"/>
          </p:nvPr>
        </p:nvSpPr>
        <p:spPr>
          <a:xfrm>
            <a:off x="1182688" y="2017712"/>
            <a:ext cx="7781800" cy="4507632"/>
          </a:xfrm>
          <a:noFill/>
          <a:ln/>
        </p:spPr>
        <p:txBody>
          <a:bodyPr lIns="182562" tIns="46037" rIns="182562" bIns="46037"/>
          <a:lstStyle/>
          <a:p>
            <a:pPr marL="514350" indent="-514350">
              <a:buClr>
                <a:srgbClr val="76B749"/>
              </a:buClr>
              <a:buSzPct val="100000"/>
              <a:buFont typeface="+mj-lt"/>
              <a:buAutoNum type="arabicPeriod" startAt="4"/>
            </a:pPr>
            <a:r>
              <a:rPr lang="zh-CN" altLang="zh-CN" b="1" dirty="0" smtClean="0">
                <a:solidFill>
                  <a:schemeClr val="tx1"/>
                </a:solidFill>
                <a:latin typeface="+mn-lt"/>
                <a:ea typeface="+mn-ea"/>
                <a:cs typeface="+mn-cs"/>
              </a:rPr>
              <a:t>数据</a:t>
            </a:r>
            <a:r>
              <a:rPr lang="zh-CN" altLang="zh-CN" b="1" dirty="0">
                <a:solidFill>
                  <a:schemeClr val="tx1"/>
                </a:solidFill>
                <a:latin typeface="+mn-lt"/>
                <a:ea typeface="+mn-ea"/>
                <a:cs typeface="+mn-cs"/>
              </a:rPr>
              <a:t>倾斜的解决</a:t>
            </a:r>
            <a:r>
              <a:rPr lang="zh-CN" altLang="zh-CN" b="1" dirty="0" smtClean="0">
                <a:solidFill>
                  <a:schemeClr val="tx1"/>
                </a:solidFill>
                <a:latin typeface="+mn-lt"/>
                <a:ea typeface="+mn-ea"/>
                <a:cs typeface="+mn-cs"/>
              </a:rPr>
              <a:t>方案</a:t>
            </a:r>
            <a:endParaRPr lang="en-US" altLang="zh-CN" b="1" dirty="0" smtClean="0">
              <a:solidFill>
                <a:schemeClr val="tx1"/>
              </a:solidFill>
              <a:latin typeface="+mn-lt"/>
              <a:ea typeface="+mn-ea"/>
              <a:cs typeface="+mn-cs"/>
            </a:endParaRPr>
          </a:p>
          <a:p>
            <a:pPr marL="514350" indent="-514350">
              <a:buClr>
                <a:srgbClr val="76B749"/>
              </a:buClr>
              <a:buSzPct val="100000"/>
              <a:buFont typeface="+mj-ea"/>
              <a:buAutoNum type="circleNumDbPlain" startAt="3"/>
            </a:pPr>
            <a:r>
              <a:rPr lang="zh-CN" altLang="zh-CN" b="1" dirty="0"/>
              <a:t>提高</a:t>
            </a:r>
            <a:r>
              <a:rPr lang="en-US" altLang="zh-CN" b="1" dirty="0"/>
              <a:t>shuffle</a:t>
            </a:r>
            <a:r>
              <a:rPr lang="zh-CN" altLang="zh-CN" b="1" dirty="0"/>
              <a:t>操作的</a:t>
            </a:r>
            <a:r>
              <a:rPr lang="zh-CN" altLang="zh-CN" b="1" dirty="0" smtClean="0"/>
              <a:t>并行度</a:t>
            </a:r>
            <a:endParaRPr lang="en-US" altLang="zh-CN" b="1" dirty="0" smtClean="0">
              <a:solidFill>
                <a:schemeClr val="tx1"/>
              </a:solidFill>
              <a:latin typeface="+mn-lt"/>
              <a:ea typeface="+mn-ea"/>
              <a:cs typeface="+mn-cs"/>
            </a:endParaRPr>
          </a:p>
          <a:p>
            <a:pPr>
              <a:buClr>
                <a:srgbClr val="76B749"/>
              </a:buClr>
              <a:buSzPct val="100000"/>
              <a:buFont typeface="Wingdings" panose="05000000000000000000" pitchFamily="2" charset="2"/>
              <a:buChar char="Ø"/>
            </a:pPr>
            <a:r>
              <a:rPr lang="zh-CN" altLang="en-US" sz="2400" dirty="0"/>
              <a:t>在对</a:t>
            </a:r>
            <a:r>
              <a:rPr lang="en-US" altLang="zh-CN" sz="2400" dirty="0"/>
              <a:t>RDD</a:t>
            </a:r>
            <a:r>
              <a:rPr lang="zh-CN" altLang="en-US" sz="2400" dirty="0"/>
              <a:t>执行</a:t>
            </a:r>
            <a:r>
              <a:rPr lang="en-US" altLang="zh-CN" sz="2400" dirty="0"/>
              <a:t>shuffle</a:t>
            </a:r>
            <a:r>
              <a:rPr lang="zh-CN" altLang="en-US" sz="2400" dirty="0"/>
              <a:t>算子时，给</a:t>
            </a:r>
            <a:r>
              <a:rPr lang="en-US" altLang="zh-CN" sz="2400" dirty="0"/>
              <a:t>shuffle</a:t>
            </a:r>
            <a:r>
              <a:rPr lang="zh-CN" altLang="en-US" sz="2400" dirty="0"/>
              <a:t>算子传入一</a:t>
            </a:r>
            <a:r>
              <a:rPr lang="zh-CN" altLang="en-US" sz="2400" dirty="0" smtClean="0"/>
              <a:t>个设置</a:t>
            </a:r>
            <a:r>
              <a:rPr lang="en-US" altLang="zh-CN" sz="1600" dirty="0" smtClean="0"/>
              <a:t>shuffle </a:t>
            </a:r>
            <a:r>
              <a:rPr lang="en-US" altLang="zh-CN" sz="1600" dirty="0"/>
              <a:t>read task</a:t>
            </a:r>
            <a:r>
              <a:rPr lang="zh-CN" altLang="en-US" sz="2400" dirty="0"/>
              <a:t>的数量</a:t>
            </a:r>
            <a:r>
              <a:rPr lang="zh-CN" altLang="en-US" sz="2400" dirty="0" smtClean="0"/>
              <a:t>参数</a:t>
            </a:r>
            <a:r>
              <a:rPr lang="zh-CN" altLang="en-US" sz="2400" dirty="0"/>
              <a:t>，比如</a:t>
            </a:r>
            <a:r>
              <a:rPr lang="en-US" altLang="zh-CN" sz="1600" dirty="0" err="1"/>
              <a:t>reduceByKey</a:t>
            </a:r>
            <a:r>
              <a:rPr lang="en-US" altLang="zh-CN" sz="1600" dirty="0"/>
              <a:t>(1000</a:t>
            </a:r>
            <a:r>
              <a:rPr lang="en-US" altLang="zh-CN" sz="1600" dirty="0" smtClean="0"/>
              <a:t>)</a:t>
            </a:r>
            <a:r>
              <a:rPr lang="zh-CN" altLang="en-US" sz="1600" dirty="0" smtClean="0"/>
              <a:t>。</a:t>
            </a:r>
            <a:r>
              <a:rPr lang="zh-CN" altLang="en-US" sz="2400" dirty="0" smtClean="0"/>
              <a:t> </a:t>
            </a:r>
            <a:endParaRPr lang="en-US" altLang="zh-CN" sz="2800" b="1" dirty="0" smtClean="0"/>
          </a:p>
          <a:p>
            <a:pPr>
              <a:buClr>
                <a:srgbClr val="76B749"/>
              </a:buClr>
              <a:buSzPct val="100000"/>
              <a:buFont typeface="Wingdings" panose="05000000000000000000" pitchFamily="2" charset="2"/>
              <a:buChar char="Ø"/>
            </a:pPr>
            <a:r>
              <a:rPr lang="zh-CN" altLang="en-US" sz="2400" dirty="0"/>
              <a:t>对于</a:t>
            </a:r>
            <a:r>
              <a:rPr lang="en-US" altLang="zh-CN" sz="2400" dirty="0"/>
              <a:t>Spark SQL</a:t>
            </a:r>
            <a:r>
              <a:rPr lang="zh-CN" altLang="en-US" sz="2400" dirty="0"/>
              <a:t>中的</a:t>
            </a:r>
            <a:r>
              <a:rPr lang="en-US" altLang="zh-CN" sz="2400" dirty="0"/>
              <a:t>shuffle</a:t>
            </a:r>
            <a:r>
              <a:rPr lang="zh-CN" altLang="en-US" sz="2400" dirty="0"/>
              <a:t>类语句，比如</a:t>
            </a:r>
            <a:r>
              <a:rPr lang="en-US" altLang="zh-CN" sz="2400" dirty="0"/>
              <a:t>group by</a:t>
            </a:r>
            <a:r>
              <a:rPr lang="zh-CN" altLang="en-US" sz="2400" dirty="0"/>
              <a:t>、</a:t>
            </a:r>
            <a:r>
              <a:rPr lang="en-US" altLang="zh-CN" sz="2400" dirty="0"/>
              <a:t>join</a:t>
            </a:r>
            <a:r>
              <a:rPr lang="zh-CN" altLang="en-US" sz="2400" dirty="0"/>
              <a:t>等，需要设置一个参数，即</a:t>
            </a:r>
            <a:r>
              <a:rPr lang="en-US" altLang="zh-CN" sz="1400" dirty="0" err="1"/>
              <a:t>spark.sql.shuffle.partitions</a:t>
            </a:r>
            <a:r>
              <a:rPr lang="zh-CN" altLang="en-US" sz="2400" dirty="0"/>
              <a:t>，该参数代表了</a:t>
            </a:r>
            <a:r>
              <a:rPr lang="en-US" altLang="zh-CN" sz="1600" dirty="0"/>
              <a:t>shuffle read task</a:t>
            </a:r>
            <a:r>
              <a:rPr lang="zh-CN" altLang="en-US" sz="2400" dirty="0"/>
              <a:t>的并行度，该值默认是</a:t>
            </a:r>
            <a:r>
              <a:rPr lang="en-US" altLang="zh-CN" sz="2400" dirty="0" smtClean="0"/>
              <a:t>200</a:t>
            </a:r>
            <a:endParaRPr lang="en-US" altLang="zh-CN" sz="2800" b="1" dirty="0" smtClean="0"/>
          </a:p>
          <a:p>
            <a:pPr marL="514350" indent="-514350">
              <a:buClr>
                <a:srgbClr val="76B749"/>
              </a:buClr>
              <a:buSzPct val="100000"/>
            </a:pPr>
            <a:r>
              <a:rPr lang="zh-CN" altLang="en-US" sz="2800" b="1" dirty="0" smtClean="0">
                <a:solidFill>
                  <a:schemeClr val="tx1"/>
                </a:solidFill>
                <a:latin typeface="+mn-lt"/>
                <a:ea typeface="+mn-ea"/>
                <a:cs typeface="+mn-cs"/>
              </a:rPr>
              <a:t>适用场景：</a:t>
            </a:r>
            <a:r>
              <a:rPr lang="zh-CN" altLang="en-US" sz="2000" dirty="0"/>
              <a:t>处理数据倾斜最简单的一种</a:t>
            </a:r>
            <a:r>
              <a:rPr lang="zh-CN" altLang="en-US" sz="2000" dirty="0" smtClean="0"/>
              <a:t>方案</a:t>
            </a:r>
            <a:r>
              <a:rPr lang="en-US" altLang="zh-CN" sz="2000" dirty="0" smtClean="0"/>
              <a:t>,</a:t>
            </a:r>
            <a:r>
              <a:rPr lang="zh-CN" altLang="en-US" sz="2000" dirty="0" smtClean="0"/>
              <a:t>不适应某个</a:t>
            </a:r>
            <a:r>
              <a:rPr lang="en-US" altLang="zh-CN" sz="2000" dirty="0" smtClean="0"/>
              <a:t>key</a:t>
            </a:r>
            <a:r>
              <a:rPr lang="zh-CN" altLang="en-US" sz="2000" dirty="0" smtClean="0"/>
              <a:t>数据量特别大的情况。</a:t>
            </a:r>
            <a:endParaRPr lang="en-US" altLang="zh-CN" sz="2000" dirty="0" smtClean="0">
              <a:solidFill>
                <a:schemeClr val="tx1"/>
              </a:solidFill>
            </a:endParaRPr>
          </a:p>
        </p:txBody>
      </p:sp>
    </p:spTree>
    <p:extLst>
      <p:ext uri="{BB962C8B-B14F-4D97-AF65-F5344CB8AC3E}">
        <p14:creationId xmlns:p14="http://schemas.microsoft.com/office/powerpoint/2010/main" val="426792941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一、开发调优 </a:t>
            </a:r>
            <a:endParaRPr lang="zh-CN" altLang="en-US" dirty="0"/>
          </a:p>
        </p:txBody>
      </p:sp>
      <p:sp>
        <p:nvSpPr>
          <p:cNvPr id="5123" name="Rectangle 3"/>
          <p:cNvSpPr>
            <a:spLocks noGrp="1" noChangeArrowheads="1"/>
          </p:cNvSpPr>
          <p:nvPr>
            <p:ph type="body" idx="1"/>
          </p:nvPr>
        </p:nvSpPr>
        <p:spPr>
          <a:noFill/>
          <a:ln/>
        </p:spPr>
        <p:txBody>
          <a:bodyPr lIns="182562" tIns="46037" rIns="182562" bIns="46037"/>
          <a:lstStyle/>
          <a:p>
            <a:pPr marL="514350" indent="-514350">
              <a:buSzPct val="100000"/>
              <a:buFont typeface="+mj-lt"/>
              <a:buAutoNum type="arabicPeriod"/>
            </a:pPr>
            <a:r>
              <a:rPr lang="zh-CN" altLang="en-US" dirty="0" smtClean="0"/>
              <a:t>避免创建重复的</a:t>
            </a:r>
            <a:r>
              <a:rPr lang="en-US" altLang="zh-CN" dirty="0" smtClean="0"/>
              <a:t>RDD</a:t>
            </a:r>
            <a:r>
              <a:rPr lang="zh-CN" altLang="en-US" dirty="0" smtClean="0"/>
              <a:t>。</a:t>
            </a:r>
            <a:endParaRPr lang="en-US" altLang="zh-CN" dirty="0" smtClean="0"/>
          </a:p>
          <a:p>
            <a:pPr>
              <a:buFont typeface="Wingdings" panose="05000000000000000000" pitchFamily="2" charset="2"/>
              <a:buChar char="Ø"/>
            </a:pPr>
            <a:r>
              <a:rPr lang="zh-CN" altLang="zh-CN" sz="2800" dirty="0">
                <a:solidFill>
                  <a:schemeClr val="tx1"/>
                </a:solidFill>
                <a:latin typeface="+mn-lt"/>
                <a:ea typeface="+mn-ea"/>
                <a:cs typeface="+mn-cs"/>
              </a:rPr>
              <a:t>正确的用法：对于一份数据执行多次算子操作时，只使用一个</a:t>
            </a:r>
            <a:r>
              <a:rPr lang="en-US" altLang="zh-CN" sz="2800" dirty="0" smtClean="0">
                <a:solidFill>
                  <a:schemeClr val="tx1"/>
                </a:solidFill>
                <a:latin typeface="+mn-lt"/>
                <a:ea typeface="+mn-ea"/>
                <a:cs typeface="+mn-cs"/>
              </a:rPr>
              <a:t>RDD</a:t>
            </a:r>
            <a:r>
              <a:rPr lang="zh-CN" altLang="en-US" sz="2800" dirty="0" smtClean="0">
                <a:solidFill>
                  <a:schemeClr val="tx1"/>
                </a:solidFill>
                <a:latin typeface="+mn-lt"/>
                <a:ea typeface="+mn-ea"/>
                <a:cs typeface="+mn-cs"/>
              </a:rPr>
              <a:t>。</a:t>
            </a:r>
            <a:endParaRPr lang="en-US" altLang="zh-CN" sz="2800" dirty="0" smtClean="0">
              <a:solidFill>
                <a:schemeClr val="tx1"/>
              </a:solidFill>
              <a:latin typeface="+mn-lt"/>
              <a:ea typeface="+mn-ea"/>
              <a:cs typeface="+mn-cs"/>
            </a:endParaRPr>
          </a:p>
          <a:p>
            <a:pPr>
              <a:buNone/>
            </a:pPr>
            <a:r>
              <a:rPr lang="en-US" altLang="zh-CN" sz="2000" dirty="0" smtClean="0"/>
              <a:t> </a:t>
            </a:r>
            <a:r>
              <a:rPr lang="en-US" altLang="zh-CN" sz="2000" dirty="0" err="1" smtClean="0"/>
              <a:t>val</a:t>
            </a:r>
            <a:r>
              <a:rPr lang="en-US" altLang="zh-CN" sz="2000" dirty="0" smtClean="0"/>
              <a:t> rdd1 =</a:t>
            </a:r>
            <a:r>
              <a:rPr lang="en-US" altLang="zh-CN" sz="2000" dirty="0" err="1" smtClean="0"/>
              <a:t>sc.textFile</a:t>
            </a:r>
            <a:r>
              <a:rPr lang="en-US" altLang="zh-CN" sz="2000" dirty="0" smtClean="0"/>
              <a:t>(“/data/hello.txt") </a:t>
            </a:r>
          </a:p>
          <a:p>
            <a:pPr>
              <a:buNone/>
            </a:pPr>
            <a:r>
              <a:rPr lang="en-US" altLang="zh-CN" sz="2000" dirty="0" smtClean="0"/>
              <a:t> </a:t>
            </a:r>
            <a:r>
              <a:rPr lang="en-US" altLang="zh-CN" sz="2000" dirty="0" err="1" smtClean="0"/>
              <a:t>val</a:t>
            </a:r>
            <a:r>
              <a:rPr lang="en-US" altLang="zh-CN" sz="2000" dirty="0" smtClean="0"/>
              <a:t> </a:t>
            </a:r>
            <a:r>
              <a:rPr lang="en-US" altLang="zh-CN" sz="2000" dirty="0" err="1" smtClean="0"/>
              <a:t>maprdd</a:t>
            </a:r>
            <a:r>
              <a:rPr lang="en-US" altLang="zh-CN" sz="2000" dirty="0" smtClean="0"/>
              <a:t>=rdd1.map(...) </a:t>
            </a:r>
          </a:p>
          <a:p>
            <a:pPr>
              <a:buNone/>
            </a:pPr>
            <a:r>
              <a:rPr lang="zh-CN" altLang="en-US" sz="2000" smtClean="0"/>
              <a:t> </a:t>
            </a:r>
            <a:r>
              <a:rPr lang="en-US" altLang="zh-CN" sz="2000" smtClean="0"/>
              <a:t>val v2=rdd1.reduce</a:t>
            </a:r>
            <a:r>
              <a:rPr lang="en-US" altLang="zh-CN" sz="2000" dirty="0" smtClean="0"/>
              <a:t>(...)</a:t>
            </a:r>
          </a:p>
          <a:p>
            <a:pPr>
              <a:buFont typeface="Wingdings" panose="05000000000000000000" pitchFamily="2" charset="2"/>
              <a:buChar char="Ø"/>
            </a:pPr>
            <a:r>
              <a:rPr lang="zh-CN" altLang="en-US" sz="2000" dirty="0" smtClean="0">
                <a:solidFill>
                  <a:schemeClr val="tx1"/>
                </a:solidFill>
                <a:latin typeface="+mn-lt"/>
                <a:ea typeface="+mn-ea"/>
                <a:cs typeface="+mn-cs"/>
              </a:rPr>
              <a:t>这里实际上还要优化</a:t>
            </a:r>
            <a:r>
              <a:rPr lang="zh-CN" altLang="en-US" sz="2000" dirty="0"/>
              <a:t>，</a:t>
            </a:r>
            <a:r>
              <a:rPr lang="zh-CN" altLang="zh-CN" sz="2000" dirty="0" smtClean="0">
                <a:solidFill>
                  <a:schemeClr val="tx1"/>
                </a:solidFill>
                <a:latin typeface="+mn-lt"/>
                <a:ea typeface="+mn-ea"/>
                <a:cs typeface="+mn-cs"/>
              </a:rPr>
              <a:t>由于</a:t>
            </a:r>
            <a:r>
              <a:rPr lang="en-US" altLang="zh-CN" sz="2000" dirty="0">
                <a:solidFill>
                  <a:schemeClr val="tx1"/>
                </a:solidFill>
                <a:latin typeface="+mn-lt"/>
                <a:ea typeface="+mn-ea"/>
                <a:cs typeface="+mn-cs"/>
              </a:rPr>
              <a:t>rdd1</a:t>
            </a:r>
            <a:r>
              <a:rPr lang="zh-CN" altLang="zh-CN" sz="2000" dirty="0">
                <a:solidFill>
                  <a:schemeClr val="tx1"/>
                </a:solidFill>
                <a:latin typeface="+mn-lt"/>
                <a:ea typeface="+mn-ea"/>
                <a:cs typeface="+mn-cs"/>
              </a:rPr>
              <a:t>被执行了两次算子操作，第二</a:t>
            </a:r>
            <a:r>
              <a:rPr lang="zh-CN" altLang="zh-CN" sz="2000" dirty="0" smtClean="0">
                <a:solidFill>
                  <a:schemeClr val="tx1"/>
                </a:solidFill>
                <a:latin typeface="+mn-lt"/>
                <a:ea typeface="+mn-ea"/>
                <a:cs typeface="+mn-cs"/>
              </a:rPr>
              <a:t>次</a:t>
            </a:r>
            <a:r>
              <a:rPr lang="zh-CN" altLang="en-US" sz="2000" dirty="0" smtClean="0">
                <a:solidFill>
                  <a:schemeClr val="tx1"/>
                </a:solidFill>
                <a:latin typeface="+mn-lt"/>
                <a:ea typeface="+mn-ea"/>
                <a:cs typeface="+mn-cs"/>
              </a:rPr>
              <a:t>执</a:t>
            </a:r>
            <a:r>
              <a:rPr lang="zh-CN" altLang="zh-CN" sz="2000" dirty="0" smtClean="0">
                <a:solidFill>
                  <a:schemeClr val="tx1"/>
                </a:solidFill>
                <a:latin typeface="+mn-lt"/>
                <a:ea typeface="+mn-ea"/>
                <a:cs typeface="+mn-cs"/>
              </a:rPr>
              <a:t>行</a:t>
            </a:r>
            <a:r>
              <a:rPr lang="en-US" altLang="zh-CN" sz="2000" dirty="0">
                <a:solidFill>
                  <a:schemeClr val="tx1"/>
                </a:solidFill>
                <a:latin typeface="+mn-lt"/>
                <a:ea typeface="+mn-ea"/>
                <a:cs typeface="+mn-cs"/>
              </a:rPr>
              <a:t>reduce</a:t>
            </a:r>
            <a:r>
              <a:rPr lang="zh-CN" altLang="zh-CN" sz="2000" dirty="0">
                <a:solidFill>
                  <a:schemeClr val="tx1"/>
                </a:solidFill>
                <a:latin typeface="+mn-lt"/>
                <a:ea typeface="+mn-ea"/>
                <a:cs typeface="+mn-cs"/>
              </a:rPr>
              <a:t>操作的时候，还会再次从源头处重新计算一次</a:t>
            </a:r>
            <a:r>
              <a:rPr lang="en-US" altLang="zh-CN" sz="2000" dirty="0">
                <a:solidFill>
                  <a:schemeClr val="tx1"/>
                </a:solidFill>
                <a:latin typeface="+mn-lt"/>
                <a:ea typeface="+mn-ea"/>
                <a:cs typeface="+mn-cs"/>
              </a:rPr>
              <a:t>rdd1</a:t>
            </a:r>
            <a:r>
              <a:rPr lang="zh-CN" altLang="zh-CN" sz="2000" dirty="0">
                <a:solidFill>
                  <a:schemeClr val="tx1"/>
                </a:solidFill>
                <a:latin typeface="+mn-lt"/>
                <a:ea typeface="+mn-ea"/>
                <a:cs typeface="+mn-cs"/>
              </a:rPr>
              <a:t>的</a:t>
            </a:r>
            <a:r>
              <a:rPr lang="zh-CN" altLang="zh-CN" sz="2000" dirty="0" smtClean="0">
                <a:solidFill>
                  <a:schemeClr val="tx1"/>
                </a:solidFill>
                <a:latin typeface="+mn-lt"/>
                <a:ea typeface="+mn-ea"/>
                <a:cs typeface="+mn-cs"/>
              </a:rPr>
              <a:t>数据</a:t>
            </a:r>
            <a:r>
              <a:rPr lang="zh-CN" altLang="en-US" sz="2000" dirty="0" smtClean="0"/>
              <a:t>，需要</a:t>
            </a:r>
            <a:r>
              <a:rPr lang="zh-CN" altLang="zh-CN" sz="2000" dirty="0" smtClean="0">
                <a:solidFill>
                  <a:schemeClr val="tx1"/>
                </a:solidFill>
                <a:latin typeface="+mn-lt"/>
                <a:ea typeface="+mn-ea"/>
                <a:cs typeface="+mn-cs"/>
              </a:rPr>
              <a:t>结合</a:t>
            </a:r>
            <a:r>
              <a:rPr lang="zh-CN" altLang="en-US" sz="2000" dirty="0" smtClean="0">
                <a:solidFill>
                  <a:schemeClr val="tx1"/>
                </a:solidFill>
                <a:latin typeface="+mn-lt"/>
                <a:ea typeface="+mn-ea"/>
                <a:cs typeface="+mn-cs"/>
              </a:rPr>
              <a:t>后面讲的</a:t>
            </a:r>
            <a:r>
              <a:rPr lang="en-US" altLang="zh-CN" sz="2000" dirty="0" smtClean="0">
                <a:solidFill>
                  <a:schemeClr val="tx1"/>
                </a:solidFill>
                <a:latin typeface="+mn-lt"/>
                <a:ea typeface="+mn-ea"/>
                <a:cs typeface="+mn-cs"/>
              </a:rPr>
              <a:t>“</a:t>
            </a:r>
            <a:r>
              <a:rPr lang="zh-CN" altLang="zh-CN" sz="2000" dirty="0" smtClean="0">
                <a:solidFill>
                  <a:schemeClr val="tx1"/>
                </a:solidFill>
                <a:latin typeface="+mn-lt"/>
                <a:ea typeface="+mn-ea"/>
                <a:cs typeface="+mn-cs"/>
              </a:rPr>
              <a:t>对</a:t>
            </a:r>
            <a:r>
              <a:rPr lang="zh-CN" altLang="zh-CN" sz="2000" dirty="0">
                <a:solidFill>
                  <a:schemeClr val="tx1"/>
                </a:solidFill>
                <a:latin typeface="+mn-lt"/>
                <a:ea typeface="+mn-ea"/>
                <a:cs typeface="+mn-cs"/>
              </a:rPr>
              <a:t>多次使用的</a:t>
            </a:r>
            <a:r>
              <a:rPr lang="en-US" altLang="zh-CN" sz="2000" dirty="0">
                <a:solidFill>
                  <a:schemeClr val="tx1"/>
                </a:solidFill>
                <a:latin typeface="+mn-lt"/>
                <a:ea typeface="+mn-ea"/>
                <a:cs typeface="+mn-cs"/>
              </a:rPr>
              <a:t>RDD</a:t>
            </a:r>
            <a:r>
              <a:rPr lang="zh-CN" altLang="zh-CN" sz="2000" dirty="0">
                <a:solidFill>
                  <a:schemeClr val="tx1"/>
                </a:solidFill>
                <a:latin typeface="+mn-lt"/>
                <a:ea typeface="+mn-ea"/>
                <a:cs typeface="+mn-cs"/>
              </a:rPr>
              <a:t>进行持久化</a:t>
            </a:r>
            <a:r>
              <a:rPr lang="en-US" altLang="zh-CN" sz="2000" dirty="0">
                <a:solidFill>
                  <a:schemeClr val="tx1"/>
                </a:solidFill>
                <a:latin typeface="+mn-lt"/>
                <a:ea typeface="+mn-ea"/>
                <a:cs typeface="+mn-cs"/>
              </a:rPr>
              <a:t>”</a:t>
            </a:r>
            <a:r>
              <a:rPr lang="zh-CN" altLang="zh-CN" sz="2000" dirty="0">
                <a:solidFill>
                  <a:schemeClr val="tx1"/>
                </a:solidFill>
                <a:latin typeface="+mn-lt"/>
                <a:ea typeface="+mn-ea"/>
                <a:cs typeface="+mn-cs"/>
              </a:rPr>
              <a:t>，才能保证一个</a:t>
            </a:r>
            <a:r>
              <a:rPr lang="en-US" altLang="zh-CN" sz="2000" dirty="0">
                <a:solidFill>
                  <a:schemeClr val="tx1"/>
                </a:solidFill>
                <a:latin typeface="+mn-lt"/>
                <a:ea typeface="+mn-ea"/>
                <a:cs typeface="+mn-cs"/>
              </a:rPr>
              <a:t>RDD</a:t>
            </a:r>
            <a:r>
              <a:rPr lang="zh-CN" altLang="zh-CN" sz="2000" dirty="0">
                <a:solidFill>
                  <a:schemeClr val="tx1"/>
                </a:solidFill>
                <a:latin typeface="+mn-lt"/>
                <a:ea typeface="+mn-ea"/>
                <a:cs typeface="+mn-cs"/>
              </a:rPr>
              <a:t>被多次使用时只被计算一</a:t>
            </a:r>
            <a:r>
              <a:rPr lang="zh-CN" altLang="zh-CN" sz="2000" dirty="0" smtClean="0">
                <a:solidFill>
                  <a:schemeClr val="tx1"/>
                </a:solidFill>
                <a:latin typeface="+mn-lt"/>
                <a:ea typeface="+mn-ea"/>
                <a:cs typeface="+mn-cs"/>
              </a:rPr>
              <a:t>次</a:t>
            </a:r>
            <a:r>
              <a:rPr lang="zh-CN" altLang="en-US" sz="2000" dirty="0" smtClean="0">
                <a:solidFill>
                  <a:schemeClr val="tx1"/>
                </a:solidFill>
                <a:latin typeface="+mn-lt"/>
                <a:ea typeface="+mn-ea"/>
                <a:cs typeface="+mn-cs"/>
              </a:rPr>
              <a:t>。</a:t>
            </a:r>
            <a:endParaRPr lang="zh-CN" altLang="en-US" sz="2000" dirty="0"/>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三、数据倾斜调优 </a:t>
            </a:r>
            <a:endParaRPr lang="zh-CN" altLang="en-US" dirty="0"/>
          </a:p>
        </p:txBody>
      </p:sp>
      <p:sp>
        <p:nvSpPr>
          <p:cNvPr id="5123" name="Rectangle 3"/>
          <p:cNvSpPr>
            <a:spLocks noGrp="1" noChangeArrowheads="1"/>
          </p:cNvSpPr>
          <p:nvPr>
            <p:ph type="body" idx="1"/>
          </p:nvPr>
        </p:nvSpPr>
        <p:spPr>
          <a:xfrm>
            <a:off x="1182688" y="2017712"/>
            <a:ext cx="7781800" cy="4507632"/>
          </a:xfrm>
          <a:noFill/>
          <a:ln/>
        </p:spPr>
        <p:txBody>
          <a:bodyPr lIns="182562" tIns="46037" rIns="182562" bIns="46037"/>
          <a:lstStyle/>
          <a:p>
            <a:pPr marL="514350" indent="-514350">
              <a:buClr>
                <a:srgbClr val="76B749"/>
              </a:buClr>
              <a:buSzPct val="100000"/>
              <a:buFont typeface="+mj-lt"/>
              <a:buAutoNum type="arabicPeriod" startAt="4"/>
            </a:pPr>
            <a:r>
              <a:rPr lang="zh-CN" altLang="zh-CN" b="1" dirty="0" smtClean="0">
                <a:solidFill>
                  <a:schemeClr val="tx1"/>
                </a:solidFill>
                <a:latin typeface="+mn-lt"/>
                <a:ea typeface="+mn-ea"/>
                <a:cs typeface="+mn-cs"/>
              </a:rPr>
              <a:t>数据</a:t>
            </a:r>
            <a:r>
              <a:rPr lang="zh-CN" altLang="zh-CN" b="1" dirty="0">
                <a:solidFill>
                  <a:schemeClr val="tx1"/>
                </a:solidFill>
                <a:latin typeface="+mn-lt"/>
                <a:ea typeface="+mn-ea"/>
                <a:cs typeface="+mn-cs"/>
              </a:rPr>
              <a:t>倾斜的解决</a:t>
            </a:r>
            <a:r>
              <a:rPr lang="zh-CN" altLang="zh-CN" b="1" dirty="0" smtClean="0">
                <a:solidFill>
                  <a:schemeClr val="tx1"/>
                </a:solidFill>
                <a:latin typeface="+mn-lt"/>
                <a:ea typeface="+mn-ea"/>
                <a:cs typeface="+mn-cs"/>
              </a:rPr>
              <a:t>方案</a:t>
            </a:r>
            <a:endParaRPr lang="en-US" altLang="zh-CN" b="1" dirty="0" smtClean="0">
              <a:solidFill>
                <a:schemeClr val="tx1"/>
              </a:solidFill>
              <a:latin typeface="+mn-lt"/>
              <a:ea typeface="+mn-ea"/>
              <a:cs typeface="+mn-cs"/>
            </a:endParaRPr>
          </a:p>
          <a:p>
            <a:pPr marL="514350" indent="-514350">
              <a:buClr>
                <a:srgbClr val="76B749"/>
              </a:buClr>
              <a:buSzPct val="100000"/>
              <a:buFont typeface="+mj-ea"/>
              <a:buAutoNum type="circleNumDbPlain" startAt="4"/>
            </a:pPr>
            <a:r>
              <a:rPr lang="zh-CN" altLang="en-US" b="1"/>
              <a:t>局部聚合</a:t>
            </a:r>
            <a:r>
              <a:rPr lang="en-US" altLang="zh-CN" b="1"/>
              <a:t>+</a:t>
            </a:r>
            <a:r>
              <a:rPr lang="zh-CN" altLang="en-US" b="1"/>
              <a:t>全局</a:t>
            </a:r>
            <a:r>
              <a:rPr lang="zh-CN" altLang="en-US" b="1" smtClean="0"/>
              <a:t>聚合</a:t>
            </a:r>
            <a:endParaRPr lang="en-US" altLang="zh-CN" b="1" dirty="0" smtClean="0">
              <a:solidFill>
                <a:schemeClr val="tx1"/>
              </a:solidFill>
              <a:latin typeface="+mn-lt"/>
              <a:ea typeface="+mn-ea"/>
              <a:cs typeface="+mn-cs"/>
            </a:endParaRPr>
          </a:p>
          <a:p>
            <a:pPr>
              <a:buClr>
                <a:srgbClr val="76B749"/>
              </a:buClr>
              <a:buSzPct val="100000"/>
              <a:buFont typeface="Wingdings" panose="05000000000000000000" pitchFamily="2" charset="2"/>
              <a:buChar char="Ø"/>
            </a:pPr>
            <a:r>
              <a:rPr lang="zh-CN" altLang="en-US" sz="2400"/>
              <a:t>将原本相同的</a:t>
            </a:r>
            <a:r>
              <a:rPr lang="en-US" altLang="zh-CN" sz="2400"/>
              <a:t>key</a:t>
            </a:r>
            <a:r>
              <a:rPr lang="zh-CN" altLang="en-US" sz="2400"/>
              <a:t>通过附加随机前缀的方式，变成多个不同的</a:t>
            </a:r>
            <a:r>
              <a:rPr lang="en-US" altLang="zh-CN" sz="2400"/>
              <a:t>key</a:t>
            </a:r>
            <a:r>
              <a:rPr lang="zh-CN" altLang="en-US" sz="2400"/>
              <a:t>，就可以让原本被一个</a:t>
            </a:r>
            <a:r>
              <a:rPr lang="en-US" altLang="zh-CN" sz="2400"/>
              <a:t>task</a:t>
            </a:r>
            <a:r>
              <a:rPr lang="zh-CN" altLang="en-US" sz="2400"/>
              <a:t>处理的数据分散到多个</a:t>
            </a:r>
            <a:r>
              <a:rPr lang="en-US" altLang="zh-CN" sz="2400"/>
              <a:t>task</a:t>
            </a:r>
            <a:r>
              <a:rPr lang="zh-CN" altLang="en-US" sz="2400"/>
              <a:t>上去做局部</a:t>
            </a:r>
            <a:r>
              <a:rPr lang="zh-CN" altLang="en-US" sz="2400" smtClean="0"/>
              <a:t>聚合</a:t>
            </a:r>
            <a:r>
              <a:rPr lang="zh-CN" altLang="en-US" sz="1600" smtClean="0"/>
              <a:t>。</a:t>
            </a:r>
            <a:r>
              <a:rPr lang="zh-CN" altLang="en-US" sz="2400" smtClean="0"/>
              <a:t> </a:t>
            </a:r>
            <a:endParaRPr lang="en-US" altLang="zh-CN" sz="2800" b="1" smtClean="0"/>
          </a:p>
          <a:p>
            <a:pPr>
              <a:buClr>
                <a:srgbClr val="76B749"/>
              </a:buClr>
              <a:buSzPct val="100000"/>
              <a:buFont typeface="Wingdings" panose="05000000000000000000" pitchFamily="2" charset="2"/>
              <a:buChar char="Ø"/>
            </a:pPr>
            <a:r>
              <a:rPr lang="zh-CN" altLang="en-US" sz="2400"/>
              <a:t>接着去除掉随机前缀，再次进行全局聚合，就可以得到最终的</a:t>
            </a:r>
            <a:r>
              <a:rPr lang="zh-CN" altLang="en-US" sz="2400" smtClean="0"/>
              <a:t>结果。</a:t>
            </a:r>
            <a:endParaRPr lang="en-US" altLang="zh-CN" sz="2800" b="1" dirty="0" smtClean="0"/>
          </a:p>
          <a:p>
            <a:pPr marL="514350" indent="-514350">
              <a:buClr>
                <a:srgbClr val="76B749"/>
              </a:buClr>
              <a:buSzPct val="100000"/>
            </a:pPr>
            <a:r>
              <a:rPr lang="zh-CN" altLang="en-US" sz="2800" b="1" smtClean="0">
                <a:solidFill>
                  <a:schemeClr val="tx1"/>
                </a:solidFill>
                <a:latin typeface="+mn-lt"/>
                <a:ea typeface="+mn-ea"/>
                <a:cs typeface="+mn-cs"/>
              </a:rPr>
              <a:t>适用场景：</a:t>
            </a:r>
            <a:r>
              <a:rPr lang="zh-CN" altLang="en-US" sz="2000"/>
              <a:t>对</a:t>
            </a:r>
            <a:r>
              <a:rPr lang="en-US" altLang="zh-CN" sz="2000"/>
              <a:t>RDD</a:t>
            </a:r>
            <a:r>
              <a:rPr lang="zh-CN" altLang="en-US" sz="2000"/>
              <a:t>执行</a:t>
            </a:r>
            <a:r>
              <a:rPr lang="en-US" altLang="zh-CN" sz="2000"/>
              <a:t>reduceByKey</a:t>
            </a:r>
            <a:r>
              <a:rPr lang="zh-CN" altLang="en-US" sz="2000"/>
              <a:t>等聚合类</a:t>
            </a:r>
            <a:r>
              <a:rPr lang="en-US" altLang="zh-CN" sz="2000"/>
              <a:t>shuffle</a:t>
            </a:r>
            <a:r>
              <a:rPr lang="zh-CN" altLang="en-US" sz="2000"/>
              <a:t>算子或者在</a:t>
            </a:r>
            <a:r>
              <a:rPr lang="en-US" altLang="zh-CN" sz="2000"/>
              <a:t>Spark SQL</a:t>
            </a:r>
            <a:r>
              <a:rPr lang="zh-CN" altLang="en-US" sz="2000"/>
              <a:t>中使用</a:t>
            </a:r>
            <a:r>
              <a:rPr lang="en-US" altLang="zh-CN" sz="2000"/>
              <a:t>group by</a:t>
            </a:r>
            <a:r>
              <a:rPr lang="zh-CN" altLang="en-US" sz="2000"/>
              <a:t>语句进行分组聚合</a:t>
            </a:r>
            <a:r>
              <a:rPr lang="zh-CN" altLang="en-US" sz="2000" smtClean="0"/>
              <a:t>时，即仅仅适用于聚合类的</a:t>
            </a:r>
            <a:r>
              <a:rPr lang="en-US" altLang="zh-CN" sz="2000" smtClean="0"/>
              <a:t>shuffle</a:t>
            </a:r>
            <a:r>
              <a:rPr lang="zh-CN" altLang="en-US" sz="2000" smtClean="0"/>
              <a:t>操作。</a:t>
            </a:r>
            <a:endParaRPr lang="en-US" altLang="zh-CN" sz="2000" dirty="0" smtClean="0">
              <a:solidFill>
                <a:schemeClr val="tx1"/>
              </a:solidFill>
            </a:endParaRPr>
          </a:p>
        </p:txBody>
      </p:sp>
    </p:spTree>
    <p:extLst>
      <p:ext uri="{BB962C8B-B14F-4D97-AF65-F5344CB8AC3E}">
        <p14:creationId xmlns:p14="http://schemas.microsoft.com/office/powerpoint/2010/main" val="1519091307"/>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pPr marL="742950" indent="-742950">
              <a:buFont typeface="+mj-ea"/>
              <a:buAutoNum type="circleNumDbPlain" startAt="4"/>
            </a:pPr>
            <a:r>
              <a:rPr lang="zh-CN" altLang="en-US" b="1"/>
              <a:t>局部聚合</a:t>
            </a:r>
            <a:r>
              <a:rPr lang="en-US" altLang="zh-CN" b="1"/>
              <a:t>+</a:t>
            </a:r>
            <a:r>
              <a:rPr lang="zh-CN" altLang="en-US" b="1"/>
              <a:t>全局</a:t>
            </a:r>
            <a:r>
              <a:rPr lang="zh-CN" altLang="en-US" b="1" smtClean="0"/>
              <a:t>聚合</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19" y="2348880"/>
            <a:ext cx="8980593" cy="3744416"/>
          </a:xfrm>
          <a:prstGeom prst="rect">
            <a:avLst/>
          </a:prstGeom>
        </p:spPr>
      </p:pic>
    </p:spTree>
    <p:extLst>
      <p:ext uri="{BB962C8B-B14F-4D97-AF65-F5344CB8AC3E}">
        <p14:creationId xmlns:p14="http://schemas.microsoft.com/office/powerpoint/2010/main" val="4146922114"/>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三、数据倾斜调优 </a:t>
            </a:r>
            <a:endParaRPr lang="zh-CN" altLang="en-US" dirty="0"/>
          </a:p>
        </p:txBody>
      </p:sp>
      <p:sp>
        <p:nvSpPr>
          <p:cNvPr id="5123" name="Rectangle 3"/>
          <p:cNvSpPr>
            <a:spLocks noGrp="1" noChangeArrowheads="1"/>
          </p:cNvSpPr>
          <p:nvPr>
            <p:ph type="body" idx="1"/>
          </p:nvPr>
        </p:nvSpPr>
        <p:spPr>
          <a:xfrm>
            <a:off x="1182688" y="2017712"/>
            <a:ext cx="7781800" cy="4507632"/>
          </a:xfrm>
          <a:noFill/>
          <a:ln/>
        </p:spPr>
        <p:txBody>
          <a:bodyPr lIns="182562" tIns="46037" rIns="182562" bIns="46037"/>
          <a:lstStyle/>
          <a:p>
            <a:pPr marL="514350" indent="-514350">
              <a:buClr>
                <a:srgbClr val="76B749"/>
              </a:buClr>
              <a:buSzPct val="100000"/>
              <a:buFont typeface="+mj-lt"/>
              <a:buAutoNum type="arabicPeriod" startAt="4"/>
            </a:pPr>
            <a:r>
              <a:rPr lang="zh-CN" altLang="zh-CN" b="1" dirty="0" smtClean="0">
                <a:solidFill>
                  <a:schemeClr val="tx1"/>
                </a:solidFill>
                <a:latin typeface="+mn-lt"/>
                <a:ea typeface="+mn-ea"/>
                <a:cs typeface="+mn-cs"/>
              </a:rPr>
              <a:t>数据</a:t>
            </a:r>
            <a:r>
              <a:rPr lang="zh-CN" altLang="zh-CN" b="1" dirty="0">
                <a:solidFill>
                  <a:schemeClr val="tx1"/>
                </a:solidFill>
                <a:latin typeface="+mn-lt"/>
                <a:ea typeface="+mn-ea"/>
                <a:cs typeface="+mn-cs"/>
              </a:rPr>
              <a:t>倾斜的解决</a:t>
            </a:r>
            <a:r>
              <a:rPr lang="zh-CN" altLang="zh-CN" b="1" dirty="0" smtClean="0">
                <a:solidFill>
                  <a:schemeClr val="tx1"/>
                </a:solidFill>
                <a:latin typeface="+mn-lt"/>
                <a:ea typeface="+mn-ea"/>
                <a:cs typeface="+mn-cs"/>
              </a:rPr>
              <a:t>方案</a:t>
            </a:r>
            <a:endParaRPr lang="en-US" altLang="zh-CN" b="1" dirty="0" smtClean="0">
              <a:solidFill>
                <a:schemeClr val="tx1"/>
              </a:solidFill>
              <a:latin typeface="+mn-lt"/>
              <a:ea typeface="+mn-ea"/>
              <a:cs typeface="+mn-cs"/>
            </a:endParaRPr>
          </a:p>
          <a:p>
            <a:pPr marL="514350" indent="-514350">
              <a:buClr>
                <a:srgbClr val="76B749"/>
              </a:buClr>
              <a:buSzPct val="100000"/>
              <a:buFont typeface="+mj-ea"/>
              <a:buAutoNum type="circleNumDbPlain" startAt="5"/>
            </a:pPr>
            <a:r>
              <a:rPr lang="zh-CN" altLang="en-US" b="1"/>
              <a:t>将</a:t>
            </a:r>
            <a:r>
              <a:rPr lang="en-US" altLang="zh-CN" b="1"/>
              <a:t>reduce join</a:t>
            </a:r>
            <a:r>
              <a:rPr lang="zh-CN" altLang="en-US" b="1"/>
              <a:t>转为</a:t>
            </a:r>
            <a:r>
              <a:rPr lang="en-US" altLang="zh-CN" b="1"/>
              <a:t>map </a:t>
            </a:r>
            <a:r>
              <a:rPr lang="en-US" altLang="zh-CN" b="1" smtClean="0"/>
              <a:t>join</a:t>
            </a:r>
            <a:endParaRPr lang="en-US" altLang="zh-CN" b="1" dirty="0" smtClean="0">
              <a:solidFill>
                <a:schemeClr val="tx1"/>
              </a:solidFill>
              <a:latin typeface="+mn-lt"/>
              <a:ea typeface="+mn-ea"/>
              <a:cs typeface="+mn-cs"/>
            </a:endParaRPr>
          </a:p>
          <a:p>
            <a:pPr>
              <a:buClr>
                <a:srgbClr val="76B749"/>
              </a:buClr>
              <a:buSzPct val="100000"/>
              <a:buFont typeface="Wingdings" panose="05000000000000000000" pitchFamily="2" charset="2"/>
              <a:buChar char="Ø"/>
            </a:pPr>
            <a:r>
              <a:rPr lang="zh-CN" altLang="en-US" sz="2400"/>
              <a:t>不使用</a:t>
            </a:r>
            <a:r>
              <a:rPr lang="en-US" altLang="zh-CN" sz="2400"/>
              <a:t>join</a:t>
            </a:r>
            <a:r>
              <a:rPr lang="zh-CN" altLang="en-US" sz="2400"/>
              <a:t>算子进行连接操作，而使用</a:t>
            </a:r>
            <a:r>
              <a:rPr lang="en-US" altLang="zh-CN" sz="2400"/>
              <a:t>Broadcast</a:t>
            </a:r>
            <a:r>
              <a:rPr lang="zh-CN" altLang="en-US" sz="2400"/>
              <a:t>变量与</a:t>
            </a:r>
            <a:r>
              <a:rPr lang="en-US" altLang="zh-CN" sz="2400"/>
              <a:t>map</a:t>
            </a:r>
            <a:r>
              <a:rPr lang="zh-CN" altLang="en-US" sz="2400"/>
              <a:t>类算子实现</a:t>
            </a:r>
            <a:r>
              <a:rPr lang="en-US" altLang="zh-CN" sz="2400"/>
              <a:t>join</a:t>
            </a:r>
            <a:r>
              <a:rPr lang="zh-CN" altLang="en-US" sz="2400"/>
              <a:t>操作，进而完全规避掉</a:t>
            </a:r>
            <a:r>
              <a:rPr lang="en-US" altLang="zh-CN" sz="2400"/>
              <a:t>shuffle</a:t>
            </a:r>
            <a:r>
              <a:rPr lang="zh-CN" altLang="en-US" sz="2400"/>
              <a:t>类的操作</a:t>
            </a:r>
          </a:p>
          <a:p>
            <a:pPr marL="514350" indent="-514350">
              <a:buClr>
                <a:srgbClr val="76B749"/>
              </a:buClr>
              <a:buSzPct val="100000"/>
            </a:pPr>
            <a:r>
              <a:rPr lang="zh-CN" altLang="en-US" sz="2800" b="1" smtClean="0">
                <a:solidFill>
                  <a:schemeClr val="tx1"/>
                </a:solidFill>
                <a:latin typeface="+mn-lt"/>
                <a:ea typeface="+mn-ea"/>
                <a:cs typeface="+mn-cs"/>
              </a:rPr>
              <a:t>适用场景：</a:t>
            </a:r>
            <a:r>
              <a:rPr lang="zh-CN" altLang="en-US" sz="2000"/>
              <a:t>在对</a:t>
            </a:r>
            <a:r>
              <a:rPr lang="en-US" altLang="zh-CN" sz="2000"/>
              <a:t>RDD</a:t>
            </a:r>
            <a:r>
              <a:rPr lang="zh-CN" altLang="en-US" sz="2000"/>
              <a:t>使用</a:t>
            </a:r>
            <a:r>
              <a:rPr lang="en-US" altLang="zh-CN" sz="2000"/>
              <a:t>join</a:t>
            </a:r>
            <a:r>
              <a:rPr lang="zh-CN" altLang="en-US" sz="2000"/>
              <a:t>类操作，或者是在</a:t>
            </a:r>
            <a:r>
              <a:rPr lang="en-US" altLang="zh-CN" sz="2000"/>
              <a:t>Spark SQL</a:t>
            </a:r>
            <a:r>
              <a:rPr lang="zh-CN" altLang="en-US" sz="2000"/>
              <a:t>中使用</a:t>
            </a:r>
            <a:r>
              <a:rPr lang="en-US" altLang="zh-CN" sz="2000"/>
              <a:t>join</a:t>
            </a:r>
            <a:r>
              <a:rPr lang="zh-CN" altLang="en-US" sz="2000"/>
              <a:t>语句时，而且</a:t>
            </a:r>
            <a:r>
              <a:rPr lang="en-US" altLang="zh-CN" sz="2000"/>
              <a:t>join</a:t>
            </a:r>
            <a:r>
              <a:rPr lang="zh-CN" altLang="en-US" sz="2000"/>
              <a:t>操作中的一个</a:t>
            </a:r>
            <a:r>
              <a:rPr lang="en-US" altLang="zh-CN" sz="2000"/>
              <a:t>RDD</a:t>
            </a:r>
            <a:r>
              <a:rPr lang="zh-CN" altLang="en-US" sz="2000"/>
              <a:t>或表的数据量比较小（比如几百</a:t>
            </a:r>
            <a:r>
              <a:rPr lang="en-US" altLang="zh-CN" sz="2000" smtClean="0"/>
              <a:t>M</a:t>
            </a:r>
            <a:r>
              <a:rPr lang="zh-CN" altLang="en-US" sz="2000" smtClean="0"/>
              <a:t>）。</a:t>
            </a:r>
            <a:endParaRPr lang="en-US" altLang="zh-CN" sz="2000" dirty="0" smtClean="0">
              <a:solidFill>
                <a:schemeClr val="tx1"/>
              </a:solidFill>
            </a:endParaRPr>
          </a:p>
        </p:txBody>
      </p:sp>
    </p:spTree>
    <p:extLst>
      <p:ext uri="{BB962C8B-B14F-4D97-AF65-F5344CB8AC3E}">
        <p14:creationId xmlns:p14="http://schemas.microsoft.com/office/powerpoint/2010/main" val="2275560448"/>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50938" y="214313"/>
            <a:ext cx="7993062" cy="1462087"/>
          </a:xfrm>
          <a:noFill/>
          <a:ln/>
        </p:spPr>
        <p:txBody>
          <a:bodyPr lIns="92075" tIns="46037" rIns="92075" bIns="46037" anchor="ctr"/>
          <a:lstStyle/>
          <a:p>
            <a:pPr marL="742950" indent="-742950">
              <a:buFont typeface="+mj-ea"/>
              <a:buAutoNum type="circleNumDbPlain" startAt="5"/>
            </a:pPr>
            <a:r>
              <a:rPr lang="zh-CN" altLang="en-US" b="1"/>
              <a:t>将</a:t>
            </a:r>
            <a:r>
              <a:rPr lang="en-US" altLang="zh-CN" b="1"/>
              <a:t>reduce join</a:t>
            </a:r>
            <a:r>
              <a:rPr lang="zh-CN" altLang="en-US" b="1"/>
              <a:t>转为</a:t>
            </a:r>
            <a:r>
              <a:rPr lang="en-US" altLang="zh-CN" b="1"/>
              <a:t>map join</a:t>
            </a:r>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92896"/>
            <a:ext cx="9144000" cy="3206496"/>
          </a:xfrm>
          <a:prstGeom prst="rect">
            <a:avLst/>
          </a:prstGeom>
        </p:spPr>
      </p:pic>
    </p:spTree>
    <p:extLst>
      <p:ext uri="{BB962C8B-B14F-4D97-AF65-F5344CB8AC3E}">
        <p14:creationId xmlns:p14="http://schemas.microsoft.com/office/powerpoint/2010/main" val="3885262600"/>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三、数据倾斜调优 </a:t>
            </a:r>
            <a:endParaRPr lang="zh-CN" altLang="en-US" dirty="0"/>
          </a:p>
        </p:txBody>
      </p:sp>
      <p:sp>
        <p:nvSpPr>
          <p:cNvPr id="5123" name="Rectangle 3"/>
          <p:cNvSpPr>
            <a:spLocks noGrp="1" noChangeArrowheads="1"/>
          </p:cNvSpPr>
          <p:nvPr>
            <p:ph type="body" idx="1"/>
          </p:nvPr>
        </p:nvSpPr>
        <p:spPr>
          <a:xfrm>
            <a:off x="1182688" y="2017712"/>
            <a:ext cx="7781800" cy="4723656"/>
          </a:xfrm>
          <a:noFill/>
          <a:ln/>
        </p:spPr>
        <p:txBody>
          <a:bodyPr lIns="182562" tIns="46037" rIns="182562" bIns="46037"/>
          <a:lstStyle/>
          <a:p>
            <a:pPr marL="514350" indent="-514350">
              <a:buClr>
                <a:srgbClr val="76B749"/>
              </a:buClr>
              <a:buSzPct val="100000"/>
              <a:buFont typeface="+mj-lt"/>
              <a:buAutoNum type="arabicPeriod" startAt="4"/>
            </a:pPr>
            <a:r>
              <a:rPr lang="zh-CN" altLang="zh-CN" b="1" dirty="0" smtClean="0">
                <a:solidFill>
                  <a:schemeClr val="tx1"/>
                </a:solidFill>
                <a:latin typeface="+mn-lt"/>
                <a:ea typeface="+mn-ea"/>
                <a:cs typeface="+mn-cs"/>
              </a:rPr>
              <a:t>数据</a:t>
            </a:r>
            <a:r>
              <a:rPr lang="zh-CN" altLang="zh-CN" b="1" dirty="0">
                <a:solidFill>
                  <a:schemeClr val="tx1"/>
                </a:solidFill>
                <a:latin typeface="+mn-lt"/>
                <a:ea typeface="+mn-ea"/>
                <a:cs typeface="+mn-cs"/>
              </a:rPr>
              <a:t>倾斜的解决</a:t>
            </a:r>
            <a:r>
              <a:rPr lang="zh-CN" altLang="zh-CN" b="1" dirty="0" smtClean="0">
                <a:solidFill>
                  <a:schemeClr val="tx1"/>
                </a:solidFill>
                <a:latin typeface="+mn-lt"/>
                <a:ea typeface="+mn-ea"/>
                <a:cs typeface="+mn-cs"/>
              </a:rPr>
              <a:t>方案</a:t>
            </a:r>
            <a:endParaRPr lang="en-US" altLang="zh-CN" b="1" dirty="0" smtClean="0">
              <a:solidFill>
                <a:schemeClr val="tx1"/>
              </a:solidFill>
              <a:latin typeface="+mn-lt"/>
              <a:ea typeface="+mn-ea"/>
              <a:cs typeface="+mn-cs"/>
            </a:endParaRPr>
          </a:p>
          <a:p>
            <a:pPr marL="514350" indent="-514350">
              <a:buClr>
                <a:srgbClr val="76B749"/>
              </a:buClr>
              <a:buSzPct val="100000"/>
              <a:buFont typeface="+mj-ea"/>
              <a:buAutoNum type="circleNumDbPlain" startAt="6"/>
            </a:pPr>
            <a:r>
              <a:rPr lang="zh-CN" altLang="en-US" b="1"/>
              <a:t>采样倾斜</a:t>
            </a:r>
            <a:r>
              <a:rPr lang="en-US" altLang="zh-CN" b="1"/>
              <a:t>key</a:t>
            </a:r>
            <a:r>
              <a:rPr lang="zh-CN" altLang="en-US" b="1"/>
              <a:t>并分拆</a:t>
            </a:r>
            <a:r>
              <a:rPr lang="en-US" altLang="zh-CN" b="1"/>
              <a:t>join</a:t>
            </a:r>
            <a:r>
              <a:rPr lang="zh-CN" altLang="en-US" b="1" smtClean="0"/>
              <a:t>操作</a:t>
            </a:r>
            <a:endParaRPr lang="en-US" altLang="zh-CN" b="1" dirty="0" smtClean="0">
              <a:solidFill>
                <a:schemeClr val="tx1"/>
              </a:solidFill>
              <a:latin typeface="+mn-lt"/>
              <a:ea typeface="+mn-ea"/>
              <a:cs typeface="+mn-cs"/>
            </a:endParaRPr>
          </a:p>
          <a:p>
            <a:pPr>
              <a:buFont typeface="Wingdings" panose="05000000000000000000" pitchFamily="2" charset="2"/>
              <a:buChar char="Ø"/>
            </a:pPr>
            <a:r>
              <a:rPr lang="zh-CN" altLang="en-US" sz="1800" smtClean="0"/>
              <a:t>采样包含过大</a:t>
            </a:r>
            <a:r>
              <a:rPr lang="en-US" altLang="zh-CN" sz="1800" smtClean="0"/>
              <a:t>key</a:t>
            </a:r>
            <a:r>
              <a:rPr lang="zh-CN" altLang="en-US" sz="1800" smtClean="0"/>
              <a:t>的</a:t>
            </a:r>
            <a:r>
              <a:rPr lang="en-US" altLang="zh-CN" sz="1800" smtClean="0"/>
              <a:t>RDD1</a:t>
            </a:r>
            <a:r>
              <a:rPr lang="zh-CN" altLang="en-US" sz="1800" smtClean="0"/>
              <a:t>，统计每个</a:t>
            </a:r>
            <a:r>
              <a:rPr lang="en-US" altLang="zh-CN" sz="1800"/>
              <a:t>key</a:t>
            </a:r>
            <a:r>
              <a:rPr lang="zh-CN" altLang="en-US" sz="1800"/>
              <a:t>的数量</a:t>
            </a:r>
            <a:r>
              <a:rPr lang="zh-CN" altLang="en-US" sz="1800" smtClean="0"/>
              <a:t>，找出大数量</a:t>
            </a:r>
            <a:r>
              <a:rPr lang="en-US" altLang="zh-CN" sz="1800" smtClean="0"/>
              <a:t>key</a:t>
            </a:r>
            <a:r>
              <a:rPr lang="zh-CN" altLang="en-US" sz="1800"/>
              <a:t>。</a:t>
            </a:r>
          </a:p>
          <a:p>
            <a:pPr>
              <a:buFont typeface="Wingdings" panose="05000000000000000000" pitchFamily="2" charset="2"/>
              <a:buChar char="Ø"/>
            </a:pPr>
            <a:r>
              <a:rPr lang="zh-CN" altLang="en-US" sz="1800" smtClean="0"/>
              <a:t>从</a:t>
            </a:r>
            <a:r>
              <a:rPr lang="en-US" altLang="zh-CN" sz="1800" smtClean="0"/>
              <a:t>RDD1</a:t>
            </a:r>
            <a:r>
              <a:rPr lang="zh-CN" altLang="en-US" sz="1800" smtClean="0"/>
              <a:t>中拆分</a:t>
            </a:r>
            <a:r>
              <a:rPr lang="zh-CN" altLang="en-US" sz="1800"/>
              <a:t>这几个</a:t>
            </a:r>
            <a:r>
              <a:rPr lang="en-US" altLang="zh-CN" sz="1800"/>
              <a:t>key</a:t>
            </a:r>
            <a:r>
              <a:rPr lang="zh-CN" altLang="en-US" sz="1800"/>
              <a:t>对应的</a:t>
            </a:r>
            <a:r>
              <a:rPr lang="zh-CN" altLang="en-US" sz="1800" smtClean="0"/>
              <a:t>数据，并</a:t>
            </a:r>
            <a:r>
              <a:rPr lang="zh-CN" altLang="en-US" sz="1800"/>
              <a:t>给每个</a:t>
            </a:r>
            <a:r>
              <a:rPr lang="en-US" altLang="zh-CN" sz="1800"/>
              <a:t>key</a:t>
            </a:r>
            <a:r>
              <a:rPr lang="zh-CN" altLang="en-US" sz="1800"/>
              <a:t>都打上</a:t>
            </a:r>
            <a:r>
              <a:rPr lang="en-US" altLang="zh-CN" sz="1800"/>
              <a:t>n</a:t>
            </a:r>
            <a:r>
              <a:rPr lang="zh-CN" altLang="en-US" sz="1800"/>
              <a:t>以内的随机数作为前缀</a:t>
            </a:r>
            <a:r>
              <a:rPr lang="zh-CN" altLang="en-US" sz="1800" smtClean="0"/>
              <a:t>，</a:t>
            </a:r>
            <a:r>
              <a:rPr lang="zh-CN" altLang="en-US" sz="1800"/>
              <a:t>形成</a:t>
            </a:r>
            <a:r>
              <a:rPr lang="en-US" altLang="zh-CN" sz="1800"/>
              <a:t>RDD11</a:t>
            </a:r>
            <a:r>
              <a:rPr lang="zh-CN" altLang="en-US" sz="1800" smtClean="0"/>
              <a:t>，剩余大部分</a:t>
            </a:r>
            <a:r>
              <a:rPr lang="en-US" altLang="zh-CN" sz="1800"/>
              <a:t>key</a:t>
            </a:r>
            <a:r>
              <a:rPr lang="zh-CN" altLang="en-US" sz="1800" smtClean="0"/>
              <a:t>形成</a:t>
            </a:r>
            <a:r>
              <a:rPr lang="en-US" altLang="zh-CN" sz="1800" smtClean="0"/>
              <a:t>RDD12</a:t>
            </a:r>
            <a:r>
              <a:rPr lang="zh-CN" altLang="en-US" sz="1800" smtClean="0"/>
              <a:t>。</a:t>
            </a:r>
            <a:endParaRPr lang="zh-CN" altLang="en-US" sz="1800"/>
          </a:p>
          <a:p>
            <a:pPr>
              <a:buFont typeface="Wingdings" panose="05000000000000000000" pitchFamily="2" charset="2"/>
              <a:buChar char="Ø"/>
            </a:pPr>
            <a:r>
              <a:rPr lang="zh-CN" altLang="en-US" sz="1800" smtClean="0"/>
              <a:t>将</a:t>
            </a:r>
            <a:r>
              <a:rPr lang="zh-CN" altLang="en-US" sz="1800"/>
              <a:t>需要</a:t>
            </a:r>
            <a:r>
              <a:rPr lang="en-US" altLang="zh-CN" sz="1800"/>
              <a:t>join</a:t>
            </a:r>
            <a:r>
              <a:rPr lang="zh-CN" altLang="en-US" sz="1800" smtClean="0"/>
              <a:t>的</a:t>
            </a:r>
            <a:r>
              <a:rPr lang="en-US" altLang="zh-CN" sz="1800" smtClean="0"/>
              <a:t>RDD2</a:t>
            </a:r>
            <a:r>
              <a:rPr lang="zh-CN" altLang="en-US" sz="1800" smtClean="0"/>
              <a:t>，过滤出那</a:t>
            </a:r>
            <a:r>
              <a:rPr lang="zh-CN" altLang="en-US" sz="1800"/>
              <a:t>几个倾斜</a:t>
            </a:r>
            <a:r>
              <a:rPr lang="en-US" altLang="zh-CN" sz="1800" smtClean="0"/>
              <a:t>key</a:t>
            </a:r>
            <a:r>
              <a:rPr lang="zh-CN" altLang="en-US" sz="1800" smtClean="0"/>
              <a:t>的数据，</a:t>
            </a:r>
            <a:r>
              <a:rPr lang="zh-CN" altLang="en-US" sz="1800"/>
              <a:t>将每条数据膨胀成</a:t>
            </a:r>
            <a:r>
              <a:rPr lang="en-US" altLang="zh-CN" sz="1800"/>
              <a:t>n</a:t>
            </a:r>
            <a:r>
              <a:rPr lang="zh-CN" altLang="en-US" sz="1800"/>
              <a:t>条数据，这</a:t>
            </a:r>
            <a:r>
              <a:rPr lang="en-US" altLang="zh-CN" sz="1800"/>
              <a:t>n</a:t>
            </a:r>
            <a:r>
              <a:rPr lang="zh-CN" altLang="en-US" sz="1800"/>
              <a:t>条数据都按顺序附加一个</a:t>
            </a:r>
            <a:r>
              <a:rPr lang="en-US" altLang="zh-CN" sz="1800"/>
              <a:t>0~n</a:t>
            </a:r>
            <a:r>
              <a:rPr lang="zh-CN" altLang="en-US" sz="1800"/>
              <a:t>的前缀</a:t>
            </a:r>
            <a:r>
              <a:rPr lang="zh-CN" altLang="en-US" sz="1800" smtClean="0"/>
              <a:t>，最后形成</a:t>
            </a:r>
            <a:r>
              <a:rPr lang="en-US" altLang="zh-CN" sz="1800" smtClean="0"/>
              <a:t>RDD21</a:t>
            </a:r>
            <a:r>
              <a:rPr lang="zh-CN" altLang="en-US" sz="1800" smtClean="0"/>
              <a:t>，剩余大部分</a:t>
            </a:r>
            <a:r>
              <a:rPr lang="en-US" altLang="zh-CN" sz="1800" smtClean="0"/>
              <a:t>key</a:t>
            </a:r>
            <a:r>
              <a:rPr lang="zh-CN" altLang="en-US" sz="1800" smtClean="0"/>
              <a:t>形成</a:t>
            </a:r>
            <a:r>
              <a:rPr lang="en-US" altLang="zh-CN" sz="1800" smtClean="0"/>
              <a:t>RDD22</a:t>
            </a:r>
            <a:r>
              <a:rPr lang="zh-CN" altLang="en-US" sz="1800" smtClean="0"/>
              <a:t>。</a:t>
            </a:r>
            <a:endParaRPr lang="zh-CN" altLang="en-US" sz="1800"/>
          </a:p>
          <a:p>
            <a:pPr>
              <a:buFont typeface="Wingdings" panose="05000000000000000000" pitchFamily="2" charset="2"/>
              <a:buChar char="Ø"/>
            </a:pPr>
            <a:r>
              <a:rPr lang="zh-CN" altLang="en-US" sz="1800"/>
              <a:t>再</a:t>
            </a:r>
            <a:r>
              <a:rPr lang="zh-CN" altLang="en-US" sz="1800" smtClean="0"/>
              <a:t>将</a:t>
            </a:r>
            <a:r>
              <a:rPr lang="en-US" altLang="zh-CN" sz="1800" smtClean="0"/>
              <a:t>RDD11</a:t>
            </a:r>
            <a:r>
              <a:rPr lang="zh-CN" altLang="en-US" sz="1800" smtClean="0"/>
              <a:t>与</a:t>
            </a:r>
            <a:r>
              <a:rPr lang="en-US" altLang="zh-CN" sz="1800" smtClean="0"/>
              <a:t>RDD21</a:t>
            </a:r>
            <a:r>
              <a:rPr lang="zh-CN" altLang="en-US" sz="1800" smtClean="0"/>
              <a:t>进行</a:t>
            </a:r>
            <a:r>
              <a:rPr lang="en-US" altLang="zh-CN" sz="1800"/>
              <a:t>join</a:t>
            </a:r>
            <a:r>
              <a:rPr lang="zh-CN" altLang="en-US" sz="1800" smtClean="0"/>
              <a:t>，原先</a:t>
            </a:r>
            <a:r>
              <a:rPr lang="zh-CN" altLang="en-US" sz="1800"/>
              <a:t>相同的</a:t>
            </a:r>
            <a:r>
              <a:rPr lang="en-US" altLang="zh-CN" sz="1800"/>
              <a:t>key</a:t>
            </a:r>
            <a:r>
              <a:rPr lang="zh-CN" altLang="en-US" sz="1800"/>
              <a:t>打散成</a:t>
            </a:r>
            <a:r>
              <a:rPr lang="en-US" altLang="zh-CN" sz="1800"/>
              <a:t>n</a:t>
            </a:r>
            <a:r>
              <a:rPr lang="zh-CN" altLang="en-US" sz="1800"/>
              <a:t>份，分散到多个</a:t>
            </a:r>
            <a:r>
              <a:rPr lang="en-US" altLang="zh-CN" sz="1800"/>
              <a:t>task</a:t>
            </a:r>
            <a:r>
              <a:rPr lang="zh-CN" altLang="en-US" sz="1800"/>
              <a:t>中去进行</a:t>
            </a:r>
            <a:r>
              <a:rPr lang="en-US" altLang="zh-CN" sz="1800"/>
              <a:t>join</a:t>
            </a:r>
            <a:r>
              <a:rPr lang="zh-CN" altLang="en-US" sz="1800"/>
              <a:t>了。</a:t>
            </a:r>
          </a:p>
          <a:p>
            <a:pPr>
              <a:buFont typeface="Wingdings" panose="05000000000000000000" pitchFamily="2" charset="2"/>
              <a:buChar char="Ø"/>
            </a:pPr>
            <a:r>
              <a:rPr lang="zh-CN" altLang="en-US" sz="1800"/>
              <a:t>而另外两个普通的</a:t>
            </a:r>
            <a:r>
              <a:rPr lang="en-US" altLang="zh-CN" sz="1800"/>
              <a:t>RDD</a:t>
            </a:r>
            <a:r>
              <a:rPr lang="zh-CN" altLang="en-US" sz="1800"/>
              <a:t>就照常</a:t>
            </a:r>
            <a:r>
              <a:rPr lang="en-US" altLang="zh-CN" sz="1800"/>
              <a:t>join</a:t>
            </a:r>
            <a:r>
              <a:rPr lang="zh-CN" altLang="en-US" sz="1800"/>
              <a:t>即可。</a:t>
            </a:r>
          </a:p>
          <a:p>
            <a:pPr>
              <a:buFont typeface="Wingdings" panose="05000000000000000000" pitchFamily="2" charset="2"/>
              <a:buChar char="Ø"/>
            </a:pPr>
            <a:r>
              <a:rPr lang="zh-CN" altLang="en-US" sz="1800" smtClean="0"/>
              <a:t>两</a:t>
            </a:r>
            <a:r>
              <a:rPr lang="zh-CN" altLang="en-US" sz="1800"/>
              <a:t>次</a:t>
            </a:r>
            <a:r>
              <a:rPr lang="en-US" altLang="zh-CN" sz="1800"/>
              <a:t>join</a:t>
            </a:r>
            <a:r>
              <a:rPr lang="zh-CN" altLang="en-US" sz="1800"/>
              <a:t>的结果使用</a:t>
            </a:r>
            <a:r>
              <a:rPr lang="en-US" altLang="zh-CN" sz="1800"/>
              <a:t>union</a:t>
            </a:r>
            <a:r>
              <a:rPr lang="zh-CN" altLang="en-US" sz="1800"/>
              <a:t>算子</a:t>
            </a:r>
            <a:r>
              <a:rPr lang="zh-CN" altLang="en-US" sz="1800" smtClean="0"/>
              <a:t>合并，</a:t>
            </a:r>
            <a:r>
              <a:rPr lang="zh-CN" altLang="en-US" sz="1800"/>
              <a:t>就是最终的</a:t>
            </a:r>
            <a:r>
              <a:rPr lang="en-US" altLang="zh-CN" sz="1800"/>
              <a:t>join</a:t>
            </a:r>
            <a:r>
              <a:rPr lang="zh-CN" altLang="en-US" sz="1800"/>
              <a:t>结果</a:t>
            </a:r>
          </a:p>
          <a:p>
            <a:pPr marL="514350" indent="-514350">
              <a:buClr>
                <a:srgbClr val="76B749"/>
              </a:buClr>
              <a:buSzPct val="100000"/>
            </a:pPr>
            <a:r>
              <a:rPr lang="zh-CN" altLang="en-US" sz="2800" b="1" smtClean="0">
                <a:solidFill>
                  <a:schemeClr val="tx1"/>
                </a:solidFill>
                <a:latin typeface="+mn-lt"/>
                <a:ea typeface="+mn-ea"/>
                <a:cs typeface="+mn-cs"/>
              </a:rPr>
              <a:t>适用场景：</a:t>
            </a:r>
            <a:r>
              <a:rPr lang="zh-CN" altLang="en-US" sz="1600" smtClean="0">
                <a:solidFill>
                  <a:schemeClr val="tx1"/>
                </a:solidFill>
                <a:latin typeface="+mn-lt"/>
                <a:ea typeface="+mn-ea"/>
                <a:cs typeface="+mn-cs"/>
              </a:rPr>
              <a:t>两</a:t>
            </a:r>
            <a:r>
              <a:rPr lang="en-US" altLang="zh-CN" sz="1600" smtClean="0">
                <a:solidFill>
                  <a:schemeClr val="tx1"/>
                </a:solidFill>
                <a:latin typeface="+mn-lt"/>
                <a:ea typeface="+mn-ea"/>
                <a:cs typeface="+mn-cs"/>
              </a:rPr>
              <a:t>RDD</a:t>
            </a:r>
            <a:r>
              <a:rPr lang="zh-CN" altLang="en-US" sz="1600" smtClean="0">
                <a:solidFill>
                  <a:schemeClr val="tx1"/>
                </a:solidFill>
                <a:latin typeface="+mn-lt"/>
                <a:ea typeface="+mn-ea"/>
                <a:cs typeface="+mn-cs"/>
              </a:rPr>
              <a:t>数据量大，且只有一个</a:t>
            </a:r>
            <a:r>
              <a:rPr lang="en-US" altLang="zh-CN" sz="1600" smtClean="0">
                <a:solidFill>
                  <a:schemeClr val="tx1"/>
                </a:solidFill>
                <a:latin typeface="+mn-lt"/>
                <a:ea typeface="+mn-ea"/>
                <a:cs typeface="+mn-cs"/>
              </a:rPr>
              <a:t>RDD</a:t>
            </a:r>
            <a:r>
              <a:rPr lang="zh-CN" altLang="en-US" sz="1600" smtClean="0">
                <a:solidFill>
                  <a:schemeClr val="tx1"/>
                </a:solidFill>
                <a:latin typeface="+mn-lt"/>
                <a:ea typeface="+mn-ea"/>
                <a:cs typeface="+mn-cs"/>
              </a:rPr>
              <a:t>包含少数几个大</a:t>
            </a:r>
            <a:r>
              <a:rPr lang="en-US" altLang="zh-CN" sz="1600" smtClean="0">
                <a:solidFill>
                  <a:schemeClr val="tx1"/>
                </a:solidFill>
                <a:latin typeface="+mn-lt"/>
                <a:ea typeface="+mn-ea"/>
                <a:cs typeface="+mn-cs"/>
              </a:rPr>
              <a:t>key</a:t>
            </a:r>
            <a:r>
              <a:rPr lang="zh-CN" altLang="en-US" sz="2000" smtClean="0"/>
              <a:t>。</a:t>
            </a:r>
            <a:endParaRPr lang="en-US" altLang="zh-CN" sz="2000" dirty="0" smtClean="0">
              <a:solidFill>
                <a:schemeClr val="tx1"/>
              </a:solidFill>
            </a:endParaRPr>
          </a:p>
        </p:txBody>
      </p:sp>
    </p:spTree>
    <p:extLst>
      <p:ext uri="{BB962C8B-B14F-4D97-AF65-F5344CB8AC3E}">
        <p14:creationId xmlns:p14="http://schemas.microsoft.com/office/powerpoint/2010/main" val="650398233"/>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50938" y="214313"/>
            <a:ext cx="7993062" cy="1462087"/>
          </a:xfrm>
          <a:noFill/>
          <a:ln/>
        </p:spPr>
        <p:txBody>
          <a:bodyPr lIns="92075" tIns="46037" rIns="92075" bIns="46037" anchor="ctr"/>
          <a:lstStyle/>
          <a:p>
            <a:pPr marL="742950" indent="-742950">
              <a:buFont typeface="+mj-ea"/>
              <a:buAutoNum type="circleNumDbPlain" startAt="6"/>
            </a:pPr>
            <a:r>
              <a:rPr lang="zh-CN" altLang="en-US" b="1"/>
              <a:t>采样倾斜</a:t>
            </a:r>
            <a:r>
              <a:rPr lang="en-US" altLang="zh-CN" b="1"/>
              <a:t>key</a:t>
            </a:r>
            <a:r>
              <a:rPr lang="zh-CN" altLang="en-US" b="1"/>
              <a:t>并分拆</a:t>
            </a:r>
            <a:r>
              <a:rPr lang="en-US" altLang="zh-CN" b="1"/>
              <a:t>join</a:t>
            </a:r>
            <a:r>
              <a:rPr lang="zh-CN" altLang="en-US" b="1"/>
              <a:t>操作</a:t>
            </a:r>
            <a:endParaRPr lang="zh-CN" altLang="en-US"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3728" y="1853030"/>
            <a:ext cx="5259714" cy="5004970"/>
          </a:xfrm>
          <a:prstGeom prst="rect">
            <a:avLst/>
          </a:prstGeom>
        </p:spPr>
      </p:pic>
    </p:spTree>
    <p:extLst>
      <p:ext uri="{BB962C8B-B14F-4D97-AF65-F5344CB8AC3E}">
        <p14:creationId xmlns:p14="http://schemas.microsoft.com/office/powerpoint/2010/main" val="1439418901"/>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三、数据倾斜调优 </a:t>
            </a:r>
            <a:endParaRPr lang="zh-CN" altLang="en-US" dirty="0"/>
          </a:p>
        </p:txBody>
      </p:sp>
      <p:sp>
        <p:nvSpPr>
          <p:cNvPr id="5123" name="Rectangle 3"/>
          <p:cNvSpPr>
            <a:spLocks noGrp="1" noChangeArrowheads="1"/>
          </p:cNvSpPr>
          <p:nvPr>
            <p:ph type="body" idx="1"/>
          </p:nvPr>
        </p:nvSpPr>
        <p:spPr>
          <a:xfrm>
            <a:off x="1182688" y="2017712"/>
            <a:ext cx="7781800" cy="4723656"/>
          </a:xfrm>
          <a:noFill/>
          <a:ln/>
        </p:spPr>
        <p:txBody>
          <a:bodyPr lIns="182562" tIns="46037" rIns="182562" bIns="46037"/>
          <a:lstStyle/>
          <a:p>
            <a:pPr marL="514350" indent="-514350">
              <a:buClr>
                <a:srgbClr val="76B749"/>
              </a:buClr>
              <a:buSzPct val="100000"/>
              <a:buFont typeface="+mj-lt"/>
              <a:buAutoNum type="arabicPeriod" startAt="4"/>
            </a:pPr>
            <a:r>
              <a:rPr lang="zh-CN" altLang="zh-CN" b="1" dirty="0" smtClean="0">
                <a:solidFill>
                  <a:schemeClr val="tx1"/>
                </a:solidFill>
                <a:latin typeface="+mn-lt"/>
                <a:ea typeface="+mn-ea"/>
                <a:cs typeface="+mn-cs"/>
              </a:rPr>
              <a:t>数据</a:t>
            </a:r>
            <a:r>
              <a:rPr lang="zh-CN" altLang="zh-CN" b="1" dirty="0">
                <a:solidFill>
                  <a:schemeClr val="tx1"/>
                </a:solidFill>
                <a:latin typeface="+mn-lt"/>
                <a:ea typeface="+mn-ea"/>
                <a:cs typeface="+mn-cs"/>
              </a:rPr>
              <a:t>倾斜的解决</a:t>
            </a:r>
            <a:r>
              <a:rPr lang="zh-CN" altLang="zh-CN" b="1" dirty="0" smtClean="0">
                <a:solidFill>
                  <a:schemeClr val="tx1"/>
                </a:solidFill>
                <a:latin typeface="+mn-lt"/>
                <a:ea typeface="+mn-ea"/>
                <a:cs typeface="+mn-cs"/>
              </a:rPr>
              <a:t>方案</a:t>
            </a:r>
            <a:endParaRPr lang="en-US" altLang="zh-CN" b="1" dirty="0" smtClean="0">
              <a:solidFill>
                <a:schemeClr val="tx1"/>
              </a:solidFill>
              <a:latin typeface="+mn-lt"/>
              <a:ea typeface="+mn-ea"/>
              <a:cs typeface="+mn-cs"/>
            </a:endParaRPr>
          </a:p>
          <a:p>
            <a:pPr marL="514350" indent="-514350">
              <a:buClr>
                <a:srgbClr val="76B749"/>
              </a:buClr>
              <a:buSzPct val="100000"/>
              <a:buFont typeface="+mj-ea"/>
              <a:buAutoNum type="circleNumDbPlain" startAt="7"/>
            </a:pPr>
            <a:r>
              <a:rPr lang="zh-CN" altLang="en-US" b="1"/>
              <a:t>使用随机前缀和扩容</a:t>
            </a:r>
            <a:r>
              <a:rPr lang="en-US" altLang="zh-CN" b="1"/>
              <a:t>RDD</a:t>
            </a:r>
            <a:r>
              <a:rPr lang="zh-CN" altLang="en-US" b="1"/>
              <a:t>进行</a:t>
            </a:r>
            <a:r>
              <a:rPr lang="en-US" altLang="zh-CN" b="1" smtClean="0"/>
              <a:t>join</a:t>
            </a:r>
            <a:endParaRPr lang="en-US" altLang="zh-CN" b="1" dirty="0" smtClean="0">
              <a:solidFill>
                <a:schemeClr val="tx1"/>
              </a:solidFill>
              <a:latin typeface="+mn-lt"/>
              <a:ea typeface="+mn-ea"/>
              <a:cs typeface="+mn-cs"/>
            </a:endParaRPr>
          </a:p>
          <a:p>
            <a:pPr>
              <a:buFont typeface="Wingdings" panose="05000000000000000000" pitchFamily="2" charset="2"/>
              <a:buChar char="Ø"/>
            </a:pPr>
            <a:r>
              <a:rPr lang="zh-CN" altLang="en-US" sz="1800" smtClean="0"/>
              <a:t>该</a:t>
            </a:r>
            <a:r>
              <a:rPr lang="zh-CN" altLang="en-US" sz="1800"/>
              <a:t>方案的实现思路基本和</a:t>
            </a:r>
            <a:r>
              <a:rPr lang="zh-CN" altLang="en-US" sz="1800" smtClean="0"/>
              <a:t>“方案⑥”</a:t>
            </a:r>
            <a:r>
              <a:rPr lang="zh-CN" altLang="en-US" sz="1800"/>
              <a:t>类似，首先查看</a:t>
            </a:r>
            <a:r>
              <a:rPr lang="en-US" altLang="zh-CN" sz="1800" smtClean="0"/>
              <a:t>RDD</a:t>
            </a:r>
            <a:r>
              <a:rPr lang="zh-CN" altLang="en-US" sz="1800" smtClean="0"/>
              <a:t>表</a:t>
            </a:r>
            <a:r>
              <a:rPr lang="zh-CN" altLang="en-US" sz="1800"/>
              <a:t>中的数据分布情况，找到那个造成数据倾斜的</a:t>
            </a:r>
            <a:r>
              <a:rPr lang="en-US" altLang="zh-CN" sz="1800" smtClean="0"/>
              <a:t>RDD1</a:t>
            </a:r>
            <a:r>
              <a:rPr lang="zh-CN" altLang="en-US" sz="1800" smtClean="0"/>
              <a:t>表。</a:t>
            </a:r>
            <a:endParaRPr lang="zh-CN" altLang="en-US" sz="1800"/>
          </a:p>
          <a:p>
            <a:pPr>
              <a:buFont typeface="Wingdings" panose="05000000000000000000" pitchFamily="2" charset="2"/>
              <a:buChar char="Ø"/>
            </a:pPr>
            <a:r>
              <a:rPr lang="zh-CN" altLang="en-US" sz="1800"/>
              <a:t>然后将该</a:t>
            </a:r>
            <a:r>
              <a:rPr lang="en-US" altLang="zh-CN" sz="1800" smtClean="0"/>
              <a:t>RDD1</a:t>
            </a:r>
            <a:r>
              <a:rPr lang="zh-CN" altLang="en-US" sz="1800" smtClean="0"/>
              <a:t>的</a:t>
            </a:r>
            <a:r>
              <a:rPr lang="zh-CN" altLang="en-US" sz="1800"/>
              <a:t>每条数据都打上一个</a:t>
            </a:r>
            <a:r>
              <a:rPr lang="en-US" altLang="zh-CN" sz="1800"/>
              <a:t>n</a:t>
            </a:r>
            <a:r>
              <a:rPr lang="zh-CN" altLang="en-US" sz="1800"/>
              <a:t>以内的随机前缀。</a:t>
            </a:r>
          </a:p>
          <a:p>
            <a:pPr>
              <a:buFont typeface="Wingdings" panose="05000000000000000000" pitchFamily="2" charset="2"/>
              <a:buChar char="Ø"/>
            </a:pPr>
            <a:r>
              <a:rPr lang="zh-CN" altLang="en-US" sz="1800"/>
              <a:t>同时对另外一个正常的</a:t>
            </a:r>
            <a:r>
              <a:rPr lang="en-US" altLang="zh-CN" sz="1800" smtClean="0"/>
              <a:t>RDD2</a:t>
            </a:r>
            <a:r>
              <a:rPr lang="zh-CN" altLang="en-US" sz="1800" smtClean="0"/>
              <a:t>进行</a:t>
            </a:r>
            <a:r>
              <a:rPr lang="zh-CN" altLang="en-US" sz="1800"/>
              <a:t>扩容，将每条数据都扩容成</a:t>
            </a:r>
            <a:r>
              <a:rPr lang="en-US" altLang="zh-CN" sz="1800"/>
              <a:t>n</a:t>
            </a:r>
            <a:r>
              <a:rPr lang="zh-CN" altLang="en-US" sz="1800"/>
              <a:t>条数据，扩容出来的每条数据都依次打上一个</a:t>
            </a:r>
            <a:r>
              <a:rPr lang="en-US" altLang="zh-CN" sz="1800"/>
              <a:t>0~n</a:t>
            </a:r>
            <a:r>
              <a:rPr lang="zh-CN" altLang="en-US" sz="1800"/>
              <a:t>的前缀。</a:t>
            </a:r>
          </a:p>
          <a:p>
            <a:pPr>
              <a:buFont typeface="Wingdings" panose="05000000000000000000" pitchFamily="2" charset="2"/>
              <a:buChar char="Ø"/>
            </a:pPr>
            <a:r>
              <a:rPr lang="zh-CN" altLang="en-US" sz="1800"/>
              <a:t>最后将两个处理后的</a:t>
            </a:r>
            <a:r>
              <a:rPr lang="en-US" altLang="zh-CN" sz="1800"/>
              <a:t>RDD</a:t>
            </a:r>
            <a:r>
              <a:rPr lang="zh-CN" altLang="en-US" sz="1800"/>
              <a:t>进行</a:t>
            </a:r>
            <a:r>
              <a:rPr lang="en-US" altLang="zh-CN" sz="1800"/>
              <a:t>join</a:t>
            </a:r>
            <a:r>
              <a:rPr lang="zh-CN" altLang="en-US" sz="1800"/>
              <a:t>即可</a:t>
            </a:r>
          </a:p>
          <a:p>
            <a:pPr marL="514350" indent="-514350">
              <a:buClr>
                <a:srgbClr val="76B749"/>
              </a:buClr>
              <a:buSzPct val="100000"/>
            </a:pPr>
            <a:r>
              <a:rPr lang="zh-CN" altLang="en-US" sz="2800" b="1" smtClean="0">
                <a:solidFill>
                  <a:schemeClr val="tx1"/>
                </a:solidFill>
                <a:latin typeface="+mn-lt"/>
                <a:ea typeface="+mn-ea"/>
                <a:cs typeface="+mn-cs"/>
              </a:rPr>
              <a:t>适用场景：</a:t>
            </a:r>
            <a:r>
              <a:rPr lang="zh-CN" altLang="en-US" sz="2000"/>
              <a:t>如果在进行</a:t>
            </a:r>
            <a:r>
              <a:rPr lang="en-US" altLang="zh-CN" sz="2000"/>
              <a:t>join</a:t>
            </a:r>
            <a:r>
              <a:rPr lang="zh-CN" altLang="en-US" sz="2000"/>
              <a:t>操作时，</a:t>
            </a:r>
            <a:r>
              <a:rPr lang="en-US" altLang="zh-CN" sz="2000"/>
              <a:t>RDD</a:t>
            </a:r>
            <a:r>
              <a:rPr lang="zh-CN" altLang="en-US" sz="2000"/>
              <a:t>中有大量的</a:t>
            </a:r>
            <a:r>
              <a:rPr lang="en-US" altLang="zh-CN" sz="2000"/>
              <a:t>key</a:t>
            </a:r>
            <a:r>
              <a:rPr lang="zh-CN" altLang="en-US" sz="2000"/>
              <a:t>导致数据</a:t>
            </a:r>
            <a:r>
              <a:rPr lang="zh-CN" altLang="en-US" sz="2000" smtClean="0"/>
              <a:t>倾斜，因为只能</a:t>
            </a:r>
            <a:r>
              <a:rPr lang="zh-CN" altLang="en-US" sz="2000"/>
              <a:t>对整个</a:t>
            </a:r>
            <a:r>
              <a:rPr lang="en-US" altLang="zh-CN" sz="2000"/>
              <a:t>RDD</a:t>
            </a:r>
            <a:r>
              <a:rPr lang="zh-CN" altLang="en-US" sz="2000"/>
              <a:t>进行数据扩容，对内存资源要求很</a:t>
            </a:r>
            <a:r>
              <a:rPr lang="zh-CN" altLang="en-US" sz="2000" smtClean="0"/>
              <a:t>高。</a:t>
            </a:r>
            <a:endParaRPr lang="en-US" altLang="zh-CN" sz="2000" dirty="0" smtClean="0">
              <a:solidFill>
                <a:schemeClr val="tx1"/>
              </a:solidFill>
            </a:endParaRPr>
          </a:p>
        </p:txBody>
      </p:sp>
    </p:spTree>
    <p:extLst>
      <p:ext uri="{BB962C8B-B14F-4D97-AF65-F5344CB8AC3E}">
        <p14:creationId xmlns:p14="http://schemas.microsoft.com/office/powerpoint/2010/main" val="2748244628"/>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三、数据倾斜调优 </a:t>
            </a:r>
            <a:endParaRPr lang="zh-CN" altLang="en-US" dirty="0"/>
          </a:p>
        </p:txBody>
      </p:sp>
      <p:sp>
        <p:nvSpPr>
          <p:cNvPr id="5123" name="Rectangle 3"/>
          <p:cNvSpPr>
            <a:spLocks noGrp="1" noChangeArrowheads="1"/>
          </p:cNvSpPr>
          <p:nvPr>
            <p:ph type="body" idx="1"/>
          </p:nvPr>
        </p:nvSpPr>
        <p:spPr>
          <a:xfrm>
            <a:off x="1182688" y="2017712"/>
            <a:ext cx="7781800" cy="4723656"/>
          </a:xfrm>
          <a:noFill/>
          <a:ln/>
        </p:spPr>
        <p:txBody>
          <a:bodyPr lIns="182562" tIns="46037" rIns="182562" bIns="46037"/>
          <a:lstStyle/>
          <a:p>
            <a:pPr marL="514350" indent="-514350">
              <a:buClr>
                <a:srgbClr val="76B749"/>
              </a:buClr>
              <a:buSzPct val="100000"/>
              <a:buFont typeface="+mj-lt"/>
              <a:buAutoNum type="arabicPeriod" startAt="4"/>
            </a:pPr>
            <a:r>
              <a:rPr lang="zh-CN" altLang="zh-CN" b="1" dirty="0" smtClean="0">
                <a:solidFill>
                  <a:schemeClr val="tx1"/>
                </a:solidFill>
                <a:latin typeface="+mn-lt"/>
                <a:ea typeface="+mn-ea"/>
                <a:cs typeface="+mn-cs"/>
              </a:rPr>
              <a:t>数据</a:t>
            </a:r>
            <a:r>
              <a:rPr lang="zh-CN" altLang="zh-CN" b="1" dirty="0">
                <a:solidFill>
                  <a:schemeClr val="tx1"/>
                </a:solidFill>
                <a:latin typeface="+mn-lt"/>
                <a:ea typeface="+mn-ea"/>
                <a:cs typeface="+mn-cs"/>
              </a:rPr>
              <a:t>倾斜的解决</a:t>
            </a:r>
            <a:r>
              <a:rPr lang="zh-CN" altLang="zh-CN" b="1" dirty="0" smtClean="0">
                <a:solidFill>
                  <a:schemeClr val="tx1"/>
                </a:solidFill>
                <a:latin typeface="+mn-lt"/>
                <a:ea typeface="+mn-ea"/>
                <a:cs typeface="+mn-cs"/>
              </a:rPr>
              <a:t>方案</a:t>
            </a:r>
            <a:endParaRPr lang="en-US" altLang="zh-CN" b="1" dirty="0" smtClean="0">
              <a:solidFill>
                <a:schemeClr val="tx1"/>
              </a:solidFill>
              <a:latin typeface="+mn-lt"/>
              <a:ea typeface="+mn-ea"/>
              <a:cs typeface="+mn-cs"/>
            </a:endParaRPr>
          </a:p>
          <a:p>
            <a:pPr marL="514350" indent="-514350">
              <a:buClr>
                <a:srgbClr val="76B749"/>
              </a:buClr>
              <a:buSzPct val="100000"/>
              <a:buFont typeface="+mj-ea"/>
              <a:buAutoNum type="circleNumDbPlain" startAt="8"/>
            </a:pPr>
            <a:r>
              <a:rPr lang="zh-CN" altLang="en-US" b="1"/>
              <a:t>多种方案组合</a:t>
            </a:r>
            <a:r>
              <a:rPr lang="zh-CN" altLang="en-US" b="1" smtClean="0"/>
              <a:t>使用</a:t>
            </a:r>
            <a:endParaRPr lang="en-US" altLang="zh-CN" b="1" dirty="0" smtClean="0">
              <a:solidFill>
                <a:schemeClr val="tx1"/>
              </a:solidFill>
              <a:latin typeface="+mn-lt"/>
              <a:ea typeface="+mn-ea"/>
              <a:cs typeface="+mn-cs"/>
            </a:endParaRPr>
          </a:p>
          <a:p>
            <a:pPr>
              <a:buFont typeface="Wingdings" panose="05000000000000000000" pitchFamily="2" charset="2"/>
              <a:buChar char="Ø"/>
            </a:pPr>
            <a:r>
              <a:rPr lang="zh-CN" altLang="en-US" sz="1800"/>
              <a:t>如果只是处理较为简单的数据倾斜场景，那么使用上述方案中的某一种基本就可以</a:t>
            </a:r>
            <a:r>
              <a:rPr lang="zh-CN" altLang="en-US" sz="1800" smtClean="0"/>
              <a:t>解决。</a:t>
            </a:r>
            <a:endParaRPr lang="zh-CN" altLang="en-US" sz="1800"/>
          </a:p>
          <a:p>
            <a:pPr>
              <a:buFont typeface="Wingdings" panose="05000000000000000000" pitchFamily="2" charset="2"/>
              <a:buChar char="Ø"/>
            </a:pPr>
            <a:r>
              <a:rPr lang="zh-CN" altLang="en-US" sz="1800"/>
              <a:t>如果要处理一个较为复杂的数据倾斜场景，那么可能需要将多种方案组合起来</a:t>
            </a:r>
            <a:r>
              <a:rPr lang="zh-CN" altLang="en-US" sz="1800" smtClean="0"/>
              <a:t>使用。</a:t>
            </a:r>
            <a:endParaRPr lang="en-US" altLang="zh-CN" sz="1800" smtClean="0"/>
          </a:p>
          <a:p>
            <a:pPr>
              <a:buFont typeface="Wingdings" panose="05000000000000000000" pitchFamily="2" charset="2"/>
              <a:buChar char="Ø"/>
            </a:pPr>
            <a:r>
              <a:rPr lang="zh-CN" altLang="en-US" sz="1800"/>
              <a:t>可以先运用解决方案一和二，预处理一部分数据，并过滤一部分数据来缓解；其次可以对某些</a:t>
            </a:r>
            <a:r>
              <a:rPr lang="en-US" altLang="zh-CN" sz="1800"/>
              <a:t>shuffle</a:t>
            </a:r>
            <a:r>
              <a:rPr lang="zh-CN" altLang="en-US" sz="1800"/>
              <a:t>操作提升并行度，优化其性能；最后还可以针对不同的聚合或</a:t>
            </a:r>
            <a:r>
              <a:rPr lang="en-US" altLang="zh-CN" sz="1800"/>
              <a:t>join</a:t>
            </a:r>
            <a:r>
              <a:rPr lang="zh-CN" altLang="en-US" sz="1800"/>
              <a:t>操作，选择一种方案来优化其</a:t>
            </a:r>
            <a:r>
              <a:rPr lang="zh-CN" altLang="en-US" sz="1800" smtClean="0"/>
              <a:t>性能。</a:t>
            </a:r>
            <a:endParaRPr lang="zh-CN" altLang="en-US" sz="1800"/>
          </a:p>
          <a:p>
            <a:pPr marL="514350" indent="-514350">
              <a:buClr>
                <a:srgbClr val="76B749"/>
              </a:buClr>
              <a:buSzPct val="100000"/>
            </a:pPr>
            <a:r>
              <a:rPr lang="zh-CN" altLang="en-US" sz="2800" b="1" smtClean="0">
                <a:solidFill>
                  <a:schemeClr val="tx1"/>
                </a:solidFill>
                <a:latin typeface="+mn-lt"/>
                <a:ea typeface="+mn-ea"/>
                <a:cs typeface="+mn-cs"/>
              </a:rPr>
              <a:t>适用场景：</a:t>
            </a:r>
            <a:r>
              <a:rPr lang="zh-CN" altLang="en-US" sz="2000"/>
              <a:t>复杂的数据倾斜</a:t>
            </a:r>
            <a:r>
              <a:rPr lang="zh-CN" altLang="en-US" sz="2000" smtClean="0"/>
              <a:t>场景。</a:t>
            </a:r>
            <a:endParaRPr lang="en-US" altLang="zh-CN" sz="2000" dirty="0" smtClean="0">
              <a:solidFill>
                <a:schemeClr val="tx1"/>
              </a:solidFill>
            </a:endParaRPr>
          </a:p>
        </p:txBody>
      </p:sp>
    </p:spTree>
    <p:extLst>
      <p:ext uri="{BB962C8B-B14F-4D97-AF65-F5344CB8AC3E}">
        <p14:creationId xmlns:p14="http://schemas.microsoft.com/office/powerpoint/2010/main" val="125490381"/>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a:t>四</a:t>
            </a:r>
            <a:r>
              <a:rPr lang="zh-CN" altLang="en-US" smtClean="0"/>
              <a:t>、</a:t>
            </a:r>
            <a:r>
              <a:rPr lang="en-US" altLang="zh-CN" b="1"/>
              <a:t>shuffle</a:t>
            </a:r>
            <a:r>
              <a:rPr lang="zh-CN" altLang="en-US" b="1"/>
              <a:t>调</a:t>
            </a:r>
            <a:r>
              <a:rPr lang="zh-CN" altLang="en-US" b="1" smtClean="0"/>
              <a:t>优</a:t>
            </a:r>
            <a:r>
              <a:rPr lang="zh-CN" altLang="en-US" smtClean="0"/>
              <a:t> </a:t>
            </a:r>
            <a:endParaRPr lang="zh-CN" altLang="en-US" dirty="0"/>
          </a:p>
        </p:txBody>
      </p:sp>
      <p:sp>
        <p:nvSpPr>
          <p:cNvPr id="5123" name="Rectangle 3"/>
          <p:cNvSpPr>
            <a:spLocks noGrp="1" noChangeArrowheads="1"/>
          </p:cNvSpPr>
          <p:nvPr>
            <p:ph type="body" idx="1"/>
          </p:nvPr>
        </p:nvSpPr>
        <p:spPr>
          <a:xfrm>
            <a:off x="1182688" y="2017712"/>
            <a:ext cx="7781800" cy="4723656"/>
          </a:xfrm>
          <a:noFill/>
          <a:ln/>
        </p:spPr>
        <p:txBody>
          <a:bodyPr lIns="182562" tIns="46037" rIns="182562" bIns="46037"/>
          <a:lstStyle/>
          <a:p>
            <a:pPr marL="514350" indent="-514350">
              <a:buClr>
                <a:srgbClr val="76B749"/>
              </a:buClr>
              <a:buSzPct val="100000"/>
              <a:buFont typeface="+mj-lt"/>
              <a:buAutoNum type="arabicPeriod"/>
            </a:pPr>
            <a:r>
              <a:rPr lang="en-US" altLang="zh-CN" smtClean="0"/>
              <a:t>shuffle</a:t>
            </a:r>
            <a:r>
              <a:rPr lang="zh-CN" altLang="en-US"/>
              <a:t>的</a:t>
            </a:r>
            <a:r>
              <a:rPr lang="zh-CN" altLang="en-US" smtClean="0"/>
              <a:t>原理</a:t>
            </a:r>
            <a:endParaRPr lang="en-US" altLang="zh-CN" b="1" dirty="0" smtClean="0">
              <a:solidFill>
                <a:schemeClr val="tx1"/>
              </a:solidFill>
              <a:latin typeface="+mn-lt"/>
              <a:ea typeface="+mn-ea"/>
              <a:cs typeface="+mn-cs"/>
            </a:endParaRPr>
          </a:p>
          <a:p>
            <a:pPr marL="514350" indent="-514350">
              <a:buClr>
                <a:srgbClr val="76B749"/>
              </a:buClr>
              <a:buSzPct val="100000"/>
              <a:buFont typeface="+mj-ea"/>
              <a:buAutoNum type="circleNumDbPlain"/>
            </a:pPr>
            <a:r>
              <a:rPr lang="zh-CN" altLang="en-US" b="1" smtClean="0">
                <a:solidFill>
                  <a:schemeClr val="tx1"/>
                </a:solidFill>
                <a:latin typeface="+mn-lt"/>
                <a:ea typeface="+mn-ea"/>
                <a:cs typeface="+mn-cs"/>
              </a:rPr>
              <a:t>发展概述</a:t>
            </a:r>
            <a:endParaRPr lang="en-US" altLang="zh-CN" b="1" dirty="0" smtClean="0">
              <a:solidFill>
                <a:schemeClr val="tx1"/>
              </a:solidFill>
              <a:latin typeface="+mn-lt"/>
              <a:ea typeface="+mn-ea"/>
              <a:cs typeface="+mn-cs"/>
            </a:endParaRPr>
          </a:p>
          <a:p>
            <a:pPr>
              <a:buFont typeface="Wingdings" panose="05000000000000000000" pitchFamily="2" charset="2"/>
              <a:buChar char="Ø"/>
            </a:pPr>
            <a:r>
              <a:rPr lang="en-US" altLang="zh-CN" sz="1800" b="1"/>
              <a:t>Spark </a:t>
            </a:r>
            <a:r>
              <a:rPr lang="en-US" altLang="zh-CN" sz="1800" b="1" smtClean="0"/>
              <a:t>1.2</a:t>
            </a:r>
            <a:r>
              <a:rPr lang="zh-CN" altLang="en-US" sz="1800" b="1" smtClean="0"/>
              <a:t> </a:t>
            </a:r>
            <a:r>
              <a:rPr lang="zh-CN" altLang="en-US" sz="1800" smtClean="0"/>
              <a:t>默认由</a:t>
            </a:r>
            <a:r>
              <a:rPr lang="en-US" altLang="zh-CN" sz="1800" smtClean="0"/>
              <a:t>HashShuffleManager</a:t>
            </a:r>
            <a:r>
              <a:rPr lang="zh-CN" altLang="en-US" sz="1800" smtClean="0"/>
              <a:t>      </a:t>
            </a:r>
            <a:r>
              <a:rPr lang="en-US" altLang="zh-CN" sz="1800" smtClean="0"/>
              <a:t>SortShuffleManager</a:t>
            </a:r>
          </a:p>
          <a:p>
            <a:pPr>
              <a:buFont typeface="Wingdings" panose="05000000000000000000" pitchFamily="2" charset="2"/>
              <a:buChar char="Ø"/>
            </a:pPr>
            <a:r>
              <a:rPr lang="en-US" altLang="zh-CN" sz="1800" b="1" smtClean="0"/>
              <a:t>Spark 1.4 </a:t>
            </a:r>
            <a:r>
              <a:rPr lang="zh-CN" altLang="en-US" sz="1800" b="1"/>
              <a:t>引入</a:t>
            </a:r>
            <a:r>
              <a:rPr lang="en-US" altLang="zh-CN" sz="1800" b="1"/>
              <a:t>Tungsten-Sort Based </a:t>
            </a:r>
            <a:r>
              <a:rPr lang="en-US" altLang="zh-CN" sz="1800" b="1" smtClean="0"/>
              <a:t>Shuffle</a:t>
            </a:r>
          </a:p>
          <a:p>
            <a:pPr>
              <a:buFont typeface="Wingdings" panose="05000000000000000000" pitchFamily="2" charset="2"/>
              <a:buChar char="Ø"/>
            </a:pPr>
            <a:r>
              <a:rPr lang="en-US" altLang="zh-CN" sz="1800" b="1"/>
              <a:t>Spark 1.6 Tungsten-sort</a:t>
            </a:r>
            <a:r>
              <a:rPr lang="zh-CN" altLang="en-US" sz="1800" b="1"/>
              <a:t>并入</a:t>
            </a:r>
            <a:r>
              <a:rPr lang="en-US" altLang="zh-CN" sz="1800" b="1"/>
              <a:t>Sort Based </a:t>
            </a:r>
            <a:r>
              <a:rPr lang="en-US" altLang="zh-CN" sz="1800" b="1" smtClean="0"/>
              <a:t>Shuffle</a:t>
            </a:r>
          </a:p>
          <a:p>
            <a:pPr>
              <a:buFont typeface="Wingdings" panose="05000000000000000000" pitchFamily="2" charset="2"/>
              <a:buChar char="Ø"/>
            </a:pPr>
            <a:r>
              <a:rPr lang="en-US" altLang="zh-CN" sz="1800" b="1" smtClean="0"/>
              <a:t>Spark </a:t>
            </a:r>
            <a:r>
              <a:rPr lang="en-US" altLang="zh-CN" sz="1800" b="1"/>
              <a:t>2.0 Hash Based Shuffle</a:t>
            </a:r>
            <a:r>
              <a:rPr lang="zh-CN" altLang="en-US" sz="1800" b="1"/>
              <a:t>退出历史，只有</a:t>
            </a:r>
            <a:r>
              <a:rPr lang="en-US" altLang="zh-CN" sz="1800" b="1"/>
              <a:t>SortShufflemanager</a:t>
            </a:r>
          </a:p>
          <a:p>
            <a:pPr marL="0" indent="0">
              <a:buNone/>
            </a:pPr>
            <a:r>
              <a:rPr lang="en-US" altLang="zh-CN" sz="1800" smtClean="0"/>
              <a:t>SortShuffleManager</a:t>
            </a:r>
            <a:r>
              <a:rPr lang="zh-CN" altLang="en-US" sz="1800"/>
              <a:t>相较于</a:t>
            </a:r>
            <a:r>
              <a:rPr lang="en-US" altLang="zh-CN" sz="1800"/>
              <a:t>HashShuffleManager</a:t>
            </a:r>
            <a:r>
              <a:rPr lang="zh-CN" altLang="en-US" sz="1800"/>
              <a:t>来说，有了一定的改进。主要就在于，每个</a:t>
            </a:r>
            <a:r>
              <a:rPr lang="en-US" altLang="zh-CN" sz="1800"/>
              <a:t>Task</a:t>
            </a:r>
            <a:r>
              <a:rPr lang="zh-CN" altLang="en-US" sz="1800"/>
              <a:t>在进行</a:t>
            </a:r>
            <a:r>
              <a:rPr lang="en-US" altLang="zh-CN" sz="1800"/>
              <a:t>shuffle</a:t>
            </a:r>
            <a:r>
              <a:rPr lang="zh-CN" altLang="en-US" sz="1800"/>
              <a:t>操作时，虽然也会产生较多的临时磁盘文件，但是最后会将所有的临时文件合并（</a:t>
            </a:r>
            <a:r>
              <a:rPr lang="en-US" altLang="zh-CN" sz="1800"/>
              <a:t>merge</a:t>
            </a:r>
            <a:r>
              <a:rPr lang="zh-CN" altLang="en-US" sz="1800"/>
              <a:t>）成一个磁盘文件，因此每个</a:t>
            </a:r>
            <a:r>
              <a:rPr lang="en-US" altLang="zh-CN" sz="1800"/>
              <a:t>Task</a:t>
            </a:r>
            <a:r>
              <a:rPr lang="zh-CN" altLang="en-US" sz="1800"/>
              <a:t>就只有一个磁盘文件。在下一个</a:t>
            </a:r>
            <a:r>
              <a:rPr lang="en-US" altLang="zh-CN" sz="1800"/>
              <a:t>stage</a:t>
            </a:r>
            <a:r>
              <a:rPr lang="zh-CN" altLang="en-US" sz="1800"/>
              <a:t>的</a:t>
            </a:r>
            <a:r>
              <a:rPr lang="en-US" altLang="zh-CN" sz="1800"/>
              <a:t>shuffle read task</a:t>
            </a:r>
            <a:r>
              <a:rPr lang="zh-CN" altLang="en-US" sz="1800"/>
              <a:t>拉取自己的数据时，只要根据索引读取每个磁盘文件中的部分数据即</a:t>
            </a:r>
            <a:r>
              <a:rPr lang="zh-CN" altLang="en-US" sz="1800" smtClean="0"/>
              <a:t>可。</a:t>
            </a:r>
            <a:endParaRPr lang="zh-CN" altLang="en-US" sz="1800"/>
          </a:p>
        </p:txBody>
      </p:sp>
      <p:cxnSp>
        <p:nvCxnSpPr>
          <p:cNvPr id="3" name="直接箭头连接符 2"/>
          <p:cNvCxnSpPr/>
          <p:nvPr/>
        </p:nvCxnSpPr>
        <p:spPr bwMode="auto">
          <a:xfrm>
            <a:off x="5652120" y="3356992"/>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713550129"/>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a:t>四</a:t>
            </a:r>
            <a:r>
              <a:rPr lang="zh-CN" altLang="en-US" smtClean="0"/>
              <a:t>、</a:t>
            </a:r>
            <a:r>
              <a:rPr lang="en-US" altLang="zh-CN" b="1"/>
              <a:t>shuffle</a:t>
            </a:r>
            <a:r>
              <a:rPr lang="zh-CN" altLang="en-US" b="1"/>
              <a:t>调</a:t>
            </a:r>
            <a:r>
              <a:rPr lang="zh-CN" altLang="en-US" b="1" smtClean="0"/>
              <a:t>优</a:t>
            </a:r>
            <a:r>
              <a:rPr lang="zh-CN" altLang="en-US" smtClean="0"/>
              <a:t> </a:t>
            </a:r>
            <a:endParaRPr lang="zh-CN" altLang="en-US" dirty="0"/>
          </a:p>
        </p:txBody>
      </p:sp>
      <p:sp>
        <p:nvSpPr>
          <p:cNvPr id="5123" name="Rectangle 3"/>
          <p:cNvSpPr>
            <a:spLocks noGrp="1" noChangeArrowheads="1"/>
          </p:cNvSpPr>
          <p:nvPr>
            <p:ph type="body" idx="1"/>
          </p:nvPr>
        </p:nvSpPr>
        <p:spPr>
          <a:xfrm>
            <a:off x="1182688" y="2017712"/>
            <a:ext cx="7781800" cy="4723656"/>
          </a:xfrm>
          <a:noFill/>
          <a:ln/>
        </p:spPr>
        <p:txBody>
          <a:bodyPr lIns="182562" tIns="46037" rIns="182562" bIns="46037"/>
          <a:lstStyle/>
          <a:p>
            <a:pPr marL="514350" indent="-514350">
              <a:buClr>
                <a:srgbClr val="76B749"/>
              </a:buClr>
              <a:buSzPct val="100000"/>
              <a:buFont typeface="+mj-lt"/>
              <a:buAutoNum type="arabicPeriod"/>
            </a:pPr>
            <a:r>
              <a:rPr lang="en-US" altLang="zh-CN" smtClean="0"/>
              <a:t>shuffle</a:t>
            </a:r>
            <a:r>
              <a:rPr lang="zh-CN" altLang="en-US"/>
              <a:t>的</a:t>
            </a:r>
            <a:r>
              <a:rPr lang="zh-CN" altLang="en-US" smtClean="0"/>
              <a:t>原理</a:t>
            </a:r>
            <a:endParaRPr lang="en-US" altLang="zh-CN" b="1" dirty="0" smtClean="0">
              <a:solidFill>
                <a:schemeClr val="tx1"/>
              </a:solidFill>
              <a:latin typeface="+mn-lt"/>
              <a:ea typeface="+mn-ea"/>
              <a:cs typeface="+mn-cs"/>
            </a:endParaRPr>
          </a:p>
          <a:p>
            <a:pPr marL="514350" indent="-514350">
              <a:buClr>
                <a:srgbClr val="76B749"/>
              </a:buClr>
              <a:buSzPct val="100000"/>
              <a:buFont typeface="+mj-ea"/>
              <a:buAutoNum type="circleNumDbPlain" startAt="2"/>
            </a:pPr>
            <a:r>
              <a:rPr lang="en-US" altLang="zh-CN" b="1"/>
              <a:t>HashShuffleManager</a:t>
            </a:r>
            <a:r>
              <a:rPr lang="zh-CN" altLang="en-US" b="1"/>
              <a:t>运行</a:t>
            </a:r>
            <a:r>
              <a:rPr lang="zh-CN" altLang="en-US" b="1" smtClean="0"/>
              <a:t>原理</a:t>
            </a:r>
            <a:endParaRPr lang="en-US" altLang="zh-CN" b="1" smtClean="0">
              <a:solidFill>
                <a:schemeClr val="tx1"/>
              </a:solidFill>
              <a:latin typeface="+mn-lt"/>
              <a:ea typeface="+mn-ea"/>
              <a:cs typeface="+mn-cs"/>
            </a:endParaRPr>
          </a:p>
          <a:p>
            <a:pPr>
              <a:buFont typeface="Wingdings" panose="05000000000000000000" pitchFamily="2" charset="2"/>
              <a:buChar char="Ø"/>
            </a:pPr>
            <a:r>
              <a:rPr lang="en-US" altLang="zh-CN" sz="2400" b="1"/>
              <a:t>shuffle </a:t>
            </a:r>
            <a:r>
              <a:rPr lang="en-US" altLang="zh-CN" sz="2400" b="1" smtClean="0"/>
              <a:t>write</a:t>
            </a:r>
            <a:r>
              <a:rPr lang="zh-CN" altLang="en-US" sz="2400" smtClean="0"/>
              <a:t>：</a:t>
            </a:r>
            <a:r>
              <a:rPr lang="zh-CN" altLang="en-US" sz="2400"/>
              <a:t>主要就是在一个</a:t>
            </a:r>
            <a:r>
              <a:rPr lang="en-US" altLang="zh-CN" sz="2400"/>
              <a:t>stage</a:t>
            </a:r>
            <a:r>
              <a:rPr lang="zh-CN" altLang="en-US" sz="2400"/>
              <a:t>结束计算之后，为了下一个</a:t>
            </a:r>
            <a:r>
              <a:rPr lang="en-US" altLang="zh-CN" sz="2400"/>
              <a:t>stage</a:t>
            </a:r>
            <a:r>
              <a:rPr lang="zh-CN" altLang="en-US" sz="2400"/>
              <a:t>可以执行</a:t>
            </a:r>
            <a:r>
              <a:rPr lang="en-US" altLang="zh-CN" sz="2400"/>
              <a:t>shuffle</a:t>
            </a:r>
            <a:r>
              <a:rPr lang="zh-CN" altLang="en-US" sz="2400"/>
              <a:t>类的算子（比如</a:t>
            </a:r>
            <a:r>
              <a:rPr lang="en-US" altLang="zh-CN" sz="2400"/>
              <a:t>reduceByKey</a:t>
            </a:r>
            <a:r>
              <a:rPr lang="zh-CN" altLang="en-US" sz="2400"/>
              <a:t>），而将每个</a:t>
            </a:r>
            <a:r>
              <a:rPr lang="en-US" altLang="zh-CN" sz="2400"/>
              <a:t>task</a:t>
            </a:r>
            <a:r>
              <a:rPr lang="zh-CN" altLang="en-US" sz="2400"/>
              <a:t>处理的数据按</a:t>
            </a:r>
            <a:r>
              <a:rPr lang="en-US" altLang="zh-CN" sz="2400"/>
              <a:t>key</a:t>
            </a:r>
            <a:r>
              <a:rPr lang="zh-CN" altLang="en-US" sz="2400"/>
              <a:t>进行</a:t>
            </a:r>
            <a:r>
              <a:rPr lang="zh-CN" altLang="en-US" sz="2400" smtClean="0"/>
              <a:t>“分类”，</a:t>
            </a:r>
            <a:r>
              <a:rPr lang="zh-CN" altLang="en-US" sz="2400"/>
              <a:t>从而将相同</a:t>
            </a:r>
            <a:r>
              <a:rPr lang="en-US" altLang="zh-CN" sz="2400"/>
              <a:t>key</a:t>
            </a:r>
            <a:r>
              <a:rPr lang="zh-CN" altLang="en-US" sz="2400"/>
              <a:t>都写入同一个磁盘文件中，而每一个磁盘文件都只属于下游</a:t>
            </a:r>
            <a:r>
              <a:rPr lang="en-US" altLang="zh-CN" sz="2400"/>
              <a:t>stage</a:t>
            </a:r>
            <a:r>
              <a:rPr lang="zh-CN" altLang="en-US" sz="2400"/>
              <a:t>的一个</a:t>
            </a:r>
            <a:r>
              <a:rPr lang="en-US" altLang="zh-CN" sz="2400" smtClean="0"/>
              <a:t>task</a:t>
            </a:r>
            <a:r>
              <a:rPr lang="zh-CN" altLang="en-US" sz="2400" smtClean="0"/>
              <a:t>。</a:t>
            </a:r>
            <a:endParaRPr lang="en-US" altLang="zh-CN" sz="2400" smtClean="0"/>
          </a:p>
          <a:p>
            <a:pPr>
              <a:buFont typeface="Wingdings" panose="05000000000000000000" pitchFamily="2" charset="2"/>
              <a:buChar char="Ø"/>
            </a:pPr>
            <a:r>
              <a:rPr lang="en-US" altLang="zh-CN" sz="2400" b="1"/>
              <a:t>shuffle read</a:t>
            </a:r>
            <a:r>
              <a:rPr lang="zh-CN" altLang="en-US" sz="2400" smtClean="0"/>
              <a:t>，</a:t>
            </a:r>
            <a:r>
              <a:rPr lang="en-US" altLang="zh-CN" sz="2400" smtClean="0"/>
              <a:t>stage</a:t>
            </a:r>
            <a:r>
              <a:rPr lang="zh-CN" altLang="en-US" sz="2400"/>
              <a:t>的每一个</a:t>
            </a:r>
            <a:r>
              <a:rPr lang="en-US" altLang="zh-CN" sz="2400"/>
              <a:t>task</a:t>
            </a:r>
            <a:r>
              <a:rPr lang="zh-CN" altLang="en-US" sz="2400"/>
              <a:t>就需要将上一个</a:t>
            </a:r>
            <a:r>
              <a:rPr lang="en-US" altLang="zh-CN" sz="2400"/>
              <a:t>stage</a:t>
            </a:r>
            <a:r>
              <a:rPr lang="zh-CN" altLang="en-US" sz="2400"/>
              <a:t>的计算结果中的所有相同</a:t>
            </a:r>
            <a:r>
              <a:rPr lang="en-US" altLang="zh-CN" sz="2400"/>
              <a:t>key</a:t>
            </a:r>
            <a:r>
              <a:rPr lang="zh-CN" altLang="en-US" sz="2400"/>
              <a:t>，从各个节点上通过网络都拉取到自己所在的节点上，然后进行</a:t>
            </a:r>
            <a:r>
              <a:rPr lang="en-US" altLang="zh-CN" sz="2400"/>
              <a:t>key</a:t>
            </a:r>
            <a:r>
              <a:rPr lang="zh-CN" altLang="en-US" sz="2400"/>
              <a:t>的聚合或连接等</a:t>
            </a:r>
            <a:r>
              <a:rPr lang="zh-CN" altLang="en-US" sz="2400" smtClean="0"/>
              <a:t>操作。</a:t>
            </a:r>
            <a:endParaRPr lang="zh-CN" altLang="en-US" sz="2400"/>
          </a:p>
          <a:p>
            <a:pPr>
              <a:buFont typeface="Wingdings" panose="05000000000000000000" pitchFamily="2" charset="2"/>
              <a:buChar char="Ø"/>
            </a:pPr>
            <a:endParaRPr lang="zh-CN" altLang="en-US" sz="2400"/>
          </a:p>
          <a:p>
            <a:pPr>
              <a:buFont typeface="Wingdings" panose="05000000000000000000" pitchFamily="2" charset="2"/>
              <a:buChar char="Ø"/>
            </a:pPr>
            <a:endParaRPr lang="zh-CN" altLang="en-US" sz="2400"/>
          </a:p>
          <a:p>
            <a:pPr>
              <a:buFont typeface="Wingdings" panose="05000000000000000000" pitchFamily="2" charset="2"/>
              <a:buChar char="Ø"/>
            </a:pPr>
            <a:endParaRPr lang="en-US" altLang="zh-CN" sz="2400"/>
          </a:p>
        </p:txBody>
      </p:sp>
    </p:spTree>
    <p:extLst>
      <p:ext uri="{BB962C8B-B14F-4D97-AF65-F5344CB8AC3E}">
        <p14:creationId xmlns:p14="http://schemas.microsoft.com/office/powerpoint/2010/main" val="377435878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一、开发调优 </a:t>
            </a:r>
            <a:endParaRPr lang="zh-CN" altLang="en-US" dirty="0"/>
          </a:p>
        </p:txBody>
      </p:sp>
      <p:sp>
        <p:nvSpPr>
          <p:cNvPr id="5123" name="Rectangle 3"/>
          <p:cNvSpPr>
            <a:spLocks noGrp="1" noChangeArrowheads="1"/>
          </p:cNvSpPr>
          <p:nvPr>
            <p:ph type="body" idx="1"/>
          </p:nvPr>
        </p:nvSpPr>
        <p:spPr>
          <a:xfrm>
            <a:off x="1182688" y="2017712"/>
            <a:ext cx="7772400" cy="4363615"/>
          </a:xfrm>
          <a:noFill/>
          <a:ln/>
        </p:spPr>
        <p:txBody>
          <a:bodyPr lIns="182562" tIns="46037" rIns="182562" bIns="46037"/>
          <a:lstStyle/>
          <a:p>
            <a:pPr marL="514350" indent="-514350">
              <a:buSzPct val="100000"/>
              <a:buFont typeface="+mj-lt"/>
              <a:buAutoNum type="arabicPeriod" startAt="2"/>
            </a:pPr>
            <a:r>
              <a:rPr lang="zh-CN" altLang="zh-CN" dirty="0"/>
              <a:t>尽可能复用同一个</a:t>
            </a:r>
            <a:r>
              <a:rPr lang="en-US" altLang="zh-CN" dirty="0"/>
              <a:t>RDD</a:t>
            </a:r>
            <a:r>
              <a:rPr lang="zh-CN" altLang="en-US" dirty="0"/>
              <a:t>。</a:t>
            </a:r>
            <a:endParaRPr lang="en-US" altLang="zh-CN" dirty="0"/>
          </a:p>
          <a:p>
            <a:pPr>
              <a:buFont typeface="Wingdings" panose="05000000000000000000" pitchFamily="2" charset="2"/>
              <a:buChar char="Ø"/>
            </a:pPr>
            <a:r>
              <a:rPr lang="zh-CN" altLang="zh-CN" sz="2800" dirty="0" smtClean="0">
                <a:solidFill>
                  <a:schemeClr val="tx1"/>
                </a:solidFill>
                <a:latin typeface="+mn-lt"/>
                <a:ea typeface="+mn-ea"/>
                <a:cs typeface="+mn-cs"/>
              </a:rPr>
              <a:t>类似多</a:t>
            </a:r>
            <a:r>
              <a:rPr lang="zh-CN" altLang="zh-CN" sz="2800" dirty="0">
                <a:solidFill>
                  <a:schemeClr val="tx1"/>
                </a:solidFill>
                <a:latin typeface="+mn-lt"/>
                <a:ea typeface="+mn-ea"/>
                <a:cs typeface="+mn-cs"/>
              </a:rPr>
              <a:t>个</a:t>
            </a:r>
            <a:r>
              <a:rPr lang="en-US" altLang="zh-CN" sz="2800" dirty="0">
                <a:solidFill>
                  <a:schemeClr val="tx1"/>
                </a:solidFill>
                <a:latin typeface="+mn-lt"/>
                <a:ea typeface="+mn-ea"/>
                <a:cs typeface="+mn-cs"/>
              </a:rPr>
              <a:t>RDD</a:t>
            </a:r>
            <a:r>
              <a:rPr lang="zh-CN" altLang="zh-CN" sz="2800" dirty="0">
                <a:solidFill>
                  <a:schemeClr val="tx1"/>
                </a:solidFill>
                <a:latin typeface="+mn-lt"/>
                <a:ea typeface="+mn-ea"/>
                <a:cs typeface="+mn-cs"/>
              </a:rPr>
              <a:t>的数据有重叠或者包含的情况，我们应该尽量复用一个</a:t>
            </a:r>
            <a:r>
              <a:rPr lang="en-US" altLang="zh-CN" sz="2800" dirty="0">
                <a:solidFill>
                  <a:schemeClr val="tx1"/>
                </a:solidFill>
                <a:latin typeface="+mn-lt"/>
                <a:ea typeface="+mn-ea"/>
                <a:cs typeface="+mn-cs"/>
              </a:rPr>
              <a:t>RDD</a:t>
            </a:r>
            <a:r>
              <a:rPr lang="zh-CN" altLang="zh-CN" sz="2800" dirty="0">
                <a:solidFill>
                  <a:schemeClr val="tx1"/>
                </a:solidFill>
                <a:latin typeface="+mn-lt"/>
                <a:ea typeface="+mn-ea"/>
                <a:cs typeface="+mn-cs"/>
              </a:rPr>
              <a:t>，这样</a:t>
            </a:r>
            <a:r>
              <a:rPr lang="zh-CN" altLang="zh-CN" sz="2800" dirty="0" smtClean="0">
                <a:solidFill>
                  <a:schemeClr val="tx1"/>
                </a:solidFill>
                <a:latin typeface="+mn-lt"/>
                <a:ea typeface="+mn-ea"/>
                <a:cs typeface="+mn-cs"/>
              </a:rPr>
              <a:t>可以减少</a:t>
            </a:r>
            <a:r>
              <a:rPr lang="en-US" altLang="zh-CN" sz="2800" dirty="0">
                <a:solidFill>
                  <a:schemeClr val="tx1"/>
                </a:solidFill>
                <a:latin typeface="+mn-lt"/>
                <a:ea typeface="+mn-ea"/>
                <a:cs typeface="+mn-cs"/>
              </a:rPr>
              <a:t>RDD</a:t>
            </a:r>
            <a:r>
              <a:rPr lang="zh-CN" altLang="zh-CN" sz="2800" dirty="0">
                <a:solidFill>
                  <a:schemeClr val="tx1"/>
                </a:solidFill>
                <a:latin typeface="+mn-lt"/>
                <a:ea typeface="+mn-ea"/>
                <a:cs typeface="+mn-cs"/>
              </a:rPr>
              <a:t>的数量，</a:t>
            </a:r>
            <a:r>
              <a:rPr lang="zh-CN" altLang="zh-CN" sz="2800" dirty="0" smtClean="0">
                <a:solidFill>
                  <a:schemeClr val="tx1"/>
                </a:solidFill>
                <a:latin typeface="+mn-lt"/>
                <a:ea typeface="+mn-ea"/>
                <a:cs typeface="+mn-cs"/>
              </a:rPr>
              <a:t>从而减少</a:t>
            </a:r>
            <a:r>
              <a:rPr lang="zh-CN" altLang="zh-CN" sz="2800" dirty="0">
                <a:solidFill>
                  <a:schemeClr val="tx1"/>
                </a:solidFill>
                <a:latin typeface="+mn-lt"/>
                <a:ea typeface="+mn-ea"/>
                <a:cs typeface="+mn-cs"/>
              </a:rPr>
              <a:t>算子执行的</a:t>
            </a:r>
            <a:r>
              <a:rPr lang="zh-CN" altLang="zh-CN" sz="2800" dirty="0" smtClean="0">
                <a:solidFill>
                  <a:schemeClr val="tx1"/>
                </a:solidFill>
                <a:latin typeface="+mn-lt"/>
                <a:ea typeface="+mn-ea"/>
                <a:cs typeface="+mn-cs"/>
              </a:rPr>
              <a:t>次数</a:t>
            </a:r>
            <a:r>
              <a:rPr lang="zh-CN" altLang="en-US" sz="2800" dirty="0" smtClean="0">
                <a:solidFill>
                  <a:schemeClr val="tx1"/>
                </a:solidFill>
                <a:latin typeface="+mn-lt"/>
                <a:ea typeface="+mn-ea"/>
                <a:cs typeface="+mn-cs"/>
              </a:rPr>
              <a:t>。</a:t>
            </a:r>
            <a:endParaRPr lang="en-US" altLang="zh-CN" sz="2800" dirty="0" smtClean="0">
              <a:solidFill>
                <a:schemeClr val="tx1"/>
              </a:solidFill>
              <a:latin typeface="+mn-lt"/>
              <a:ea typeface="+mn-ea"/>
              <a:cs typeface="+mn-cs"/>
            </a:endParaRPr>
          </a:p>
          <a:p>
            <a:pPr>
              <a:buNone/>
            </a:pPr>
            <a:r>
              <a:rPr lang="en-US" altLang="zh-CN" sz="2000" dirty="0" smtClean="0"/>
              <a:t> </a:t>
            </a:r>
            <a:r>
              <a:rPr lang="en-US" altLang="zh-CN" sz="2000" dirty="0" err="1" smtClean="0"/>
              <a:t>val</a:t>
            </a:r>
            <a:r>
              <a:rPr lang="en-US" altLang="zh-CN" sz="2000" dirty="0" smtClean="0"/>
              <a:t> rdd1:RDD[</a:t>
            </a:r>
            <a:r>
              <a:rPr lang="en-US" altLang="zh-CN" sz="2000" dirty="0" smtClean="0">
                <a:sym typeface="Wingdings" pitchFamily="2" charset="2"/>
              </a:rPr>
              <a:t>(T,U)]</a:t>
            </a:r>
            <a:r>
              <a:rPr lang="en-US" altLang="zh-CN" sz="2000" dirty="0" smtClean="0"/>
              <a:t>=…</a:t>
            </a:r>
          </a:p>
          <a:p>
            <a:pPr>
              <a:buNone/>
            </a:pPr>
            <a:r>
              <a:rPr lang="en-US" altLang="zh-CN" sz="2000" dirty="0" smtClean="0"/>
              <a:t> </a:t>
            </a:r>
            <a:r>
              <a:rPr lang="en-US" altLang="zh-CN" sz="2000" dirty="0" err="1" smtClean="0"/>
              <a:t>val</a:t>
            </a:r>
            <a:r>
              <a:rPr lang="en-US" altLang="zh-CN" sz="2000" dirty="0" smtClean="0"/>
              <a:t> rdd2=rdd1.map(t=&gt;t._2) </a:t>
            </a:r>
          </a:p>
          <a:p>
            <a:pPr>
              <a:buNone/>
            </a:pPr>
            <a:r>
              <a:rPr lang="en-US" altLang="zh-CN" sz="1800" dirty="0" smtClean="0">
                <a:solidFill>
                  <a:schemeClr val="tx1"/>
                </a:solidFill>
                <a:latin typeface="+mn-lt"/>
                <a:ea typeface="+mn-ea"/>
                <a:cs typeface="+mn-cs"/>
              </a:rPr>
              <a:t>// </a:t>
            </a:r>
            <a:r>
              <a:rPr lang="zh-CN" altLang="en-US" sz="1800" dirty="0" smtClean="0">
                <a:solidFill>
                  <a:schemeClr val="tx1"/>
                </a:solidFill>
                <a:latin typeface="+mn-lt"/>
                <a:ea typeface="+mn-ea"/>
                <a:cs typeface="+mn-cs"/>
              </a:rPr>
              <a:t>下面</a:t>
            </a:r>
            <a:r>
              <a:rPr lang="zh-CN" altLang="zh-CN" sz="1800" dirty="0" smtClean="0">
                <a:solidFill>
                  <a:schemeClr val="tx1"/>
                </a:solidFill>
                <a:latin typeface="+mn-lt"/>
                <a:ea typeface="+mn-ea"/>
                <a:cs typeface="+mn-cs"/>
              </a:rPr>
              <a:t>分别</a:t>
            </a:r>
            <a:r>
              <a:rPr lang="zh-CN" altLang="zh-CN" sz="1800" dirty="0">
                <a:solidFill>
                  <a:schemeClr val="tx1"/>
                </a:solidFill>
                <a:latin typeface="+mn-lt"/>
                <a:ea typeface="+mn-ea"/>
                <a:cs typeface="+mn-cs"/>
              </a:rPr>
              <a:t>对</a:t>
            </a:r>
            <a:r>
              <a:rPr lang="en-US" altLang="zh-CN" sz="1800" dirty="0">
                <a:solidFill>
                  <a:schemeClr val="tx1"/>
                </a:solidFill>
                <a:latin typeface="+mn-lt"/>
                <a:ea typeface="+mn-ea"/>
                <a:cs typeface="+mn-cs"/>
              </a:rPr>
              <a:t>rdd1</a:t>
            </a:r>
            <a:r>
              <a:rPr lang="zh-CN" altLang="zh-CN" sz="1800" dirty="0">
                <a:solidFill>
                  <a:schemeClr val="tx1"/>
                </a:solidFill>
                <a:latin typeface="+mn-lt"/>
                <a:ea typeface="+mn-ea"/>
                <a:cs typeface="+mn-cs"/>
              </a:rPr>
              <a:t>和</a:t>
            </a:r>
            <a:r>
              <a:rPr lang="en-US" altLang="zh-CN" sz="1800" dirty="0">
                <a:solidFill>
                  <a:schemeClr val="tx1"/>
                </a:solidFill>
                <a:latin typeface="+mn-lt"/>
                <a:ea typeface="+mn-ea"/>
                <a:cs typeface="+mn-cs"/>
              </a:rPr>
              <a:t>rdd2</a:t>
            </a:r>
            <a:r>
              <a:rPr lang="zh-CN" altLang="zh-CN" sz="1800" dirty="0">
                <a:solidFill>
                  <a:schemeClr val="tx1"/>
                </a:solidFill>
                <a:latin typeface="+mn-lt"/>
                <a:ea typeface="+mn-ea"/>
                <a:cs typeface="+mn-cs"/>
              </a:rPr>
              <a:t>执行了不同的算子</a:t>
            </a:r>
            <a:r>
              <a:rPr lang="zh-CN" altLang="zh-CN" sz="1800" dirty="0" smtClean="0">
                <a:solidFill>
                  <a:schemeClr val="tx1"/>
                </a:solidFill>
                <a:latin typeface="+mn-lt"/>
                <a:ea typeface="+mn-ea"/>
                <a:cs typeface="+mn-cs"/>
              </a:rPr>
              <a:t>操作</a:t>
            </a:r>
            <a:endParaRPr lang="en-US" altLang="zh-CN" sz="1800" dirty="0" smtClean="0">
              <a:solidFill>
                <a:schemeClr val="tx1"/>
              </a:solidFill>
              <a:latin typeface="+mn-lt"/>
              <a:ea typeface="+mn-ea"/>
              <a:cs typeface="+mn-cs"/>
            </a:endParaRPr>
          </a:p>
          <a:p>
            <a:pPr>
              <a:buNone/>
            </a:pPr>
            <a:r>
              <a:rPr lang="en-US" altLang="zh-CN" sz="1800" dirty="0" err="1" smtClean="0"/>
              <a:t>val</a:t>
            </a:r>
            <a:r>
              <a:rPr lang="en-US" altLang="zh-CN" sz="1800" dirty="0" smtClean="0"/>
              <a:t> rdd11=rdd1.reduceByKey(…)</a:t>
            </a:r>
          </a:p>
          <a:p>
            <a:pPr>
              <a:buNone/>
            </a:pPr>
            <a:r>
              <a:rPr lang="en-US" altLang="zh-CN" sz="1800" dirty="0" err="1" smtClean="0"/>
              <a:t>val</a:t>
            </a:r>
            <a:r>
              <a:rPr lang="en-US" altLang="zh-CN" sz="1800" dirty="0" smtClean="0"/>
              <a:t> rdd21=rdd2.map(…)</a:t>
            </a:r>
          </a:p>
          <a:p>
            <a:pPr>
              <a:buNone/>
            </a:pPr>
            <a:r>
              <a:rPr lang="en-US" altLang="zh-CN" sz="1800" dirty="0">
                <a:solidFill>
                  <a:schemeClr val="tx1"/>
                </a:solidFill>
                <a:latin typeface="+mn-lt"/>
                <a:ea typeface="+mn-ea"/>
                <a:cs typeface="+mn-cs"/>
              </a:rPr>
              <a:t>rdd2</a:t>
            </a:r>
            <a:r>
              <a:rPr lang="zh-CN" altLang="zh-CN" sz="1800" dirty="0">
                <a:solidFill>
                  <a:schemeClr val="tx1"/>
                </a:solidFill>
                <a:latin typeface="+mn-lt"/>
                <a:ea typeface="+mn-ea"/>
                <a:cs typeface="+mn-cs"/>
              </a:rPr>
              <a:t>的数据完全就是</a:t>
            </a:r>
            <a:r>
              <a:rPr lang="en-US" altLang="zh-CN" sz="1800" dirty="0">
                <a:solidFill>
                  <a:schemeClr val="tx1"/>
                </a:solidFill>
                <a:latin typeface="+mn-lt"/>
                <a:ea typeface="+mn-ea"/>
                <a:cs typeface="+mn-cs"/>
              </a:rPr>
              <a:t>rdd1</a:t>
            </a:r>
            <a:r>
              <a:rPr lang="zh-CN" altLang="zh-CN" sz="1800" dirty="0">
                <a:solidFill>
                  <a:schemeClr val="tx1"/>
                </a:solidFill>
                <a:latin typeface="+mn-lt"/>
                <a:ea typeface="+mn-ea"/>
                <a:cs typeface="+mn-cs"/>
              </a:rPr>
              <a:t>的子集而已，却创建了两个</a:t>
            </a:r>
            <a:r>
              <a:rPr lang="en-US" altLang="zh-CN" sz="1800" dirty="0" err="1">
                <a:solidFill>
                  <a:schemeClr val="tx1"/>
                </a:solidFill>
                <a:latin typeface="+mn-lt"/>
                <a:ea typeface="+mn-ea"/>
                <a:cs typeface="+mn-cs"/>
              </a:rPr>
              <a:t>rdd</a:t>
            </a:r>
            <a:r>
              <a:rPr lang="zh-CN" altLang="zh-CN" sz="1800" dirty="0">
                <a:solidFill>
                  <a:schemeClr val="tx1"/>
                </a:solidFill>
                <a:latin typeface="+mn-lt"/>
                <a:ea typeface="+mn-ea"/>
                <a:cs typeface="+mn-cs"/>
              </a:rPr>
              <a:t>，并对两个</a:t>
            </a:r>
            <a:r>
              <a:rPr lang="en-US" altLang="zh-CN" sz="1800" dirty="0" err="1">
                <a:solidFill>
                  <a:schemeClr val="tx1"/>
                </a:solidFill>
                <a:latin typeface="+mn-lt"/>
                <a:ea typeface="+mn-ea"/>
                <a:cs typeface="+mn-cs"/>
              </a:rPr>
              <a:t>rdd</a:t>
            </a:r>
            <a:r>
              <a:rPr lang="zh-CN" altLang="zh-CN" sz="1800" dirty="0">
                <a:solidFill>
                  <a:schemeClr val="tx1"/>
                </a:solidFill>
                <a:latin typeface="+mn-lt"/>
                <a:ea typeface="+mn-ea"/>
                <a:cs typeface="+mn-cs"/>
              </a:rPr>
              <a:t>都执行了一次算子</a:t>
            </a:r>
            <a:r>
              <a:rPr lang="zh-CN" altLang="zh-CN" sz="1800" dirty="0" smtClean="0">
                <a:solidFill>
                  <a:schemeClr val="tx1"/>
                </a:solidFill>
                <a:latin typeface="+mn-lt"/>
                <a:ea typeface="+mn-ea"/>
                <a:cs typeface="+mn-cs"/>
              </a:rPr>
              <a:t>操作</a:t>
            </a:r>
            <a:r>
              <a:rPr lang="en-US" altLang="zh-CN" sz="1800" dirty="0" smtClean="0">
                <a:solidFill>
                  <a:schemeClr val="tx1"/>
                </a:solidFill>
                <a:latin typeface="+mn-lt"/>
                <a:ea typeface="+mn-ea"/>
                <a:cs typeface="+mn-cs"/>
              </a:rPr>
              <a:t>.</a:t>
            </a:r>
            <a:endParaRPr lang="en-US" altLang="zh-CN" sz="1800" dirty="0" smtClean="0"/>
          </a:p>
          <a:p>
            <a:pPr>
              <a:buNone/>
            </a:pPr>
            <a:endParaRPr lang="zh-CN" altLang="en-US" sz="2000" dirty="0"/>
          </a:p>
        </p:txBody>
      </p:sp>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99592" y="214313"/>
            <a:ext cx="8244408" cy="1462087"/>
          </a:xfrm>
          <a:noFill/>
          <a:ln/>
        </p:spPr>
        <p:txBody>
          <a:bodyPr lIns="92075" tIns="46037" rIns="92075" bIns="46037" anchor="ctr"/>
          <a:lstStyle/>
          <a:p>
            <a:pPr marL="742950" indent="-742950">
              <a:buFont typeface="+mj-ea"/>
              <a:buAutoNum type="circleNumDbPlain" startAt="2"/>
            </a:pPr>
            <a:r>
              <a:rPr lang="en-US" altLang="zh-CN" b="1"/>
              <a:t>HashShuffleManager</a:t>
            </a:r>
            <a:r>
              <a:rPr lang="zh-CN" altLang="en-US" b="1"/>
              <a:t>运行</a:t>
            </a:r>
            <a:r>
              <a:rPr lang="zh-CN" altLang="en-US" b="1" smtClean="0"/>
              <a:t>原理</a:t>
            </a:r>
            <a:endParaRPr lang="zh-CN" altLang="en-US" dirty="0"/>
          </a:p>
        </p:txBody>
      </p:sp>
      <p:sp>
        <p:nvSpPr>
          <p:cNvPr id="5123" name="Rectangle 3"/>
          <p:cNvSpPr>
            <a:spLocks noGrp="1" noChangeArrowheads="1"/>
          </p:cNvSpPr>
          <p:nvPr>
            <p:ph type="body" idx="1"/>
          </p:nvPr>
        </p:nvSpPr>
        <p:spPr>
          <a:xfrm>
            <a:off x="1182688" y="2017712"/>
            <a:ext cx="7781800" cy="4723656"/>
          </a:xfrm>
          <a:noFill/>
          <a:ln/>
        </p:spPr>
        <p:txBody>
          <a:bodyPr lIns="182562" tIns="46037" rIns="182562" bIns="46037"/>
          <a:lstStyle/>
          <a:p>
            <a:pPr marL="0" indent="0">
              <a:buNone/>
            </a:pPr>
            <a:endParaRPr lang="zh-CN" altLang="en-US" sz="2400"/>
          </a:p>
          <a:p>
            <a:pPr>
              <a:buFont typeface="Wingdings" panose="05000000000000000000" pitchFamily="2" charset="2"/>
              <a:buChar char="Ø"/>
            </a:pPr>
            <a:endParaRPr lang="zh-CN" altLang="en-US" sz="2400"/>
          </a:p>
          <a:p>
            <a:pPr>
              <a:buFont typeface="Wingdings" panose="05000000000000000000" pitchFamily="2" charset="2"/>
              <a:buChar char="Ø"/>
            </a:pPr>
            <a:endParaRPr lang="en-US" altLang="zh-CN" sz="240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32856"/>
            <a:ext cx="9144000" cy="4681291"/>
          </a:xfrm>
          <a:prstGeom prst="rect">
            <a:avLst/>
          </a:prstGeom>
        </p:spPr>
      </p:pic>
    </p:spTree>
    <p:extLst>
      <p:ext uri="{BB962C8B-B14F-4D97-AF65-F5344CB8AC3E}">
        <p14:creationId xmlns:p14="http://schemas.microsoft.com/office/powerpoint/2010/main" val="3211503174"/>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99592" y="214313"/>
            <a:ext cx="8244408" cy="1462087"/>
          </a:xfrm>
          <a:noFill/>
          <a:ln/>
        </p:spPr>
        <p:txBody>
          <a:bodyPr lIns="92075" tIns="46037" rIns="92075" bIns="46037" anchor="ctr"/>
          <a:lstStyle/>
          <a:p>
            <a:pPr marL="742950" indent="-742950">
              <a:buFont typeface="+mj-ea"/>
              <a:buAutoNum type="circleNumDbPlain" startAt="2"/>
            </a:pPr>
            <a:r>
              <a:rPr lang="zh-CN" altLang="en-US" b="1"/>
              <a:t>优化后</a:t>
            </a:r>
            <a:r>
              <a:rPr lang="zh-CN" altLang="en-US" b="1" smtClean="0"/>
              <a:t>的</a:t>
            </a:r>
            <a:r>
              <a:rPr lang="en-US" altLang="zh-CN" b="1" smtClean="0"/>
              <a:t>HashShuffleManager</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71151"/>
            <a:ext cx="9144000" cy="4786241"/>
          </a:xfrm>
          <a:prstGeom prst="rect">
            <a:avLst/>
          </a:prstGeom>
        </p:spPr>
      </p:pic>
      <p:sp>
        <p:nvSpPr>
          <p:cNvPr id="4" name="文本框 3"/>
          <p:cNvSpPr txBox="1"/>
          <p:nvPr/>
        </p:nvSpPr>
        <p:spPr>
          <a:xfrm>
            <a:off x="2339752" y="1844824"/>
            <a:ext cx="3888432" cy="369332"/>
          </a:xfrm>
          <a:prstGeom prst="rect">
            <a:avLst/>
          </a:prstGeom>
          <a:noFill/>
        </p:spPr>
        <p:txBody>
          <a:bodyPr wrap="square" rtlCol="0">
            <a:spAutoFit/>
          </a:bodyPr>
          <a:lstStyle/>
          <a:p>
            <a:r>
              <a:rPr lang="en-US" altLang="zh-CN" smtClean="0"/>
              <a:t>spark.shuffle.consolidateFiles=true</a:t>
            </a:r>
            <a:endParaRPr lang="en-US" altLang="zh-CN"/>
          </a:p>
        </p:txBody>
      </p:sp>
    </p:spTree>
    <p:extLst>
      <p:ext uri="{BB962C8B-B14F-4D97-AF65-F5344CB8AC3E}">
        <p14:creationId xmlns:p14="http://schemas.microsoft.com/office/powerpoint/2010/main" val="1487895299"/>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a:t>四</a:t>
            </a:r>
            <a:r>
              <a:rPr lang="zh-CN" altLang="en-US" smtClean="0"/>
              <a:t>、</a:t>
            </a:r>
            <a:r>
              <a:rPr lang="en-US" altLang="zh-CN" b="1"/>
              <a:t>shuffle</a:t>
            </a:r>
            <a:r>
              <a:rPr lang="zh-CN" altLang="en-US" b="1"/>
              <a:t>调</a:t>
            </a:r>
            <a:r>
              <a:rPr lang="zh-CN" altLang="en-US" b="1" smtClean="0"/>
              <a:t>优</a:t>
            </a:r>
            <a:r>
              <a:rPr lang="zh-CN" altLang="en-US" smtClean="0"/>
              <a:t> </a:t>
            </a:r>
            <a:endParaRPr lang="zh-CN" altLang="en-US" dirty="0"/>
          </a:p>
        </p:txBody>
      </p:sp>
      <p:sp>
        <p:nvSpPr>
          <p:cNvPr id="5123" name="Rectangle 3"/>
          <p:cNvSpPr>
            <a:spLocks noGrp="1" noChangeArrowheads="1"/>
          </p:cNvSpPr>
          <p:nvPr>
            <p:ph type="body" idx="1"/>
          </p:nvPr>
        </p:nvSpPr>
        <p:spPr>
          <a:xfrm>
            <a:off x="1182688" y="2017712"/>
            <a:ext cx="7781800" cy="4723656"/>
          </a:xfrm>
          <a:noFill/>
          <a:ln/>
        </p:spPr>
        <p:txBody>
          <a:bodyPr lIns="182562" tIns="46037" rIns="182562" bIns="46037"/>
          <a:lstStyle/>
          <a:p>
            <a:pPr marL="514350" indent="-514350">
              <a:buClr>
                <a:srgbClr val="76B749"/>
              </a:buClr>
              <a:buSzPct val="100000"/>
              <a:buFont typeface="+mj-lt"/>
              <a:buAutoNum type="arabicPeriod"/>
            </a:pPr>
            <a:r>
              <a:rPr lang="en-US" altLang="zh-CN" smtClean="0"/>
              <a:t>shuffle</a:t>
            </a:r>
            <a:r>
              <a:rPr lang="zh-CN" altLang="en-US"/>
              <a:t>的</a:t>
            </a:r>
            <a:r>
              <a:rPr lang="zh-CN" altLang="en-US" smtClean="0"/>
              <a:t>原理</a:t>
            </a:r>
            <a:endParaRPr lang="en-US" altLang="zh-CN" b="1" dirty="0" smtClean="0">
              <a:solidFill>
                <a:schemeClr val="tx1"/>
              </a:solidFill>
              <a:latin typeface="+mn-lt"/>
              <a:ea typeface="+mn-ea"/>
              <a:cs typeface="+mn-cs"/>
            </a:endParaRPr>
          </a:p>
          <a:p>
            <a:pPr marL="514350" indent="-514350">
              <a:buClr>
                <a:srgbClr val="76B749"/>
              </a:buClr>
              <a:buSzPct val="100000"/>
              <a:buFont typeface="+mj-ea"/>
              <a:buAutoNum type="circleNumDbPlain" startAt="3"/>
            </a:pPr>
            <a:r>
              <a:rPr lang="en-US" altLang="zh-CN" b="1"/>
              <a:t>SortShuffleManager</a:t>
            </a:r>
            <a:r>
              <a:rPr lang="zh-CN" altLang="en-US" b="1"/>
              <a:t>运行</a:t>
            </a:r>
            <a:r>
              <a:rPr lang="zh-CN" altLang="en-US" b="1" smtClean="0"/>
              <a:t>原理</a:t>
            </a:r>
            <a:endParaRPr lang="en-US" altLang="zh-CN" b="1" smtClean="0">
              <a:solidFill>
                <a:schemeClr val="tx1"/>
              </a:solidFill>
              <a:latin typeface="+mn-lt"/>
              <a:ea typeface="+mn-ea"/>
              <a:cs typeface="+mn-cs"/>
            </a:endParaRPr>
          </a:p>
          <a:p>
            <a:pPr>
              <a:buFont typeface="Wingdings" panose="05000000000000000000" pitchFamily="2" charset="2"/>
              <a:buChar char="Ø"/>
            </a:pPr>
            <a:r>
              <a:rPr lang="zh-CN" altLang="en-US" sz="2400" b="1"/>
              <a:t>普通运行机制</a:t>
            </a:r>
            <a:endParaRPr lang="zh-CN" altLang="en-US" sz="2400"/>
          </a:p>
          <a:p>
            <a:pPr>
              <a:buFont typeface="Wingdings" panose="05000000000000000000" pitchFamily="2" charset="2"/>
              <a:buChar char="Ø"/>
            </a:pPr>
            <a:r>
              <a:rPr lang="en-US" altLang="zh-CN" sz="2400" b="1"/>
              <a:t>bypass</a:t>
            </a:r>
            <a:r>
              <a:rPr lang="zh-CN" altLang="en-US" sz="2400" b="1"/>
              <a:t>运行</a:t>
            </a:r>
            <a:r>
              <a:rPr lang="zh-CN" altLang="en-US" sz="2400" b="1" smtClean="0"/>
              <a:t>机制：</a:t>
            </a:r>
            <a:endParaRPr lang="zh-CN" altLang="en-US" sz="2400"/>
          </a:p>
          <a:p>
            <a:pPr marL="0" indent="0">
              <a:buNone/>
            </a:pPr>
            <a:r>
              <a:rPr lang="zh-CN" altLang="en-US" sz="2400"/>
              <a:t> </a:t>
            </a:r>
            <a:r>
              <a:rPr lang="zh-CN" altLang="en-US" sz="2400" smtClean="0"/>
              <a:t>  触发</a:t>
            </a:r>
            <a:r>
              <a:rPr lang="zh-CN" altLang="en-US" sz="2400"/>
              <a:t>条件如下：</a:t>
            </a:r>
          </a:p>
          <a:p>
            <a:r>
              <a:rPr lang="en-US" altLang="zh-CN" sz="2000"/>
              <a:t>shuffle </a:t>
            </a:r>
            <a:r>
              <a:rPr lang="en-US" altLang="zh-CN" sz="2000" smtClean="0"/>
              <a:t>read</a:t>
            </a:r>
            <a:r>
              <a:rPr lang="zh-CN" altLang="en-US" sz="2000" smtClean="0"/>
              <a:t> </a:t>
            </a:r>
            <a:r>
              <a:rPr lang="en-US" altLang="zh-CN" sz="2000" smtClean="0"/>
              <a:t>task</a:t>
            </a:r>
            <a:r>
              <a:rPr lang="zh-CN" altLang="en-US" sz="2000"/>
              <a:t>数量小于</a:t>
            </a:r>
            <a:r>
              <a:rPr lang="en-US" altLang="zh-CN" sz="1800"/>
              <a:t>spark.shuffle.sort.bypassMergeThreshold</a:t>
            </a:r>
            <a:r>
              <a:rPr lang="zh-CN" altLang="en-US" sz="2400"/>
              <a:t>参数的值。</a:t>
            </a:r>
          </a:p>
          <a:p>
            <a:r>
              <a:rPr lang="zh-CN" altLang="en-US" sz="1800"/>
              <a:t>不是聚合类的</a:t>
            </a:r>
            <a:r>
              <a:rPr lang="en-US" altLang="zh-CN" sz="1800"/>
              <a:t>shuffle</a:t>
            </a:r>
            <a:r>
              <a:rPr lang="zh-CN" altLang="en-US" sz="1800"/>
              <a:t>算子（比如</a:t>
            </a:r>
            <a:r>
              <a:rPr lang="en-US" altLang="zh-CN" sz="1800"/>
              <a:t>reduceByKey</a:t>
            </a:r>
            <a:r>
              <a:rPr lang="zh-CN" altLang="en-US" sz="1800"/>
              <a:t>）</a:t>
            </a:r>
            <a:r>
              <a:rPr lang="zh-CN" altLang="en-US" sz="2400"/>
              <a:t>。</a:t>
            </a:r>
          </a:p>
          <a:p>
            <a:pPr marL="0" indent="0">
              <a:buNone/>
            </a:pPr>
            <a:endParaRPr lang="zh-CN" altLang="en-US" sz="2400"/>
          </a:p>
          <a:p>
            <a:pPr>
              <a:buFont typeface="Wingdings" panose="05000000000000000000" pitchFamily="2" charset="2"/>
              <a:buChar char="Ø"/>
            </a:pPr>
            <a:endParaRPr lang="zh-CN" altLang="en-US" sz="2400"/>
          </a:p>
          <a:p>
            <a:pPr>
              <a:buFont typeface="Wingdings" panose="05000000000000000000" pitchFamily="2" charset="2"/>
              <a:buChar char="Ø"/>
            </a:pPr>
            <a:endParaRPr lang="en-US" altLang="zh-CN" sz="2400"/>
          </a:p>
        </p:txBody>
      </p:sp>
    </p:spTree>
    <p:extLst>
      <p:ext uri="{BB962C8B-B14F-4D97-AF65-F5344CB8AC3E}">
        <p14:creationId xmlns:p14="http://schemas.microsoft.com/office/powerpoint/2010/main" val="3897697432"/>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99592" y="1"/>
            <a:ext cx="8244408" cy="548680"/>
          </a:xfrm>
          <a:noFill/>
          <a:ln/>
        </p:spPr>
        <p:txBody>
          <a:bodyPr lIns="92075" tIns="46037" rIns="92075" bIns="46037" anchor="ctr"/>
          <a:lstStyle/>
          <a:p>
            <a:r>
              <a:rPr lang="en-US" altLang="zh-CN" b="1" smtClean="0"/>
              <a:t>SortShuffleManager</a:t>
            </a:r>
            <a:r>
              <a:rPr lang="zh-CN" altLang="en-US" b="1" smtClean="0"/>
              <a:t>普通机制</a:t>
            </a:r>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9" y="548680"/>
            <a:ext cx="8064896" cy="6309320"/>
          </a:xfrm>
          <a:prstGeom prst="rect">
            <a:avLst/>
          </a:prstGeom>
        </p:spPr>
      </p:pic>
    </p:spTree>
    <p:extLst>
      <p:ext uri="{BB962C8B-B14F-4D97-AF65-F5344CB8AC3E}">
        <p14:creationId xmlns:p14="http://schemas.microsoft.com/office/powerpoint/2010/main" val="3487100615"/>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55576" y="432048"/>
            <a:ext cx="8388424" cy="548680"/>
          </a:xfrm>
          <a:noFill/>
          <a:ln/>
        </p:spPr>
        <p:txBody>
          <a:bodyPr lIns="92075" tIns="46037" rIns="92075" bIns="46037" anchor="ctr"/>
          <a:lstStyle/>
          <a:p>
            <a:r>
              <a:rPr lang="en-US" altLang="zh-CN" b="1" smtClean="0"/>
              <a:t>SortShuffleManager</a:t>
            </a:r>
            <a:r>
              <a:rPr lang="zh-CN" altLang="en-US" b="1" smtClean="0"/>
              <a:t> </a:t>
            </a:r>
            <a:r>
              <a:rPr lang="en-US" altLang="zh-CN" b="1" smtClean="0"/>
              <a:t>bypass</a:t>
            </a:r>
            <a:r>
              <a:rPr lang="zh-CN" altLang="en-US" b="1" smtClean="0"/>
              <a:t>机制</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409867"/>
            <a:ext cx="7956376" cy="5475517"/>
          </a:xfrm>
          <a:prstGeom prst="rect">
            <a:avLst/>
          </a:prstGeom>
        </p:spPr>
      </p:pic>
    </p:spTree>
    <p:extLst>
      <p:ext uri="{BB962C8B-B14F-4D97-AF65-F5344CB8AC3E}">
        <p14:creationId xmlns:p14="http://schemas.microsoft.com/office/powerpoint/2010/main" val="3530713523"/>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a:t>四</a:t>
            </a:r>
            <a:r>
              <a:rPr lang="zh-CN" altLang="en-US" smtClean="0"/>
              <a:t>、</a:t>
            </a:r>
            <a:r>
              <a:rPr lang="en-US" altLang="zh-CN" b="1"/>
              <a:t>shuffle</a:t>
            </a:r>
            <a:r>
              <a:rPr lang="zh-CN" altLang="en-US" b="1"/>
              <a:t>调</a:t>
            </a:r>
            <a:r>
              <a:rPr lang="zh-CN" altLang="en-US" b="1" smtClean="0"/>
              <a:t>优</a:t>
            </a:r>
            <a:r>
              <a:rPr lang="zh-CN" altLang="en-US" smtClean="0"/>
              <a:t> </a:t>
            </a:r>
            <a:endParaRPr lang="zh-CN" altLang="en-US" dirty="0"/>
          </a:p>
        </p:txBody>
      </p:sp>
      <p:sp>
        <p:nvSpPr>
          <p:cNvPr id="5123" name="Rectangle 3"/>
          <p:cNvSpPr>
            <a:spLocks noGrp="1" noChangeArrowheads="1"/>
          </p:cNvSpPr>
          <p:nvPr>
            <p:ph type="body" idx="1"/>
          </p:nvPr>
        </p:nvSpPr>
        <p:spPr>
          <a:xfrm>
            <a:off x="1182688" y="2017712"/>
            <a:ext cx="7781800" cy="4723656"/>
          </a:xfrm>
          <a:noFill/>
          <a:ln/>
        </p:spPr>
        <p:txBody>
          <a:bodyPr lIns="182562" tIns="46037" rIns="182562" bIns="46037"/>
          <a:lstStyle/>
          <a:p>
            <a:pPr marL="514350" indent="-514350">
              <a:buClr>
                <a:srgbClr val="76B749"/>
              </a:buClr>
              <a:buSzPct val="100000"/>
              <a:buFont typeface="+mj-lt"/>
              <a:buAutoNum type="arabicPeriod" startAt="2"/>
            </a:pPr>
            <a:r>
              <a:rPr lang="zh-CN" altLang="en-US" b="1" dirty="0"/>
              <a:t>相关参数调</a:t>
            </a:r>
            <a:r>
              <a:rPr lang="zh-CN" altLang="en-US" b="1" dirty="0" smtClean="0"/>
              <a:t>优</a:t>
            </a:r>
            <a:endParaRPr lang="en-US" altLang="zh-CN" b="1" dirty="0" smtClean="0">
              <a:solidFill>
                <a:schemeClr val="tx1"/>
              </a:solidFill>
              <a:latin typeface="+mn-lt"/>
              <a:ea typeface="+mn-ea"/>
              <a:cs typeface="+mn-cs"/>
            </a:endParaRPr>
          </a:p>
          <a:p>
            <a:pPr marL="514350" indent="-514350">
              <a:buClr>
                <a:srgbClr val="76B749"/>
              </a:buClr>
              <a:buSzPct val="100000"/>
              <a:buFont typeface="+mj-ea"/>
              <a:buAutoNum type="circleNumDbPlain"/>
            </a:pPr>
            <a:r>
              <a:rPr lang="en-US" altLang="zh-CN" b="1" dirty="0" err="1" smtClean="0"/>
              <a:t>spark.shuffle.file.buffer</a:t>
            </a:r>
            <a:endParaRPr lang="en-US" altLang="zh-CN" b="1" dirty="0" smtClean="0">
              <a:solidFill>
                <a:schemeClr val="tx1"/>
              </a:solidFill>
              <a:latin typeface="+mn-lt"/>
              <a:ea typeface="+mn-ea"/>
              <a:cs typeface="+mn-cs"/>
            </a:endParaRPr>
          </a:p>
          <a:p>
            <a:r>
              <a:rPr lang="zh-CN" altLang="en-US" sz="2000" dirty="0"/>
              <a:t>默认值：</a:t>
            </a:r>
            <a:r>
              <a:rPr lang="en-US" altLang="zh-CN" sz="2000" dirty="0"/>
              <a:t>32k</a:t>
            </a:r>
          </a:p>
          <a:p>
            <a:r>
              <a:rPr lang="zh-CN" altLang="en-US" sz="2000" dirty="0"/>
              <a:t>参数说明：该参数用于设置</a:t>
            </a:r>
            <a:r>
              <a:rPr lang="en-US" altLang="zh-CN" sz="2000" dirty="0"/>
              <a:t>shuffle write task</a:t>
            </a:r>
            <a:r>
              <a:rPr lang="zh-CN" altLang="en-US" sz="2000" dirty="0"/>
              <a:t>的</a:t>
            </a:r>
            <a:r>
              <a:rPr lang="en-US" altLang="zh-CN" sz="2000" dirty="0" err="1"/>
              <a:t>BufferedOutputStream</a:t>
            </a:r>
            <a:r>
              <a:rPr lang="zh-CN" altLang="en-US" sz="2000" dirty="0"/>
              <a:t>的</a:t>
            </a:r>
            <a:r>
              <a:rPr lang="en-US" altLang="zh-CN" sz="2000" dirty="0"/>
              <a:t>buffer</a:t>
            </a:r>
            <a:r>
              <a:rPr lang="zh-CN" altLang="en-US" sz="2000" dirty="0"/>
              <a:t>缓冲大小。将数据写到磁盘文件之前，会先写入</a:t>
            </a:r>
            <a:r>
              <a:rPr lang="en-US" altLang="zh-CN" sz="2000" dirty="0"/>
              <a:t>buffer</a:t>
            </a:r>
            <a:r>
              <a:rPr lang="zh-CN" altLang="en-US" sz="2000" dirty="0"/>
              <a:t>缓冲中，待缓冲写满之后，才会溢写到磁盘。</a:t>
            </a:r>
          </a:p>
          <a:p>
            <a:r>
              <a:rPr lang="zh-CN" altLang="en-US" sz="2000" dirty="0"/>
              <a:t>调优建议：如果作业可用的内存资源较为充足的话，可以适当增加这个参数的大小（比如</a:t>
            </a:r>
            <a:r>
              <a:rPr lang="en-US" altLang="zh-CN" sz="2000" dirty="0"/>
              <a:t>64k</a:t>
            </a:r>
            <a:r>
              <a:rPr lang="zh-CN" altLang="en-US" sz="2000" dirty="0"/>
              <a:t>），从而减少</a:t>
            </a:r>
            <a:r>
              <a:rPr lang="en-US" altLang="zh-CN" sz="2000" dirty="0"/>
              <a:t>shuffle write</a:t>
            </a:r>
            <a:r>
              <a:rPr lang="zh-CN" altLang="en-US" sz="2000" dirty="0"/>
              <a:t>过程中溢写磁盘文件的次数，也就可以减少磁盘</a:t>
            </a:r>
            <a:r>
              <a:rPr lang="en-US" altLang="zh-CN" sz="2000" dirty="0"/>
              <a:t>IO</a:t>
            </a:r>
            <a:r>
              <a:rPr lang="zh-CN" altLang="en-US" sz="2000" dirty="0"/>
              <a:t>次数，进而提升性能。在实践中发现，合理调节该参数，性能会有</a:t>
            </a:r>
            <a:r>
              <a:rPr lang="en-US" altLang="zh-CN" sz="2000" dirty="0"/>
              <a:t>1%~5%</a:t>
            </a:r>
            <a:r>
              <a:rPr lang="zh-CN" altLang="en-US" sz="2000" dirty="0"/>
              <a:t>的提升</a:t>
            </a:r>
            <a:r>
              <a:rPr lang="zh-CN" altLang="en-US" sz="2000" dirty="0" smtClean="0"/>
              <a:t>。</a:t>
            </a:r>
          </a:p>
          <a:p>
            <a:pPr marL="0" indent="0">
              <a:buNone/>
            </a:pPr>
            <a:endParaRPr lang="zh-CN" altLang="en-US" sz="2400" dirty="0"/>
          </a:p>
          <a:p>
            <a:pPr>
              <a:buFont typeface="Wingdings" panose="05000000000000000000" pitchFamily="2" charset="2"/>
              <a:buChar char="Ø"/>
            </a:pPr>
            <a:endParaRPr lang="zh-CN" altLang="en-US" sz="2400" dirty="0"/>
          </a:p>
          <a:p>
            <a:pPr>
              <a:buFont typeface="Wingdings" panose="05000000000000000000" pitchFamily="2" charset="2"/>
              <a:buChar char="Ø"/>
            </a:pPr>
            <a:endParaRPr lang="en-US" altLang="zh-CN" sz="2400" dirty="0"/>
          </a:p>
        </p:txBody>
      </p:sp>
    </p:spTree>
    <p:extLst>
      <p:ext uri="{BB962C8B-B14F-4D97-AF65-F5344CB8AC3E}">
        <p14:creationId xmlns:p14="http://schemas.microsoft.com/office/powerpoint/2010/main" val="4096347518"/>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a:t>四</a:t>
            </a:r>
            <a:r>
              <a:rPr lang="zh-CN" altLang="en-US" smtClean="0"/>
              <a:t>、</a:t>
            </a:r>
            <a:r>
              <a:rPr lang="en-US" altLang="zh-CN" b="1"/>
              <a:t>shuffle</a:t>
            </a:r>
            <a:r>
              <a:rPr lang="zh-CN" altLang="en-US" b="1"/>
              <a:t>调</a:t>
            </a:r>
            <a:r>
              <a:rPr lang="zh-CN" altLang="en-US" b="1" smtClean="0"/>
              <a:t>优</a:t>
            </a:r>
            <a:r>
              <a:rPr lang="zh-CN" altLang="en-US" smtClean="0"/>
              <a:t> </a:t>
            </a:r>
            <a:endParaRPr lang="zh-CN" altLang="en-US" dirty="0"/>
          </a:p>
        </p:txBody>
      </p:sp>
      <p:sp>
        <p:nvSpPr>
          <p:cNvPr id="5123" name="Rectangle 3"/>
          <p:cNvSpPr>
            <a:spLocks noGrp="1" noChangeArrowheads="1"/>
          </p:cNvSpPr>
          <p:nvPr>
            <p:ph type="body" idx="1"/>
          </p:nvPr>
        </p:nvSpPr>
        <p:spPr>
          <a:xfrm>
            <a:off x="1182688" y="2017712"/>
            <a:ext cx="7781800" cy="4723656"/>
          </a:xfrm>
          <a:noFill/>
          <a:ln/>
        </p:spPr>
        <p:txBody>
          <a:bodyPr lIns="182562" tIns="46037" rIns="182562" bIns="46037"/>
          <a:lstStyle/>
          <a:p>
            <a:pPr marL="514350" indent="-514350">
              <a:buClr>
                <a:srgbClr val="76B749"/>
              </a:buClr>
              <a:buSzPct val="100000"/>
              <a:buFont typeface="+mj-lt"/>
              <a:buAutoNum type="arabicPeriod" startAt="2"/>
            </a:pPr>
            <a:r>
              <a:rPr lang="zh-CN" altLang="en-US" b="1"/>
              <a:t>相关参数调</a:t>
            </a:r>
            <a:r>
              <a:rPr lang="zh-CN" altLang="en-US" b="1" smtClean="0"/>
              <a:t>优</a:t>
            </a:r>
            <a:endParaRPr lang="en-US" altLang="zh-CN" b="1" dirty="0" smtClean="0">
              <a:solidFill>
                <a:schemeClr val="tx1"/>
              </a:solidFill>
              <a:latin typeface="+mn-lt"/>
              <a:ea typeface="+mn-ea"/>
              <a:cs typeface="+mn-cs"/>
            </a:endParaRPr>
          </a:p>
          <a:p>
            <a:pPr marL="514350" indent="-514350">
              <a:buClr>
                <a:srgbClr val="76B749"/>
              </a:buClr>
              <a:buSzPct val="100000"/>
              <a:buFont typeface="+mj-ea"/>
              <a:buAutoNum type="circleNumDbPlain" startAt="2"/>
            </a:pPr>
            <a:r>
              <a:rPr lang="en-US" altLang="zh-CN" b="1" smtClean="0"/>
              <a:t>spark.reducer.maxSizeInFlight</a:t>
            </a:r>
            <a:endParaRPr lang="en-US" altLang="zh-CN" b="1" smtClean="0">
              <a:solidFill>
                <a:schemeClr val="tx1"/>
              </a:solidFill>
              <a:latin typeface="+mn-lt"/>
              <a:ea typeface="+mn-ea"/>
              <a:cs typeface="+mn-cs"/>
            </a:endParaRPr>
          </a:p>
          <a:p>
            <a:r>
              <a:rPr lang="zh-CN" altLang="en-US" sz="2000"/>
              <a:t>默认值：</a:t>
            </a:r>
            <a:r>
              <a:rPr lang="en-US" altLang="zh-CN" sz="2000"/>
              <a:t>48m</a:t>
            </a:r>
          </a:p>
          <a:p>
            <a:r>
              <a:rPr lang="zh-CN" altLang="en-US" sz="2000"/>
              <a:t>参数说明：该参数用于设置</a:t>
            </a:r>
            <a:r>
              <a:rPr lang="en-US" altLang="zh-CN" sz="2000"/>
              <a:t>shuffle read task</a:t>
            </a:r>
            <a:r>
              <a:rPr lang="zh-CN" altLang="en-US" sz="2000"/>
              <a:t>的</a:t>
            </a:r>
            <a:r>
              <a:rPr lang="en-US" altLang="zh-CN" sz="2000"/>
              <a:t>buffer</a:t>
            </a:r>
            <a:r>
              <a:rPr lang="zh-CN" altLang="en-US" sz="2000"/>
              <a:t>缓冲大小，而这个</a:t>
            </a:r>
            <a:r>
              <a:rPr lang="en-US" altLang="zh-CN" sz="2000"/>
              <a:t>buffer</a:t>
            </a:r>
            <a:r>
              <a:rPr lang="zh-CN" altLang="en-US" sz="2000"/>
              <a:t>缓冲决定了每次能够拉取多少数据。</a:t>
            </a:r>
          </a:p>
          <a:p>
            <a:r>
              <a:rPr lang="zh-CN" altLang="en-US" sz="2000"/>
              <a:t>调优建议：如果作业可用的内存资源较为充足的话，可以适当增加这个参数的大小（比如</a:t>
            </a:r>
            <a:r>
              <a:rPr lang="en-US" altLang="zh-CN" sz="2000" smtClean="0"/>
              <a:t>96M</a:t>
            </a:r>
            <a:r>
              <a:rPr lang="zh-CN" altLang="en-US" sz="2000" smtClean="0"/>
              <a:t>），</a:t>
            </a:r>
            <a:r>
              <a:rPr lang="zh-CN" altLang="en-US" sz="2000"/>
              <a:t>从而减少拉取数据的次数，也就可以减少网络传输的次数，进而提升性能。在实践中发现，合理调节该参数，性能会有</a:t>
            </a:r>
            <a:r>
              <a:rPr lang="en-US" altLang="zh-CN" sz="2000"/>
              <a:t>1%~5%</a:t>
            </a:r>
            <a:r>
              <a:rPr lang="zh-CN" altLang="en-US" sz="2000"/>
              <a:t>的提升</a:t>
            </a:r>
            <a:r>
              <a:rPr lang="zh-CN" altLang="en-US" sz="2000" smtClean="0"/>
              <a:t>。</a:t>
            </a:r>
            <a:endParaRPr lang="zh-CN" altLang="en-US" sz="2400"/>
          </a:p>
          <a:p>
            <a:pPr>
              <a:buFont typeface="Wingdings" panose="05000000000000000000" pitchFamily="2" charset="2"/>
              <a:buChar char="Ø"/>
            </a:pPr>
            <a:endParaRPr lang="zh-CN" altLang="en-US" sz="2400"/>
          </a:p>
          <a:p>
            <a:pPr>
              <a:buFont typeface="Wingdings" panose="05000000000000000000" pitchFamily="2" charset="2"/>
              <a:buChar char="Ø"/>
            </a:pPr>
            <a:endParaRPr lang="en-US" altLang="zh-CN" sz="2400"/>
          </a:p>
        </p:txBody>
      </p:sp>
    </p:spTree>
    <p:extLst>
      <p:ext uri="{BB962C8B-B14F-4D97-AF65-F5344CB8AC3E}">
        <p14:creationId xmlns:p14="http://schemas.microsoft.com/office/powerpoint/2010/main" val="3857075263"/>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a:t>四</a:t>
            </a:r>
            <a:r>
              <a:rPr lang="zh-CN" altLang="en-US" smtClean="0"/>
              <a:t>、</a:t>
            </a:r>
            <a:r>
              <a:rPr lang="en-US" altLang="zh-CN" b="1"/>
              <a:t>shuffle</a:t>
            </a:r>
            <a:r>
              <a:rPr lang="zh-CN" altLang="en-US" b="1"/>
              <a:t>调</a:t>
            </a:r>
            <a:r>
              <a:rPr lang="zh-CN" altLang="en-US" b="1" smtClean="0"/>
              <a:t>优</a:t>
            </a:r>
            <a:r>
              <a:rPr lang="zh-CN" altLang="en-US" smtClean="0"/>
              <a:t> </a:t>
            </a:r>
            <a:endParaRPr lang="zh-CN" altLang="en-US" dirty="0"/>
          </a:p>
        </p:txBody>
      </p:sp>
      <p:sp>
        <p:nvSpPr>
          <p:cNvPr id="5123" name="Rectangle 3"/>
          <p:cNvSpPr>
            <a:spLocks noGrp="1" noChangeArrowheads="1"/>
          </p:cNvSpPr>
          <p:nvPr>
            <p:ph type="body" idx="1"/>
          </p:nvPr>
        </p:nvSpPr>
        <p:spPr>
          <a:xfrm>
            <a:off x="1182688" y="2017712"/>
            <a:ext cx="7781800" cy="4723656"/>
          </a:xfrm>
          <a:noFill/>
          <a:ln/>
        </p:spPr>
        <p:txBody>
          <a:bodyPr lIns="182562" tIns="46037" rIns="182562" bIns="46037"/>
          <a:lstStyle/>
          <a:p>
            <a:pPr marL="514350" indent="-514350">
              <a:buClr>
                <a:srgbClr val="76B749"/>
              </a:buClr>
              <a:buSzPct val="100000"/>
              <a:buFont typeface="+mj-lt"/>
              <a:buAutoNum type="arabicPeriod" startAt="2"/>
            </a:pPr>
            <a:r>
              <a:rPr lang="zh-CN" altLang="en-US" b="1"/>
              <a:t>相关参数调</a:t>
            </a:r>
            <a:r>
              <a:rPr lang="zh-CN" altLang="en-US" b="1" smtClean="0"/>
              <a:t>优</a:t>
            </a:r>
            <a:endParaRPr lang="en-US" altLang="zh-CN" b="1" dirty="0" smtClean="0">
              <a:solidFill>
                <a:schemeClr val="tx1"/>
              </a:solidFill>
              <a:latin typeface="+mn-lt"/>
              <a:ea typeface="+mn-ea"/>
              <a:cs typeface="+mn-cs"/>
            </a:endParaRPr>
          </a:p>
          <a:p>
            <a:pPr marL="514350" indent="-514350">
              <a:buClr>
                <a:srgbClr val="76B749"/>
              </a:buClr>
              <a:buSzPct val="100000"/>
              <a:buFont typeface="+mj-ea"/>
              <a:buAutoNum type="circleNumDbPlain" startAt="3"/>
            </a:pPr>
            <a:r>
              <a:rPr lang="en-US" altLang="zh-CN" b="1" smtClean="0"/>
              <a:t>spark.shuffle.io.maxRetries</a:t>
            </a:r>
            <a:endParaRPr lang="en-US" altLang="zh-CN" b="1" smtClean="0">
              <a:solidFill>
                <a:schemeClr val="tx1"/>
              </a:solidFill>
              <a:latin typeface="+mn-lt"/>
              <a:ea typeface="+mn-ea"/>
              <a:cs typeface="+mn-cs"/>
            </a:endParaRPr>
          </a:p>
          <a:p>
            <a:r>
              <a:rPr lang="zh-CN" altLang="en-US" sz="2000"/>
              <a:t>默认值：</a:t>
            </a:r>
            <a:r>
              <a:rPr lang="en-US" altLang="zh-CN" sz="2000"/>
              <a:t>3</a:t>
            </a:r>
          </a:p>
          <a:p>
            <a:r>
              <a:rPr lang="zh-CN" altLang="en-US" sz="2000"/>
              <a:t>参数说明：</a:t>
            </a:r>
            <a:r>
              <a:rPr lang="en-US" altLang="zh-CN" sz="2000"/>
              <a:t>shuffle read task</a:t>
            </a:r>
            <a:r>
              <a:rPr lang="zh-CN" altLang="en-US" sz="2000"/>
              <a:t>从</a:t>
            </a:r>
            <a:r>
              <a:rPr lang="en-US" altLang="zh-CN" sz="2000"/>
              <a:t>shuffle write task</a:t>
            </a:r>
            <a:r>
              <a:rPr lang="zh-CN" altLang="en-US" sz="2000"/>
              <a:t>所在节点拉取属于自己的数据时，如果因为网络异常导致拉取失败，是会自动进行重试的。该参数就代表了可以重试的最大次数。如果在指定次数之内拉取还是没有成功，就可能会导致作业执行失败。</a:t>
            </a:r>
          </a:p>
          <a:p>
            <a:r>
              <a:rPr lang="zh-CN" altLang="en-US" sz="2000"/>
              <a:t>调优建议：对于那些包含了特别耗时的</a:t>
            </a:r>
            <a:r>
              <a:rPr lang="en-US" altLang="zh-CN" sz="2000"/>
              <a:t>shuffle</a:t>
            </a:r>
            <a:r>
              <a:rPr lang="zh-CN" altLang="en-US" sz="2000"/>
              <a:t>操作的作业，建议增加重试最大次数（比如</a:t>
            </a:r>
            <a:r>
              <a:rPr lang="en-US" altLang="zh-CN" sz="2000"/>
              <a:t>60</a:t>
            </a:r>
            <a:r>
              <a:rPr lang="zh-CN" altLang="en-US" sz="2000"/>
              <a:t>次），以避免由于</a:t>
            </a:r>
            <a:r>
              <a:rPr lang="en-US" altLang="zh-CN" sz="2000"/>
              <a:t>JVM</a:t>
            </a:r>
            <a:r>
              <a:rPr lang="zh-CN" altLang="en-US" sz="2000"/>
              <a:t>的</a:t>
            </a:r>
            <a:r>
              <a:rPr lang="en-US" altLang="zh-CN" sz="2000"/>
              <a:t>full gc</a:t>
            </a:r>
            <a:r>
              <a:rPr lang="zh-CN" altLang="en-US" sz="2000"/>
              <a:t>或者网络不稳定等因素导致的数据拉取失败。在实践中发现，对于针对超大数据量（数十亿</a:t>
            </a:r>
            <a:r>
              <a:rPr lang="en-US" altLang="zh-CN" sz="2000"/>
              <a:t>~</a:t>
            </a:r>
            <a:r>
              <a:rPr lang="zh-CN" altLang="en-US" sz="2000"/>
              <a:t>上百亿）的</a:t>
            </a:r>
            <a:r>
              <a:rPr lang="en-US" altLang="zh-CN" sz="2000"/>
              <a:t>shuffle</a:t>
            </a:r>
            <a:r>
              <a:rPr lang="zh-CN" altLang="en-US" sz="2000"/>
              <a:t>过程，调节该参数可以大幅度提升</a:t>
            </a:r>
            <a:r>
              <a:rPr lang="zh-CN" altLang="en-US" sz="2000" smtClean="0"/>
              <a:t>稳定性</a:t>
            </a:r>
            <a:r>
              <a:rPr lang="zh-CN" altLang="en-US" sz="2000"/>
              <a:t>。</a:t>
            </a:r>
            <a:endParaRPr lang="zh-CN" altLang="en-US" sz="2400"/>
          </a:p>
          <a:p>
            <a:pPr>
              <a:buFont typeface="Wingdings" panose="05000000000000000000" pitchFamily="2" charset="2"/>
              <a:buChar char="Ø"/>
            </a:pPr>
            <a:endParaRPr lang="en-US" altLang="zh-CN" sz="2400"/>
          </a:p>
        </p:txBody>
      </p:sp>
    </p:spTree>
    <p:extLst>
      <p:ext uri="{BB962C8B-B14F-4D97-AF65-F5344CB8AC3E}">
        <p14:creationId xmlns:p14="http://schemas.microsoft.com/office/powerpoint/2010/main" val="969092629"/>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a:t>四</a:t>
            </a:r>
            <a:r>
              <a:rPr lang="zh-CN" altLang="en-US" smtClean="0"/>
              <a:t>、</a:t>
            </a:r>
            <a:r>
              <a:rPr lang="en-US" altLang="zh-CN" b="1"/>
              <a:t>shuffle</a:t>
            </a:r>
            <a:r>
              <a:rPr lang="zh-CN" altLang="en-US" b="1"/>
              <a:t>调</a:t>
            </a:r>
            <a:r>
              <a:rPr lang="zh-CN" altLang="en-US" b="1" smtClean="0"/>
              <a:t>优</a:t>
            </a:r>
            <a:r>
              <a:rPr lang="zh-CN" altLang="en-US" smtClean="0"/>
              <a:t> </a:t>
            </a:r>
            <a:endParaRPr lang="zh-CN" altLang="en-US" dirty="0"/>
          </a:p>
        </p:txBody>
      </p:sp>
      <p:sp>
        <p:nvSpPr>
          <p:cNvPr id="5123" name="Rectangle 3"/>
          <p:cNvSpPr>
            <a:spLocks noGrp="1" noChangeArrowheads="1"/>
          </p:cNvSpPr>
          <p:nvPr>
            <p:ph type="body" idx="1"/>
          </p:nvPr>
        </p:nvSpPr>
        <p:spPr>
          <a:xfrm>
            <a:off x="1182688" y="2017712"/>
            <a:ext cx="7781800" cy="4723656"/>
          </a:xfrm>
          <a:noFill/>
          <a:ln/>
        </p:spPr>
        <p:txBody>
          <a:bodyPr lIns="182562" tIns="46037" rIns="182562" bIns="46037"/>
          <a:lstStyle/>
          <a:p>
            <a:pPr marL="514350" indent="-514350">
              <a:buClr>
                <a:srgbClr val="76B749"/>
              </a:buClr>
              <a:buSzPct val="100000"/>
              <a:buFont typeface="+mj-lt"/>
              <a:buAutoNum type="arabicPeriod" startAt="2"/>
            </a:pPr>
            <a:r>
              <a:rPr lang="zh-CN" altLang="en-US" b="1"/>
              <a:t>相关参数调</a:t>
            </a:r>
            <a:r>
              <a:rPr lang="zh-CN" altLang="en-US" b="1" smtClean="0"/>
              <a:t>优</a:t>
            </a:r>
            <a:endParaRPr lang="en-US" altLang="zh-CN" b="1" dirty="0" smtClean="0">
              <a:solidFill>
                <a:schemeClr val="tx1"/>
              </a:solidFill>
              <a:latin typeface="+mn-lt"/>
              <a:ea typeface="+mn-ea"/>
              <a:cs typeface="+mn-cs"/>
            </a:endParaRPr>
          </a:p>
          <a:p>
            <a:pPr marL="514350" indent="-514350">
              <a:buClr>
                <a:srgbClr val="76B749"/>
              </a:buClr>
              <a:buSzPct val="100000"/>
              <a:buFont typeface="+mj-ea"/>
              <a:buAutoNum type="circleNumDbPlain" startAt="4"/>
            </a:pPr>
            <a:r>
              <a:rPr lang="en-US" altLang="zh-CN" b="1" smtClean="0"/>
              <a:t>spark.shuffle.io.retryWait</a:t>
            </a:r>
            <a:endParaRPr lang="en-US" altLang="zh-CN" b="1" smtClean="0">
              <a:solidFill>
                <a:schemeClr val="tx1"/>
              </a:solidFill>
              <a:latin typeface="+mn-lt"/>
              <a:ea typeface="+mn-ea"/>
              <a:cs typeface="+mn-cs"/>
            </a:endParaRPr>
          </a:p>
          <a:p>
            <a:r>
              <a:rPr lang="zh-CN" altLang="en-US" sz="2000"/>
              <a:t>默认值：</a:t>
            </a:r>
            <a:r>
              <a:rPr lang="en-US" altLang="zh-CN" sz="2000"/>
              <a:t>5s</a:t>
            </a:r>
          </a:p>
          <a:p>
            <a:r>
              <a:rPr lang="zh-CN" altLang="en-US" sz="2000"/>
              <a:t>参数说明：具体解释同上，该参数代表了每次重试拉取数据的等待间隔，默认是</a:t>
            </a:r>
            <a:r>
              <a:rPr lang="en-US" altLang="zh-CN" sz="2000"/>
              <a:t>5s</a:t>
            </a:r>
            <a:r>
              <a:rPr lang="zh-CN" altLang="en-US" sz="2000"/>
              <a:t>。</a:t>
            </a:r>
          </a:p>
          <a:p>
            <a:r>
              <a:rPr lang="zh-CN" altLang="en-US" sz="2000"/>
              <a:t>调优建议：建议加大间隔时长（比如</a:t>
            </a:r>
            <a:r>
              <a:rPr lang="en-US" altLang="zh-CN" sz="2000"/>
              <a:t>60s</a:t>
            </a:r>
            <a:r>
              <a:rPr lang="zh-CN" altLang="en-US" sz="2000"/>
              <a:t>），以增加</a:t>
            </a:r>
            <a:r>
              <a:rPr lang="en-US" altLang="zh-CN" sz="2000"/>
              <a:t>shuffle</a:t>
            </a:r>
            <a:r>
              <a:rPr lang="zh-CN" altLang="en-US" sz="2000"/>
              <a:t>操作的稳定性</a:t>
            </a:r>
            <a:r>
              <a:rPr lang="zh-CN" altLang="en-US" sz="2000" smtClean="0"/>
              <a:t>。</a:t>
            </a:r>
            <a:endParaRPr lang="zh-CN" altLang="en-US" sz="2000"/>
          </a:p>
        </p:txBody>
      </p:sp>
    </p:spTree>
    <p:extLst>
      <p:ext uri="{BB962C8B-B14F-4D97-AF65-F5344CB8AC3E}">
        <p14:creationId xmlns:p14="http://schemas.microsoft.com/office/powerpoint/2010/main" val="3414311546"/>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a:t>四</a:t>
            </a:r>
            <a:r>
              <a:rPr lang="zh-CN" altLang="en-US" smtClean="0"/>
              <a:t>、</a:t>
            </a:r>
            <a:r>
              <a:rPr lang="en-US" altLang="zh-CN" b="1"/>
              <a:t>shuffle</a:t>
            </a:r>
            <a:r>
              <a:rPr lang="zh-CN" altLang="en-US" b="1"/>
              <a:t>调</a:t>
            </a:r>
            <a:r>
              <a:rPr lang="zh-CN" altLang="en-US" b="1" smtClean="0"/>
              <a:t>优</a:t>
            </a:r>
            <a:r>
              <a:rPr lang="zh-CN" altLang="en-US" smtClean="0"/>
              <a:t> </a:t>
            </a:r>
            <a:endParaRPr lang="zh-CN" altLang="en-US" dirty="0"/>
          </a:p>
        </p:txBody>
      </p:sp>
      <p:sp>
        <p:nvSpPr>
          <p:cNvPr id="5123" name="Rectangle 3"/>
          <p:cNvSpPr>
            <a:spLocks noGrp="1" noChangeArrowheads="1"/>
          </p:cNvSpPr>
          <p:nvPr>
            <p:ph type="body" idx="1"/>
          </p:nvPr>
        </p:nvSpPr>
        <p:spPr>
          <a:xfrm>
            <a:off x="1182688" y="2017712"/>
            <a:ext cx="7781800" cy="4723656"/>
          </a:xfrm>
          <a:noFill/>
          <a:ln/>
        </p:spPr>
        <p:txBody>
          <a:bodyPr lIns="182562" tIns="46037" rIns="182562" bIns="46037"/>
          <a:lstStyle/>
          <a:p>
            <a:pPr marL="514350" indent="-514350">
              <a:buClr>
                <a:srgbClr val="76B749"/>
              </a:buClr>
              <a:buSzPct val="100000"/>
              <a:buFont typeface="+mj-lt"/>
              <a:buAutoNum type="arabicPeriod" startAt="2"/>
            </a:pPr>
            <a:r>
              <a:rPr lang="zh-CN" altLang="en-US" b="1"/>
              <a:t>相关参数调</a:t>
            </a:r>
            <a:r>
              <a:rPr lang="zh-CN" altLang="en-US" b="1" smtClean="0"/>
              <a:t>优</a:t>
            </a:r>
            <a:endParaRPr lang="en-US" altLang="zh-CN" b="1" dirty="0" smtClean="0">
              <a:solidFill>
                <a:schemeClr val="tx1"/>
              </a:solidFill>
              <a:latin typeface="+mn-lt"/>
              <a:ea typeface="+mn-ea"/>
              <a:cs typeface="+mn-cs"/>
            </a:endParaRPr>
          </a:p>
          <a:p>
            <a:pPr marL="514350" indent="-514350">
              <a:buClr>
                <a:srgbClr val="76B749"/>
              </a:buClr>
              <a:buSzPct val="100000"/>
              <a:buFont typeface="+mj-ea"/>
              <a:buAutoNum type="circleNumDbPlain" startAt="5"/>
            </a:pPr>
            <a:r>
              <a:rPr lang="en-US" altLang="zh-CN" b="1" smtClean="0"/>
              <a:t>spark.shuffle.memoryFraction</a:t>
            </a:r>
            <a:endParaRPr lang="en-US" altLang="zh-CN" b="1" smtClean="0">
              <a:solidFill>
                <a:schemeClr val="tx1"/>
              </a:solidFill>
              <a:latin typeface="+mn-lt"/>
              <a:ea typeface="+mn-ea"/>
              <a:cs typeface="+mn-cs"/>
            </a:endParaRPr>
          </a:p>
          <a:p>
            <a:r>
              <a:rPr lang="zh-CN" altLang="en-US" sz="2000"/>
              <a:t>默认值：</a:t>
            </a:r>
            <a:r>
              <a:rPr lang="en-US" altLang="zh-CN" sz="2000"/>
              <a:t>0.2</a:t>
            </a:r>
          </a:p>
          <a:p>
            <a:r>
              <a:rPr lang="zh-CN" altLang="en-US" sz="2000"/>
              <a:t>参数说明：该参数代表了</a:t>
            </a:r>
            <a:r>
              <a:rPr lang="en-US" altLang="zh-CN" sz="2000"/>
              <a:t>Executor</a:t>
            </a:r>
            <a:r>
              <a:rPr lang="zh-CN" altLang="en-US" sz="2000"/>
              <a:t>内存中，分配给</a:t>
            </a:r>
            <a:r>
              <a:rPr lang="en-US" altLang="zh-CN" sz="2000"/>
              <a:t>shuffle read task</a:t>
            </a:r>
            <a:r>
              <a:rPr lang="zh-CN" altLang="en-US" sz="2000"/>
              <a:t>进行聚合操作的内存比例，默认是</a:t>
            </a:r>
            <a:r>
              <a:rPr lang="en-US" altLang="zh-CN" sz="2000"/>
              <a:t>20%</a:t>
            </a:r>
            <a:r>
              <a:rPr lang="zh-CN" altLang="en-US" sz="2000"/>
              <a:t>。</a:t>
            </a:r>
          </a:p>
          <a:p>
            <a:r>
              <a:rPr lang="zh-CN" altLang="en-US" sz="2000"/>
              <a:t>调优建议：在资源参数调优中讲解过这个参数。如果内存充足，而且很少使用持久化操作，建议调高这个比例，给</a:t>
            </a:r>
            <a:r>
              <a:rPr lang="en-US" altLang="zh-CN" sz="2000"/>
              <a:t>shuffle read</a:t>
            </a:r>
            <a:r>
              <a:rPr lang="zh-CN" altLang="en-US" sz="2000"/>
              <a:t>的聚合操作更多内存，以避免由于内存不足导致聚合过程中频繁读写磁盘。在实践中发现，合理调节该参数可以将性能提升</a:t>
            </a:r>
            <a:r>
              <a:rPr lang="en-US" altLang="zh-CN" sz="2000"/>
              <a:t>10%</a:t>
            </a:r>
            <a:r>
              <a:rPr lang="zh-CN" altLang="en-US" sz="2000"/>
              <a:t>左右。</a:t>
            </a:r>
          </a:p>
        </p:txBody>
      </p:sp>
    </p:spTree>
    <p:extLst>
      <p:ext uri="{BB962C8B-B14F-4D97-AF65-F5344CB8AC3E}">
        <p14:creationId xmlns:p14="http://schemas.microsoft.com/office/powerpoint/2010/main" val="110989966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一、开发调优 </a:t>
            </a:r>
            <a:endParaRPr lang="zh-CN" altLang="en-US" dirty="0"/>
          </a:p>
        </p:txBody>
      </p:sp>
      <p:sp>
        <p:nvSpPr>
          <p:cNvPr id="5123" name="Rectangle 3"/>
          <p:cNvSpPr>
            <a:spLocks noGrp="1" noChangeArrowheads="1"/>
          </p:cNvSpPr>
          <p:nvPr>
            <p:ph type="body" idx="1"/>
          </p:nvPr>
        </p:nvSpPr>
        <p:spPr>
          <a:noFill/>
          <a:ln/>
        </p:spPr>
        <p:txBody>
          <a:bodyPr lIns="182562" tIns="46037" rIns="182562" bIns="46037"/>
          <a:lstStyle/>
          <a:p>
            <a:pPr marL="514350" indent="-514350">
              <a:buSzPct val="100000"/>
              <a:buFont typeface="+mj-lt"/>
              <a:buAutoNum type="arabicPeriod" startAt="2"/>
            </a:pPr>
            <a:r>
              <a:rPr lang="zh-CN" altLang="zh-CN" dirty="0" smtClean="0"/>
              <a:t>尽可能复用同一个</a:t>
            </a:r>
            <a:r>
              <a:rPr lang="en-US" altLang="zh-CN" dirty="0" smtClean="0"/>
              <a:t>RDD</a:t>
            </a:r>
            <a:r>
              <a:rPr lang="zh-CN" altLang="en-US" dirty="0" smtClean="0"/>
              <a:t>。</a:t>
            </a:r>
            <a:endParaRPr lang="en-US" altLang="zh-CN" dirty="0" smtClean="0"/>
          </a:p>
          <a:p>
            <a:pPr>
              <a:buFont typeface="Wingdings" panose="05000000000000000000" pitchFamily="2" charset="2"/>
              <a:buChar char="Ø"/>
            </a:pPr>
            <a:r>
              <a:rPr lang="zh-CN" altLang="en-US" sz="2800" dirty="0" smtClean="0">
                <a:solidFill>
                  <a:schemeClr val="tx1"/>
                </a:solidFill>
                <a:latin typeface="+mn-lt"/>
                <a:ea typeface="+mn-ea"/>
                <a:cs typeface="+mn-cs"/>
              </a:rPr>
              <a:t>正确做法：</a:t>
            </a:r>
            <a:r>
              <a:rPr lang="zh-CN" altLang="zh-CN" sz="2800" dirty="0" smtClean="0">
                <a:solidFill>
                  <a:schemeClr val="tx1"/>
                </a:solidFill>
                <a:latin typeface="+mn-lt"/>
                <a:ea typeface="+mn-ea"/>
                <a:cs typeface="+mn-cs"/>
              </a:rPr>
              <a:t>在</a:t>
            </a:r>
            <a:r>
              <a:rPr lang="zh-CN" altLang="zh-CN" sz="2800" dirty="0">
                <a:solidFill>
                  <a:schemeClr val="tx1"/>
                </a:solidFill>
                <a:latin typeface="+mn-lt"/>
                <a:ea typeface="+mn-ea"/>
                <a:cs typeface="+mn-cs"/>
              </a:rPr>
              <a:t>这种情况下完全可以复用同一个</a:t>
            </a:r>
            <a:r>
              <a:rPr lang="en-US" altLang="zh-CN" sz="2800" dirty="0" smtClean="0">
                <a:solidFill>
                  <a:schemeClr val="tx1"/>
                </a:solidFill>
                <a:latin typeface="+mn-lt"/>
                <a:ea typeface="+mn-ea"/>
                <a:cs typeface="+mn-cs"/>
              </a:rPr>
              <a:t>RDD,</a:t>
            </a:r>
            <a:r>
              <a:rPr lang="zh-CN" altLang="zh-CN" sz="2800" dirty="0">
                <a:solidFill>
                  <a:schemeClr val="tx1"/>
                </a:solidFill>
                <a:latin typeface="+mn-lt"/>
                <a:ea typeface="+mn-ea"/>
                <a:cs typeface="+mn-cs"/>
              </a:rPr>
              <a:t>使用</a:t>
            </a:r>
            <a:r>
              <a:rPr lang="en-US" altLang="zh-CN" sz="2800" dirty="0">
                <a:solidFill>
                  <a:schemeClr val="tx1"/>
                </a:solidFill>
                <a:latin typeface="+mn-lt"/>
                <a:ea typeface="+mn-ea"/>
                <a:cs typeface="+mn-cs"/>
              </a:rPr>
              <a:t>rdd1</a:t>
            </a:r>
            <a:r>
              <a:rPr lang="zh-CN" altLang="zh-CN" sz="2800" dirty="0">
                <a:solidFill>
                  <a:schemeClr val="tx1"/>
                </a:solidFill>
                <a:latin typeface="+mn-lt"/>
                <a:ea typeface="+mn-ea"/>
                <a:cs typeface="+mn-cs"/>
              </a:rPr>
              <a:t>，既做</a:t>
            </a:r>
            <a:r>
              <a:rPr lang="en-US" altLang="zh-CN" sz="2800" dirty="0" err="1">
                <a:solidFill>
                  <a:schemeClr val="tx1"/>
                </a:solidFill>
                <a:latin typeface="+mn-lt"/>
                <a:ea typeface="+mn-ea"/>
                <a:cs typeface="+mn-cs"/>
              </a:rPr>
              <a:t>reduceByKey</a:t>
            </a:r>
            <a:r>
              <a:rPr lang="zh-CN" altLang="zh-CN" sz="2800" dirty="0">
                <a:solidFill>
                  <a:schemeClr val="tx1"/>
                </a:solidFill>
                <a:latin typeface="+mn-lt"/>
                <a:ea typeface="+mn-ea"/>
                <a:cs typeface="+mn-cs"/>
              </a:rPr>
              <a:t>操作，也做</a:t>
            </a:r>
            <a:r>
              <a:rPr lang="en-US" altLang="zh-CN" sz="2800" dirty="0">
                <a:solidFill>
                  <a:schemeClr val="tx1"/>
                </a:solidFill>
                <a:latin typeface="+mn-lt"/>
                <a:ea typeface="+mn-ea"/>
                <a:cs typeface="+mn-cs"/>
              </a:rPr>
              <a:t>map</a:t>
            </a:r>
            <a:r>
              <a:rPr lang="zh-CN" altLang="zh-CN" sz="2800" dirty="0" smtClean="0">
                <a:solidFill>
                  <a:schemeClr val="tx1"/>
                </a:solidFill>
                <a:latin typeface="+mn-lt"/>
                <a:ea typeface="+mn-ea"/>
                <a:cs typeface="+mn-cs"/>
              </a:rPr>
              <a:t>操作</a:t>
            </a:r>
            <a:r>
              <a:rPr lang="zh-CN" altLang="en-US" sz="2800" dirty="0" smtClean="0">
                <a:solidFill>
                  <a:schemeClr val="tx1"/>
                </a:solidFill>
                <a:latin typeface="+mn-lt"/>
                <a:ea typeface="+mn-ea"/>
                <a:cs typeface="+mn-cs"/>
              </a:rPr>
              <a:t>，</a:t>
            </a:r>
            <a:r>
              <a:rPr lang="zh-CN" altLang="zh-CN" sz="2800" dirty="0" smtClean="0">
                <a:solidFill>
                  <a:schemeClr val="tx1"/>
                </a:solidFill>
                <a:latin typeface="+mn-lt"/>
                <a:ea typeface="+mn-ea"/>
                <a:cs typeface="+mn-cs"/>
              </a:rPr>
              <a:t>减少</a:t>
            </a:r>
            <a:r>
              <a:rPr lang="zh-CN" altLang="zh-CN" sz="2800" dirty="0">
                <a:solidFill>
                  <a:schemeClr val="tx1"/>
                </a:solidFill>
                <a:latin typeface="+mn-lt"/>
                <a:ea typeface="+mn-ea"/>
                <a:cs typeface="+mn-cs"/>
              </a:rPr>
              <a:t>了一次</a:t>
            </a:r>
            <a:r>
              <a:rPr lang="en-US" altLang="zh-CN" sz="2800" dirty="0">
                <a:solidFill>
                  <a:schemeClr val="tx1"/>
                </a:solidFill>
                <a:latin typeface="+mn-lt"/>
                <a:ea typeface="+mn-ea"/>
                <a:cs typeface="+mn-cs"/>
              </a:rPr>
              <a:t>rdd2</a:t>
            </a:r>
            <a:r>
              <a:rPr lang="zh-CN" altLang="zh-CN" sz="2800" dirty="0">
                <a:solidFill>
                  <a:schemeClr val="tx1"/>
                </a:solidFill>
                <a:latin typeface="+mn-lt"/>
                <a:ea typeface="+mn-ea"/>
                <a:cs typeface="+mn-cs"/>
              </a:rPr>
              <a:t>的计算开销</a:t>
            </a:r>
            <a:r>
              <a:rPr lang="zh-CN" altLang="en-US" sz="2800" dirty="0" smtClean="0">
                <a:solidFill>
                  <a:schemeClr val="tx1"/>
                </a:solidFill>
                <a:latin typeface="+mn-lt"/>
                <a:ea typeface="+mn-ea"/>
                <a:cs typeface="+mn-cs"/>
              </a:rPr>
              <a:t>。</a:t>
            </a:r>
            <a:endParaRPr lang="en-US" altLang="zh-CN" sz="2800" dirty="0" smtClean="0">
              <a:solidFill>
                <a:schemeClr val="tx1"/>
              </a:solidFill>
              <a:latin typeface="+mn-lt"/>
              <a:ea typeface="+mn-ea"/>
              <a:cs typeface="+mn-cs"/>
            </a:endParaRPr>
          </a:p>
          <a:p>
            <a:pPr>
              <a:buNone/>
            </a:pPr>
            <a:r>
              <a:rPr lang="en-US" altLang="zh-CN" sz="2000" dirty="0" smtClean="0"/>
              <a:t> </a:t>
            </a:r>
            <a:r>
              <a:rPr lang="en-US" altLang="zh-CN" sz="2000" dirty="0" err="1" smtClean="0"/>
              <a:t>val</a:t>
            </a:r>
            <a:r>
              <a:rPr lang="en-US" altLang="zh-CN" sz="2000" dirty="0" smtClean="0"/>
              <a:t> rdd1:RDD[</a:t>
            </a:r>
            <a:r>
              <a:rPr lang="en-US" altLang="zh-CN" sz="2000" dirty="0" smtClean="0">
                <a:sym typeface="Wingdings" pitchFamily="2" charset="2"/>
              </a:rPr>
              <a:t>(T,U)]</a:t>
            </a:r>
            <a:r>
              <a:rPr lang="en-US" altLang="zh-CN" sz="2000" dirty="0" smtClean="0"/>
              <a:t>=…</a:t>
            </a:r>
          </a:p>
          <a:p>
            <a:pPr>
              <a:buNone/>
            </a:pPr>
            <a:r>
              <a:rPr lang="zh-CN" altLang="en-US" sz="1800" smtClean="0"/>
              <a:t> </a:t>
            </a:r>
            <a:r>
              <a:rPr lang="en-US" altLang="zh-CN" sz="1800" smtClean="0"/>
              <a:t>val </a:t>
            </a:r>
            <a:r>
              <a:rPr lang="en-US" altLang="zh-CN" sz="1800" dirty="0" smtClean="0"/>
              <a:t>rdd11=rdd1.reduceByKey(…)</a:t>
            </a:r>
          </a:p>
          <a:p>
            <a:pPr>
              <a:buNone/>
            </a:pPr>
            <a:r>
              <a:rPr lang="zh-CN" altLang="en-US" sz="1800" smtClean="0"/>
              <a:t> </a:t>
            </a:r>
            <a:r>
              <a:rPr lang="en-US" altLang="zh-CN" sz="1800" smtClean="0"/>
              <a:t>val </a:t>
            </a:r>
            <a:r>
              <a:rPr lang="en-US" altLang="zh-CN" sz="1800" dirty="0" smtClean="0"/>
              <a:t>rdd12=rdd1.map(t=&gt;{t._2…})</a:t>
            </a:r>
          </a:p>
          <a:p>
            <a:pPr>
              <a:buFont typeface="Wingdings" panose="05000000000000000000" pitchFamily="2" charset="2"/>
              <a:buChar char="Ø"/>
            </a:pPr>
            <a:r>
              <a:rPr lang="zh-CN" altLang="en-US" sz="1800" dirty="0" smtClean="0">
                <a:solidFill>
                  <a:schemeClr val="tx1"/>
                </a:solidFill>
                <a:latin typeface="+mn-lt"/>
                <a:ea typeface="+mn-ea"/>
                <a:cs typeface="+mn-cs"/>
              </a:rPr>
              <a:t>这里</a:t>
            </a:r>
            <a:r>
              <a:rPr lang="zh-CN" altLang="zh-CN" sz="1800" dirty="0" smtClean="0">
                <a:solidFill>
                  <a:schemeClr val="tx1"/>
                </a:solidFill>
                <a:latin typeface="+mn-lt"/>
                <a:ea typeface="+mn-ea"/>
                <a:cs typeface="+mn-cs"/>
              </a:rPr>
              <a:t>优化</a:t>
            </a:r>
            <a:r>
              <a:rPr lang="zh-CN" altLang="zh-CN" sz="1800" dirty="0">
                <a:solidFill>
                  <a:schemeClr val="tx1"/>
                </a:solidFill>
                <a:latin typeface="+mn-lt"/>
                <a:ea typeface="+mn-ea"/>
                <a:cs typeface="+mn-cs"/>
              </a:rPr>
              <a:t>还没有结束，对</a:t>
            </a:r>
            <a:r>
              <a:rPr lang="en-US" altLang="zh-CN" sz="1800" dirty="0">
                <a:solidFill>
                  <a:schemeClr val="tx1"/>
                </a:solidFill>
                <a:latin typeface="+mn-lt"/>
                <a:ea typeface="+mn-ea"/>
                <a:cs typeface="+mn-cs"/>
              </a:rPr>
              <a:t>rdd1</a:t>
            </a:r>
            <a:r>
              <a:rPr lang="zh-CN" altLang="zh-CN" sz="1800" dirty="0">
                <a:solidFill>
                  <a:schemeClr val="tx1"/>
                </a:solidFill>
                <a:latin typeface="+mn-lt"/>
                <a:ea typeface="+mn-ea"/>
                <a:cs typeface="+mn-cs"/>
              </a:rPr>
              <a:t>我们还是执行了两次算子操作，</a:t>
            </a:r>
            <a:r>
              <a:rPr lang="en-US" altLang="zh-CN" sz="1800" dirty="0">
                <a:solidFill>
                  <a:schemeClr val="tx1"/>
                </a:solidFill>
                <a:latin typeface="+mn-lt"/>
                <a:ea typeface="+mn-ea"/>
                <a:cs typeface="+mn-cs"/>
              </a:rPr>
              <a:t>rdd1</a:t>
            </a:r>
            <a:r>
              <a:rPr lang="zh-CN" altLang="zh-CN" sz="1800" dirty="0">
                <a:solidFill>
                  <a:schemeClr val="tx1"/>
                </a:solidFill>
                <a:latin typeface="+mn-lt"/>
                <a:ea typeface="+mn-ea"/>
                <a:cs typeface="+mn-cs"/>
              </a:rPr>
              <a:t>实际上还是会被计算两</a:t>
            </a:r>
            <a:r>
              <a:rPr lang="zh-CN" altLang="zh-CN" sz="1800" dirty="0" smtClean="0">
                <a:solidFill>
                  <a:schemeClr val="tx1"/>
                </a:solidFill>
                <a:latin typeface="+mn-lt"/>
                <a:ea typeface="+mn-ea"/>
                <a:cs typeface="+mn-cs"/>
              </a:rPr>
              <a:t>次</a:t>
            </a:r>
            <a:r>
              <a:rPr lang="zh-CN" altLang="en-US" sz="1800" dirty="0" smtClean="0">
                <a:solidFill>
                  <a:schemeClr val="tx1"/>
                </a:solidFill>
                <a:latin typeface="+mn-lt"/>
                <a:ea typeface="+mn-ea"/>
                <a:cs typeface="+mn-cs"/>
              </a:rPr>
              <a:t>，需要结合后面“</a:t>
            </a:r>
            <a:r>
              <a:rPr lang="zh-CN" altLang="zh-CN" sz="1800" dirty="0" smtClean="0">
                <a:solidFill>
                  <a:schemeClr val="tx1"/>
                </a:solidFill>
                <a:latin typeface="+mn-lt"/>
                <a:ea typeface="+mn-ea"/>
                <a:cs typeface="+mn-cs"/>
              </a:rPr>
              <a:t>对</a:t>
            </a:r>
            <a:r>
              <a:rPr lang="zh-CN" altLang="zh-CN" sz="1800" dirty="0">
                <a:solidFill>
                  <a:schemeClr val="tx1"/>
                </a:solidFill>
                <a:latin typeface="+mn-lt"/>
                <a:ea typeface="+mn-ea"/>
                <a:cs typeface="+mn-cs"/>
              </a:rPr>
              <a:t>多次使用的</a:t>
            </a:r>
            <a:r>
              <a:rPr lang="en-US" altLang="zh-CN" sz="1800" dirty="0">
                <a:solidFill>
                  <a:schemeClr val="tx1"/>
                </a:solidFill>
                <a:latin typeface="+mn-lt"/>
                <a:ea typeface="+mn-ea"/>
                <a:cs typeface="+mn-cs"/>
              </a:rPr>
              <a:t>RDD</a:t>
            </a:r>
            <a:r>
              <a:rPr lang="zh-CN" altLang="zh-CN" sz="1800" dirty="0">
                <a:solidFill>
                  <a:schemeClr val="tx1"/>
                </a:solidFill>
                <a:latin typeface="+mn-lt"/>
                <a:ea typeface="+mn-ea"/>
                <a:cs typeface="+mn-cs"/>
              </a:rPr>
              <a:t>进行持久</a:t>
            </a:r>
            <a:r>
              <a:rPr lang="zh-CN" altLang="zh-CN" sz="1800" dirty="0" smtClean="0">
                <a:solidFill>
                  <a:schemeClr val="tx1"/>
                </a:solidFill>
                <a:latin typeface="+mn-lt"/>
                <a:ea typeface="+mn-ea"/>
                <a:cs typeface="+mn-cs"/>
              </a:rPr>
              <a:t>化</a:t>
            </a:r>
            <a:r>
              <a:rPr lang="zh-CN" altLang="en-US" sz="1800" dirty="0" smtClean="0"/>
              <a:t>”。</a:t>
            </a:r>
            <a:endParaRPr lang="en-US" altLang="zh-CN" sz="1800" dirty="0" smtClean="0"/>
          </a:p>
          <a:p>
            <a:pPr>
              <a:buNone/>
            </a:pPr>
            <a:endParaRPr lang="zh-CN" altLang="en-US" sz="2000" dirty="0"/>
          </a:p>
        </p:txBody>
      </p:sp>
    </p:spTree>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a:t>四</a:t>
            </a:r>
            <a:r>
              <a:rPr lang="zh-CN" altLang="en-US" smtClean="0"/>
              <a:t>、</a:t>
            </a:r>
            <a:r>
              <a:rPr lang="en-US" altLang="zh-CN" b="1"/>
              <a:t>shuffle</a:t>
            </a:r>
            <a:r>
              <a:rPr lang="zh-CN" altLang="en-US" b="1"/>
              <a:t>调</a:t>
            </a:r>
            <a:r>
              <a:rPr lang="zh-CN" altLang="en-US" b="1" smtClean="0"/>
              <a:t>优</a:t>
            </a:r>
            <a:r>
              <a:rPr lang="zh-CN" altLang="en-US" smtClean="0"/>
              <a:t> </a:t>
            </a:r>
            <a:endParaRPr lang="zh-CN" altLang="en-US" dirty="0"/>
          </a:p>
        </p:txBody>
      </p:sp>
      <p:sp>
        <p:nvSpPr>
          <p:cNvPr id="5123" name="Rectangle 3"/>
          <p:cNvSpPr>
            <a:spLocks noGrp="1" noChangeArrowheads="1"/>
          </p:cNvSpPr>
          <p:nvPr>
            <p:ph type="body" idx="1"/>
          </p:nvPr>
        </p:nvSpPr>
        <p:spPr>
          <a:xfrm>
            <a:off x="1182688" y="2017712"/>
            <a:ext cx="7781800" cy="4723656"/>
          </a:xfrm>
          <a:noFill/>
          <a:ln/>
        </p:spPr>
        <p:txBody>
          <a:bodyPr lIns="182562" tIns="46037" rIns="182562" bIns="46037"/>
          <a:lstStyle/>
          <a:p>
            <a:pPr marL="514350" indent="-514350">
              <a:buClr>
                <a:srgbClr val="76B749"/>
              </a:buClr>
              <a:buSzPct val="100000"/>
              <a:buFont typeface="+mj-lt"/>
              <a:buAutoNum type="arabicPeriod" startAt="2"/>
            </a:pPr>
            <a:r>
              <a:rPr lang="zh-CN" altLang="en-US" b="1"/>
              <a:t>相关参数调</a:t>
            </a:r>
            <a:r>
              <a:rPr lang="zh-CN" altLang="en-US" b="1" smtClean="0"/>
              <a:t>优</a:t>
            </a:r>
            <a:endParaRPr lang="en-US" altLang="zh-CN" b="1" dirty="0" smtClean="0">
              <a:solidFill>
                <a:schemeClr val="tx1"/>
              </a:solidFill>
              <a:latin typeface="+mn-lt"/>
              <a:ea typeface="+mn-ea"/>
              <a:cs typeface="+mn-cs"/>
            </a:endParaRPr>
          </a:p>
          <a:p>
            <a:pPr marL="514350" indent="-514350">
              <a:buClr>
                <a:srgbClr val="76B749"/>
              </a:buClr>
              <a:buSzPct val="100000"/>
              <a:buFont typeface="+mj-ea"/>
              <a:buAutoNum type="circleNumDbPlain" startAt="6"/>
            </a:pPr>
            <a:r>
              <a:rPr lang="en-US" altLang="zh-CN" b="1" smtClean="0"/>
              <a:t>spark.shuffle.manager</a:t>
            </a:r>
            <a:endParaRPr lang="en-US" altLang="zh-CN" b="1" smtClean="0">
              <a:solidFill>
                <a:schemeClr val="tx1"/>
              </a:solidFill>
              <a:latin typeface="+mn-lt"/>
              <a:ea typeface="+mn-ea"/>
              <a:cs typeface="+mn-cs"/>
            </a:endParaRPr>
          </a:p>
          <a:p>
            <a:r>
              <a:rPr lang="zh-CN" altLang="en-US" sz="1800"/>
              <a:t>默认值：</a:t>
            </a:r>
            <a:r>
              <a:rPr lang="en-US" altLang="zh-CN" sz="1800"/>
              <a:t>sort</a:t>
            </a:r>
          </a:p>
          <a:p>
            <a:r>
              <a:rPr lang="zh-CN" altLang="en-US" sz="1800"/>
              <a:t>参数说明：该参数用于设置</a:t>
            </a:r>
            <a:r>
              <a:rPr lang="en-US" altLang="zh-CN" sz="1800"/>
              <a:t>ShuffleManager</a:t>
            </a:r>
            <a:r>
              <a:rPr lang="zh-CN" altLang="en-US" sz="1800"/>
              <a:t>的类型。</a:t>
            </a:r>
            <a:r>
              <a:rPr lang="en-US" altLang="zh-CN" sz="1800"/>
              <a:t>Spark 1.5</a:t>
            </a:r>
            <a:r>
              <a:rPr lang="zh-CN" altLang="en-US" sz="1800"/>
              <a:t>以后，有三个可选项：</a:t>
            </a:r>
            <a:r>
              <a:rPr lang="en-US" altLang="zh-CN" sz="1800"/>
              <a:t>hash</a:t>
            </a:r>
            <a:r>
              <a:rPr lang="zh-CN" altLang="en-US" sz="1800"/>
              <a:t>、</a:t>
            </a:r>
            <a:r>
              <a:rPr lang="en-US" altLang="zh-CN" sz="1800"/>
              <a:t>sort</a:t>
            </a:r>
            <a:r>
              <a:rPr lang="zh-CN" altLang="en-US" sz="1800"/>
              <a:t>和</a:t>
            </a:r>
            <a:r>
              <a:rPr lang="en-US" altLang="zh-CN" sz="1800"/>
              <a:t>tungsten-sort</a:t>
            </a:r>
            <a:r>
              <a:rPr lang="zh-CN" altLang="en-US" sz="1800" smtClean="0"/>
              <a:t>。</a:t>
            </a:r>
            <a:r>
              <a:rPr lang="en-US" altLang="zh-CN" sz="1800" smtClean="0"/>
              <a:t>Spark </a:t>
            </a:r>
            <a:r>
              <a:rPr lang="en-US" altLang="zh-CN" sz="1800"/>
              <a:t>1.2</a:t>
            </a:r>
            <a:r>
              <a:rPr lang="zh-CN" altLang="en-US" sz="1800"/>
              <a:t>以及之后的版本默认都是</a:t>
            </a:r>
            <a:r>
              <a:rPr lang="en-US" altLang="zh-CN" sz="1800"/>
              <a:t>SortShuffleManager</a:t>
            </a:r>
            <a:r>
              <a:rPr lang="zh-CN" altLang="en-US" sz="1800"/>
              <a:t>了。</a:t>
            </a:r>
            <a:r>
              <a:rPr lang="en-US" altLang="zh-CN" sz="1800"/>
              <a:t>tungsten-sort</a:t>
            </a:r>
            <a:r>
              <a:rPr lang="zh-CN" altLang="en-US" sz="1800"/>
              <a:t>与</a:t>
            </a:r>
            <a:r>
              <a:rPr lang="en-US" altLang="zh-CN" sz="1800"/>
              <a:t>sort</a:t>
            </a:r>
            <a:r>
              <a:rPr lang="zh-CN" altLang="en-US" sz="1800"/>
              <a:t>类似，但是使用了</a:t>
            </a:r>
            <a:r>
              <a:rPr lang="en-US" altLang="zh-CN" sz="1800"/>
              <a:t>tungsten</a:t>
            </a:r>
            <a:r>
              <a:rPr lang="zh-CN" altLang="en-US" sz="1800"/>
              <a:t>计划中的堆外内存管理机制，内存使用效率更高。</a:t>
            </a:r>
          </a:p>
          <a:p>
            <a:r>
              <a:rPr lang="zh-CN" altLang="en-US" sz="1800"/>
              <a:t>调优建议：由于</a:t>
            </a:r>
            <a:r>
              <a:rPr lang="en-US" altLang="zh-CN" sz="1800"/>
              <a:t>SortShuffleManager</a:t>
            </a:r>
            <a:r>
              <a:rPr lang="zh-CN" altLang="en-US" sz="1800"/>
              <a:t>默认会对数据进行排序，因此如果你的业务逻辑中需要该排序机制的话，则使用默认的</a:t>
            </a:r>
            <a:r>
              <a:rPr lang="en-US" altLang="zh-CN" sz="1800"/>
              <a:t>SortShuffleManager</a:t>
            </a:r>
            <a:r>
              <a:rPr lang="zh-CN" altLang="en-US" sz="1800"/>
              <a:t>就可以；而如果你的业务逻辑不需要对数据进行排序，那么建议参考后面的几个参数调优，通过</a:t>
            </a:r>
            <a:r>
              <a:rPr lang="en-US" altLang="zh-CN" sz="1800"/>
              <a:t>bypass</a:t>
            </a:r>
            <a:r>
              <a:rPr lang="zh-CN" altLang="en-US" sz="1800"/>
              <a:t>机制或优化的</a:t>
            </a:r>
            <a:r>
              <a:rPr lang="en-US" altLang="zh-CN" sz="1800"/>
              <a:t>HashShuffleManager</a:t>
            </a:r>
            <a:r>
              <a:rPr lang="zh-CN" altLang="en-US" sz="1800"/>
              <a:t>来避免排序操作，同时提供较好的磁盘读写性能</a:t>
            </a:r>
            <a:r>
              <a:rPr lang="zh-CN" altLang="en-US" sz="1800" smtClean="0"/>
              <a:t>。</a:t>
            </a:r>
            <a:endParaRPr lang="zh-CN" altLang="en-US" sz="1800"/>
          </a:p>
        </p:txBody>
      </p:sp>
    </p:spTree>
    <p:extLst>
      <p:ext uri="{BB962C8B-B14F-4D97-AF65-F5344CB8AC3E}">
        <p14:creationId xmlns:p14="http://schemas.microsoft.com/office/powerpoint/2010/main" val="1938263969"/>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a:t>四</a:t>
            </a:r>
            <a:r>
              <a:rPr lang="zh-CN" altLang="en-US" smtClean="0"/>
              <a:t>、</a:t>
            </a:r>
            <a:r>
              <a:rPr lang="en-US" altLang="zh-CN" b="1"/>
              <a:t>shuffle</a:t>
            </a:r>
            <a:r>
              <a:rPr lang="zh-CN" altLang="en-US" b="1"/>
              <a:t>调</a:t>
            </a:r>
            <a:r>
              <a:rPr lang="zh-CN" altLang="en-US" b="1" smtClean="0"/>
              <a:t>优</a:t>
            </a:r>
            <a:r>
              <a:rPr lang="zh-CN" altLang="en-US" smtClean="0"/>
              <a:t> </a:t>
            </a:r>
            <a:endParaRPr lang="zh-CN" altLang="en-US" dirty="0"/>
          </a:p>
        </p:txBody>
      </p:sp>
      <p:sp>
        <p:nvSpPr>
          <p:cNvPr id="5123" name="Rectangle 3"/>
          <p:cNvSpPr>
            <a:spLocks noGrp="1" noChangeArrowheads="1"/>
          </p:cNvSpPr>
          <p:nvPr>
            <p:ph type="body" idx="1"/>
          </p:nvPr>
        </p:nvSpPr>
        <p:spPr>
          <a:xfrm>
            <a:off x="1182688" y="2017712"/>
            <a:ext cx="7781800" cy="4723656"/>
          </a:xfrm>
          <a:noFill/>
          <a:ln/>
        </p:spPr>
        <p:txBody>
          <a:bodyPr lIns="182562" tIns="46037" rIns="182562" bIns="46037"/>
          <a:lstStyle/>
          <a:p>
            <a:pPr marL="514350" indent="-514350">
              <a:buClr>
                <a:srgbClr val="76B749"/>
              </a:buClr>
              <a:buSzPct val="100000"/>
              <a:buFont typeface="+mj-lt"/>
              <a:buAutoNum type="arabicPeriod" startAt="2"/>
            </a:pPr>
            <a:r>
              <a:rPr lang="zh-CN" altLang="en-US" b="1"/>
              <a:t>相关参数调</a:t>
            </a:r>
            <a:r>
              <a:rPr lang="zh-CN" altLang="en-US" b="1" smtClean="0"/>
              <a:t>优</a:t>
            </a:r>
            <a:endParaRPr lang="en-US" altLang="zh-CN" b="1" dirty="0" smtClean="0">
              <a:solidFill>
                <a:schemeClr val="tx1"/>
              </a:solidFill>
              <a:latin typeface="+mn-lt"/>
              <a:ea typeface="+mn-ea"/>
              <a:cs typeface="+mn-cs"/>
            </a:endParaRPr>
          </a:p>
          <a:p>
            <a:pPr marL="514350" indent="-514350">
              <a:buClr>
                <a:srgbClr val="76B749"/>
              </a:buClr>
              <a:buSzPct val="100000"/>
              <a:buFont typeface="+mj-ea"/>
              <a:buAutoNum type="circleNumDbPlain" startAt="7"/>
            </a:pPr>
            <a:r>
              <a:rPr lang="en-US" altLang="zh-CN" sz="2600" b="1" smtClean="0"/>
              <a:t>spark.shuffle.sort.bypassMergeThreshold</a:t>
            </a:r>
            <a:endParaRPr lang="en-US" altLang="zh-CN" sz="2600" b="1" smtClean="0">
              <a:solidFill>
                <a:schemeClr val="tx1"/>
              </a:solidFill>
            </a:endParaRPr>
          </a:p>
          <a:p>
            <a:r>
              <a:rPr lang="zh-CN" altLang="en-US" sz="1800"/>
              <a:t>默认值：</a:t>
            </a:r>
            <a:r>
              <a:rPr lang="en-US" altLang="zh-CN" sz="1800"/>
              <a:t>200</a:t>
            </a:r>
          </a:p>
          <a:p>
            <a:r>
              <a:rPr lang="zh-CN" altLang="en-US" sz="1800"/>
              <a:t>参数说明：当</a:t>
            </a:r>
            <a:r>
              <a:rPr lang="en-US" altLang="zh-CN" sz="1800"/>
              <a:t>ShuffleManager</a:t>
            </a:r>
            <a:r>
              <a:rPr lang="zh-CN" altLang="en-US" sz="1800"/>
              <a:t>为</a:t>
            </a:r>
            <a:r>
              <a:rPr lang="en-US" altLang="zh-CN" sz="1800"/>
              <a:t>SortShuffleManager</a:t>
            </a:r>
            <a:r>
              <a:rPr lang="zh-CN" altLang="en-US" sz="1800"/>
              <a:t>时，如果</a:t>
            </a:r>
            <a:r>
              <a:rPr lang="en-US" altLang="zh-CN" sz="1800"/>
              <a:t>shuffle read task</a:t>
            </a:r>
            <a:r>
              <a:rPr lang="zh-CN" altLang="en-US" sz="1800"/>
              <a:t>的数量小于这个阈值（默认是</a:t>
            </a:r>
            <a:r>
              <a:rPr lang="en-US" altLang="zh-CN" sz="1800"/>
              <a:t>200</a:t>
            </a:r>
            <a:r>
              <a:rPr lang="zh-CN" altLang="en-US" sz="1800"/>
              <a:t>），则</a:t>
            </a:r>
            <a:r>
              <a:rPr lang="en-US" altLang="zh-CN" sz="1800"/>
              <a:t>shuffle write</a:t>
            </a:r>
            <a:r>
              <a:rPr lang="zh-CN" altLang="en-US" sz="1800"/>
              <a:t>过程中不会进行排序操作，而是直接按照未经优化的</a:t>
            </a:r>
            <a:r>
              <a:rPr lang="en-US" altLang="zh-CN" sz="1800"/>
              <a:t>HashShuffleManager</a:t>
            </a:r>
            <a:r>
              <a:rPr lang="zh-CN" altLang="en-US" sz="1800"/>
              <a:t>的方式去写数据，但是最后会将每个</a:t>
            </a:r>
            <a:r>
              <a:rPr lang="en-US" altLang="zh-CN" sz="1800"/>
              <a:t>task</a:t>
            </a:r>
            <a:r>
              <a:rPr lang="zh-CN" altLang="en-US" sz="1800"/>
              <a:t>产生的所有临时磁盘文件都合并成一个文件，并会创建单独的索引文件。</a:t>
            </a:r>
          </a:p>
          <a:p>
            <a:r>
              <a:rPr lang="zh-CN" altLang="en-US" sz="1800"/>
              <a:t>调优建议：当你使用</a:t>
            </a:r>
            <a:r>
              <a:rPr lang="en-US" altLang="zh-CN" sz="1800"/>
              <a:t>SortShuffleManager</a:t>
            </a:r>
            <a:r>
              <a:rPr lang="zh-CN" altLang="en-US" sz="1800"/>
              <a:t>时，如果的确不需要排序操作，那么建议将这个参数调大一些，大于</a:t>
            </a:r>
            <a:r>
              <a:rPr lang="en-US" altLang="zh-CN" sz="1800"/>
              <a:t>shuffle read task</a:t>
            </a:r>
            <a:r>
              <a:rPr lang="zh-CN" altLang="en-US" sz="1800"/>
              <a:t>的数量。那么此时就会自动启用</a:t>
            </a:r>
            <a:r>
              <a:rPr lang="en-US" altLang="zh-CN" sz="1800"/>
              <a:t>bypass</a:t>
            </a:r>
            <a:r>
              <a:rPr lang="zh-CN" altLang="en-US" sz="1800"/>
              <a:t>机制，</a:t>
            </a:r>
            <a:r>
              <a:rPr lang="en-US" altLang="zh-CN" sz="1800"/>
              <a:t>map-side</a:t>
            </a:r>
            <a:r>
              <a:rPr lang="zh-CN" altLang="en-US" sz="1800"/>
              <a:t>就不会进行排序了，减少了排序的性能开销。但是这种方式下，依然会产生大量的磁盘文件，因此</a:t>
            </a:r>
            <a:r>
              <a:rPr lang="en-US" altLang="zh-CN" sz="1800"/>
              <a:t>shuffle write</a:t>
            </a:r>
            <a:r>
              <a:rPr lang="zh-CN" altLang="en-US" sz="1800"/>
              <a:t>性能有待提高。</a:t>
            </a:r>
          </a:p>
        </p:txBody>
      </p:sp>
    </p:spTree>
    <p:extLst>
      <p:ext uri="{BB962C8B-B14F-4D97-AF65-F5344CB8AC3E}">
        <p14:creationId xmlns:p14="http://schemas.microsoft.com/office/powerpoint/2010/main" val="1606255716"/>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a:t>四</a:t>
            </a:r>
            <a:r>
              <a:rPr lang="zh-CN" altLang="en-US" smtClean="0"/>
              <a:t>、</a:t>
            </a:r>
            <a:r>
              <a:rPr lang="en-US" altLang="zh-CN" b="1"/>
              <a:t>shuffle</a:t>
            </a:r>
            <a:r>
              <a:rPr lang="zh-CN" altLang="en-US" b="1"/>
              <a:t>调</a:t>
            </a:r>
            <a:r>
              <a:rPr lang="zh-CN" altLang="en-US" b="1" smtClean="0"/>
              <a:t>优</a:t>
            </a:r>
            <a:r>
              <a:rPr lang="zh-CN" altLang="en-US" smtClean="0"/>
              <a:t> </a:t>
            </a:r>
            <a:endParaRPr lang="zh-CN" altLang="en-US" dirty="0"/>
          </a:p>
        </p:txBody>
      </p:sp>
      <p:sp>
        <p:nvSpPr>
          <p:cNvPr id="5123" name="Rectangle 3"/>
          <p:cNvSpPr>
            <a:spLocks noGrp="1" noChangeArrowheads="1"/>
          </p:cNvSpPr>
          <p:nvPr>
            <p:ph type="body" idx="1"/>
          </p:nvPr>
        </p:nvSpPr>
        <p:spPr>
          <a:xfrm>
            <a:off x="1182688" y="2017712"/>
            <a:ext cx="7781800" cy="4723656"/>
          </a:xfrm>
          <a:noFill/>
          <a:ln/>
        </p:spPr>
        <p:txBody>
          <a:bodyPr lIns="182562" tIns="46037" rIns="182562" bIns="46037"/>
          <a:lstStyle/>
          <a:p>
            <a:pPr marL="514350" indent="-514350">
              <a:buClr>
                <a:srgbClr val="76B749"/>
              </a:buClr>
              <a:buSzPct val="100000"/>
              <a:buFont typeface="+mj-lt"/>
              <a:buAutoNum type="arabicPeriod" startAt="2"/>
            </a:pPr>
            <a:r>
              <a:rPr lang="zh-CN" altLang="en-US" b="1"/>
              <a:t>相关参数调</a:t>
            </a:r>
            <a:r>
              <a:rPr lang="zh-CN" altLang="en-US" b="1" smtClean="0"/>
              <a:t>优</a:t>
            </a:r>
            <a:endParaRPr lang="en-US" altLang="zh-CN" b="1" dirty="0" smtClean="0">
              <a:solidFill>
                <a:schemeClr val="tx1"/>
              </a:solidFill>
              <a:latin typeface="+mn-lt"/>
              <a:ea typeface="+mn-ea"/>
              <a:cs typeface="+mn-cs"/>
            </a:endParaRPr>
          </a:p>
          <a:p>
            <a:pPr marL="514350" indent="-514350">
              <a:buClr>
                <a:srgbClr val="76B749"/>
              </a:buClr>
              <a:buSzPct val="100000"/>
              <a:buFont typeface="+mj-ea"/>
              <a:buAutoNum type="circleNumDbPlain" startAt="8"/>
            </a:pPr>
            <a:r>
              <a:rPr lang="en-US" altLang="zh-CN" sz="2800" b="1" smtClean="0"/>
              <a:t>spark.shuffle.consolidateFiles</a:t>
            </a:r>
            <a:endParaRPr lang="en-US" altLang="zh-CN" sz="2600" b="1" smtClean="0">
              <a:solidFill>
                <a:schemeClr val="tx1"/>
              </a:solidFill>
            </a:endParaRPr>
          </a:p>
          <a:p>
            <a:r>
              <a:rPr lang="zh-CN" altLang="en-US" sz="1800"/>
              <a:t>默认值：</a:t>
            </a:r>
            <a:r>
              <a:rPr lang="en-US" altLang="zh-CN" sz="1800"/>
              <a:t>false</a:t>
            </a:r>
          </a:p>
          <a:p>
            <a:r>
              <a:rPr lang="zh-CN" altLang="en-US" sz="1800"/>
              <a:t>参数说明：如果使用</a:t>
            </a:r>
            <a:r>
              <a:rPr lang="en-US" altLang="zh-CN" sz="1800"/>
              <a:t>HashShuffleManager</a:t>
            </a:r>
            <a:r>
              <a:rPr lang="zh-CN" altLang="en-US" sz="1800"/>
              <a:t>，该参数有效。如果设置为</a:t>
            </a:r>
            <a:r>
              <a:rPr lang="en-US" altLang="zh-CN" sz="1800"/>
              <a:t>true</a:t>
            </a:r>
            <a:r>
              <a:rPr lang="zh-CN" altLang="en-US" sz="1800"/>
              <a:t>，那么就会开启</a:t>
            </a:r>
            <a:r>
              <a:rPr lang="en-US" altLang="zh-CN" sz="1800"/>
              <a:t>consolidate</a:t>
            </a:r>
            <a:r>
              <a:rPr lang="zh-CN" altLang="en-US" sz="1800"/>
              <a:t>机制，会大幅度合并</a:t>
            </a:r>
            <a:r>
              <a:rPr lang="en-US" altLang="zh-CN" sz="1800"/>
              <a:t>shuffle write</a:t>
            </a:r>
            <a:r>
              <a:rPr lang="zh-CN" altLang="en-US" sz="1800"/>
              <a:t>的输出文件，对于</a:t>
            </a:r>
            <a:r>
              <a:rPr lang="en-US" altLang="zh-CN" sz="1800"/>
              <a:t>shuffle read task</a:t>
            </a:r>
            <a:r>
              <a:rPr lang="zh-CN" altLang="en-US" sz="1800"/>
              <a:t>数量特别多的情况下，这种方法可以极大地减少磁盘</a:t>
            </a:r>
            <a:r>
              <a:rPr lang="en-US" altLang="zh-CN" sz="1800"/>
              <a:t>IO</a:t>
            </a:r>
            <a:r>
              <a:rPr lang="zh-CN" altLang="en-US" sz="1800"/>
              <a:t>开销，提升性能。</a:t>
            </a:r>
          </a:p>
          <a:p>
            <a:r>
              <a:rPr lang="zh-CN" altLang="en-US" sz="1800"/>
              <a:t>调优建议：如果的确不需要</a:t>
            </a:r>
            <a:r>
              <a:rPr lang="en-US" altLang="zh-CN" sz="1800"/>
              <a:t>SortShuffleManager</a:t>
            </a:r>
            <a:r>
              <a:rPr lang="zh-CN" altLang="en-US" sz="1800"/>
              <a:t>的排序机制，那么除了使用</a:t>
            </a:r>
            <a:r>
              <a:rPr lang="en-US" altLang="zh-CN" sz="1800"/>
              <a:t>bypass</a:t>
            </a:r>
            <a:r>
              <a:rPr lang="zh-CN" altLang="en-US" sz="1800"/>
              <a:t>机制，还可以尝试将</a:t>
            </a:r>
            <a:r>
              <a:rPr lang="en-US" altLang="zh-CN" sz="1800"/>
              <a:t>spark.shffle.manager</a:t>
            </a:r>
            <a:r>
              <a:rPr lang="zh-CN" altLang="en-US" sz="1800"/>
              <a:t>参数手动指定为</a:t>
            </a:r>
            <a:r>
              <a:rPr lang="en-US" altLang="zh-CN" sz="1800"/>
              <a:t>hash</a:t>
            </a:r>
            <a:r>
              <a:rPr lang="zh-CN" altLang="en-US" sz="1800"/>
              <a:t>，使用</a:t>
            </a:r>
            <a:r>
              <a:rPr lang="en-US" altLang="zh-CN" sz="1800"/>
              <a:t>HashShuffleManager</a:t>
            </a:r>
            <a:r>
              <a:rPr lang="zh-CN" altLang="en-US" sz="1800"/>
              <a:t>，同时开启</a:t>
            </a:r>
            <a:r>
              <a:rPr lang="en-US" altLang="zh-CN" sz="1800"/>
              <a:t>consolidate</a:t>
            </a:r>
            <a:r>
              <a:rPr lang="zh-CN" altLang="en-US" sz="1800"/>
              <a:t>机制。在实践中尝试过，发现其性能比开启了</a:t>
            </a:r>
            <a:r>
              <a:rPr lang="en-US" altLang="zh-CN" sz="1800"/>
              <a:t>bypass</a:t>
            </a:r>
            <a:r>
              <a:rPr lang="zh-CN" altLang="en-US" sz="1800"/>
              <a:t>机制的</a:t>
            </a:r>
            <a:r>
              <a:rPr lang="en-US" altLang="zh-CN" sz="1800"/>
              <a:t>SortShuffleManager</a:t>
            </a:r>
            <a:r>
              <a:rPr lang="zh-CN" altLang="en-US" sz="1800"/>
              <a:t>要高出</a:t>
            </a:r>
            <a:r>
              <a:rPr lang="en-US" altLang="zh-CN" sz="1800"/>
              <a:t>10%~30%</a:t>
            </a:r>
            <a:r>
              <a:rPr lang="zh-CN" altLang="en-US" sz="1800"/>
              <a:t>。</a:t>
            </a:r>
          </a:p>
        </p:txBody>
      </p:sp>
    </p:spTree>
    <p:extLst>
      <p:ext uri="{BB962C8B-B14F-4D97-AF65-F5344CB8AC3E}">
        <p14:creationId xmlns:p14="http://schemas.microsoft.com/office/powerpoint/2010/main" val="883753378"/>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bwMode="auto">
          <a:xfrm>
            <a:off x="1401180" y="3113434"/>
            <a:ext cx="2016224" cy="290785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5" name="矩形 4"/>
          <p:cNvSpPr/>
          <p:nvPr/>
        </p:nvSpPr>
        <p:spPr bwMode="auto">
          <a:xfrm>
            <a:off x="3635896" y="3113434"/>
            <a:ext cx="2016224" cy="290785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5122" name="Rectangle 2"/>
          <p:cNvSpPr>
            <a:spLocks noGrp="1" noChangeArrowheads="1"/>
          </p:cNvSpPr>
          <p:nvPr>
            <p:ph type="title"/>
          </p:nvPr>
        </p:nvSpPr>
        <p:spPr>
          <a:noFill/>
          <a:ln/>
        </p:spPr>
        <p:txBody>
          <a:bodyPr lIns="92075" tIns="46037" rIns="92075" bIns="46037" anchor="ctr"/>
          <a:lstStyle/>
          <a:p>
            <a:r>
              <a:rPr lang="zh-CN" altLang="en-US"/>
              <a:t>四</a:t>
            </a:r>
            <a:r>
              <a:rPr lang="zh-CN" altLang="en-US" smtClean="0"/>
              <a:t>、</a:t>
            </a:r>
            <a:r>
              <a:rPr lang="en-US" altLang="zh-CN" b="1"/>
              <a:t>shuffle</a:t>
            </a:r>
            <a:r>
              <a:rPr lang="zh-CN" altLang="en-US" b="1"/>
              <a:t>调</a:t>
            </a:r>
            <a:r>
              <a:rPr lang="zh-CN" altLang="en-US" b="1" smtClean="0"/>
              <a:t>优</a:t>
            </a:r>
            <a:r>
              <a:rPr lang="zh-CN" altLang="en-US" smtClean="0"/>
              <a:t> </a:t>
            </a:r>
            <a:endParaRPr lang="zh-CN" altLang="en-US" dirty="0"/>
          </a:p>
        </p:txBody>
      </p:sp>
      <p:sp>
        <p:nvSpPr>
          <p:cNvPr id="5123" name="Rectangle 3"/>
          <p:cNvSpPr>
            <a:spLocks noGrp="1" noChangeArrowheads="1"/>
          </p:cNvSpPr>
          <p:nvPr>
            <p:ph type="body" idx="1"/>
          </p:nvPr>
        </p:nvSpPr>
        <p:spPr>
          <a:xfrm>
            <a:off x="1182688" y="2017712"/>
            <a:ext cx="7781800" cy="4723656"/>
          </a:xfrm>
          <a:noFill/>
          <a:ln/>
        </p:spPr>
        <p:txBody>
          <a:bodyPr lIns="182562" tIns="46037" rIns="182562" bIns="46037"/>
          <a:lstStyle/>
          <a:p>
            <a:pPr marL="514350" indent="-514350">
              <a:buClr>
                <a:srgbClr val="76B749"/>
              </a:buClr>
              <a:buSzPct val="100000"/>
              <a:buFont typeface="+mj-lt"/>
              <a:buAutoNum type="arabicPeriod" startAt="3"/>
            </a:pPr>
            <a:r>
              <a:rPr lang="zh-CN" altLang="en-US" b="1" smtClean="0">
                <a:solidFill>
                  <a:schemeClr val="tx1"/>
                </a:solidFill>
                <a:latin typeface="+mn-lt"/>
                <a:ea typeface="+mn-ea"/>
                <a:cs typeface="+mn-cs"/>
              </a:rPr>
              <a:t>通过自定义分区消除</a:t>
            </a:r>
            <a:r>
              <a:rPr lang="en-US" altLang="zh-CN" b="1" smtClean="0">
                <a:solidFill>
                  <a:schemeClr val="tx1"/>
                </a:solidFill>
                <a:latin typeface="+mn-lt"/>
                <a:ea typeface="+mn-ea"/>
                <a:cs typeface="+mn-cs"/>
              </a:rPr>
              <a:t>shuffle</a:t>
            </a:r>
            <a:endParaRPr lang="en-US" altLang="zh-CN" b="1" dirty="0" smtClean="0">
              <a:solidFill>
                <a:schemeClr val="tx1"/>
              </a:solidFill>
              <a:latin typeface="+mn-lt"/>
              <a:ea typeface="+mn-ea"/>
              <a:cs typeface="+mn-cs"/>
            </a:endParaRPr>
          </a:p>
          <a:p>
            <a:pPr marL="514350" indent="-514350">
              <a:buClr>
                <a:srgbClr val="76B749"/>
              </a:buClr>
              <a:buSzPct val="100000"/>
              <a:buFont typeface="+mj-ea"/>
              <a:buAutoNum type="circleNumDbPlain"/>
            </a:pPr>
            <a:r>
              <a:rPr lang="en-US" altLang="zh-CN" sz="2600" b="1" smtClean="0">
                <a:solidFill>
                  <a:schemeClr val="tx1"/>
                </a:solidFill>
              </a:rPr>
              <a:t>reduceByKey</a:t>
            </a:r>
            <a:r>
              <a:rPr lang="zh-CN" altLang="en-US" sz="2600" b="1" smtClean="0">
                <a:solidFill>
                  <a:schemeClr val="tx1"/>
                </a:solidFill>
              </a:rPr>
              <a:t>不做</a:t>
            </a:r>
            <a:r>
              <a:rPr lang="en-US" altLang="zh-CN" sz="2600" b="1" smtClean="0">
                <a:solidFill>
                  <a:schemeClr val="tx1"/>
                </a:solidFill>
              </a:rPr>
              <a:t>shuffle</a:t>
            </a:r>
            <a:r>
              <a:rPr lang="zh-CN" altLang="en-US" sz="2600" b="1" smtClean="0">
                <a:solidFill>
                  <a:schemeClr val="tx1"/>
                </a:solidFill>
              </a:rPr>
              <a:t>示例</a:t>
            </a:r>
            <a:endParaRPr lang="en-US" altLang="zh-CN" sz="2600" b="1" smtClean="0">
              <a:solidFill>
                <a:schemeClr val="tx1"/>
              </a:solidFill>
            </a:endParaRPr>
          </a:p>
          <a:p>
            <a:pPr>
              <a:buClr>
                <a:srgbClr val="76B749"/>
              </a:buClr>
              <a:buSzPct val="100000"/>
              <a:buFont typeface="Wingdings" panose="05000000000000000000" pitchFamily="2" charset="2"/>
              <a:buChar char="Ø"/>
            </a:pPr>
            <a:endParaRPr lang="en-US" altLang="zh-CN" sz="2000" b="1" smtClean="0">
              <a:solidFill>
                <a:schemeClr val="tx1"/>
              </a:solidFill>
            </a:endParaRPr>
          </a:p>
          <a:p>
            <a:pPr>
              <a:buClr>
                <a:srgbClr val="76B749"/>
              </a:buClr>
              <a:buSzPct val="100000"/>
              <a:buFont typeface="Wingdings" panose="05000000000000000000" pitchFamily="2" charset="2"/>
              <a:buChar char="Ø"/>
            </a:pPr>
            <a:endParaRPr lang="en-US" altLang="zh-CN" sz="2000" b="1"/>
          </a:p>
          <a:p>
            <a:pPr>
              <a:buClr>
                <a:srgbClr val="76B749"/>
              </a:buClr>
              <a:buSzPct val="100000"/>
              <a:buFont typeface="Wingdings" panose="05000000000000000000" pitchFamily="2" charset="2"/>
              <a:buChar char="Ø"/>
            </a:pPr>
            <a:endParaRPr lang="en-US" altLang="zh-CN" sz="2000" b="1" smtClean="0">
              <a:solidFill>
                <a:schemeClr val="tx1"/>
              </a:solidFill>
            </a:endParaRPr>
          </a:p>
          <a:p>
            <a:pPr>
              <a:buClr>
                <a:srgbClr val="76B749"/>
              </a:buClr>
              <a:buSzPct val="100000"/>
              <a:buFont typeface="Wingdings" panose="05000000000000000000" pitchFamily="2" charset="2"/>
              <a:buChar char="Ø"/>
            </a:pPr>
            <a:endParaRPr lang="en-US" altLang="zh-CN" sz="2000" b="1"/>
          </a:p>
          <a:p>
            <a:pPr>
              <a:buClr>
                <a:srgbClr val="76B749"/>
              </a:buClr>
              <a:buSzPct val="100000"/>
              <a:buFont typeface="Wingdings" panose="05000000000000000000" pitchFamily="2" charset="2"/>
              <a:buChar char="Ø"/>
            </a:pPr>
            <a:endParaRPr lang="en-US" altLang="zh-CN" sz="2000" b="1" smtClean="0">
              <a:solidFill>
                <a:schemeClr val="tx1"/>
              </a:solidFill>
            </a:endParaRPr>
          </a:p>
          <a:p>
            <a:pPr>
              <a:buClr>
                <a:srgbClr val="76B749"/>
              </a:buClr>
              <a:buSzPct val="100000"/>
              <a:buFont typeface="Wingdings" panose="05000000000000000000" pitchFamily="2" charset="2"/>
              <a:buChar char="Ø"/>
            </a:pPr>
            <a:endParaRPr lang="en-US" altLang="zh-CN" sz="2000" b="1"/>
          </a:p>
          <a:p>
            <a:pPr>
              <a:buClr>
                <a:srgbClr val="76B749"/>
              </a:buClr>
              <a:buSzPct val="100000"/>
              <a:buFont typeface="Wingdings" panose="05000000000000000000" pitchFamily="2" charset="2"/>
              <a:buChar char="Ø"/>
            </a:pPr>
            <a:endParaRPr lang="en-US" altLang="zh-CN" sz="2000" b="1" smtClean="0">
              <a:solidFill>
                <a:schemeClr val="tx1"/>
              </a:solidFill>
            </a:endParaRPr>
          </a:p>
          <a:p>
            <a:pPr marL="0" indent="0">
              <a:buClr>
                <a:srgbClr val="76B749"/>
              </a:buClr>
              <a:buSzPct val="100000"/>
              <a:buNone/>
            </a:pPr>
            <a:endParaRPr lang="en-US" altLang="zh-CN" sz="2000" b="1"/>
          </a:p>
          <a:p>
            <a:pPr>
              <a:spcBef>
                <a:spcPts val="1200"/>
              </a:spcBef>
              <a:buClr>
                <a:srgbClr val="76B749"/>
              </a:buClr>
              <a:buSzPct val="100000"/>
              <a:buFont typeface="Wingdings" panose="05000000000000000000" pitchFamily="2" charset="2"/>
              <a:buChar char="Ø"/>
            </a:pPr>
            <a:r>
              <a:rPr lang="zh-CN" altLang="en-US" sz="2000" b="1" smtClean="0">
                <a:solidFill>
                  <a:schemeClr val="tx1"/>
                </a:solidFill>
              </a:rPr>
              <a:t>调用</a:t>
            </a:r>
            <a:r>
              <a:rPr lang="en-US" altLang="zh-CN" sz="2000" b="1" smtClean="0"/>
              <a:t>partitionBy</a:t>
            </a:r>
            <a:r>
              <a:rPr lang="zh-CN" altLang="en-US" sz="2000" b="1" smtClean="0"/>
              <a:t>（）函数自定义分区，需要在一起处理的数据放在一个分区。</a:t>
            </a:r>
            <a:endParaRPr lang="en-US" altLang="zh-CN" sz="2000" b="1"/>
          </a:p>
        </p:txBody>
      </p:sp>
      <p:sp>
        <p:nvSpPr>
          <p:cNvPr id="4" name="圆角矩形 3"/>
          <p:cNvSpPr/>
          <p:nvPr/>
        </p:nvSpPr>
        <p:spPr bwMode="auto">
          <a:xfrm>
            <a:off x="1835696" y="3734308"/>
            <a:ext cx="1296144" cy="360040"/>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mtClean="0"/>
              <a:t>（</a:t>
            </a:r>
            <a:r>
              <a:rPr lang="en-US" altLang="zh-CN" smtClean="0"/>
              <a:t>1</a:t>
            </a:r>
            <a:r>
              <a:rPr lang="zh-CN" altLang="en-US" smtClean="0"/>
              <a:t>，</a:t>
            </a:r>
            <a:r>
              <a:rPr lang="en-US" altLang="zh-CN" smtClean="0"/>
              <a:t>str</a:t>
            </a:r>
            <a:r>
              <a:rPr lang="zh-CN" altLang="en-US" smtClean="0"/>
              <a:t>）</a:t>
            </a: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7" name="圆角矩形 6"/>
          <p:cNvSpPr/>
          <p:nvPr/>
        </p:nvSpPr>
        <p:spPr bwMode="auto">
          <a:xfrm>
            <a:off x="1835696" y="3212976"/>
            <a:ext cx="1296144" cy="360040"/>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mtClean="0"/>
              <a:t>（</a:t>
            </a:r>
            <a:r>
              <a:rPr lang="en-US" altLang="zh-CN" smtClean="0"/>
              <a:t>1</a:t>
            </a:r>
            <a:r>
              <a:rPr lang="zh-CN" altLang="en-US" smtClean="0"/>
              <a:t>，</a:t>
            </a:r>
            <a:r>
              <a:rPr lang="en-US" altLang="zh-CN" smtClean="0"/>
              <a:t>str</a:t>
            </a:r>
            <a:r>
              <a:rPr lang="zh-CN" altLang="en-US" smtClean="0"/>
              <a:t>）</a:t>
            </a: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8" name="圆角矩形 7"/>
          <p:cNvSpPr/>
          <p:nvPr/>
        </p:nvSpPr>
        <p:spPr bwMode="auto">
          <a:xfrm>
            <a:off x="1835696" y="4283826"/>
            <a:ext cx="1296144" cy="360040"/>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mtClean="0"/>
              <a:t>（</a:t>
            </a:r>
            <a:r>
              <a:rPr lang="en-US" altLang="zh-CN" smtClean="0"/>
              <a:t>1</a:t>
            </a:r>
            <a:r>
              <a:rPr lang="zh-CN" altLang="en-US" smtClean="0"/>
              <a:t>，</a:t>
            </a:r>
            <a:r>
              <a:rPr lang="en-US" altLang="zh-CN" smtClean="0"/>
              <a:t>str</a:t>
            </a:r>
            <a:r>
              <a:rPr lang="zh-CN" altLang="en-US" smtClean="0"/>
              <a:t>）</a:t>
            </a: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9" name="圆角矩形 8"/>
          <p:cNvSpPr/>
          <p:nvPr/>
        </p:nvSpPr>
        <p:spPr bwMode="auto">
          <a:xfrm>
            <a:off x="1835696" y="4846844"/>
            <a:ext cx="1296144" cy="360040"/>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mtClean="0"/>
              <a:t>（</a:t>
            </a:r>
            <a:r>
              <a:rPr lang="en-US" altLang="zh-CN"/>
              <a:t>2</a:t>
            </a:r>
            <a:r>
              <a:rPr lang="zh-CN" altLang="en-US" smtClean="0"/>
              <a:t>，</a:t>
            </a:r>
            <a:r>
              <a:rPr lang="en-US" altLang="zh-CN" smtClean="0"/>
              <a:t>str</a:t>
            </a:r>
            <a:r>
              <a:rPr lang="zh-CN" altLang="en-US" smtClean="0"/>
              <a:t>）</a:t>
            </a: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0" name="圆角矩形 9"/>
          <p:cNvSpPr/>
          <p:nvPr/>
        </p:nvSpPr>
        <p:spPr bwMode="auto">
          <a:xfrm>
            <a:off x="1835696" y="5446380"/>
            <a:ext cx="1296144" cy="360040"/>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mtClean="0"/>
              <a:t>（</a:t>
            </a:r>
            <a:r>
              <a:rPr lang="en-US" altLang="zh-CN"/>
              <a:t>2</a:t>
            </a:r>
            <a:r>
              <a:rPr lang="zh-CN" altLang="en-US" smtClean="0"/>
              <a:t>，</a:t>
            </a:r>
            <a:r>
              <a:rPr lang="en-US" altLang="zh-CN" smtClean="0"/>
              <a:t>str</a:t>
            </a:r>
            <a:r>
              <a:rPr lang="zh-CN" altLang="en-US" smtClean="0"/>
              <a:t>）</a:t>
            </a: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1" name="圆角矩形 10"/>
          <p:cNvSpPr/>
          <p:nvPr/>
        </p:nvSpPr>
        <p:spPr bwMode="auto">
          <a:xfrm>
            <a:off x="3923928" y="3734308"/>
            <a:ext cx="1440160" cy="360040"/>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mtClean="0"/>
              <a:t>（</a:t>
            </a:r>
            <a:r>
              <a:rPr lang="en-US" altLang="zh-CN" smtClean="0"/>
              <a:t>10</a:t>
            </a:r>
            <a:r>
              <a:rPr lang="zh-CN" altLang="en-US" smtClean="0"/>
              <a:t>，</a:t>
            </a:r>
            <a:r>
              <a:rPr lang="en-US" altLang="zh-CN" smtClean="0"/>
              <a:t>str</a:t>
            </a:r>
            <a:r>
              <a:rPr lang="zh-CN" altLang="en-US" smtClean="0"/>
              <a:t>）</a:t>
            </a: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2" name="圆角矩形 11"/>
          <p:cNvSpPr/>
          <p:nvPr/>
        </p:nvSpPr>
        <p:spPr bwMode="auto">
          <a:xfrm>
            <a:off x="3923928" y="3212976"/>
            <a:ext cx="1440160" cy="360040"/>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mtClean="0"/>
              <a:t>（</a:t>
            </a:r>
            <a:r>
              <a:rPr lang="en-US" altLang="zh-CN" smtClean="0"/>
              <a:t>10</a:t>
            </a:r>
            <a:r>
              <a:rPr lang="zh-CN" altLang="en-US" smtClean="0"/>
              <a:t>，</a:t>
            </a:r>
            <a:r>
              <a:rPr lang="en-US" altLang="zh-CN" smtClean="0"/>
              <a:t>str</a:t>
            </a:r>
            <a:r>
              <a:rPr lang="zh-CN" altLang="en-US" smtClean="0"/>
              <a:t>）</a:t>
            </a: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3" name="圆角矩形 12"/>
          <p:cNvSpPr/>
          <p:nvPr/>
        </p:nvSpPr>
        <p:spPr bwMode="auto">
          <a:xfrm>
            <a:off x="3923928" y="4283826"/>
            <a:ext cx="1440160" cy="360040"/>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mtClean="0"/>
              <a:t>（</a:t>
            </a:r>
            <a:r>
              <a:rPr lang="en-US" altLang="zh-CN" smtClean="0"/>
              <a:t>11</a:t>
            </a:r>
            <a:r>
              <a:rPr lang="zh-CN" altLang="en-US" smtClean="0"/>
              <a:t>，</a:t>
            </a:r>
            <a:r>
              <a:rPr lang="en-US" altLang="zh-CN" smtClean="0"/>
              <a:t>str</a:t>
            </a:r>
            <a:r>
              <a:rPr lang="zh-CN" altLang="en-US" smtClean="0"/>
              <a:t>）</a:t>
            </a: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4" name="圆角矩形 13"/>
          <p:cNvSpPr/>
          <p:nvPr/>
        </p:nvSpPr>
        <p:spPr bwMode="auto">
          <a:xfrm>
            <a:off x="3923928" y="4846844"/>
            <a:ext cx="1440160" cy="360040"/>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mtClean="0"/>
              <a:t>（</a:t>
            </a:r>
            <a:r>
              <a:rPr lang="en-US" altLang="zh-CN" smtClean="0"/>
              <a:t>12</a:t>
            </a:r>
            <a:r>
              <a:rPr lang="zh-CN" altLang="en-US" smtClean="0"/>
              <a:t>，</a:t>
            </a:r>
            <a:r>
              <a:rPr lang="en-US" altLang="zh-CN" smtClean="0"/>
              <a:t>str</a:t>
            </a:r>
            <a:r>
              <a:rPr lang="zh-CN" altLang="en-US" smtClean="0"/>
              <a:t>）</a:t>
            </a: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5" name="圆角矩形 14"/>
          <p:cNvSpPr/>
          <p:nvPr/>
        </p:nvSpPr>
        <p:spPr bwMode="auto">
          <a:xfrm>
            <a:off x="3923928" y="5446380"/>
            <a:ext cx="1440160" cy="360040"/>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mtClean="0"/>
              <a:t>（</a:t>
            </a:r>
            <a:r>
              <a:rPr lang="en-US" altLang="zh-CN" smtClean="0"/>
              <a:t>12</a:t>
            </a:r>
            <a:r>
              <a:rPr lang="zh-CN" altLang="en-US" smtClean="0"/>
              <a:t>，</a:t>
            </a:r>
            <a:r>
              <a:rPr lang="en-US" altLang="zh-CN" smtClean="0"/>
              <a:t>str</a:t>
            </a:r>
            <a:r>
              <a:rPr lang="zh-CN" altLang="en-US" smtClean="0"/>
              <a:t>）</a:t>
            </a:r>
            <a:endParaRPr kumimoji="0" lang="zh-CN" altLang="en-US" sz="18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2840817208"/>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a:t>四</a:t>
            </a:r>
            <a:r>
              <a:rPr lang="zh-CN" altLang="en-US" smtClean="0"/>
              <a:t>、</a:t>
            </a:r>
            <a:r>
              <a:rPr lang="en-US" altLang="zh-CN" b="1"/>
              <a:t>shuffle</a:t>
            </a:r>
            <a:r>
              <a:rPr lang="zh-CN" altLang="en-US" b="1"/>
              <a:t>调</a:t>
            </a:r>
            <a:r>
              <a:rPr lang="zh-CN" altLang="en-US" b="1" smtClean="0"/>
              <a:t>优</a:t>
            </a:r>
            <a:r>
              <a:rPr lang="zh-CN" altLang="en-US" smtClean="0"/>
              <a:t> </a:t>
            </a:r>
            <a:endParaRPr lang="zh-CN" altLang="en-US" dirty="0"/>
          </a:p>
        </p:txBody>
      </p:sp>
      <p:sp>
        <p:nvSpPr>
          <p:cNvPr id="5123" name="Rectangle 3"/>
          <p:cNvSpPr>
            <a:spLocks noGrp="1" noChangeArrowheads="1"/>
          </p:cNvSpPr>
          <p:nvPr>
            <p:ph type="body" idx="1"/>
          </p:nvPr>
        </p:nvSpPr>
        <p:spPr>
          <a:xfrm>
            <a:off x="1182688" y="2017712"/>
            <a:ext cx="7781800" cy="4723656"/>
          </a:xfrm>
          <a:noFill/>
          <a:ln/>
        </p:spPr>
        <p:txBody>
          <a:bodyPr lIns="182562" tIns="46037" rIns="182562" bIns="46037"/>
          <a:lstStyle/>
          <a:p>
            <a:pPr marL="514350" indent="-514350">
              <a:buClr>
                <a:srgbClr val="76B749"/>
              </a:buClr>
              <a:buSzPct val="100000"/>
              <a:buFont typeface="+mj-lt"/>
              <a:buAutoNum type="arabicPeriod" startAt="3"/>
            </a:pPr>
            <a:r>
              <a:rPr lang="zh-CN" altLang="en-US" b="1" dirty="0" smtClean="0">
                <a:solidFill>
                  <a:schemeClr val="tx1"/>
                </a:solidFill>
                <a:latin typeface="+mn-lt"/>
                <a:ea typeface="+mn-ea"/>
                <a:cs typeface="+mn-cs"/>
              </a:rPr>
              <a:t>通过自定义分区消除</a:t>
            </a:r>
            <a:r>
              <a:rPr lang="en-US" altLang="zh-CN" b="1" dirty="0" smtClean="0">
                <a:solidFill>
                  <a:schemeClr val="tx1"/>
                </a:solidFill>
                <a:latin typeface="+mn-lt"/>
                <a:ea typeface="+mn-ea"/>
                <a:cs typeface="+mn-cs"/>
              </a:rPr>
              <a:t>shuffle</a:t>
            </a:r>
          </a:p>
          <a:p>
            <a:pPr marL="514350" indent="-514350">
              <a:buClr>
                <a:srgbClr val="76B749"/>
              </a:buClr>
              <a:buSzPct val="100000"/>
              <a:buFont typeface="+mj-ea"/>
              <a:buAutoNum type="circleNumDbPlain" startAt="2"/>
            </a:pPr>
            <a:r>
              <a:rPr lang="zh-CN" altLang="en-US" sz="2600" b="1" dirty="0" smtClean="0">
                <a:solidFill>
                  <a:schemeClr val="tx1"/>
                </a:solidFill>
              </a:rPr>
              <a:t>不做</a:t>
            </a:r>
            <a:r>
              <a:rPr lang="en-US" altLang="zh-CN" sz="2600" b="1" dirty="0" smtClean="0">
                <a:solidFill>
                  <a:schemeClr val="tx1"/>
                </a:solidFill>
              </a:rPr>
              <a:t>shuffle</a:t>
            </a:r>
            <a:r>
              <a:rPr lang="zh-CN" altLang="en-US" sz="2600" b="1" dirty="0" smtClean="0">
                <a:solidFill>
                  <a:schemeClr val="tx1"/>
                </a:solidFill>
              </a:rPr>
              <a:t>实现快速排序示例</a:t>
            </a:r>
            <a:endParaRPr lang="en-US" altLang="zh-CN" sz="2600" b="1" dirty="0" smtClean="0">
              <a:solidFill>
                <a:schemeClr val="tx1"/>
              </a:solidFill>
            </a:endParaRPr>
          </a:p>
          <a:p>
            <a:pPr>
              <a:buClr>
                <a:srgbClr val="76B749"/>
              </a:buClr>
              <a:buSzPct val="100000"/>
              <a:buFont typeface="Wingdings" panose="05000000000000000000" pitchFamily="2" charset="2"/>
              <a:buChar char="Ø"/>
            </a:pPr>
            <a:r>
              <a:rPr lang="zh-CN" altLang="en-US" sz="2400" b="1" dirty="0" smtClean="0"/>
              <a:t>对数据按分区数</a:t>
            </a:r>
            <a:r>
              <a:rPr lang="en-US" altLang="zh-CN" sz="2400" b="1" dirty="0" smtClean="0"/>
              <a:t>n</a:t>
            </a:r>
            <a:r>
              <a:rPr lang="zh-CN" altLang="en-US" sz="2400" b="1" dirty="0" smtClean="0"/>
              <a:t>*</a:t>
            </a:r>
            <a:r>
              <a:rPr lang="en-US" altLang="zh-CN" sz="2400" b="1" dirty="0" smtClean="0"/>
              <a:t>m</a:t>
            </a:r>
            <a:r>
              <a:rPr lang="zh-CN" altLang="en-US" sz="2400" b="1" dirty="0" smtClean="0"/>
              <a:t>进行抽样，得到</a:t>
            </a:r>
            <a:r>
              <a:rPr lang="en-US" altLang="zh-CN" sz="2400" b="1" dirty="0" smtClean="0"/>
              <a:t>nm</a:t>
            </a:r>
            <a:r>
              <a:rPr lang="zh-CN" altLang="en-US" sz="2400" b="1" dirty="0" smtClean="0"/>
              <a:t>个数，并排序提取</a:t>
            </a:r>
            <a:r>
              <a:rPr lang="en-US" altLang="zh-CN" sz="2400" b="1" dirty="0" smtClean="0"/>
              <a:t>n</a:t>
            </a:r>
            <a:r>
              <a:rPr lang="zh-CN" altLang="en-US" sz="2400" b="1" dirty="0" smtClean="0"/>
              <a:t>个数得到</a:t>
            </a:r>
            <a:endParaRPr lang="en-US" altLang="zh-CN" sz="2400" b="1" dirty="0" smtClean="0"/>
          </a:p>
          <a:p>
            <a:pPr>
              <a:buClr>
                <a:srgbClr val="76B749"/>
              </a:buClr>
              <a:buSzPct val="100000"/>
              <a:buFont typeface="Wingdings" panose="05000000000000000000" pitchFamily="2" charset="2"/>
              <a:buChar char="Ø"/>
            </a:pPr>
            <a:endParaRPr lang="en-US" altLang="zh-CN" sz="2600" b="1" dirty="0"/>
          </a:p>
          <a:p>
            <a:pPr>
              <a:buClr>
                <a:srgbClr val="76B749"/>
              </a:buClr>
              <a:buSzPct val="100000"/>
              <a:buFont typeface="Wingdings" panose="05000000000000000000" pitchFamily="2" charset="2"/>
              <a:buChar char="Ø"/>
            </a:pPr>
            <a:r>
              <a:rPr lang="zh-CN" altLang="en-US" sz="2400" b="1" dirty="0"/>
              <a:t>调用</a:t>
            </a:r>
            <a:r>
              <a:rPr lang="en-US" altLang="zh-CN" sz="2400" b="1" dirty="0" err="1" smtClean="0"/>
              <a:t>partitionBy</a:t>
            </a:r>
            <a:r>
              <a:rPr lang="zh-CN" altLang="en-US" sz="2400" b="1" dirty="0" smtClean="0"/>
              <a:t>函数</a:t>
            </a:r>
            <a:r>
              <a:rPr lang="zh-CN" altLang="en-US" sz="2400" b="1" dirty="0"/>
              <a:t>自定义</a:t>
            </a:r>
            <a:r>
              <a:rPr lang="zh-CN" altLang="en-US" sz="2400" b="1" dirty="0" smtClean="0"/>
              <a:t>分区</a:t>
            </a:r>
            <a:r>
              <a:rPr lang="en-US" altLang="zh-CN" sz="2400" b="1" dirty="0" smtClean="0"/>
              <a:t>,</a:t>
            </a:r>
            <a:r>
              <a:rPr lang="zh-CN" altLang="en-US" sz="2400" b="1" dirty="0" smtClean="0"/>
              <a:t>小于</a:t>
            </a:r>
            <a:r>
              <a:rPr lang="en-US" altLang="zh-CN" sz="2400" b="1" dirty="0" smtClean="0"/>
              <a:t>x1</a:t>
            </a:r>
            <a:r>
              <a:rPr lang="zh-CN" altLang="en-US" sz="2400" b="1" dirty="0" smtClean="0"/>
              <a:t>的数放在第</a:t>
            </a:r>
            <a:r>
              <a:rPr lang="en-US" altLang="zh-CN" sz="2400" b="1" dirty="0" smtClean="0"/>
              <a:t>1</a:t>
            </a:r>
            <a:r>
              <a:rPr lang="zh-CN" altLang="en-US" sz="2400" b="1" dirty="0" smtClean="0"/>
              <a:t>区，</a:t>
            </a:r>
            <a:r>
              <a:rPr lang="en-US" altLang="zh-CN" sz="2400" b="1" dirty="0" smtClean="0"/>
              <a:t>[x1,x2</a:t>
            </a:r>
            <a:r>
              <a:rPr lang="zh-CN" altLang="en-US" sz="2400" b="1" dirty="0" smtClean="0"/>
              <a:t>）分到</a:t>
            </a:r>
            <a:r>
              <a:rPr lang="en-US" altLang="zh-CN" sz="2400" b="1" dirty="0" smtClean="0"/>
              <a:t>2</a:t>
            </a:r>
            <a:r>
              <a:rPr lang="zh-CN" altLang="en-US" sz="2400" b="1" dirty="0" smtClean="0"/>
              <a:t>分区，</a:t>
            </a:r>
            <a:r>
              <a:rPr lang="en-US" altLang="zh-CN" sz="2400" b="1" dirty="0" smtClean="0"/>
              <a:t>…,</a:t>
            </a:r>
            <a:r>
              <a:rPr lang="zh-CN" altLang="en-US" sz="2400" b="1" dirty="0" smtClean="0"/>
              <a:t>大于</a:t>
            </a:r>
            <a:r>
              <a:rPr lang="en-US" altLang="zh-CN" sz="2400" b="1" dirty="0" smtClean="0"/>
              <a:t>x</a:t>
            </a:r>
            <a:r>
              <a:rPr lang="en-US" altLang="zh-CN" sz="2400" b="1" baseline="-25000" dirty="0" smtClean="0"/>
              <a:t>n-1</a:t>
            </a:r>
            <a:r>
              <a:rPr lang="zh-CN" altLang="en-US" sz="2400" b="1" dirty="0"/>
              <a:t> </a:t>
            </a:r>
            <a:r>
              <a:rPr lang="zh-CN" altLang="en-US" sz="2400" b="1" dirty="0" smtClean="0"/>
              <a:t>放在第</a:t>
            </a:r>
            <a:r>
              <a:rPr lang="en-US" altLang="zh-CN" sz="2400" b="1" dirty="0" smtClean="0"/>
              <a:t>n</a:t>
            </a:r>
            <a:r>
              <a:rPr lang="zh-CN" altLang="en-US" sz="2400" b="1" dirty="0" smtClean="0"/>
              <a:t>分区</a:t>
            </a:r>
            <a:r>
              <a:rPr lang="zh-CN" altLang="en-US" sz="2400" b="1" baseline="-25000" dirty="0" smtClean="0"/>
              <a:t>。</a:t>
            </a:r>
            <a:endParaRPr lang="en-US" altLang="zh-CN" sz="2400" b="1" baseline="-25000" dirty="0" smtClean="0"/>
          </a:p>
          <a:p>
            <a:pPr>
              <a:buClr>
                <a:srgbClr val="76B749"/>
              </a:buClr>
              <a:buSzPct val="100000"/>
              <a:buFont typeface="Wingdings" panose="05000000000000000000" pitchFamily="2" charset="2"/>
              <a:buChar char="Ø"/>
            </a:pPr>
            <a:r>
              <a:rPr lang="zh-CN" altLang="en-US" sz="2400" b="1" dirty="0" smtClean="0"/>
              <a:t>各分区分别排序，排序完就实现了整个数据的排序</a:t>
            </a:r>
            <a:endParaRPr lang="en-US" altLang="zh-CN" sz="2400" b="1" dirty="0"/>
          </a:p>
          <a:p>
            <a:pPr marL="0" indent="0">
              <a:buClr>
                <a:srgbClr val="76B749"/>
              </a:buClr>
              <a:buSzPct val="100000"/>
              <a:buNone/>
            </a:pPr>
            <a:endParaRPr lang="en-US" altLang="zh-CN" sz="2600" b="1" dirty="0" smtClean="0">
              <a:solidFill>
                <a:schemeClr val="tx1"/>
              </a:solidFill>
            </a:endParaRPr>
          </a:p>
          <a:p>
            <a:pPr marL="514350" indent="-514350">
              <a:buClr>
                <a:srgbClr val="76B749"/>
              </a:buClr>
              <a:buSzPct val="100000"/>
              <a:buFont typeface="+mj-ea"/>
              <a:buAutoNum type="circleNumDbPlain" startAt="2"/>
            </a:pPr>
            <a:endParaRPr lang="en-US" altLang="zh-CN" sz="2600" b="1" dirty="0"/>
          </a:p>
          <a:p>
            <a:pPr marL="514350" indent="-514350">
              <a:buClr>
                <a:srgbClr val="76B749"/>
              </a:buClr>
              <a:buSzPct val="100000"/>
              <a:buFont typeface="+mj-ea"/>
              <a:buAutoNum type="circleNumDbPlain" startAt="2"/>
            </a:pPr>
            <a:endParaRPr lang="en-US" altLang="zh-CN" sz="2600" b="1" dirty="0" smtClean="0">
              <a:solidFill>
                <a:schemeClr val="tx1"/>
              </a:solidFill>
            </a:endParaRPr>
          </a:p>
          <a:p>
            <a:pPr marL="514350" indent="-514350">
              <a:buClr>
                <a:srgbClr val="76B749"/>
              </a:buClr>
              <a:buSzPct val="100000"/>
              <a:buFont typeface="+mj-ea"/>
              <a:buAutoNum type="circleNumDbPlain" startAt="2"/>
            </a:pPr>
            <a:endParaRPr lang="en-US" altLang="zh-CN" sz="2600" b="1" dirty="0"/>
          </a:p>
          <a:p>
            <a:pPr marL="0" indent="0">
              <a:buClr>
                <a:srgbClr val="76B749"/>
              </a:buClr>
              <a:buSzPct val="100000"/>
              <a:buNone/>
            </a:pPr>
            <a:endParaRPr lang="en-US" altLang="zh-CN" sz="2600" b="1" dirty="0" smtClean="0"/>
          </a:p>
          <a:p>
            <a:pPr marL="0" indent="0">
              <a:buClr>
                <a:srgbClr val="76B749"/>
              </a:buClr>
              <a:buSzPct val="100000"/>
              <a:buNone/>
            </a:pPr>
            <a:endParaRPr lang="en-US" altLang="zh-CN" sz="2000" b="1" dirty="0" smtClean="0">
              <a:solidFill>
                <a:schemeClr val="tx1"/>
              </a:solidFill>
            </a:endParaRPr>
          </a:p>
          <a:p>
            <a:pPr>
              <a:spcBef>
                <a:spcPts val="0"/>
              </a:spcBef>
              <a:buClr>
                <a:srgbClr val="76B749"/>
              </a:buClr>
              <a:buSzPct val="100000"/>
              <a:buFont typeface="Wingdings" panose="05000000000000000000" pitchFamily="2" charset="2"/>
              <a:buChar char="Ø"/>
            </a:pPr>
            <a:r>
              <a:rPr lang="zh-CN" altLang="en-US" sz="2000" b="1" dirty="0" smtClean="0">
                <a:solidFill>
                  <a:schemeClr val="tx1"/>
                </a:solidFill>
              </a:rPr>
              <a:t>调用</a:t>
            </a:r>
            <a:r>
              <a:rPr lang="en-US" altLang="zh-CN" sz="2000" b="1" dirty="0" err="1" smtClean="0"/>
              <a:t>partitionBy</a:t>
            </a:r>
            <a:r>
              <a:rPr lang="zh-CN" altLang="en-US" sz="2000" b="1" dirty="0" smtClean="0"/>
              <a:t>（）函数自定义分区，需要在一起处理的数据放在一个分区。</a:t>
            </a:r>
            <a:endParaRPr lang="en-US" altLang="zh-CN" sz="2000" b="1" dirty="0"/>
          </a:p>
        </p:txBody>
      </p:sp>
      <p:sp>
        <p:nvSpPr>
          <p:cNvPr id="7" name="圆角矩形 6"/>
          <p:cNvSpPr/>
          <p:nvPr/>
        </p:nvSpPr>
        <p:spPr bwMode="auto">
          <a:xfrm>
            <a:off x="1979712" y="3933056"/>
            <a:ext cx="1656184" cy="360040"/>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mtClean="0"/>
              <a:t>x1,x2,…,xn</a:t>
            </a:r>
            <a:endParaRPr kumimoji="0" lang="zh-CN" altLang="en-US" sz="18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3923142287"/>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a:t>四</a:t>
            </a:r>
            <a:r>
              <a:rPr lang="zh-CN" altLang="en-US" smtClean="0"/>
              <a:t>、</a:t>
            </a:r>
            <a:r>
              <a:rPr lang="en-US" altLang="zh-CN" b="1"/>
              <a:t>shuffle</a:t>
            </a:r>
            <a:r>
              <a:rPr lang="zh-CN" altLang="en-US" b="1"/>
              <a:t>调</a:t>
            </a:r>
            <a:r>
              <a:rPr lang="zh-CN" altLang="en-US" b="1" smtClean="0"/>
              <a:t>优</a:t>
            </a:r>
            <a:r>
              <a:rPr lang="zh-CN" altLang="en-US" smtClean="0"/>
              <a:t> </a:t>
            </a:r>
            <a:endParaRPr lang="zh-CN" altLang="en-US" dirty="0"/>
          </a:p>
        </p:txBody>
      </p:sp>
      <p:sp>
        <p:nvSpPr>
          <p:cNvPr id="5123" name="Rectangle 3"/>
          <p:cNvSpPr>
            <a:spLocks noGrp="1" noChangeArrowheads="1"/>
          </p:cNvSpPr>
          <p:nvPr>
            <p:ph type="body" idx="1"/>
          </p:nvPr>
        </p:nvSpPr>
        <p:spPr>
          <a:xfrm>
            <a:off x="1182688" y="2017712"/>
            <a:ext cx="7781800" cy="4723656"/>
          </a:xfrm>
          <a:noFill/>
          <a:ln/>
        </p:spPr>
        <p:txBody>
          <a:bodyPr lIns="182562" tIns="46037" rIns="182562" bIns="46037"/>
          <a:lstStyle/>
          <a:p>
            <a:pPr marL="514350" indent="-514350">
              <a:buClr>
                <a:srgbClr val="76B749"/>
              </a:buClr>
              <a:buSzPct val="100000"/>
              <a:buFont typeface="+mj-lt"/>
              <a:buAutoNum type="arabicPeriod" startAt="3"/>
            </a:pPr>
            <a:r>
              <a:rPr lang="zh-CN" altLang="en-US" b="1" dirty="0" smtClean="0">
                <a:solidFill>
                  <a:schemeClr val="tx1"/>
                </a:solidFill>
                <a:latin typeface="+mn-lt"/>
                <a:ea typeface="+mn-ea"/>
                <a:cs typeface="+mn-cs"/>
              </a:rPr>
              <a:t>通过自定义分区消除</a:t>
            </a:r>
            <a:r>
              <a:rPr lang="en-US" altLang="zh-CN" b="1" dirty="0" smtClean="0">
                <a:solidFill>
                  <a:schemeClr val="tx1"/>
                </a:solidFill>
                <a:latin typeface="+mn-lt"/>
                <a:ea typeface="+mn-ea"/>
                <a:cs typeface="+mn-cs"/>
              </a:rPr>
              <a:t>shuffle</a:t>
            </a:r>
          </a:p>
          <a:p>
            <a:pPr marL="514350" indent="-514350">
              <a:buClr>
                <a:srgbClr val="76B749"/>
              </a:buClr>
              <a:buSzPct val="100000"/>
              <a:buFont typeface="+mj-ea"/>
              <a:buAutoNum type="circleNumDbPlain" startAt="3"/>
            </a:pPr>
            <a:r>
              <a:rPr lang="zh-CN" altLang="en-US" sz="2600" b="1" dirty="0" smtClean="0">
                <a:solidFill>
                  <a:schemeClr val="tx1"/>
                </a:solidFill>
              </a:rPr>
              <a:t>通过交叠分区实现</a:t>
            </a:r>
            <a:r>
              <a:rPr lang="zh-CN" altLang="en-US" sz="2800" b="1" dirty="0"/>
              <a:t>消除</a:t>
            </a:r>
            <a:r>
              <a:rPr lang="en-US" altLang="zh-CN" sz="2800" b="1" dirty="0"/>
              <a:t>shuffle</a:t>
            </a:r>
            <a:r>
              <a:rPr lang="zh-CN" altLang="en-US" sz="2600" b="1" dirty="0" smtClean="0">
                <a:solidFill>
                  <a:schemeClr val="tx1"/>
                </a:solidFill>
              </a:rPr>
              <a:t>示例</a:t>
            </a:r>
            <a:endParaRPr lang="en-US" altLang="zh-CN" sz="2600" b="1" dirty="0" smtClean="0">
              <a:solidFill>
                <a:schemeClr val="tx1"/>
              </a:solidFill>
            </a:endParaRPr>
          </a:p>
          <a:p>
            <a:pPr>
              <a:buClr>
                <a:srgbClr val="76B749"/>
              </a:buClr>
              <a:buSzPct val="100000"/>
              <a:buFont typeface="Wingdings" panose="05000000000000000000" pitchFamily="2" charset="2"/>
              <a:buChar char="Ø"/>
            </a:pPr>
            <a:r>
              <a:rPr lang="zh-CN" altLang="en-US" sz="2400" b="1" dirty="0" smtClean="0"/>
              <a:t>若数据处理时要求有部分重合数据参与运算</a:t>
            </a:r>
            <a:endParaRPr lang="en-US" altLang="zh-CN" sz="2400" b="1" dirty="0" smtClean="0"/>
          </a:p>
          <a:p>
            <a:pPr>
              <a:buClr>
                <a:srgbClr val="76B749"/>
              </a:buClr>
              <a:buSzPct val="100000"/>
              <a:buFont typeface="Wingdings" panose="05000000000000000000" pitchFamily="2" charset="2"/>
              <a:buChar char="Ø"/>
            </a:pPr>
            <a:endParaRPr lang="en-US" altLang="zh-CN" sz="2600" b="1" dirty="0" smtClean="0"/>
          </a:p>
          <a:p>
            <a:pPr>
              <a:buClr>
                <a:srgbClr val="76B749"/>
              </a:buClr>
              <a:buSzPct val="100000"/>
              <a:buFont typeface="Wingdings" panose="05000000000000000000" pitchFamily="2" charset="2"/>
              <a:buChar char="Ø"/>
            </a:pPr>
            <a:endParaRPr lang="en-US" altLang="zh-CN" sz="2600" b="1" dirty="0"/>
          </a:p>
          <a:p>
            <a:pPr>
              <a:buClr>
                <a:srgbClr val="76B749"/>
              </a:buClr>
              <a:buSzPct val="100000"/>
              <a:buFont typeface="Wingdings" panose="05000000000000000000" pitchFamily="2" charset="2"/>
              <a:buChar char="Ø"/>
            </a:pPr>
            <a:r>
              <a:rPr lang="zh-CN" altLang="en-US" sz="2400" b="1" dirty="0"/>
              <a:t>调用</a:t>
            </a:r>
            <a:r>
              <a:rPr lang="en-US" altLang="zh-CN" sz="2400" b="1" dirty="0" err="1" smtClean="0"/>
              <a:t>partitionBy</a:t>
            </a:r>
            <a:r>
              <a:rPr lang="zh-CN" altLang="en-US" sz="2400" b="1" dirty="0" smtClean="0"/>
              <a:t>函数</a:t>
            </a:r>
            <a:r>
              <a:rPr lang="zh-CN" altLang="en-US" sz="2400" b="1" dirty="0"/>
              <a:t>自定义</a:t>
            </a:r>
            <a:r>
              <a:rPr lang="zh-CN" altLang="en-US" sz="2400" b="1" dirty="0" smtClean="0"/>
              <a:t>分区</a:t>
            </a:r>
            <a:r>
              <a:rPr lang="en-US" altLang="zh-CN" sz="2400" b="1" dirty="0" smtClean="0"/>
              <a:t>,t0-t10</a:t>
            </a:r>
            <a:r>
              <a:rPr lang="zh-CN" altLang="en-US" sz="2400" b="1" dirty="0" smtClean="0"/>
              <a:t>的数放在第</a:t>
            </a:r>
            <a:r>
              <a:rPr lang="en-US" altLang="zh-CN" sz="2400" b="1" dirty="0" smtClean="0"/>
              <a:t>1</a:t>
            </a:r>
            <a:r>
              <a:rPr lang="zh-CN" altLang="en-US" sz="2400" b="1" dirty="0" smtClean="0"/>
              <a:t>区，</a:t>
            </a:r>
            <a:r>
              <a:rPr lang="en-US" altLang="zh-CN" sz="2400" b="1" dirty="0" smtClean="0"/>
              <a:t>t10-t20</a:t>
            </a:r>
            <a:r>
              <a:rPr lang="zh-CN" altLang="en-US" sz="2400" b="1" dirty="0" smtClean="0"/>
              <a:t>分到</a:t>
            </a:r>
            <a:r>
              <a:rPr lang="en-US" altLang="zh-CN" sz="2400" b="1" dirty="0" smtClean="0"/>
              <a:t>2</a:t>
            </a:r>
            <a:r>
              <a:rPr lang="zh-CN" altLang="en-US" sz="2400" b="1" dirty="0" smtClean="0"/>
              <a:t>分区，</a:t>
            </a:r>
            <a:r>
              <a:rPr lang="en-US" altLang="zh-CN" sz="2400" b="1" dirty="0" smtClean="0"/>
              <a:t>t20-30</a:t>
            </a:r>
            <a:r>
              <a:rPr lang="zh-CN" altLang="en-US" sz="2400" b="1" dirty="0" smtClean="0"/>
              <a:t>放在</a:t>
            </a:r>
            <a:r>
              <a:rPr lang="en-US" altLang="zh-CN" sz="2400" b="1" dirty="0" smtClean="0"/>
              <a:t>3</a:t>
            </a:r>
            <a:r>
              <a:rPr lang="zh-CN" altLang="en-US" sz="2400" b="1" dirty="0" smtClean="0"/>
              <a:t>分区</a:t>
            </a:r>
            <a:r>
              <a:rPr lang="en-US" altLang="zh-CN" sz="2400" b="1" dirty="0" smtClean="0"/>
              <a:t>,</a:t>
            </a:r>
            <a:r>
              <a:rPr lang="zh-CN" altLang="en-US" sz="2400" b="1" dirty="0" smtClean="0"/>
              <a:t>前后分区间交叠了一个区间</a:t>
            </a:r>
            <a:r>
              <a:rPr lang="zh-CN" altLang="en-US" sz="2400" b="1" baseline="-25000" dirty="0" smtClean="0"/>
              <a:t>。</a:t>
            </a:r>
            <a:endParaRPr lang="en-US" altLang="zh-CN" sz="2400" b="1" baseline="-25000" dirty="0" smtClean="0"/>
          </a:p>
          <a:p>
            <a:pPr>
              <a:buClr>
                <a:srgbClr val="76B749"/>
              </a:buClr>
              <a:buSzPct val="100000"/>
              <a:buFont typeface="Wingdings" panose="05000000000000000000" pitchFamily="2" charset="2"/>
              <a:buChar char="Ø"/>
            </a:pPr>
            <a:endParaRPr lang="en-US" altLang="zh-CN" sz="2400" b="1" baseline="-25000" dirty="0" smtClean="0"/>
          </a:p>
          <a:p>
            <a:pPr>
              <a:buClr>
                <a:srgbClr val="76B749"/>
              </a:buClr>
              <a:buSzPct val="100000"/>
              <a:buFont typeface="Wingdings" panose="05000000000000000000" pitchFamily="2" charset="2"/>
              <a:buChar char="Ø"/>
            </a:pPr>
            <a:r>
              <a:rPr lang="zh-CN" altLang="en-US" sz="2400" b="1" dirty="0" smtClean="0"/>
              <a:t>各分区通过</a:t>
            </a:r>
            <a:r>
              <a:rPr lang="en-US" altLang="zh-CN" sz="2400" b="1" dirty="0" err="1" smtClean="0"/>
              <a:t>mapPartitions</a:t>
            </a:r>
            <a:r>
              <a:rPr lang="zh-CN" altLang="en-US" sz="2400" b="1" dirty="0" smtClean="0"/>
              <a:t>并行处理，不需要从别的节点拉取数据。</a:t>
            </a:r>
            <a:endParaRPr lang="en-US" altLang="zh-CN" sz="2400" b="1" dirty="0"/>
          </a:p>
        </p:txBody>
      </p:sp>
      <p:sp>
        <p:nvSpPr>
          <p:cNvPr id="7" name="圆角矩形 6"/>
          <p:cNvSpPr/>
          <p:nvPr/>
        </p:nvSpPr>
        <p:spPr bwMode="auto">
          <a:xfrm>
            <a:off x="1979712" y="3573016"/>
            <a:ext cx="4176464" cy="360040"/>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t0,t1</a:t>
            </a:r>
            <a:r>
              <a:rPr lang="en-US" altLang="zh-CN" dirty="0" smtClean="0"/>
              <a:t>,…</a:t>
            </a:r>
            <a:r>
              <a:rPr kumimoji="0" lang="en-US" altLang="zh-CN" sz="1800" b="0" i="0" u="none" strike="noStrike" cap="none" normalizeH="0" baseline="0" dirty="0" smtClean="0">
                <a:ln>
                  <a:noFill/>
                </a:ln>
                <a:solidFill>
                  <a:schemeClr val="tx1"/>
                </a:solidFill>
                <a:effectLst/>
                <a:latin typeface="Arial" charset="0"/>
                <a:ea typeface="宋体" charset="-122"/>
              </a:rPr>
              <a:t>t10,t11,t12,…,t19,t20,t21,…,t30</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5" name="圆角矩形 4"/>
          <p:cNvSpPr/>
          <p:nvPr/>
        </p:nvSpPr>
        <p:spPr bwMode="auto">
          <a:xfrm>
            <a:off x="1979712" y="4094348"/>
            <a:ext cx="4176464" cy="360040"/>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smtClean="0"/>
              <a:t>t</a:t>
            </a:r>
            <a:r>
              <a:rPr kumimoji="0" lang="en-US" altLang="zh-CN" sz="1800" b="0" i="0" u="none" strike="noStrike" cap="none" normalizeH="0" baseline="0" dirty="0" smtClean="0">
                <a:ln>
                  <a:noFill/>
                </a:ln>
                <a:solidFill>
                  <a:schemeClr val="tx1"/>
                </a:solidFill>
                <a:effectLst/>
                <a:latin typeface="Arial" charset="0"/>
                <a:ea typeface="宋体" charset="-122"/>
              </a:rPr>
              <a:t>0-t10,t10-t20,t20-t30</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6" name="圆角矩形 5"/>
          <p:cNvSpPr/>
          <p:nvPr/>
        </p:nvSpPr>
        <p:spPr bwMode="auto">
          <a:xfrm>
            <a:off x="1979712" y="5661248"/>
            <a:ext cx="1368152" cy="360040"/>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smtClean="0"/>
              <a:t>t</a:t>
            </a:r>
            <a:r>
              <a:rPr kumimoji="0" lang="en-US" altLang="zh-CN" sz="1800" b="0" i="0" u="none" strike="noStrike" cap="none" normalizeH="0" baseline="0" dirty="0" smtClean="0">
                <a:ln>
                  <a:noFill/>
                </a:ln>
                <a:solidFill>
                  <a:schemeClr val="tx1"/>
                </a:solidFill>
                <a:effectLst/>
                <a:latin typeface="Arial" charset="0"/>
                <a:ea typeface="宋体" charset="-122"/>
              </a:rPr>
              <a:t>0-t10</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8" name="圆角矩形 7"/>
          <p:cNvSpPr/>
          <p:nvPr/>
        </p:nvSpPr>
        <p:spPr bwMode="auto">
          <a:xfrm>
            <a:off x="3705436" y="5661248"/>
            <a:ext cx="1368152" cy="360040"/>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t10-t20</a:t>
            </a: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9" name="圆角矩形 8"/>
          <p:cNvSpPr/>
          <p:nvPr/>
        </p:nvSpPr>
        <p:spPr bwMode="auto">
          <a:xfrm>
            <a:off x="5472100" y="5661248"/>
            <a:ext cx="1368152" cy="360040"/>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mtClean="0"/>
              <a:t>t</a:t>
            </a:r>
            <a:r>
              <a:rPr kumimoji="0" lang="en-US" altLang="zh-CN" sz="1800" b="0" i="0" u="none" strike="noStrike" cap="none" normalizeH="0" baseline="0" smtClean="0">
                <a:ln>
                  <a:noFill/>
                </a:ln>
                <a:solidFill>
                  <a:schemeClr val="tx1"/>
                </a:solidFill>
                <a:effectLst/>
                <a:latin typeface="Arial" charset="0"/>
                <a:ea typeface="宋体" charset="-122"/>
              </a:rPr>
              <a:t>20-t30</a:t>
            </a:r>
            <a:endParaRPr kumimoji="0" lang="zh-CN" altLang="en-US" sz="18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794752296"/>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smtClean="0"/>
              <a:t>五、结束语 </a:t>
            </a:r>
            <a:endParaRPr lang="zh-CN" altLang="en-US" dirty="0"/>
          </a:p>
        </p:txBody>
      </p:sp>
      <p:sp>
        <p:nvSpPr>
          <p:cNvPr id="5123" name="Rectangle 3"/>
          <p:cNvSpPr>
            <a:spLocks noGrp="1" noChangeArrowheads="1"/>
          </p:cNvSpPr>
          <p:nvPr>
            <p:ph type="body" idx="1"/>
          </p:nvPr>
        </p:nvSpPr>
        <p:spPr>
          <a:xfrm>
            <a:off x="1182688" y="2017712"/>
            <a:ext cx="7781800" cy="4723656"/>
          </a:xfrm>
          <a:noFill/>
          <a:ln/>
        </p:spPr>
        <p:txBody>
          <a:bodyPr lIns="182562" tIns="46037" rIns="182562" bIns="46037"/>
          <a:lstStyle/>
          <a:p>
            <a:pPr marL="514350" indent="-514350">
              <a:buClr>
                <a:srgbClr val="76B749"/>
              </a:buClr>
              <a:buSzPct val="100000"/>
              <a:buFont typeface="+mj-lt"/>
              <a:buAutoNum type="arabicPeriod"/>
            </a:pPr>
            <a:r>
              <a:rPr lang="zh-CN" altLang="en-US" b="1" dirty="0" smtClean="0"/>
              <a:t>不要做不必要的重复</a:t>
            </a:r>
            <a:endParaRPr lang="en-US" altLang="zh-CN" b="1" dirty="0" smtClean="0"/>
          </a:p>
          <a:p>
            <a:pPr marL="514350" indent="-514350">
              <a:buClr>
                <a:srgbClr val="76B749"/>
              </a:buClr>
              <a:buSzPct val="100000"/>
              <a:buFont typeface="+mj-lt"/>
              <a:buAutoNum type="arabicPeriod"/>
            </a:pPr>
            <a:r>
              <a:rPr lang="zh-CN" altLang="en-US" b="1" dirty="0" smtClean="0"/>
              <a:t>提高并行度</a:t>
            </a:r>
            <a:endParaRPr lang="en-US" altLang="zh-CN" b="1" dirty="0" smtClean="0"/>
          </a:p>
          <a:p>
            <a:pPr marL="514350" indent="-514350">
              <a:buClr>
                <a:srgbClr val="76B749"/>
              </a:buClr>
              <a:buSzPct val="100000"/>
              <a:buFont typeface="+mj-lt"/>
              <a:buAutoNum type="arabicPeriod"/>
            </a:pPr>
            <a:r>
              <a:rPr lang="zh-CN" altLang="en-US" b="1" dirty="0" smtClean="0"/>
              <a:t>减少等待，齐头并进</a:t>
            </a:r>
            <a:endParaRPr lang="en-US" altLang="zh-CN" b="1" dirty="0" smtClean="0"/>
          </a:p>
          <a:p>
            <a:pPr marL="514350" indent="-514350">
              <a:buClr>
                <a:srgbClr val="76B749"/>
              </a:buClr>
              <a:buSzPct val="100000"/>
              <a:buFont typeface="+mj-lt"/>
              <a:buAutoNum type="arabicPeriod"/>
            </a:pPr>
            <a:r>
              <a:rPr lang="zh-CN" altLang="en-US" b="1" dirty="0" smtClean="0"/>
              <a:t>适应特点，扬长避短</a:t>
            </a:r>
            <a:endParaRPr lang="en-US" altLang="zh-CN" b="1" dirty="0" smtClean="0"/>
          </a:p>
          <a:p>
            <a:pPr marL="514350" indent="-514350">
              <a:buClr>
                <a:srgbClr val="76B749"/>
              </a:buClr>
              <a:buSzPct val="100000"/>
              <a:buFont typeface="+mj-lt"/>
              <a:buAutoNum type="arabicPeriod"/>
            </a:pPr>
            <a:r>
              <a:rPr lang="zh-CN" altLang="en-US" b="1" dirty="0" smtClean="0"/>
              <a:t>改进算法，提高</a:t>
            </a:r>
            <a:r>
              <a:rPr lang="zh-CN" altLang="en-US" b="1" dirty="0"/>
              <a:t>效率</a:t>
            </a:r>
            <a:endParaRPr lang="en-US" altLang="zh-CN" b="1" dirty="0" smtClean="0"/>
          </a:p>
          <a:p>
            <a:pPr marL="514350" indent="-514350">
              <a:buClr>
                <a:srgbClr val="76B749"/>
              </a:buClr>
              <a:buSzPct val="100000"/>
              <a:buFont typeface="+mj-lt"/>
              <a:buAutoNum type="arabicPeriod"/>
            </a:pPr>
            <a:endParaRPr lang="en-US" altLang="zh-CN" b="1" dirty="0" smtClean="0"/>
          </a:p>
        </p:txBody>
      </p:sp>
    </p:spTree>
    <p:extLst>
      <p:ext uri="{BB962C8B-B14F-4D97-AF65-F5344CB8AC3E}">
        <p14:creationId xmlns:p14="http://schemas.microsoft.com/office/powerpoint/2010/main" val="4206361394"/>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一、开发调优 </a:t>
            </a:r>
            <a:endParaRPr lang="zh-CN" altLang="en-US" dirty="0"/>
          </a:p>
        </p:txBody>
      </p:sp>
      <p:sp>
        <p:nvSpPr>
          <p:cNvPr id="5123" name="Rectangle 3"/>
          <p:cNvSpPr>
            <a:spLocks noGrp="1" noChangeArrowheads="1"/>
          </p:cNvSpPr>
          <p:nvPr>
            <p:ph type="body" idx="1"/>
          </p:nvPr>
        </p:nvSpPr>
        <p:spPr>
          <a:xfrm>
            <a:off x="1182688" y="2017712"/>
            <a:ext cx="7772400" cy="4651647"/>
          </a:xfrm>
          <a:noFill/>
          <a:ln/>
        </p:spPr>
        <p:txBody>
          <a:bodyPr lIns="182562" tIns="46037" rIns="182562" bIns="46037"/>
          <a:lstStyle/>
          <a:p>
            <a:pPr marL="514350" indent="-514350">
              <a:buSzPct val="100000"/>
              <a:buFont typeface="+mj-lt"/>
              <a:buAutoNum type="arabicPeriod" startAt="3"/>
            </a:pPr>
            <a:r>
              <a:rPr lang="zh-CN" altLang="zh-CN" dirty="0">
                <a:solidFill>
                  <a:schemeClr val="tx1"/>
                </a:solidFill>
                <a:latin typeface="+mn-lt"/>
                <a:ea typeface="+mn-ea"/>
                <a:cs typeface="+mn-cs"/>
              </a:rPr>
              <a:t>对多次使用的</a:t>
            </a:r>
            <a:r>
              <a:rPr lang="en-US" altLang="zh-CN" dirty="0">
                <a:solidFill>
                  <a:schemeClr val="tx1"/>
                </a:solidFill>
                <a:latin typeface="+mn-lt"/>
                <a:ea typeface="+mn-ea"/>
                <a:cs typeface="+mn-cs"/>
              </a:rPr>
              <a:t>RDD</a:t>
            </a:r>
            <a:r>
              <a:rPr lang="zh-CN" altLang="zh-CN" dirty="0">
                <a:solidFill>
                  <a:schemeClr val="tx1"/>
                </a:solidFill>
                <a:latin typeface="+mn-lt"/>
                <a:ea typeface="+mn-ea"/>
                <a:cs typeface="+mn-cs"/>
              </a:rPr>
              <a:t>进行持久化</a:t>
            </a:r>
            <a:r>
              <a:rPr lang="zh-CN" altLang="en-US" dirty="0" smtClean="0"/>
              <a:t>。</a:t>
            </a:r>
            <a:endParaRPr lang="en-US" altLang="zh-CN" dirty="0" smtClean="0"/>
          </a:p>
          <a:p>
            <a:pPr>
              <a:buFont typeface="Wingdings" panose="05000000000000000000" pitchFamily="2" charset="2"/>
              <a:buChar char="Ø"/>
            </a:pPr>
            <a:r>
              <a:rPr lang="zh-CN" altLang="zh-CN" sz="2800" dirty="0">
                <a:solidFill>
                  <a:schemeClr val="tx1"/>
                </a:solidFill>
                <a:latin typeface="+mn-lt"/>
                <a:ea typeface="+mn-ea"/>
                <a:cs typeface="+mn-cs"/>
              </a:rPr>
              <a:t>要保证对一个</a:t>
            </a:r>
            <a:r>
              <a:rPr lang="en-US" altLang="zh-CN" sz="2800" dirty="0">
                <a:solidFill>
                  <a:schemeClr val="tx1"/>
                </a:solidFill>
                <a:latin typeface="+mn-lt"/>
                <a:ea typeface="+mn-ea"/>
                <a:cs typeface="+mn-cs"/>
              </a:rPr>
              <a:t>RDD</a:t>
            </a:r>
            <a:r>
              <a:rPr lang="zh-CN" altLang="zh-CN" sz="2800" dirty="0">
                <a:solidFill>
                  <a:schemeClr val="tx1"/>
                </a:solidFill>
                <a:latin typeface="+mn-lt"/>
                <a:ea typeface="+mn-ea"/>
                <a:cs typeface="+mn-cs"/>
              </a:rPr>
              <a:t>执行多次算子操作时，这个</a:t>
            </a:r>
            <a:r>
              <a:rPr lang="en-US" altLang="zh-CN" sz="2800" dirty="0">
                <a:solidFill>
                  <a:schemeClr val="tx1"/>
                </a:solidFill>
                <a:latin typeface="+mn-lt"/>
                <a:ea typeface="+mn-ea"/>
                <a:cs typeface="+mn-cs"/>
              </a:rPr>
              <a:t>RDD</a:t>
            </a:r>
            <a:r>
              <a:rPr lang="zh-CN" altLang="zh-CN" sz="2800" dirty="0">
                <a:solidFill>
                  <a:schemeClr val="tx1"/>
                </a:solidFill>
                <a:latin typeface="+mn-lt"/>
                <a:ea typeface="+mn-ea"/>
                <a:cs typeface="+mn-cs"/>
              </a:rPr>
              <a:t>本身仅仅被计算一次</a:t>
            </a:r>
            <a:r>
              <a:rPr lang="zh-CN" altLang="en-US" sz="2800" dirty="0" smtClean="0">
                <a:solidFill>
                  <a:schemeClr val="tx1"/>
                </a:solidFill>
                <a:latin typeface="+mn-lt"/>
                <a:ea typeface="+mn-ea"/>
                <a:cs typeface="+mn-cs"/>
              </a:rPr>
              <a:t>。</a:t>
            </a:r>
            <a:r>
              <a:rPr lang="zh-CN" altLang="zh-CN" sz="2400" dirty="0">
                <a:solidFill>
                  <a:schemeClr val="tx1"/>
                </a:solidFill>
                <a:latin typeface="+mn-lt"/>
                <a:ea typeface="+mn-ea"/>
                <a:cs typeface="+mn-cs"/>
              </a:rPr>
              <a:t>对多次使用的</a:t>
            </a:r>
            <a:r>
              <a:rPr lang="en-US" altLang="zh-CN" sz="2400" dirty="0">
                <a:solidFill>
                  <a:schemeClr val="tx1"/>
                </a:solidFill>
                <a:latin typeface="+mn-lt"/>
                <a:ea typeface="+mn-ea"/>
                <a:cs typeface="+mn-cs"/>
              </a:rPr>
              <a:t>RDD</a:t>
            </a:r>
            <a:r>
              <a:rPr lang="zh-CN" altLang="zh-CN" sz="2400" dirty="0">
                <a:solidFill>
                  <a:schemeClr val="tx1"/>
                </a:solidFill>
                <a:latin typeface="+mn-lt"/>
                <a:ea typeface="+mn-ea"/>
                <a:cs typeface="+mn-cs"/>
              </a:rPr>
              <a:t>进行持久化</a:t>
            </a:r>
            <a:r>
              <a:rPr lang="zh-CN" altLang="zh-CN" sz="2400" dirty="0" smtClean="0">
                <a:solidFill>
                  <a:schemeClr val="tx1"/>
                </a:solidFill>
                <a:latin typeface="+mn-lt"/>
                <a:ea typeface="+mn-ea"/>
                <a:cs typeface="+mn-cs"/>
              </a:rPr>
              <a:t>。以后</a:t>
            </a:r>
            <a:r>
              <a:rPr lang="zh-CN" altLang="zh-CN" sz="2400" dirty="0">
                <a:solidFill>
                  <a:schemeClr val="tx1"/>
                </a:solidFill>
                <a:latin typeface="+mn-lt"/>
                <a:ea typeface="+mn-ea"/>
                <a:cs typeface="+mn-cs"/>
              </a:rPr>
              <a:t>每次对这个</a:t>
            </a:r>
            <a:r>
              <a:rPr lang="en-US" altLang="zh-CN" sz="2400" dirty="0">
                <a:solidFill>
                  <a:schemeClr val="tx1"/>
                </a:solidFill>
                <a:latin typeface="+mn-lt"/>
                <a:ea typeface="+mn-ea"/>
                <a:cs typeface="+mn-cs"/>
              </a:rPr>
              <a:t>RDD</a:t>
            </a:r>
            <a:r>
              <a:rPr lang="zh-CN" altLang="zh-CN" sz="2400" dirty="0">
                <a:solidFill>
                  <a:schemeClr val="tx1"/>
                </a:solidFill>
                <a:latin typeface="+mn-lt"/>
                <a:ea typeface="+mn-ea"/>
                <a:cs typeface="+mn-cs"/>
              </a:rPr>
              <a:t>进行算子操作时，都会直接从内存或磁盘中提取持久化的</a:t>
            </a:r>
            <a:r>
              <a:rPr lang="en-US" altLang="zh-CN" sz="2400" dirty="0">
                <a:solidFill>
                  <a:schemeClr val="tx1"/>
                </a:solidFill>
                <a:latin typeface="+mn-lt"/>
                <a:ea typeface="+mn-ea"/>
                <a:cs typeface="+mn-cs"/>
              </a:rPr>
              <a:t>RDD</a:t>
            </a:r>
            <a:r>
              <a:rPr lang="zh-CN" altLang="zh-CN" sz="2400" dirty="0">
                <a:solidFill>
                  <a:schemeClr val="tx1"/>
                </a:solidFill>
                <a:latin typeface="+mn-lt"/>
                <a:ea typeface="+mn-ea"/>
                <a:cs typeface="+mn-cs"/>
              </a:rPr>
              <a:t>数据，然后执行算子，而不会从源头处重新计算一遍这个</a:t>
            </a:r>
            <a:r>
              <a:rPr lang="en-US" altLang="zh-CN" sz="2400" dirty="0">
                <a:solidFill>
                  <a:schemeClr val="tx1"/>
                </a:solidFill>
                <a:latin typeface="+mn-lt"/>
                <a:ea typeface="+mn-ea"/>
                <a:cs typeface="+mn-cs"/>
              </a:rPr>
              <a:t>RDD</a:t>
            </a:r>
            <a:r>
              <a:rPr lang="zh-CN" altLang="zh-CN" sz="2400" dirty="0">
                <a:solidFill>
                  <a:schemeClr val="tx1"/>
                </a:solidFill>
                <a:latin typeface="+mn-lt"/>
                <a:ea typeface="+mn-ea"/>
                <a:cs typeface="+mn-cs"/>
              </a:rPr>
              <a:t>，再执行算子</a:t>
            </a:r>
            <a:r>
              <a:rPr lang="zh-CN" altLang="zh-CN" sz="2400" dirty="0" smtClean="0">
                <a:solidFill>
                  <a:schemeClr val="tx1"/>
                </a:solidFill>
                <a:latin typeface="+mn-lt"/>
                <a:ea typeface="+mn-ea"/>
                <a:cs typeface="+mn-cs"/>
              </a:rPr>
              <a:t>操作</a:t>
            </a:r>
            <a:r>
              <a:rPr lang="zh-CN" altLang="en-US" sz="2400" dirty="0" smtClean="0">
                <a:solidFill>
                  <a:schemeClr val="tx1"/>
                </a:solidFill>
                <a:latin typeface="+mn-lt"/>
                <a:ea typeface="+mn-ea"/>
                <a:cs typeface="+mn-cs"/>
              </a:rPr>
              <a:t>。</a:t>
            </a:r>
            <a:endParaRPr lang="en-US" altLang="zh-CN" sz="2400" dirty="0" smtClean="0">
              <a:solidFill>
                <a:schemeClr val="tx1"/>
              </a:solidFill>
              <a:latin typeface="+mn-lt"/>
              <a:ea typeface="+mn-ea"/>
              <a:cs typeface="+mn-cs"/>
            </a:endParaRPr>
          </a:p>
          <a:p>
            <a:pPr>
              <a:buNone/>
            </a:pPr>
            <a:r>
              <a:rPr lang="en-US" altLang="zh-CN" sz="2000" dirty="0" err="1" smtClean="0"/>
              <a:t>val</a:t>
            </a:r>
            <a:r>
              <a:rPr lang="en-US" altLang="zh-CN" sz="2000" dirty="0" smtClean="0"/>
              <a:t> rdd1 =</a:t>
            </a:r>
            <a:r>
              <a:rPr lang="en-US" altLang="zh-CN" sz="2000" dirty="0" err="1" smtClean="0"/>
              <a:t>sc.textFile</a:t>
            </a:r>
            <a:r>
              <a:rPr lang="en-US" altLang="zh-CN" sz="2000" dirty="0" smtClean="0"/>
              <a:t>(“/data/hello.txt”).cache()</a:t>
            </a:r>
            <a:r>
              <a:rPr lang="zh-CN" altLang="en-US" sz="2000" dirty="0" smtClean="0"/>
              <a:t>或</a:t>
            </a:r>
            <a:endParaRPr lang="en-US" altLang="zh-CN" sz="2000" dirty="0" smtClean="0"/>
          </a:p>
          <a:p>
            <a:pPr>
              <a:buNone/>
            </a:pPr>
            <a:r>
              <a:rPr lang="en-US" altLang="zh-CN" sz="2000" dirty="0" smtClean="0">
                <a:solidFill>
                  <a:schemeClr val="tx1"/>
                </a:solidFill>
                <a:latin typeface="+mn-lt"/>
                <a:ea typeface="+mn-ea"/>
                <a:cs typeface="+mn-cs"/>
              </a:rPr>
              <a:t>			.</a:t>
            </a:r>
            <a:r>
              <a:rPr lang="en-US" altLang="zh-CN" sz="2000" dirty="0">
                <a:solidFill>
                  <a:schemeClr val="tx1"/>
                </a:solidFill>
                <a:latin typeface="+mn-lt"/>
                <a:ea typeface="+mn-ea"/>
                <a:cs typeface="+mn-cs"/>
              </a:rPr>
              <a:t>persist(</a:t>
            </a:r>
            <a:r>
              <a:rPr lang="en-US" altLang="zh-CN" sz="2000" dirty="0" err="1">
                <a:solidFill>
                  <a:schemeClr val="tx1"/>
                </a:solidFill>
                <a:latin typeface="+mn-lt"/>
                <a:ea typeface="+mn-ea"/>
                <a:cs typeface="+mn-cs"/>
              </a:rPr>
              <a:t>StorageLevel.MEMORY_AND_DISK_SER</a:t>
            </a:r>
            <a:r>
              <a:rPr lang="en-US" altLang="zh-CN" sz="2000" dirty="0">
                <a:solidFill>
                  <a:schemeClr val="tx1"/>
                </a:solidFill>
                <a:latin typeface="+mn-lt"/>
                <a:ea typeface="+mn-ea"/>
                <a:cs typeface="+mn-cs"/>
              </a:rPr>
              <a:t>)</a:t>
            </a:r>
            <a:endParaRPr lang="en-US" altLang="zh-CN" sz="2000" dirty="0" smtClean="0"/>
          </a:p>
          <a:p>
            <a:pPr>
              <a:buNone/>
            </a:pPr>
            <a:r>
              <a:rPr lang="en-US" altLang="zh-CN" sz="2000" dirty="0" smtClean="0"/>
              <a:t> </a:t>
            </a:r>
            <a:r>
              <a:rPr lang="en-US" altLang="zh-CN" sz="2000" dirty="0" err="1" smtClean="0"/>
              <a:t>val</a:t>
            </a:r>
            <a:r>
              <a:rPr lang="en-US" altLang="zh-CN" sz="2000" dirty="0" smtClean="0"/>
              <a:t> </a:t>
            </a:r>
            <a:r>
              <a:rPr lang="en-US" altLang="zh-CN" sz="2000" dirty="0" err="1" smtClean="0"/>
              <a:t>maprdd</a:t>
            </a:r>
            <a:r>
              <a:rPr lang="en-US" altLang="zh-CN" sz="2000" dirty="0" smtClean="0"/>
              <a:t>=rdd1.map(...) </a:t>
            </a:r>
          </a:p>
          <a:p>
            <a:pPr>
              <a:buNone/>
            </a:pPr>
            <a:r>
              <a:rPr lang="en-US" altLang="zh-CN" sz="2000" err="1" smtClean="0"/>
              <a:t>val</a:t>
            </a:r>
            <a:r>
              <a:rPr lang="en-US" altLang="zh-CN" sz="2000" smtClean="0"/>
              <a:t> v</a:t>
            </a:r>
            <a:r>
              <a:rPr lang="en-US" altLang="zh-CN" sz="2000"/>
              <a:t>1</a:t>
            </a:r>
            <a:r>
              <a:rPr lang="en-US" altLang="zh-CN" sz="2000" smtClean="0"/>
              <a:t>=rdd1.reduce</a:t>
            </a:r>
            <a:r>
              <a:rPr lang="en-US" altLang="zh-CN" sz="2000" dirty="0" smtClean="0"/>
              <a:t>(...)</a:t>
            </a:r>
          </a:p>
          <a:p>
            <a:pPr>
              <a:buNone/>
            </a:pPr>
            <a:endParaRPr lang="en-US" altLang="zh-CN" sz="2000" dirty="0" smtClean="0"/>
          </a:p>
          <a:p>
            <a:pPr>
              <a:buNone/>
            </a:pPr>
            <a:endParaRPr lang="zh-CN" altLang="en-US" sz="2000" dirty="0"/>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一、开发调优 </a:t>
            </a:r>
            <a:endParaRPr lang="zh-CN" altLang="en-US" dirty="0"/>
          </a:p>
        </p:txBody>
      </p:sp>
      <p:sp>
        <p:nvSpPr>
          <p:cNvPr id="5123" name="Rectangle 3"/>
          <p:cNvSpPr>
            <a:spLocks noGrp="1" noChangeArrowheads="1"/>
          </p:cNvSpPr>
          <p:nvPr>
            <p:ph type="body" idx="1"/>
          </p:nvPr>
        </p:nvSpPr>
        <p:spPr>
          <a:noFill/>
          <a:ln/>
        </p:spPr>
        <p:txBody>
          <a:bodyPr lIns="182562" tIns="46037" rIns="182562" bIns="46037"/>
          <a:lstStyle/>
          <a:p>
            <a:pPr marL="514350" lvl="0" indent="-514350">
              <a:buClr>
                <a:srgbClr val="76B749"/>
              </a:buClr>
              <a:buSzPct val="100000"/>
              <a:buFont typeface="+mj-lt"/>
              <a:buAutoNum type="arabicPeriod" startAt="4"/>
            </a:pPr>
            <a:r>
              <a:rPr lang="zh-CN" altLang="zh-CN" dirty="0">
                <a:solidFill>
                  <a:schemeClr val="tx1"/>
                </a:solidFill>
                <a:latin typeface="+mn-lt"/>
                <a:ea typeface="+mn-ea"/>
                <a:cs typeface="+mn-cs"/>
              </a:rPr>
              <a:t>尽量避免使用</a:t>
            </a:r>
            <a:r>
              <a:rPr lang="en-US" altLang="zh-CN" dirty="0">
                <a:solidFill>
                  <a:schemeClr val="tx1"/>
                </a:solidFill>
                <a:latin typeface="+mn-lt"/>
                <a:ea typeface="+mn-ea"/>
                <a:cs typeface="+mn-cs"/>
              </a:rPr>
              <a:t>shuffle</a:t>
            </a:r>
            <a:r>
              <a:rPr lang="zh-CN" altLang="zh-CN" dirty="0">
                <a:solidFill>
                  <a:schemeClr val="tx1"/>
                </a:solidFill>
                <a:latin typeface="+mn-lt"/>
                <a:ea typeface="+mn-ea"/>
                <a:cs typeface="+mn-cs"/>
              </a:rPr>
              <a:t>类算子</a:t>
            </a:r>
            <a:r>
              <a:rPr lang="zh-CN" altLang="en-US" dirty="0" smtClean="0">
                <a:solidFill>
                  <a:srgbClr val="000000"/>
                </a:solidFill>
              </a:rPr>
              <a:t>。</a:t>
            </a:r>
            <a:endParaRPr lang="en-US" altLang="zh-CN" sz="2800" dirty="0" smtClean="0">
              <a:solidFill>
                <a:schemeClr val="tx1"/>
              </a:solidFill>
              <a:latin typeface="+mn-lt"/>
              <a:ea typeface="+mn-ea"/>
              <a:cs typeface="+mn-cs"/>
            </a:endParaRPr>
          </a:p>
          <a:p>
            <a:pPr>
              <a:buFont typeface="Wingdings" panose="05000000000000000000" pitchFamily="2" charset="2"/>
              <a:buChar char="Ø"/>
            </a:pPr>
            <a:r>
              <a:rPr lang="zh-CN" altLang="en-US" sz="2400" dirty="0" smtClean="0">
                <a:solidFill>
                  <a:schemeClr val="tx1"/>
                </a:solidFill>
                <a:latin typeface="+mn-lt"/>
                <a:ea typeface="+mn-ea"/>
                <a:cs typeface="+mn-cs"/>
              </a:rPr>
              <a:t>能用</a:t>
            </a:r>
            <a:r>
              <a:rPr lang="en-US" altLang="zh-CN" sz="2400" dirty="0" smtClean="0">
                <a:solidFill>
                  <a:schemeClr val="tx1"/>
                </a:solidFill>
                <a:latin typeface="+mn-lt"/>
                <a:ea typeface="+mn-ea"/>
                <a:cs typeface="+mn-cs"/>
              </a:rPr>
              <a:t>map</a:t>
            </a:r>
            <a:r>
              <a:rPr lang="zh-CN" altLang="en-US" sz="2400" dirty="0" smtClean="0">
                <a:solidFill>
                  <a:schemeClr val="tx1"/>
                </a:solidFill>
                <a:latin typeface="+mn-lt"/>
                <a:ea typeface="+mn-ea"/>
                <a:cs typeface="+mn-cs"/>
              </a:rPr>
              <a:t>替换，就可不用</a:t>
            </a:r>
            <a:r>
              <a:rPr lang="en-US" altLang="zh-CN" sz="2400" dirty="0" smtClean="0">
                <a:solidFill>
                  <a:schemeClr val="tx1"/>
                </a:solidFill>
                <a:latin typeface="+mn-lt"/>
                <a:ea typeface="+mn-ea"/>
                <a:cs typeface="+mn-cs"/>
              </a:rPr>
              <a:t>shuffle</a:t>
            </a:r>
            <a:r>
              <a:rPr lang="zh-CN" altLang="en-US" sz="2400" dirty="0" smtClean="0">
                <a:solidFill>
                  <a:schemeClr val="tx1"/>
                </a:solidFill>
                <a:latin typeface="+mn-lt"/>
                <a:ea typeface="+mn-ea"/>
                <a:cs typeface="+mn-cs"/>
              </a:rPr>
              <a:t>算子</a:t>
            </a:r>
            <a:r>
              <a:rPr lang="zh-CN" altLang="en-US" sz="2400" dirty="0"/>
              <a:t>。</a:t>
            </a:r>
            <a:r>
              <a:rPr lang="zh-CN" altLang="zh-CN" sz="2400" dirty="0" smtClean="0">
                <a:solidFill>
                  <a:schemeClr val="tx1"/>
                </a:solidFill>
                <a:latin typeface="+mn-lt"/>
                <a:ea typeface="+mn-ea"/>
                <a:cs typeface="+mn-cs"/>
              </a:rPr>
              <a:t>因为</a:t>
            </a:r>
            <a:r>
              <a:rPr lang="en-US" altLang="zh-CN" sz="2400" dirty="0">
                <a:solidFill>
                  <a:schemeClr val="tx1"/>
                </a:solidFill>
                <a:latin typeface="+mn-lt"/>
                <a:ea typeface="+mn-ea"/>
                <a:cs typeface="+mn-cs"/>
              </a:rPr>
              <a:t>Spark</a:t>
            </a:r>
            <a:r>
              <a:rPr lang="zh-CN" altLang="zh-CN" sz="2400" dirty="0">
                <a:solidFill>
                  <a:schemeClr val="tx1"/>
                </a:solidFill>
                <a:latin typeface="+mn-lt"/>
                <a:ea typeface="+mn-ea"/>
                <a:cs typeface="+mn-cs"/>
              </a:rPr>
              <a:t>作业运行过程中，最消耗性能的地方就是</a:t>
            </a:r>
            <a:r>
              <a:rPr lang="en-US" altLang="zh-CN" sz="2400" dirty="0">
                <a:solidFill>
                  <a:schemeClr val="tx1"/>
                </a:solidFill>
                <a:latin typeface="+mn-lt"/>
                <a:ea typeface="+mn-ea"/>
                <a:cs typeface="+mn-cs"/>
              </a:rPr>
              <a:t>shuffle</a:t>
            </a:r>
            <a:r>
              <a:rPr lang="zh-CN" altLang="zh-CN" sz="2400" dirty="0">
                <a:solidFill>
                  <a:schemeClr val="tx1"/>
                </a:solidFill>
                <a:latin typeface="+mn-lt"/>
                <a:ea typeface="+mn-ea"/>
                <a:cs typeface="+mn-cs"/>
              </a:rPr>
              <a:t>过程。</a:t>
            </a:r>
            <a:r>
              <a:rPr lang="en-US" altLang="zh-CN" sz="2400" dirty="0">
                <a:solidFill>
                  <a:schemeClr val="tx1"/>
                </a:solidFill>
                <a:latin typeface="+mn-lt"/>
                <a:ea typeface="+mn-ea"/>
                <a:cs typeface="+mn-cs"/>
              </a:rPr>
              <a:t>shuffle</a:t>
            </a:r>
            <a:r>
              <a:rPr lang="zh-CN" altLang="zh-CN" sz="2400" dirty="0">
                <a:solidFill>
                  <a:schemeClr val="tx1"/>
                </a:solidFill>
                <a:latin typeface="+mn-lt"/>
                <a:ea typeface="+mn-ea"/>
                <a:cs typeface="+mn-cs"/>
              </a:rPr>
              <a:t>过程，简单来说，就是将分布在集群中多个节点上的同一个</a:t>
            </a:r>
            <a:r>
              <a:rPr lang="en-US" altLang="zh-CN" sz="2400" dirty="0">
                <a:solidFill>
                  <a:schemeClr val="tx1"/>
                </a:solidFill>
                <a:latin typeface="+mn-lt"/>
                <a:ea typeface="+mn-ea"/>
                <a:cs typeface="+mn-cs"/>
              </a:rPr>
              <a:t>key</a:t>
            </a:r>
            <a:r>
              <a:rPr lang="zh-CN" altLang="zh-CN" sz="2400" dirty="0">
                <a:solidFill>
                  <a:schemeClr val="tx1"/>
                </a:solidFill>
                <a:latin typeface="+mn-lt"/>
                <a:ea typeface="+mn-ea"/>
                <a:cs typeface="+mn-cs"/>
              </a:rPr>
              <a:t>，拉取到同一个节点上，进行聚合或</a:t>
            </a:r>
            <a:r>
              <a:rPr lang="en-US" altLang="zh-CN" sz="2400" dirty="0">
                <a:solidFill>
                  <a:schemeClr val="tx1"/>
                </a:solidFill>
                <a:latin typeface="+mn-lt"/>
                <a:ea typeface="+mn-ea"/>
                <a:cs typeface="+mn-cs"/>
              </a:rPr>
              <a:t>join</a:t>
            </a:r>
            <a:r>
              <a:rPr lang="zh-CN" altLang="zh-CN" sz="2400" dirty="0">
                <a:solidFill>
                  <a:schemeClr val="tx1"/>
                </a:solidFill>
                <a:latin typeface="+mn-lt"/>
                <a:ea typeface="+mn-ea"/>
                <a:cs typeface="+mn-cs"/>
              </a:rPr>
              <a:t>等操作</a:t>
            </a:r>
            <a:r>
              <a:rPr lang="zh-CN" altLang="en-US" sz="2400" dirty="0" smtClean="0">
                <a:solidFill>
                  <a:schemeClr val="tx1"/>
                </a:solidFill>
                <a:latin typeface="+mn-lt"/>
                <a:ea typeface="+mn-ea"/>
                <a:cs typeface="+mn-cs"/>
              </a:rPr>
              <a:t>。</a:t>
            </a:r>
            <a:endParaRPr lang="en-US" altLang="zh-CN" sz="2400" dirty="0" smtClean="0">
              <a:solidFill>
                <a:schemeClr val="tx1"/>
              </a:solidFill>
              <a:latin typeface="+mn-lt"/>
              <a:ea typeface="+mn-ea"/>
              <a:cs typeface="+mn-cs"/>
            </a:endParaRPr>
          </a:p>
          <a:p>
            <a:pPr marL="0" indent="0">
              <a:buNone/>
            </a:pPr>
            <a:r>
              <a:rPr lang="en-US" altLang="zh-CN" sz="2000" dirty="0" err="1">
                <a:solidFill>
                  <a:schemeClr val="tx1"/>
                </a:solidFill>
                <a:latin typeface="+mn-lt"/>
                <a:ea typeface="+mn-ea"/>
                <a:cs typeface="+mn-cs"/>
              </a:rPr>
              <a:t>val</a:t>
            </a:r>
            <a:r>
              <a:rPr lang="en-US" altLang="zh-CN" sz="2000" dirty="0">
                <a:solidFill>
                  <a:schemeClr val="tx1"/>
                </a:solidFill>
                <a:latin typeface="+mn-lt"/>
                <a:ea typeface="+mn-ea"/>
                <a:cs typeface="+mn-cs"/>
              </a:rPr>
              <a:t> rdd3 = rdd1.join(rdd2</a:t>
            </a:r>
            <a:r>
              <a:rPr lang="en-US" altLang="zh-CN" sz="2000" dirty="0" smtClean="0">
                <a:solidFill>
                  <a:schemeClr val="tx1"/>
                </a:solidFill>
                <a:latin typeface="+mn-lt"/>
                <a:ea typeface="+mn-ea"/>
                <a:cs typeface="+mn-cs"/>
              </a:rPr>
              <a:t>)</a:t>
            </a:r>
          </a:p>
          <a:p>
            <a:pPr marL="0" indent="0">
              <a:buNone/>
            </a:pPr>
            <a:r>
              <a:rPr lang="zh-CN" altLang="zh-CN" sz="2000" dirty="0">
                <a:solidFill>
                  <a:schemeClr val="tx1"/>
                </a:solidFill>
                <a:latin typeface="+mn-lt"/>
                <a:ea typeface="+mn-ea"/>
                <a:cs typeface="+mn-cs"/>
              </a:rPr>
              <a:t>会导致</a:t>
            </a:r>
            <a:r>
              <a:rPr lang="en-US" altLang="zh-CN" sz="2000" dirty="0">
                <a:solidFill>
                  <a:schemeClr val="tx1"/>
                </a:solidFill>
                <a:latin typeface="+mn-lt"/>
                <a:ea typeface="+mn-ea"/>
                <a:cs typeface="+mn-cs"/>
              </a:rPr>
              <a:t>shuffle</a:t>
            </a:r>
            <a:r>
              <a:rPr lang="zh-CN" altLang="zh-CN" sz="2000" dirty="0" smtClean="0">
                <a:solidFill>
                  <a:schemeClr val="tx1"/>
                </a:solidFill>
                <a:latin typeface="+mn-lt"/>
                <a:ea typeface="+mn-ea"/>
                <a:cs typeface="+mn-cs"/>
              </a:rPr>
              <a:t>操作</a:t>
            </a:r>
            <a:r>
              <a:rPr lang="zh-CN" altLang="en-US" sz="2000" dirty="0" smtClean="0">
                <a:solidFill>
                  <a:schemeClr val="tx1"/>
                </a:solidFill>
                <a:latin typeface="+mn-lt"/>
                <a:ea typeface="+mn-ea"/>
                <a:cs typeface="+mn-cs"/>
              </a:rPr>
              <a:t>，</a:t>
            </a:r>
            <a:r>
              <a:rPr lang="zh-CN" altLang="zh-CN" sz="2000" dirty="0" smtClean="0">
                <a:solidFill>
                  <a:schemeClr val="tx1"/>
                </a:solidFill>
                <a:latin typeface="+mn-lt"/>
                <a:ea typeface="+mn-ea"/>
                <a:cs typeface="+mn-cs"/>
              </a:rPr>
              <a:t>因为</a:t>
            </a:r>
            <a:r>
              <a:rPr lang="zh-CN" altLang="zh-CN" sz="2000" dirty="0">
                <a:solidFill>
                  <a:schemeClr val="tx1"/>
                </a:solidFill>
                <a:latin typeface="+mn-lt"/>
                <a:ea typeface="+mn-ea"/>
                <a:cs typeface="+mn-cs"/>
              </a:rPr>
              <a:t>两个</a:t>
            </a:r>
            <a:r>
              <a:rPr lang="en-US" altLang="zh-CN" sz="2000" dirty="0">
                <a:solidFill>
                  <a:schemeClr val="tx1"/>
                </a:solidFill>
                <a:latin typeface="+mn-lt"/>
                <a:ea typeface="+mn-ea"/>
                <a:cs typeface="+mn-cs"/>
              </a:rPr>
              <a:t>RDD</a:t>
            </a:r>
            <a:r>
              <a:rPr lang="zh-CN" altLang="zh-CN" sz="2000" dirty="0">
                <a:solidFill>
                  <a:schemeClr val="tx1"/>
                </a:solidFill>
                <a:latin typeface="+mn-lt"/>
                <a:ea typeface="+mn-ea"/>
                <a:cs typeface="+mn-cs"/>
              </a:rPr>
              <a:t>中，相同的</a:t>
            </a:r>
            <a:r>
              <a:rPr lang="en-US" altLang="zh-CN" sz="2000" dirty="0">
                <a:solidFill>
                  <a:schemeClr val="tx1"/>
                </a:solidFill>
                <a:latin typeface="+mn-lt"/>
                <a:ea typeface="+mn-ea"/>
                <a:cs typeface="+mn-cs"/>
              </a:rPr>
              <a:t>key</a:t>
            </a:r>
            <a:r>
              <a:rPr lang="zh-CN" altLang="zh-CN" sz="2000" dirty="0">
                <a:solidFill>
                  <a:schemeClr val="tx1"/>
                </a:solidFill>
                <a:latin typeface="+mn-lt"/>
                <a:ea typeface="+mn-ea"/>
                <a:cs typeface="+mn-cs"/>
              </a:rPr>
              <a:t>都需要通过网络拉取到一个节点上，由一个</a:t>
            </a:r>
            <a:r>
              <a:rPr lang="en-US" altLang="zh-CN" sz="2000" dirty="0">
                <a:solidFill>
                  <a:schemeClr val="tx1"/>
                </a:solidFill>
                <a:latin typeface="+mn-lt"/>
                <a:ea typeface="+mn-ea"/>
                <a:cs typeface="+mn-cs"/>
              </a:rPr>
              <a:t>task</a:t>
            </a:r>
            <a:r>
              <a:rPr lang="zh-CN" altLang="zh-CN" sz="2000" dirty="0">
                <a:solidFill>
                  <a:schemeClr val="tx1"/>
                </a:solidFill>
                <a:latin typeface="+mn-lt"/>
                <a:ea typeface="+mn-ea"/>
                <a:cs typeface="+mn-cs"/>
              </a:rPr>
              <a:t>进行</a:t>
            </a:r>
            <a:r>
              <a:rPr lang="en-US" altLang="zh-CN" sz="2000" dirty="0">
                <a:solidFill>
                  <a:schemeClr val="tx1"/>
                </a:solidFill>
                <a:latin typeface="+mn-lt"/>
                <a:ea typeface="+mn-ea"/>
                <a:cs typeface="+mn-cs"/>
              </a:rPr>
              <a:t>join</a:t>
            </a:r>
            <a:r>
              <a:rPr lang="zh-CN" altLang="zh-CN" sz="2000" dirty="0" smtClean="0">
                <a:solidFill>
                  <a:schemeClr val="tx1"/>
                </a:solidFill>
                <a:latin typeface="+mn-lt"/>
                <a:ea typeface="+mn-ea"/>
                <a:cs typeface="+mn-cs"/>
              </a:rPr>
              <a:t>操作</a:t>
            </a:r>
            <a:r>
              <a:rPr lang="zh-CN" altLang="en-US" sz="2000" dirty="0"/>
              <a:t>。</a:t>
            </a:r>
            <a:endParaRPr lang="en-US" altLang="zh-CN" sz="2000" dirty="0" smtClean="0"/>
          </a:p>
          <a:p>
            <a:pPr>
              <a:buNone/>
            </a:pPr>
            <a:endParaRPr lang="zh-CN" altLang="en-US" sz="2000" dirty="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一、开发调优 </a:t>
            </a:r>
            <a:endParaRPr lang="zh-CN" altLang="en-US" dirty="0"/>
          </a:p>
        </p:txBody>
      </p:sp>
      <p:sp>
        <p:nvSpPr>
          <p:cNvPr id="5123" name="Rectangle 3"/>
          <p:cNvSpPr>
            <a:spLocks noGrp="1" noChangeArrowheads="1"/>
          </p:cNvSpPr>
          <p:nvPr>
            <p:ph type="body" idx="1"/>
          </p:nvPr>
        </p:nvSpPr>
        <p:spPr>
          <a:noFill/>
          <a:ln/>
        </p:spPr>
        <p:txBody>
          <a:bodyPr lIns="182562" tIns="46037" rIns="182562" bIns="46037"/>
          <a:lstStyle/>
          <a:p>
            <a:pPr marL="514350" lvl="0" indent="-514350">
              <a:buClr>
                <a:srgbClr val="76B749"/>
              </a:buClr>
              <a:buSzPct val="100000"/>
              <a:buFont typeface="+mj-lt"/>
              <a:buAutoNum type="arabicPeriod" startAt="4"/>
            </a:pPr>
            <a:r>
              <a:rPr lang="zh-CN" altLang="zh-CN" dirty="0">
                <a:solidFill>
                  <a:schemeClr val="tx1"/>
                </a:solidFill>
                <a:latin typeface="+mn-lt"/>
                <a:ea typeface="+mn-ea"/>
                <a:cs typeface="+mn-cs"/>
              </a:rPr>
              <a:t>尽量避免使用</a:t>
            </a:r>
            <a:r>
              <a:rPr lang="en-US" altLang="zh-CN" dirty="0">
                <a:solidFill>
                  <a:schemeClr val="tx1"/>
                </a:solidFill>
                <a:latin typeface="+mn-lt"/>
                <a:ea typeface="+mn-ea"/>
                <a:cs typeface="+mn-cs"/>
              </a:rPr>
              <a:t>shuffle</a:t>
            </a:r>
            <a:r>
              <a:rPr lang="zh-CN" altLang="zh-CN" dirty="0">
                <a:solidFill>
                  <a:schemeClr val="tx1"/>
                </a:solidFill>
                <a:latin typeface="+mn-lt"/>
                <a:ea typeface="+mn-ea"/>
                <a:cs typeface="+mn-cs"/>
              </a:rPr>
              <a:t>类算子</a:t>
            </a:r>
            <a:r>
              <a:rPr lang="zh-CN" altLang="en-US" dirty="0" smtClean="0">
                <a:solidFill>
                  <a:srgbClr val="000000"/>
                </a:solidFill>
              </a:rPr>
              <a:t>。</a:t>
            </a:r>
            <a:endParaRPr lang="en-US" altLang="zh-CN" dirty="0" smtClean="0">
              <a:solidFill>
                <a:srgbClr val="000000"/>
              </a:solidFill>
            </a:endParaRPr>
          </a:p>
          <a:p>
            <a:pPr lvl="0">
              <a:buClr>
                <a:srgbClr val="76B749"/>
              </a:buClr>
              <a:buSzPct val="100000"/>
              <a:buFont typeface="Wingdings" panose="05000000000000000000" pitchFamily="2" charset="2"/>
              <a:buChar char="Ø"/>
            </a:pPr>
            <a:r>
              <a:rPr lang="en-US" altLang="zh-CN" sz="2800" dirty="0" err="1">
                <a:solidFill>
                  <a:schemeClr val="tx1"/>
                </a:solidFill>
                <a:latin typeface="+mn-lt"/>
                <a:ea typeface="+mn-ea"/>
                <a:cs typeface="+mn-cs"/>
              </a:rPr>
              <a:t>Broadcast+map</a:t>
            </a:r>
            <a:r>
              <a:rPr lang="zh-CN" altLang="zh-CN" sz="2800" dirty="0">
                <a:solidFill>
                  <a:schemeClr val="tx1"/>
                </a:solidFill>
                <a:latin typeface="+mn-lt"/>
                <a:ea typeface="+mn-ea"/>
                <a:cs typeface="+mn-cs"/>
              </a:rPr>
              <a:t>的</a:t>
            </a:r>
            <a:r>
              <a:rPr lang="en-US" altLang="zh-CN" sz="2800" dirty="0">
                <a:solidFill>
                  <a:schemeClr val="tx1"/>
                </a:solidFill>
                <a:latin typeface="+mn-lt"/>
                <a:ea typeface="+mn-ea"/>
                <a:cs typeface="+mn-cs"/>
              </a:rPr>
              <a:t>join</a:t>
            </a:r>
            <a:r>
              <a:rPr lang="zh-CN" altLang="zh-CN" sz="2800" dirty="0">
                <a:solidFill>
                  <a:schemeClr val="tx1"/>
                </a:solidFill>
                <a:latin typeface="+mn-lt"/>
                <a:ea typeface="+mn-ea"/>
                <a:cs typeface="+mn-cs"/>
              </a:rPr>
              <a:t>操作，不会导致</a:t>
            </a:r>
            <a:r>
              <a:rPr lang="en-US" altLang="zh-CN" sz="2800" dirty="0">
                <a:solidFill>
                  <a:schemeClr val="tx1"/>
                </a:solidFill>
                <a:latin typeface="+mn-lt"/>
                <a:ea typeface="+mn-ea"/>
                <a:cs typeface="+mn-cs"/>
              </a:rPr>
              <a:t>shuffle</a:t>
            </a:r>
            <a:r>
              <a:rPr lang="zh-CN" altLang="zh-CN" sz="2800" dirty="0" smtClean="0">
                <a:solidFill>
                  <a:schemeClr val="tx1"/>
                </a:solidFill>
                <a:latin typeface="+mn-lt"/>
                <a:ea typeface="+mn-ea"/>
                <a:cs typeface="+mn-cs"/>
              </a:rPr>
              <a:t>操作</a:t>
            </a:r>
            <a:r>
              <a:rPr lang="zh-CN" altLang="en-US" sz="2800" dirty="0" smtClean="0">
                <a:solidFill>
                  <a:schemeClr val="tx1"/>
                </a:solidFill>
                <a:latin typeface="+mn-lt"/>
                <a:ea typeface="+mn-ea"/>
                <a:cs typeface="+mn-cs"/>
              </a:rPr>
              <a:t>。</a:t>
            </a:r>
            <a:endParaRPr lang="en-US" altLang="zh-CN" sz="2800" dirty="0" smtClean="0">
              <a:solidFill>
                <a:schemeClr val="tx1"/>
              </a:solidFill>
              <a:latin typeface="+mn-lt"/>
              <a:ea typeface="+mn-ea"/>
              <a:cs typeface="+mn-cs"/>
            </a:endParaRPr>
          </a:p>
          <a:p>
            <a:pPr marL="514350" lvl="0" indent="-514350">
              <a:buClr>
                <a:srgbClr val="76B749"/>
              </a:buClr>
              <a:buSzPct val="100000"/>
              <a:buNone/>
            </a:pPr>
            <a:r>
              <a:rPr lang="en-US" altLang="zh-CN" sz="2000" dirty="0">
                <a:solidFill>
                  <a:schemeClr val="tx1"/>
                </a:solidFill>
                <a:latin typeface="+mn-lt"/>
                <a:ea typeface="+mn-ea"/>
                <a:cs typeface="+mn-cs"/>
              </a:rPr>
              <a:t>// </a:t>
            </a:r>
            <a:r>
              <a:rPr lang="zh-CN" altLang="zh-CN" sz="2000" dirty="0">
                <a:solidFill>
                  <a:schemeClr val="tx1"/>
                </a:solidFill>
                <a:latin typeface="+mn-lt"/>
                <a:ea typeface="+mn-ea"/>
                <a:cs typeface="+mn-cs"/>
              </a:rPr>
              <a:t>使用</a:t>
            </a:r>
            <a:r>
              <a:rPr lang="en-US" altLang="zh-CN" sz="2000" dirty="0">
                <a:solidFill>
                  <a:schemeClr val="tx1"/>
                </a:solidFill>
                <a:latin typeface="+mn-lt"/>
                <a:ea typeface="+mn-ea"/>
                <a:cs typeface="+mn-cs"/>
              </a:rPr>
              <a:t>Broadcast</a:t>
            </a:r>
            <a:r>
              <a:rPr lang="zh-CN" altLang="zh-CN" sz="2000" dirty="0">
                <a:solidFill>
                  <a:schemeClr val="tx1"/>
                </a:solidFill>
                <a:latin typeface="+mn-lt"/>
                <a:ea typeface="+mn-ea"/>
                <a:cs typeface="+mn-cs"/>
              </a:rPr>
              <a:t>将一个数据量较小的</a:t>
            </a:r>
            <a:r>
              <a:rPr lang="en-US" altLang="zh-CN" sz="2000" dirty="0">
                <a:solidFill>
                  <a:schemeClr val="tx1"/>
                </a:solidFill>
                <a:latin typeface="+mn-lt"/>
                <a:ea typeface="+mn-ea"/>
                <a:cs typeface="+mn-cs"/>
              </a:rPr>
              <a:t>RDD</a:t>
            </a:r>
            <a:r>
              <a:rPr lang="zh-CN" altLang="zh-CN" sz="2000" dirty="0">
                <a:solidFill>
                  <a:schemeClr val="tx1"/>
                </a:solidFill>
                <a:latin typeface="+mn-lt"/>
                <a:ea typeface="+mn-ea"/>
                <a:cs typeface="+mn-cs"/>
              </a:rPr>
              <a:t>作为广播变量</a:t>
            </a:r>
            <a:endParaRPr lang="en-US" altLang="zh-CN" sz="2000" dirty="0" smtClean="0">
              <a:solidFill>
                <a:schemeClr val="tx1"/>
              </a:solidFill>
              <a:latin typeface="+mn-lt"/>
              <a:ea typeface="+mn-ea"/>
              <a:cs typeface="+mn-cs"/>
            </a:endParaRPr>
          </a:p>
          <a:p>
            <a:pPr>
              <a:buNone/>
            </a:pPr>
            <a:r>
              <a:rPr lang="en-US" altLang="zh-CN" sz="2000" dirty="0" err="1">
                <a:solidFill>
                  <a:schemeClr val="tx1"/>
                </a:solidFill>
                <a:latin typeface="+mn-lt"/>
                <a:ea typeface="+mn-ea"/>
                <a:cs typeface="+mn-cs"/>
              </a:rPr>
              <a:t>val</a:t>
            </a:r>
            <a:r>
              <a:rPr lang="en-US" altLang="zh-CN" sz="2000" dirty="0">
                <a:solidFill>
                  <a:schemeClr val="tx1"/>
                </a:solidFill>
                <a:latin typeface="+mn-lt"/>
                <a:ea typeface="+mn-ea"/>
                <a:cs typeface="+mn-cs"/>
              </a:rPr>
              <a:t> rdd2Data = rdd2.collect</a:t>
            </a:r>
            <a:r>
              <a:rPr lang="en-US" altLang="zh-CN" sz="2000" dirty="0" smtClean="0">
                <a:solidFill>
                  <a:schemeClr val="tx1"/>
                </a:solidFill>
                <a:latin typeface="+mn-lt"/>
                <a:ea typeface="+mn-ea"/>
                <a:cs typeface="+mn-cs"/>
              </a:rPr>
              <a:t>()</a:t>
            </a:r>
          </a:p>
          <a:p>
            <a:pPr>
              <a:buNone/>
            </a:pPr>
            <a:r>
              <a:rPr lang="en-US" altLang="zh-CN" sz="2000" dirty="0" err="1">
                <a:solidFill>
                  <a:schemeClr val="tx1"/>
                </a:solidFill>
                <a:latin typeface="+mn-lt"/>
                <a:ea typeface="+mn-ea"/>
                <a:cs typeface="+mn-cs"/>
              </a:rPr>
              <a:t>val</a:t>
            </a:r>
            <a:r>
              <a:rPr lang="en-US" altLang="zh-CN" sz="2000" dirty="0">
                <a:solidFill>
                  <a:schemeClr val="tx1"/>
                </a:solidFill>
                <a:latin typeface="+mn-lt"/>
                <a:ea typeface="+mn-ea"/>
                <a:cs typeface="+mn-cs"/>
              </a:rPr>
              <a:t> rdd2DataBroadcast = </a:t>
            </a:r>
            <a:r>
              <a:rPr lang="en-US" altLang="zh-CN" sz="2000" dirty="0" err="1">
                <a:solidFill>
                  <a:schemeClr val="tx1"/>
                </a:solidFill>
                <a:latin typeface="+mn-lt"/>
                <a:ea typeface="+mn-ea"/>
                <a:cs typeface="+mn-cs"/>
              </a:rPr>
              <a:t>sc.broadcast</a:t>
            </a:r>
            <a:r>
              <a:rPr lang="en-US" altLang="zh-CN" sz="2000" dirty="0">
                <a:solidFill>
                  <a:schemeClr val="tx1"/>
                </a:solidFill>
                <a:latin typeface="+mn-lt"/>
                <a:ea typeface="+mn-ea"/>
                <a:cs typeface="+mn-cs"/>
              </a:rPr>
              <a:t>(rdd2Data)</a:t>
            </a:r>
            <a:endParaRPr lang="en-US" altLang="zh-CN" sz="2000" b="1" dirty="0" smtClean="0">
              <a:solidFill>
                <a:schemeClr val="tx1"/>
              </a:solidFill>
              <a:latin typeface="+mn-lt"/>
              <a:ea typeface="+mn-ea"/>
              <a:cs typeface="+mn-cs"/>
            </a:endParaRPr>
          </a:p>
          <a:p>
            <a:pPr>
              <a:buNone/>
            </a:pPr>
            <a:r>
              <a:rPr lang="en-US" altLang="zh-CN" sz="2000" dirty="0" err="1">
                <a:solidFill>
                  <a:schemeClr val="tx1"/>
                </a:solidFill>
                <a:latin typeface="+mn-lt"/>
                <a:ea typeface="+mn-ea"/>
                <a:cs typeface="+mn-cs"/>
              </a:rPr>
              <a:t>val</a:t>
            </a:r>
            <a:r>
              <a:rPr lang="en-US" altLang="zh-CN" sz="2000" dirty="0">
                <a:solidFill>
                  <a:schemeClr val="tx1"/>
                </a:solidFill>
                <a:latin typeface="+mn-lt"/>
                <a:ea typeface="+mn-ea"/>
                <a:cs typeface="+mn-cs"/>
              </a:rPr>
              <a:t> rdd3 = rdd1.map(rdd2DataBroadcast</a:t>
            </a:r>
            <a:r>
              <a:rPr lang="en-US" altLang="zh-CN" sz="2000" dirty="0" smtClean="0">
                <a:solidFill>
                  <a:schemeClr val="tx1"/>
                </a:solidFill>
                <a:latin typeface="+mn-lt"/>
                <a:ea typeface="+mn-ea"/>
                <a:cs typeface="+mn-cs"/>
              </a:rPr>
              <a:t>...)</a:t>
            </a:r>
          </a:p>
          <a:p>
            <a:pPr>
              <a:buNone/>
            </a:pPr>
            <a:r>
              <a:rPr lang="en-US" altLang="zh-CN" sz="2000" dirty="0">
                <a:solidFill>
                  <a:schemeClr val="tx1"/>
                </a:solidFill>
                <a:latin typeface="+mn-lt"/>
                <a:ea typeface="+mn-ea"/>
                <a:cs typeface="+mn-cs"/>
              </a:rPr>
              <a:t>// </a:t>
            </a:r>
            <a:r>
              <a:rPr lang="zh-CN" altLang="zh-CN" sz="2000" dirty="0">
                <a:solidFill>
                  <a:schemeClr val="tx1"/>
                </a:solidFill>
                <a:latin typeface="+mn-lt"/>
                <a:ea typeface="+mn-ea"/>
                <a:cs typeface="+mn-cs"/>
              </a:rPr>
              <a:t>注意，以上操作，建议仅仅在</a:t>
            </a:r>
            <a:r>
              <a:rPr lang="en-US" altLang="zh-CN" sz="2000" dirty="0">
                <a:solidFill>
                  <a:schemeClr val="tx1"/>
                </a:solidFill>
                <a:latin typeface="+mn-lt"/>
                <a:ea typeface="+mn-ea"/>
                <a:cs typeface="+mn-cs"/>
              </a:rPr>
              <a:t>rdd2</a:t>
            </a:r>
            <a:r>
              <a:rPr lang="zh-CN" altLang="zh-CN" sz="2000" dirty="0">
                <a:solidFill>
                  <a:schemeClr val="tx1"/>
                </a:solidFill>
                <a:latin typeface="+mn-lt"/>
                <a:ea typeface="+mn-ea"/>
                <a:cs typeface="+mn-cs"/>
              </a:rPr>
              <a:t>的数据量比较少（比如几百</a:t>
            </a:r>
            <a:r>
              <a:rPr lang="en-US" altLang="zh-CN" sz="2000" dirty="0" smtClean="0">
                <a:solidFill>
                  <a:schemeClr val="tx1"/>
                </a:solidFill>
                <a:latin typeface="+mn-lt"/>
                <a:ea typeface="+mn-ea"/>
                <a:cs typeface="+mn-cs"/>
              </a:rPr>
              <a:t>M</a:t>
            </a:r>
            <a:r>
              <a:rPr lang="zh-CN" altLang="zh-CN" sz="2000" dirty="0" smtClean="0">
                <a:solidFill>
                  <a:schemeClr val="tx1"/>
                </a:solidFill>
                <a:latin typeface="+mn-lt"/>
                <a:ea typeface="+mn-ea"/>
                <a:cs typeface="+mn-cs"/>
              </a:rPr>
              <a:t>）</a:t>
            </a:r>
            <a:r>
              <a:rPr lang="zh-CN" altLang="zh-CN" sz="2000" dirty="0">
                <a:solidFill>
                  <a:schemeClr val="tx1"/>
                </a:solidFill>
                <a:latin typeface="+mn-lt"/>
                <a:ea typeface="+mn-ea"/>
                <a:cs typeface="+mn-cs"/>
              </a:rPr>
              <a:t>的情况下</a:t>
            </a:r>
            <a:r>
              <a:rPr lang="zh-CN" altLang="zh-CN" sz="2000" dirty="0" smtClean="0">
                <a:solidFill>
                  <a:schemeClr val="tx1"/>
                </a:solidFill>
                <a:latin typeface="+mn-lt"/>
                <a:ea typeface="+mn-ea"/>
                <a:cs typeface="+mn-cs"/>
              </a:rPr>
              <a:t>使用</a:t>
            </a:r>
            <a:r>
              <a:rPr lang="zh-CN" altLang="en-US" sz="2000" dirty="0" smtClean="0">
                <a:solidFill>
                  <a:schemeClr val="tx1"/>
                </a:solidFill>
                <a:latin typeface="+mn-lt"/>
                <a:ea typeface="+mn-ea"/>
                <a:cs typeface="+mn-cs"/>
              </a:rPr>
              <a:t>。</a:t>
            </a:r>
            <a:endParaRPr lang="zh-CN" altLang="en-US" sz="2000" dirty="0"/>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zh-CN" altLang="en-US" dirty="0" smtClean="0"/>
              <a:t>一、开发调优 </a:t>
            </a:r>
            <a:endParaRPr lang="zh-CN" altLang="en-US" dirty="0"/>
          </a:p>
        </p:txBody>
      </p:sp>
      <p:sp>
        <p:nvSpPr>
          <p:cNvPr id="5123" name="Rectangle 3"/>
          <p:cNvSpPr>
            <a:spLocks noGrp="1" noChangeArrowheads="1"/>
          </p:cNvSpPr>
          <p:nvPr>
            <p:ph type="body" idx="1"/>
          </p:nvPr>
        </p:nvSpPr>
        <p:spPr>
          <a:noFill/>
          <a:ln/>
        </p:spPr>
        <p:txBody>
          <a:bodyPr lIns="182562" tIns="46037" rIns="182562" bIns="46037"/>
          <a:lstStyle/>
          <a:p>
            <a:pPr marL="514350" lvl="0" indent="-514350">
              <a:buClr>
                <a:srgbClr val="76B749"/>
              </a:buClr>
              <a:buSzPct val="100000"/>
              <a:buFont typeface="+mj-lt"/>
              <a:buAutoNum type="arabicPeriod" startAt="5"/>
            </a:pPr>
            <a:r>
              <a:rPr lang="zh-CN" altLang="zh-CN" dirty="0">
                <a:solidFill>
                  <a:schemeClr val="tx1"/>
                </a:solidFill>
                <a:latin typeface="+mn-lt"/>
                <a:ea typeface="+mn-ea"/>
                <a:cs typeface="+mn-cs"/>
              </a:rPr>
              <a:t>使用</a:t>
            </a:r>
            <a:r>
              <a:rPr lang="en-US" altLang="zh-CN" dirty="0" smtClean="0">
                <a:solidFill>
                  <a:schemeClr val="tx1"/>
                </a:solidFill>
                <a:latin typeface="+mn-lt"/>
                <a:ea typeface="+mn-ea"/>
                <a:cs typeface="+mn-cs"/>
              </a:rPr>
              <a:t>map</a:t>
            </a:r>
            <a:r>
              <a:rPr lang="zh-CN" altLang="en-US" dirty="0" smtClean="0">
                <a:solidFill>
                  <a:schemeClr val="tx1"/>
                </a:solidFill>
                <a:latin typeface="+mn-lt"/>
                <a:ea typeface="+mn-ea"/>
                <a:cs typeface="+mn-cs"/>
              </a:rPr>
              <a:t>端</a:t>
            </a:r>
            <a:r>
              <a:rPr lang="zh-CN" altLang="zh-CN" dirty="0" smtClean="0">
                <a:solidFill>
                  <a:schemeClr val="tx1"/>
                </a:solidFill>
                <a:latin typeface="+mn-lt"/>
                <a:ea typeface="+mn-ea"/>
                <a:cs typeface="+mn-cs"/>
              </a:rPr>
              <a:t>预聚合</a:t>
            </a:r>
            <a:r>
              <a:rPr lang="zh-CN" altLang="zh-CN" dirty="0">
                <a:solidFill>
                  <a:schemeClr val="tx1"/>
                </a:solidFill>
                <a:latin typeface="+mn-lt"/>
                <a:ea typeface="+mn-ea"/>
                <a:cs typeface="+mn-cs"/>
              </a:rPr>
              <a:t>的</a:t>
            </a:r>
            <a:r>
              <a:rPr lang="en-US" altLang="zh-CN" dirty="0">
                <a:solidFill>
                  <a:schemeClr val="tx1"/>
                </a:solidFill>
                <a:latin typeface="+mn-lt"/>
                <a:ea typeface="+mn-ea"/>
                <a:cs typeface="+mn-cs"/>
              </a:rPr>
              <a:t>shuffle</a:t>
            </a:r>
            <a:r>
              <a:rPr lang="zh-CN" altLang="zh-CN" dirty="0">
                <a:solidFill>
                  <a:schemeClr val="tx1"/>
                </a:solidFill>
                <a:latin typeface="+mn-lt"/>
                <a:ea typeface="+mn-ea"/>
                <a:cs typeface="+mn-cs"/>
              </a:rPr>
              <a:t>操作</a:t>
            </a:r>
            <a:r>
              <a:rPr lang="zh-CN" altLang="en-US" dirty="0" smtClean="0">
                <a:solidFill>
                  <a:srgbClr val="000000"/>
                </a:solidFill>
              </a:rPr>
              <a:t>。</a:t>
            </a:r>
            <a:endParaRPr lang="en-US" altLang="zh-CN" dirty="0" smtClean="0">
              <a:solidFill>
                <a:srgbClr val="000000"/>
              </a:solidFill>
            </a:endParaRPr>
          </a:p>
          <a:p>
            <a:pPr lvl="0">
              <a:buClr>
                <a:srgbClr val="76B749"/>
              </a:buClr>
              <a:buSzPct val="100000"/>
              <a:buFont typeface="Wingdings" panose="05000000000000000000" pitchFamily="2" charset="2"/>
              <a:buChar char="Ø"/>
            </a:pPr>
            <a:r>
              <a:rPr lang="zh-CN" altLang="zh-CN" sz="2800" dirty="0">
                <a:solidFill>
                  <a:schemeClr val="tx1"/>
                </a:solidFill>
                <a:latin typeface="+mn-lt"/>
                <a:ea typeface="+mn-ea"/>
                <a:cs typeface="+mn-cs"/>
              </a:rPr>
              <a:t>在每个节点本地对相同的</a:t>
            </a:r>
            <a:r>
              <a:rPr lang="en-US" altLang="zh-CN" sz="2800" dirty="0">
                <a:solidFill>
                  <a:schemeClr val="tx1"/>
                </a:solidFill>
                <a:latin typeface="+mn-lt"/>
                <a:ea typeface="+mn-ea"/>
                <a:cs typeface="+mn-cs"/>
              </a:rPr>
              <a:t>key</a:t>
            </a:r>
            <a:r>
              <a:rPr lang="zh-CN" altLang="zh-CN" sz="2800" dirty="0">
                <a:solidFill>
                  <a:schemeClr val="tx1"/>
                </a:solidFill>
                <a:latin typeface="+mn-lt"/>
                <a:ea typeface="+mn-ea"/>
                <a:cs typeface="+mn-cs"/>
              </a:rPr>
              <a:t>进行一次聚合</a:t>
            </a:r>
            <a:r>
              <a:rPr lang="zh-CN" altLang="zh-CN" sz="2800" dirty="0" smtClean="0">
                <a:solidFill>
                  <a:schemeClr val="tx1"/>
                </a:solidFill>
                <a:latin typeface="+mn-lt"/>
                <a:ea typeface="+mn-ea"/>
                <a:cs typeface="+mn-cs"/>
              </a:rPr>
              <a:t>操作。</a:t>
            </a:r>
            <a:r>
              <a:rPr lang="en-US" altLang="zh-CN" sz="2800" dirty="0" smtClean="0">
                <a:solidFill>
                  <a:schemeClr val="tx1"/>
                </a:solidFill>
                <a:latin typeface="+mn-lt"/>
                <a:ea typeface="+mn-ea"/>
                <a:cs typeface="+mn-cs"/>
              </a:rPr>
              <a:t> map</a:t>
            </a:r>
            <a:r>
              <a:rPr lang="zh-CN" altLang="en-US" sz="2800" dirty="0" smtClean="0">
                <a:solidFill>
                  <a:schemeClr val="tx1"/>
                </a:solidFill>
                <a:latin typeface="+mn-lt"/>
                <a:ea typeface="+mn-ea"/>
                <a:cs typeface="+mn-cs"/>
              </a:rPr>
              <a:t>端</a:t>
            </a:r>
            <a:r>
              <a:rPr lang="zh-CN" altLang="zh-CN" sz="2800" dirty="0" smtClean="0">
                <a:solidFill>
                  <a:schemeClr val="tx1"/>
                </a:solidFill>
                <a:latin typeface="+mn-lt"/>
                <a:ea typeface="+mn-ea"/>
                <a:cs typeface="+mn-cs"/>
              </a:rPr>
              <a:t>预聚合</a:t>
            </a:r>
            <a:r>
              <a:rPr lang="zh-CN" altLang="zh-CN" sz="2800" dirty="0">
                <a:solidFill>
                  <a:schemeClr val="tx1"/>
                </a:solidFill>
                <a:latin typeface="+mn-lt"/>
                <a:ea typeface="+mn-ea"/>
                <a:cs typeface="+mn-cs"/>
              </a:rPr>
              <a:t>之后，每个节点本地就只会有一条相同的</a:t>
            </a:r>
            <a:r>
              <a:rPr lang="en-US" altLang="zh-CN" sz="2800" dirty="0">
                <a:solidFill>
                  <a:schemeClr val="tx1"/>
                </a:solidFill>
                <a:latin typeface="+mn-lt"/>
                <a:ea typeface="+mn-ea"/>
                <a:cs typeface="+mn-cs"/>
              </a:rPr>
              <a:t>key</a:t>
            </a:r>
            <a:r>
              <a:rPr lang="zh-CN" altLang="en-US" sz="2800" dirty="0" smtClean="0">
                <a:solidFill>
                  <a:schemeClr val="tx1"/>
                </a:solidFill>
                <a:latin typeface="+mn-lt"/>
                <a:ea typeface="+mn-ea"/>
                <a:cs typeface="+mn-cs"/>
              </a:rPr>
              <a:t>。</a:t>
            </a:r>
            <a:r>
              <a:rPr lang="zh-CN" altLang="zh-CN" sz="2800" dirty="0">
                <a:solidFill>
                  <a:schemeClr val="tx1"/>
                </a:solidFill>
                <a:latin typeface="+mn-lt"/>
                <a:ea typeface="+mn-ea"/>
                <a:cs typeface="+mn-cs"/>
              </a:rPr>
              <a:t>其他节点在拉取所有节点上的相同</a:t>
            </a:r>
            <a:r>
              <a:rPr lang="en-US" altLang="zh-CN" sz="2800" dirty="0">
                <a:solidFill>
                  <a:schemeClr val="tx1"/>
                </a:solidFill>
                <a:latin typeface="+mn-lt"/>
                <a:ea typeface="+mn-ea"/>
                <a:cs typeface="+mn-cs"/>
              </a:rPr>
              <a:t>key</a:t>
            </a:r>
            <a:r>
              <a:rPr lang="zh-CN" altLang="zh-CN" sz="2800" dirty="0">
                <a:solidFill>
                  <a:schemeClr val="tx1"/>
                </a:solidFill>
                <a:latin typeface="+mn-lt"/>
                <a:ea typeface="+mn-ea"/>
                <a:cs typeface="+mn-cs"/>
              </a:rPr>
              <a:t>时，就会大大减少需要拉取的数据</a:t>
            </a:r>
            <a:r>
              <a:rPr lang="zh-CN" altLang="zh-CN" sz="2800" dirty="0" smtClean="0">
                <a:solidFill>
                  <a:schemeClr val="tx1"/>
                </a:solidFill>
                <a:latin typeface="+mn-lt"/>
                <a:ea typeface="+mn-ea"/>
                <a:cs typeface="+mn-cs"/>
              </a:rPr>
              <a:t>数量</a:t>
            </a:r>
            <a:r>
              <a:rPr lang="zh-CN" altLang="en-US" sz="2800" dirty="0" smtClean="0">
                <a:solidFill>
                  <a:schemeClr val="tx1"/>
                </a:solidFill>
                <a:latin typeface="+mn-lt"/>
                <a:ea typeface="+mn-ea"/>
                <a:cs typeface="+mn-cs"/>
              </a:rPr>
              <a:t>。</a:t>
            </a:r>
            <a:endParaRPr lang="en-US" altLang="zh-CN" sz="2800" dirty="0" smtClean="0">
              <a:solidFill>
                <a:schemeClr val="tx1"/>
              </a:solidFill>
              <a:latin typeface="+mn-lt"/>
              <a:ea typeface="+mn-ea"/>
              <a:cs typeface="+mn-cs"/>
            </a:endParaRPr>
          </a:p>
          <a:p>
            <a:pPr marL="514350" lvl="0" indent="-514350">
              <a:buClr>
                <a:srgbClr val="76B749"/>
              </a:buClr>
              <a:buSzPct val="100000"/>
              <a:buNone/>
            </a:pPr>
            <a:r>
              <a:rPr lang="en-US" altLang="zh-CN" sz="2000" dirty="0" smtClean="0">
                <a:solidFill>
                  <a:schemeClr val="tx1"/>
                </a:solidFill>
                <a:latin typeface="+mn-lt"/>
                <a:ea typeface="+mn-ea"/>
                <a:cs typeface="+mn-cs"/>
              </a:rPr>
              <a:t>//</a:t>
            </a:r>
            <a:r>
              <a:rPr lang="zh-CN" altLang="zh-CN" sz="2000" dirty="0">
                <a:solidFill>
                  <a:schemeClr val="tx1"/>
                </a:solidFill>
                <a:latin typeface="+mn-lt"/>
                <a:ea typeface="+mn-ea"/>
                <a:cs typeface="+mn-cs"/>
              </a:rPr>
              <a:t>建议使用</a:t>
            </a:r>
            <a:r>
              <a:rPr lang="en-US" altLang="zh-CN" sz="2000" dirty="0" err="1">
                <a:solidFill>
                  <a:schemeClr val="tx1"/>
                </a:solidFill>
                <a:latin typeface="+mn-lt"/>
                <a:ea typeface="+mn-ea"/>
                <a:cs typeface="+mn-cs"/>
              </a:rPr>
              <a:t>reduceByKey</a:t>
            </a:r>
            <a:r>
              <a:rPr lang="zh-CN" altLang="zh-CN" sz="2000" dirty="0">
                <a:solidFill>
                  <a:schemeClr val="tx1"/>
                </a:solidFill>
                <a:latin typeface="+mn-lt"/>
                <a:ea typeface="+mn-ea"/>
                <a:cs typeface="+mn-cs"/>
              </a:rPr>
              <a:t>或者</a:t>
            </a:r>
            <a:r>
              <a:rPr lang="en-US" altLang="zh-CN" sz="2000" dirty="0" err="1">
                <a:solidFill>
                  <a:schemeClr val="tx1"/>
                </a:solidFill>
                <a:latin typeface="+mn-lt"/>
                <a:ea typeface="+mn-ea"/>
                <a:cs typeface="+mn-cs"/>
              </a:rPr>
              <a:t>aggregateByKey</a:t>
            </a:r>
            <a:r>
              <a:rPr lang="zh-CN" altLang="zh-CN" sz="2000" dirty="0">
                <a:solidFill>
                  <a:schemeClr val="tx1"/>
                </a:solidFill>
                <a:latin typeface="+mn-lt"/>
                <a:ea typeface="+mn-ea"/>
                <a:cs typeface="+mn-cs"/>
              </a:rPr>
              <a:t>算子来替代掉</a:t>
            </a:r>
            <a:r>
              <a:rPr lang="en-US" altLang="zh-CN" sz="2000" dirty="0" err="1">
                <a:solidFill>
                  <a:schemeClr val="tx1"/>
                </a:solidFill>
                <a:latin typeface="+mn-lt"/>
                <a:ea typeface="+mn-ea"/>
                <a:cs typeface="+mn-cs"/>
              </a:rPr>
              <a:t>groupByKey</a:t>
            </a:r>
            <a:r>
              <a:rPr lang="zh-CN" altLang="zh-CN" sz="2000" dirty="0" smtClean="0">
                <a:solidFill>
                  <a:schemeClr val="tx1"/>
                </a:solidFill>
                <a:latin typeface="+mn-lt"/>
                <a:ea typeface="+mn-ea"/>
                <a:cs typeface="+mn-cs"/>
              </a:rPr>
              <a:t>算子</a:t>
            </a:r>
            <a:endParaRPr lang="en-US" altLang="zh-CN" sz="2000" dirty="0" smtClean="0">
              <a:solidFill>
                <a:schemeClr val="tx1"/>
              </a:solidFill>
              <a:latin typeface="+mn-lt"/>
              <a:ea typeface="+mn-ea"/>
              <a:cs typeface="+mn-cs"/>
            </a:endParaRP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Staff training presentation">
  <a:themeElements>
    <a:clrScheme name="Office 主题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Office 主题">
      <a:majorFont>
        <a:latin typeface="宋体"/>
        <a:ea typeface="宋体"/>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Office 主题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主题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Staff training presentation</Template>
  <TotalTime>2513</TotalTime>
  <Words>7260</Words>
  <Application>Microsoft Office PowerPoint</Application>
  <PresentationFormat>全屏显示(4:3)</PresentationFormat>
  <Paragraphs>565</Paragraphs>
  <Slides>56</Slides>
  <Notes>52</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Staff training presentation</vt:lpstr>
      <vt:lpstr>基于Spark计算框架的程序优化</vt:lpstr>
      <vt:lpstr>一、开发调优 </vt:lpstr>
      <vt:lpstr>一、开发调优 </vt:lpstr>
      <vt:lpstr>一、开发调优 </vt:lpstr>
      <vt:lpstr>一、开发调优 </vt:lpstr>
      <vt:lpstr>一、开发调优 </vt:lpstr>
      <vt:lpstr>一、开发调优 </vt:lpstr>
      <vt:lpstr>一、开发调优 </vt:lpstr>
      <vt:lpstr>一、开发调优 </vt:lpstr>
      <vt:lpstr>一、开发调优 </vt:lpstr>
      <vt:lpstr>一、开发调优 </vt:lpstr>
      <vt:lpstr>一、开发调优 </vt:lpstr>
      <vt:lpstr>一、开发调优 </vt:lpstr>
      <vt:lpstr>一、开发调优 </vt:lpstr>
      <vt:lpstr>一、开发调优 </vt:lpstr>
      <vt:lpstr>一、开发调优 </vt:lpstr>
      <vt:lpstr>一、开发调优 </vt:lpstr>
      <vt:lpstr>二、资源调优 </vt:lpstr>
      <vt:lpstr>二、资源调优 </vt:lpstr>
      <vt:lpstr>二、资源调优 </vt:lpstr>
      <vt:lpstr>二、资源调优 </vt:lpstr>
      <vt:lpstr>二、资源调优 </vt:lpstr>
      <vt:lpstr>三、数据倾斜调优 </vt:lpstr>
      <vt:lpstr>三、数据倾斜调优 </vt:lpstr>
      <vt:lpstr>三、数据倾斜调优 </vt:lpstr>
      <vt:lpstr>三、数据倾斜调优 </vt:lpstr>
      <vt:lpstr>三、数据倾斜调优 </vt:lpstr>
      <vt:lpstr>三、数据倾斜调优 </vt:lpstr>
      <vt:lpstr>三、数据倾斜调优 </vt:lpstr>
      <vt:lpstr>三、数据倾斜调优 </vt:lpstr>
      <vt:lpstr>局部聚合+全局聚合</vt:lpstr>
      <vt:lpstr>三、数据倾斜调优 </vt:lpstr>
      <vt:lpstr>将reduce join转为map join</vt:lpstr>
      <vt:lpstr>三、数据倾斜调优 </vt:lpstr>
      <vt:lpstr>采样倾斜key并分拆join操作</vt:lpstr>
      <vt:lpstr>三、数据倾斜调优 </vt:lpstr>
      <vt:lpstr>三、数据倾斜调优 </vt:lpstr>
      <vt:lpstr>四、shuffle调优 </vt:lpstr>
      <vt:lpstr>四、shuffle调优 </vt:lpstr>
      <vt:lpstr>HashShuffleManager运行原理</vt:lpstr>
      <vt:lpstr>优化后的HashShuffleManager</vt:lpstr>
      <vt:lpstr>四、shuffle调优 </vt:lpstr>
      <vt:lpstr>SortShuffleManager普通机制</vt:lpstr>
      <vt:lpstr>SortShuffleManager bypass机制</vt:lpstr>
      <vt:lpstr>四、shuffle调优 </vt:lpstr>
      <vt:lpstr>四、shuffle调优 </vt:lpstr>
      <vt:lpstr>四、shuffle调优 </vt:lpstr>
      <vt:lpstr>四、shuffle调优 </vt:lpstr>
      <vt:lpstr>四、shuffle调优 </vt:lpstr>
      <vt:lpstr>四、shuffle调优 </vt:lpstr>
      <vt:lpstr>四、shuffle调优 </vt:lpstr>
      <vt:lpstr>四、shuffle调优 </vt:lpstr>
      <vt:lpstr>四、shuffle调优 </vt:lpstr>
      <vt:lpstr>四、shuffle调优 </vt:lpstr>
      <vt:lpstr>四、shuffle调优 </vt:lpstr>
      <vt:lpstr>五、结束语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基于Spark计算框架的程序优化</dc:title>
  <dc:creator>Windows 用户</dc:creator>
  <cp:lastModifiedBy>dell</cp:lastModifiedBy>
  <cp:revision>89</cp:revision>
  <dcterms:created xsi:type="dcterms:W3CDTF">2018-08-14T11:24:06Z</dcterms:created>
  <dcterms:modified xsi:type="dcterms:W3CDTF">2018-08-17T06:26:00Z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TC010130222052</vt:lpwstr>
  </property>
</Properties>
</file>