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35"/>
  </p:handoutMasterIdLst>
  <p:sldIdLst>
    <p:sldId id="262" r:id="rId3"/>
    <p:sldId id="257" r:id="rId4"/>
    <p:sldId id="263" r:id="rId5"/>
    <p:sldId id="274" r:id="rId6"/>
    <p:sldId id="266" r:id="rId7"/>
    <p:sldId id="275" r:id="rId8"/>
    <p:sldId id="276" r:id="rId9"/>
    <p:sldId id="277" r:id="rId10"/>
    <p:sldId id="278" r:id="rId11"/>
    <p:sldId id="279" r:id="rId12"/>
    <p:sldId id="280" r:id="rId13"/>
    <p:sldId id="264" r:id="rId14"/>
    <p:sldId id="292" r:id="rId15"/>
    <p:sldId id="290" r:id="rId16"/>
    <p:sldId id="291" r:id="rId17"/>
    <p:sldId id="293" r:id="rId18"/>
    <p:sldId id="294" r:id="rId19"/>
    <p:sldId id="295" r:id="rId20"/>
    <p:sldId id="297" r:id="rId21"/>
    <p:sldId id="296" r:id="rId22"/>
    <p:sldId id="298" r:id="rId23"/>
    <p:sldId id="301" r:id="rId24"/>
    <p:sldId id="299" r:id="rId25"/>
    <p:sldId id="303" r:id="rId26"/>
    <p:sldId id="300" r:id="rId27"/>
    <p:sldId id="302" r:id="rId28"/>
    <p:sldId id="304" r:id="rId29"/>
    <p:sldId id="305" r:id="rId30"/>
    <p:sldId id="306" r:id="rId31"/>
    <p:sldId id="307" r:id="rId32"/>
    <p:sldId id="308" r:id="rId33"/>
    <p:sldId id="271" r:id="rId34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showOutlineIcons="0" horzBarState="maximized">
    <p:restoredLeft sz="16687"/>
    <p:restoredTop sz="94622"/>
  </p:normalViewPr>
  <p:slideViewPr>
    <p:cSldViewPr snapToGrid="0" showGuides="1">
      <p:cViewPr>
        <p:scale>
          <a:sx n="90" d="100"/>
          <a:sy n="90" d="100"/>
        </p:scale>
        <p:origin x="-1356" y="-420"/>
      </p:cViewPr>
      <p:guideLst>
        <p:guide orient="horz" pos="21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endParaRPr lang="en-US" altLang="ko-KR" sz="1200" dirty="0">
              <a:latin typeface="Arial" panose="020B0604020202020204" pitchFamily="34" charset="0"/>
              <a:ea typeface="굴림" pitchFamily="50" charset="-127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p>
            <a:pPr lvl="0" algn="r" eaLnBrk="1" hangingPunct="1"/>
            <a:endParaRPr lang="en-US" altLang="ko-KR" sz="1200" dirty="0">
              <a:latin typeface="Arial" panose="020B0604020202020204" pitchFamily="34" charset="0"/>
              <a:ea typeface="굴림" pitchFamily="50" charset="-127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eaLnBrk="1" hangingPunct="1"/>
            <a:endParaRPr lang="en-US" altLang="ko-KR" sz="1200" dirty="0">
              <a:latin typeface="Arial" panose="020B0604020202020204" pitchFamily="34" charset="0"/>
              <a:ea typeface="굴림" pitchFamily="50" charset="-127"/>
            </a:endParaRP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ko-KR" altLang="en-US" sz="1200" dirty="0">
                <a:latin typeface="Arial" panose="020B0604020202020204" pitchFamily="34" charset="0"/>
                <a:ea typeface="굴림" pitchFamily="50" charset="-127"/>
              </a:rPr>
            </a:fld>
            <a:endParaRPr lang="ko-KR" altLang="en-US" sz="1200" dirty="0">
              <a:latin typeface="Arial" panose="020B0604020202020204" pitchFamily="34" charset="0"/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hyperlink" Target="http://www.1ppt.com/powerpoint/" TargetMode="External"/><Relationship Id="rId8" Type="http://schemas.openxmlformats.org/officeDocument/2006/relationships/hyperlink" Target="http://www.1ppt.com/xiazai/" TargetMode="External"/><Relationship Id="rId7" Type="http://schemas.openxmlformats.org/officeDocument/2006/relationships/hyperlink" Target="http://www.1ppt.com/tubiao/" TargetMode="External"/><Relationship Id="rId6" Type="http://schemas.openxmlformats.org/officeDocument/2006/relationships/hyperlink" Target="http://www.1ppt.com/beijing/" TargetMode="External"/><Relationship Id="rId5" Type="http://schemas.openxmlformats.org/officeDocument/2006/relationships/hyperlink" Target="http://www.1ppt.com/sucai/" TargetMode="External"/><Relationship Id="rId4" Type="http://schemas.openxmlformats.org/officeDocument/2006/relationships/hyperlink" Target="http://www.1ppt.com/jieri/" TargetMode="External"/><Relationship Id="rId3" Type="http://schemas.openxmlformats.org/officeDocument/2006/relationships/hyperlink" Target="http://www.1ppt.com/hangye/" TargetMode="External"/><Relationship Id="rId2" Type="http://schemas.openxmlformats.org/officeDocument/2006/relationships/hyperlink" Target="http://www.1ppt.com/moban/" TargetMode="External"/><Relationship Id="rId14" Type="http://schemas.openxmlformats.org/officeDocument/2006/relationships/hyperlink" Target="http://www.1ppt.com/fanwen/" TargetMode="External"/><Relationship Id="rId13" Type="http://schemas.openxmlformats.org/officeDocument/2006/relationships/hyperlink" Target="http://www.1ppt.com/kejian/" TargetMode="External"/><Relationship Id="rId12" Type="http://schemas.openxmlformats.org/officeDocument/2006/relationships/hyperlink" Target="http://www.1ppt.com/ziliao/" TargetMode="External"/><Relationship Id="rId11" Type="http://schemas.openxmlformats.org/officeDocument/2006/relationships/hyperlink" Target="http://www.1ppt.com/excel/" TargetMode="External"/><Relationship Id="rId10" Type="http://schemas.openxmlformats.org/officeDocument/2006/relationships/hyperlink" Target="http://www.1ppt.com/word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25"/>
          <p:cNvSpPr/>
          <p:nvPr userDrawn="1"/>
        </p:nvSpPr>
        <p:spPr>
          <a:xfrm>
            <a:off x="6029325" y="1125538"/>
            <a:ext cx="2087563" cy="504825"/>
          </a:xfrm>
          <a:prstGeom prst="rect">
            <a:avLst/>
          </a:prstGeom>
          <a:noFill/>
          <a:ln w="25400">
            <a:noFill/>
          </a:ln>
        </p:spPr>
        <p:txBody>
          <a:bodyPr anchor="ctr"/>
          <a:p>
            <a:pPr lvl="0" eaLnBrk="1" hangingPunct="1"/>
            <a:r>
              <a:rPr lang="en-US" altLang="zh-CN" sz="400" dirty="0">
                <a:solidFill>
                  <a:srgbClr val="4A452A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PPT</a:t>
            </a:r>
            <a:r>
              <a:rPr lang="zh-CN" altLang="en-US" sz="400" dirty="0">
                <a:solidFill>
                  <a:srgbClr val="4A452A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模板下载：</a:t>
            </a:r>
            <a:r>
              <a:rPr lang="en-US" altLang="zh-CN" sz="400" dirty="0">
                <a:solidFill>
                  <a:srgbClr val="4A452A"/>
                </a:solidFill>
                <a:latin typeface="Calibri" panose="020F0502020204030204" pitchFamily="34" charset="0"/>
                <a:ea typeface="宋体" panose="02010600030101010101" pitchFamily="2" charset="-122"/>
                <a:hlinkClick r:id="rId2"/>
              </a:rPr>
              <a:t>www.1ppt.com/moban/</a:t>
            </a:r>
            <a:r>
              <a:rPr lang="en-US" altLang="zh-CN" sz="400" dirty="0">
                <a:solidFill>
                  <a:srgbClr val="4A452A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</a:t>
            </a:r>
            <a:r>
              <a:rPr lang="zh-CN" altLang="en-US" sz="400" dirty="0">
                <a:solidFill>
                  <a:srgbClr val="4A452A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行业</a:t>
            </a:r>
            <a:r>
              <a:rPr lang="en-US" altLang="zh-CN" sz="400" dirty="0">
                <a:solidFill>
                  <a:srgbClr val="4A452A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PPT</a:t>
            </a:r>
            <a:r>
              <a:rPr lang="zh-CN" altLang="en-US" sz="400" dirty="0">
                <a:solidFill>
                  <a:srgbClr val="4A452A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模板：</a:t>
            </a:r>
            <a:r>
              <a:rPr lang="en-US" altLang="zh-CN" sz="400" dirty="0">
                <a:solidFill>
                  <a:srgbClr val="4A452A"/>
                </a:solidFill>
                <a:latin typeface="Calibri" panose="020F0502020204030204" pitchFamily="34" charset="0"/>
                <a:ea typeface="宋体" panose="02010600030101010101" pitchFamily="2" charset="-122"/>
                <a:hlinkClick r:id="rId3"/>
              </a:rPr>
              <a:t>www.1ppt.com/hangye/</a:t>
            </a:r>
            <a:r>
              <a:rPr lang="en-US" altLang="zh-CN" sz="400" dirty="0">
                <a:solidFill>
                  <a:srgbClr val="4A452A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endParaRPr lang="en-US" altLang="zh-CN" sz="400" dirty="0">
              <a:solidFill>
                <a:srgbClr val="4A452A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400" dirty="0">
                <a:solidFill>
                  <a:srgbClr val="4A452A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节日</a:t>
            </a:r>
            <a:r>
              <a:rPr lang="en-US" altLang="zh-CN" sz="400" dirty="0">
                <a:solidFill>
                  <a:srgbClr val="4A452A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PPT</a:t>
            </a:r>
            <a:r>
              <a:rPr lang="zh-CN" altLang="en-US" sz="400" dirty="0">
                <a:solidFill>
                  <a:srgbClr val="4A452A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模板：</a:t>
            </a:r>
            <a:r>
              <a:rPr lang="en-US" altLang="zh-CN" sz="400" dirty="0">
                <a:solidFill>
                  <a:srgbClr val="4A452A"/>
                </a:solidFill>
                <a:latin typeface="Calibri" panose="020F0502020204030204" pitchFamily="34" charset="0"/>
                <a:ea typeface="宋体" panose="02010600030101010101" pitchFamily="2" charset="-122"/>
                <a:hlinkClick r:id="rId4"/>
              </a:rPr>
              <a:t>www.1ppt.com/jieri/</a:t>
            </a:r>
            <a:r>
              <a:rPr lang="en-US" altLang="zh-CN" sz="400" dirty="0">
                <a:solidFill>
                  <a:srgbClr val="4A452A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PPT</a:t>
            </a:r>
            <a:r>
              <a:rPr lang="zh-CN" altLang="en-US" sz="400" dirty="0">
                <a:solidFill>
                  <a:srgbClr val="4A452A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素材下载：</a:t>
            </a:r>
            <a:r>
              <a:rPr lang="en-US" altLang="zh-CN" sz="400" dirty="0">
                <a:solidFill>
                  <a:srgbClr val="4A452A"/>
                </a:solidFill>
                <a:latin typeface="Calibri" panose="020F0502020204030204" pitchFamily="34" charset="0"/>
                <a:ea typeface="宋体" panose="02010600030101010101" pitchFamily="2" charset="-122"/>
                <a:hlinkClick r:id="rId5"/>
              </a:rPr>
              <a:t>www.1ppt.com/sucai/</a:t>
            </a:r>
            <a:endParaRPr lang="en-US" altLang="zh-CN" sz="400" dirty="0">
              <a:solidFill>
                <a:srgbClr val="4A452A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400" dirty="0">
                <a:solidFill>
                  <a:srgbClr val="4A452A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PPT</a:t>
            </a:r>
            <a:r>
              <a:rPr lang="zh-CN" altLang="en-US" sz="400" dirty="0">
                <a:solidFill>
                  <a:srgbClr val="4A452A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背景图片：</a:t>
            </a:r>
            <a:r>
              <a:rPr lang="en-US" altLang="zh-CN" sz="400" dirty="0">
                <a:solidFill>
                  <a:srgbClr val="4A452A"/>
                </a:solidFill>
                <a:latin typeface="Calibri" panose="020F0502020204030204" pitchFamily="34" charset="0"/>
                <a:ea typeface="宋体" panose="02010600030101010101" pitchFamily="2" charset="-122"/>
                <a:hlinkClick r:id="rId6"/>
              </a:rPr>
              <a:t>www.1ppt.com/beijing/</a:t>
            </a:r>
            <a:r>
              <a:rPr lang="en-US" altLang="zh-CN" sz="400" dirty="0">
                <a:solidFill>
                  <a:srgbClr val="4A452A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PPT</a:t>
            </a:r>
            <a:r>
              <a:rPr lang="zh-CN" altLang="en-US" sz="400" dirty="0">
                <a:solidFill>
                  <a:srgbClr val="4A452A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图表下载：</a:t>
            </a:r>
            <a:r>
              <a:rPr lang="en-US" altLang="zh-CN" sz="400" dirty="0">
                <a:solidFill>
                  <a:srgbClr val="4A452A"/>
                </a:solidFill>
                <a:latin typeface="Calibri" panose="020F0502020204030204" pitchFamily="34" charset="0"/>
                <a:ea typeface="宋体" panose="02010600030101010101" pitchFamily="2" charset="-122"/>
                <a:hlinkClick r:id="rId7"/>
              </a:rPr>
              <a:t>www.1ppt.com/tubiao/</a:t>
            </a:r>
            <a:r>
              <a:rPr lang="en-US" altLang="zh-CN" sz="400" dirty="0">
                <a:solidFill>
                  <a:srgbClr val="4A452A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</a:t>
            </a:r>
            <a:endParaRPr lang="en-US" altLang="zh-CN" sz="400" dirty="0">
              <a:solidFill>
                <a:srgbClr val="4A452A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400" dirty="0">
                <a:solidFill>
                  <a:srgbClr val="4A452A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优秀</a:t>
            </a:r>
            <a:r>
              <a:rPr lang="en-US" altLang="zh-CN" sz="400" dirty="0">
                <a:solidFill>
                  <a:srgbClr val="4A452A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PPT</a:t>
            </a:r>
            <a:r>
              <a:rPr lang="zh-CN" altLang="en-US" sz="400" dirty="0">
                <a:solidFill>
                  <a:srgbClr val="4A452A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下载：</a:t>
            </a:r>
            <a:r>
              <a:rPr lang="en-US" altLang="zh-CN" sz="400" dirty="0">
                <a:solidFill>
                  <a:srgbClr val="4A452A"/>
                </a:solidFill>
                <a:latin typeface="Calibri" panose="020F0502020204030204" pitchFamily="34" charset="0"/>
                <a:ea typeface="宋体" panose="02010600030101010101" pitchFamily="2" charset="-122"/>
                <a:hlinkClick r:id="rId8"/>
              </a:rPr>
              <a:t>www.1ppt.com/xiazai/</a:t>
            </a:r>
            <a:r>
              <a:rPr lang="en-US" altLang="zh-CN" sz="400" dirty="0">
                <a:solidFill>
                  <a:srgbClr val="4A452A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PPT</a:t>
            </a:r>
            <a:r>
              <a:rPr lang="zh-CN" altLang="en-US" sz="400" dirty="0">
                <a:solidFill>
                  <a:srgbClr val="4A452A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教程： </a:t>
            </a:r>
            <a:r>
              <a:rPr lang="en-US" altLang="zh-CN" sz="400" dirty="0">
                <a:solidFill>
                  <a:srgbClr val="4A452A"/>
                </a:solidFill>
                <a:latin typeface="Calibri" panose="020F0502020204030204" pitchFamily="34" charset="0"/>
                <a:ea typeface="宋体" panose="02010600030101010101" pitchFamily="2" charset="-122"/>
                <a:hlinkClick r:id="rId9"/>
              </a:rPr>
              <a:t>www.1ppt.com/powerpoint/</a:t>
            </a:r>
            <a:r>
              <a:rPr lang="en-US" altLang="zh-CN" sz="400" dirty="0">
                <a:solidFill>
                  <a:srgbClr val="4A452A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</a:t>
            </a:r>
            <a:endParaRPr lang="en-US" altLang="zh-CN" sz="400" dirty="0">
              <a:solidFill>
                <a:srgbClr val="4A452A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400" dirty="0">
                <a:solidFill>
                  <a:srgbClr val="4A452A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Word</a:t>
            </a:r>
            <a:r>
              <a:rPr lang="zh-CN" altLang="en-US" sz="400" dirty="0">
                <a:solidFill>
                  <a:srgbClr val="4A452A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教程： </a:t>
            </a:r>
            <a:r>
              <a:rPr lang="en-US" altLang="zh-CN" sz="400" dirty="0">
                <a:solidFill>
                  <a:srgbClr val="4A452A"/>
                </a:solidFill>
                <a:latin typeface="Calibri" panose="020F0502020204030204" pitchFamily="34" charset="0"/>
                <a:ea typeface="宋体" panose="02010600030101010101" pitchFamily="2" charset="-122"/>
                <a:hlinkClick r:id="rId10"/>
              </a:rPr>
              <a:t>www.1ppt.com/word/</a:t>
            </a:r>
            <a:r>
              <a:rPr lang="en-US" altLang="zh-CN" sz="400" dirty="0">
                <a:solidFill>
                  <a:srgbClr val="4A452A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Excel</a:t>
            </a:r>
            <a:r>
              <a:rPr lang="zh-CN" altLang="en-US" sz="400" dirty="0">
                <a:solidFill>
                  <a:srgbClr val="4A452A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教程：</a:t>
            </a:r>
            <a:r>
              <a:rPr lang="en-US" altLang="zh-CN" sz="400" dirty="0">
                <a:solidFill>
                  <a:srgbClr val="4A452A"/>
                </a:solidFill>
                <a:latin typeface="Calibri" panose="020F0502020204030204" pitchFamily="34" charset="0"/>
                <a:ea typeface="宋体" panose="02010600030101010101" pitchFamily="2" charset="-122"/>
                <a:hlinkClick r:id="rId11"/>
              </a:rPr>
              <a:t>www.1ppt.com/excel/</a:t>
            </a:r>
            <a:r>
              <a:rPr lang="en-US" altLang="zh-CN" sz="400" dirty="0">
                <a:solidFill>
                  <a:srgbClr val="4A452A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</a:t>
            </a:r>
            <a:endParaRPr lang="en-US" altLang="zh-CN" sz="400" dirty="0">
              <a:solidFill>
                <a:srgbClr val="4A452A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400" dirty="0">
                <a:solidFill>
                  <a:srgbClr val="4A452A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资料下载：</a:t>
            </a:r>
            <a:r>
              <a:rPr lang="en-US" altLang="zh-CN" sz="400" dirty="0">
                <a:solidFill>
                  <a:srgbClr val="4A452A"/>
                </a:solidFill>
                <a:latin typeface="Calibri" panose="020F0502020204030204" pitchFamily="34" charset="0"/>
                <a:ea typeface="宋体" panose="02010600030101010101" pitchFamily="2" charset="-122"/>
                <a:hlinkClick r:id="rId12"/>
              </a:rPr>
              <a:t>www.1ppt.com/ziliao/</a:t>
            </a:r>
            <a:endParaRPr lang="en-US" altLang="zh-CN" sz="400" dirty="0">
              <a:solidFill>
                <a:srgbClr val="4A452A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400" dirty="0">
                <a:solidFill>
                  <a:srgbClr val="4A452A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PPT</a:t>
            </a:r>
            <a:r>
              <a:rPr lang="zh-CN" altLang="en-US" sz="400" dirty="0">
                <a:solidFill>
                  <a:srgbClr val="4A452A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课件下载：</a:t>
            </a:r>
            <a:r>
              <a:rPr lang="en-US" altLang="zh-CN" sz="400" dirty="0">
                <a:solidFill>
                  <a:srgbClr val="4A452A"/>
                </a:solidFill>
                <a:latin typeface="Calibri" panose="020F0502020204030204" pitchFamily="34" charset="0"/>
                <a:ea typeface="宋体" panose="02010600030101010101" pitchFamily="2" charset="-122"/>
                <a:hlinkClick r:id="rId13"/>
              </a:rPr>
              <a:t>www.1ppt.com/kejian/</a:t>
            </a:r>
            <a:r>
              <a:rPr lang="en-US" altLang="zh-CN" sz="400" dirty="0">
                <a:solidFill>
                  <a:srgbClr val="4A452A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endParaRPr lang="en-US" altLang="zh-CN" sz="400" dirty="0">
              <a:solidFill>
                <a:srgbClr val="4A452A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400" dirty="0">
                <a:solidFill>
                  <a:srgbClr val="4A452A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范文下载：</a:t>
            </a:r>
            <a:r>
              <a:rPr lang="en-US" altLang="zh-CN" sz="400" dirty="0">
                <a:solidFill>
                  <a:srgbClr val="4A452A"/>
                </a:solidFill>
                <a:latin typeface="Calibri" panose="020F0502020204030204" pitchFamily="34" charset="0"/>
                <a:ea typeface="宋体" panose="02010600030101010101" pitchFamily="2" charset="-122"/>
                <a:hlinkClick r:id="rId14"/>
              </a:rPr>
              <a:t>www.1ppt.com/fanwen/</a:t>
            </a:r>
            <a:r>
              <a:rPr lang="en-US" altLang="zh-CN" sz="400" dirty="0">
                <a:solidFill>
                  <a:srgbClr val="4A452A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</a:t>
            </a:r>
            <a:endParaRPr lang="zh-CN" altLang="en-US" sz="400" dirty="0">
              <a:solidFill>
                <a:srgbClr val="4A452A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AutoShape 49"/>
          <p:cNvSpPr/>
          <p:nvPr/>
        </p:nvSpPr>
        <p:spPr>
          <a:xfrm>
            <a:off x="0" y="6310313"/>
            <a:ext cx="9144000" cy="561975"/>
          </a:xfrm>
          <a:prstGeom prst="roundRect">
            <a:avLst>
              <a:gd name="adj" fmla="val 26273"/>
            </a:avLst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lvl="0"/>
            <a:endParaRPr lang="zh-CN" altLang="en-US" dirty="0"/>
          </a:p>
        </p:txBody>
      </p:sp>
      <p:sp>
        <p:nvSpPr>
          <p:cNvPr id="3076" name="Rectangle 50"/>
          <p:cNvSpPr/>
          <p:nvPr/>
        </p:nvSpPr>
        <p:spPr>
          <a:xfrm>
            <a:off x="0" y="533400"/>
            <a:ext cx="9144000" cy="60579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lvl="0"/>
            <a:endParaRPr lang="zh-CN" altLang="en-US" dirty="0"/>
          </a:p>
        </p:txBody>
      </p:sp>
      <p:sp>
        <p:nvSpPr>
          <p:cNvPr id="3077" name="Rectangle 57"/>
          <p:cNvSpPr/>
          <p:nvPr/>
        </p:nvSpPr>
        <p:spPr>
          <a:xfrm>
            <a:off x="0" y="6477000"/>
            <a:ext cx="9144000" cy="1143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p>
            <a:pPr lvl="0"/>
            <a:endParaRPr lang="zh-CN" altLang="en-US" dirty="0"/>
          </a:p>
        </p:txBody>
      </p:sp>
      <p:grpSp>
        <p:nvGrpSpPr>
          <p:cNvPr id="3078" name="Group 100"/>
          <p:cNvGrpSpPr/>
          <p:nvPr/>
        </p:nvGrpSpPr>
        <p:grpSpPr>
          <a:xfrm>
            <a:off x="6464300" y="4392613"/>
            <a:ext cx="2371725" cy="2376487"/>
            <a:chOff x="2256" y="832"/>
            <a:chExt cx="1220" cy="1222"/>
          </a:xfrm>
        </p:grpSpPr>
        <p:grpSp>
          <p:nvGrpSpPr>
            <p:cNvPr id="3307" name="Group 101"/>
            <p:cNvGrpSpPr/>
            <p:nvPr/>
          </p:nvGrpSpPr>
          <p:grpSpPr>
            <a:xfrm>
              <a:off x="2704" y="832"/>
              <a:ext cx="768" cy="992"/>
              <a:chOff x="2640" y="816"/>
              <a:chExt cx="768" cy="992"/>
            </a:xfrm>
          </p:grpSpPr>
          <p:sp>
            <p:nvSpPr>
              <p:cNvPr id="3403" name="AutoShape 102"/>
              <p:cNvSpPr/>
              <p:nvPr/>
            </p:nvSpPr>
            <p:spPr>
              <a:xfrm flipH="1">
                <a:off x="2640" y="1273"/>
                <a:ext cx="302" cy="151"/>
              </a:xfrm>
              <a:prstGeom prst="diamond">
                <a:avLst/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/>
              <a:p>
                <a:pPr lvl="0"/>
                <a:endParaRPr lang="zh-CN" altLang="en-US" dirty="0"/>
              </a:p>
            </p:txBody>
          </p:sp>
          <p:sp>
            <p:nvSpPr>
              <p:cNvPr id="3404" name="Freeform 103"/>
              <p:cNvSpPr/>
              <p:nvPr/>
            </p:nvSpPr>
            <p:spPr>
              <a:xfrm flipH="1">
                <a:off x="2791" y="1347"/>
                <a:ext cx="151" cy="2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1" y="76"/>
                  </a:cxn>
                  <a:cxn ang="0">
                    <a:pos x="151" y="229"/>
                  </a:cxn>
                  <a:cxn ang="0">
                    <a:pos x="0" y="153"/>
                  </a:cxn>
                  <a:cxn ang="0">
                    <a:pos x="0" y="0"/>
                  </a:cxn>
                </a:cxnLst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05" name="Freeform 104"/>
              <p:cNvSpPr/>
              <p:nvPr/>
            </p:nvSpPr>
            <p:spPr>
              <a:xfrm>
                <a:off x="2640" y="1347"/>
                <a:ext cx="151" cy="2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1" y="76"/>
                  </a:cxn>
                  <a:cxn ang="0">
                    <a:pos x="151" y="229"/>
                  </a:cxn>
                  <a:cxn ang="0">
                    <a:pos x="0" y="153"/>
                  </a:cxn>
                  <a:cxn ang="0">
                    <a:pos x="0" y="0"/>
                  </a:cxn>
                </a:cxnLst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06" name="AutoShape 105"/>
              <p:cNvSpPr/>
              <p:nvPr/>
            </p:nvSpPr>
            <p:spPr>
              <a:xfrm flipH="1">
                <a:off x="2640" y="1119"/>
                <a:ext cx="302" cy="151"/>
              </a:xfrm>
              <a:prstGeom prst="diamond">
                <a:avLst/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/>
              <a:p>
                <a:pPr lvl="0"/>
                <a:endParaRPr lang="zh-CN" altLang="en-US" dirty="0"/>
              </a:p>
            </p:txBody>
          </p:sp>
          <p:sp>
            <p:nvSpPr>
              <p:cNvPr id="3407" name="Freeform 106"/>
              <p:cNvSpPr/>
              <p:nvPr/>
            </p:nvSpPr>
            <p:spPr>
              <a:xfrm flipH="1">
                <a:off x="2791" y="1193"/>
                <a:ext cx="151" cy="2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1" y="76"/>
                  </a:cxn>
                  <a:cxn ang="0">
                    <a:pos x="151" y="229"/>
                  </a:cxn>
                  <a:cxn ang="0">
                    <a:pos x="0" y="153"/>
                  </a:cxn>
                  <a:cxn ang="0">
                    <a:pos x="0" y="0"/>
                  </a:cxn>
                </a:cxnLst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08" name="Freeform 107"/>
              <p:cNvSpPr/>
              <p:nvPr/>
            </p:nvSpPr>
            <p:spPr>
              <a:xfrm>
                <a:off x="2641" y="1194"/>
                <a:ext cx="151" cy="2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1" y="76"/>
                  </a:cxn>
                  <a:cxn ang="0">
                    <a:pos x="151" y="229"/>
                  </a:cxn>
                  <a:cxn ang="0">
                    <a:pos x="0" y="153"/>
                  </a:cxn>
                  <a:cxn ang="0">
                    <a:pos x="0" y="0"/>
                  </a:cxn>
                </a:cxnLst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3409" name="Group 108"/>
              <p:cNvGrpSpPr/>
              <p:nvPr/>
            </p:nvGrpSpPr>
            <p:grpSpPr>
              <a:xfrm>
                <a:off x="2640" y="966"/>
                <a:ext cx="302" cy="304"/>
                <a:chOff x="672" y="1344"/>
                <a:chExt cx="410" cy="412"/>
              </a:xfrm>
            </p:grpSpPr>
            <p:sp>
              <p:nvSpPr>
                <p:cNvPr id="3461" name="AutoShape 109"/>
                <p:cNvSpPr/>
                <p:nvPr/>
              </p:nvSpPr>
              <p:spPr>
                <a:xfrm flipH="1">
                  <a:off x="672" y="1344"/>
                  <a:ext cx="410" cy="205"/>
                </a:xfrm>
                <a:prstGeom prst="diamond">
                  <a:avLst/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462" name="Freeform 110"/>
                <p:cNvSpPr/>
                <p:nvPr/>
              </p:nvSpPr>
              <p:spPr>
                <a:xfrm flipH="1">
                  <a:off x="877" y="1444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463" name="Freeform 111"/>
                <p:cNvSpPr/>
                <p:nvPr/>
              </p:nvSpPr>
              <p:spPr>
                <a:xfrm>
                  <a:off x="673" y="1445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3410" name="AutoShape 112"/>
              <p:cNvSpPr/>
              <p:nvPr/>
            </p:nvSpPr>
            <p:spPr>
              <a:xfrm flipH="1">
                <a:off x="2793" y="1349"/>
                <a:ext cx="302" cy="151"/>
              </a:xfrm>
              <a:prstGeom prst="diamond">
                <a:avLst/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/>
              <a:p>
                <a:pPr lvl="0"/>
                <a:endParaRPr lang="zh-CN" altLang="en-US" dirty="0"/>
              </a:p>
            </p:txBody>
          </p:sp>
          <p:sp>
            <p:nvSpPr>
              <p:cNvPr id="3411" name="Freeform 113"/>
              <p:cNvSpPr/>
              <p:nvPr/>
            </p:nvSpPr>
            <p:spPr>
              <a:xfrm flipH="1">
                <a:off x="2941" y="1423"/>
                <a:ext cx="151" cy="2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1" y="77"/>
                  </a:cxn>
                  <a:cxn ang="0">
                    <a:pos x="151" y="230"/>
                  </a:cxn>
                  <a:cxn ang="0">
                    <a:pos x="0" y="153"/>
                  </a:cxn>
                  <a:cxn ang="0">
                    <a:pos x="0" y="0"/>
                  </a:cxn>
                </a:cxnLst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12" name="Freeform 114"/>
              <p:cNvSpPr/>
              <p:nvPr/>
            </p:nvSpPr>
            <p:spPr>
              <a:xfrm>
                <a:off x="2793" y="1423"/>
                <a:ext cx="151" cy="2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1" y="77"/>
                  </a:cxn>
                  <a:cxn ang="0">
                    <a:pos x="151" y="230"/>
                  </a:cxn>
                  <a:cxn ang="0">
                    <a:pos x="0" y="153"/>
                  </a:cxn>
                  <a:cxn ang="0">
                    <a:pos x="0" y="0"/>
                  </a:cxn>
                </a:cxnLst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3413" name="Group 115"/>
              <p:cNvGrpSpPr/>
              <p:nvPr/>
            </p:nvGrpSpPr>
            <p:grpSpPr>
              <a:xfrm>
                <a:off x="2793" y="1196"/>
                <a:ext cx="302" cy="304"/>
                <a:chOff x="672" y="1344"/>
                <a:chExt cx="410" cy="412"/>
              </a:xfrm>
            </p:grpSpPr>
            <p:sp>
              <p:nvSpPr>
                <p:cNvPr id="3458" name="AutoShape 116"/>
                <p:cNvSpPr/>
                <p:nvPr/>
              </p:nvSpPr>
              <p:spPr>
                <a:xfrm flipH="1">
                  <a:off x="672" y="1344"/>
                  <a:ext cx="410" cy="205"/>
                </a:xfrm>
                <a:prstGeom prst="diamond">
                  <a:avLst/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459" name="Freeform 117"/>
                <p:cNvSpPr/>
                <p:nvPr/>
              </p:nvSpPr>
              <p:spPr>
                <a:xfrm flipH="1">
                  <a:off x="877" y="1444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460" name="Freeform 118"/>
                <p:cNvSpPr/>
                <p:nvPr/>
              </p:nvSpPr>
              <p:spPr>
                <a:xfrm>
                  <a:off x="673" y="1445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414" name="Group 119"/>
              <p:cNvGrpSpPr/>
              <p:nvPr/>
            </p:nvGrpSpPr>
            <p:grpSpPr>
              <a:xfrm>
                <a:off x="2797" y="1047"/>
                <a:ext cx="302" cy="303"/>
                <a:chOff x="2797" y="1047"/>
                <a:chExt cx="302" cy="303"/>
              </a:xfrm>
            </p:grpSpPr>
            <p:sp>
              <p:nvSpPr>
                <p:cNvPr id="3455" name="AutoShape 120"/>
                <p:cNvSpPr/>
                <p:nvPr/>
              </p:nvSpPr>
              <p:spPr>
                <a:xfrm flipH="1">
                  <a:off x="2797" y="1047"/>
                  <a:ext cx="302" cy="151"/>
                </a:xfrm>
                <a:prstGeom prst="diamond">
                  <a:avLst/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456" name="Freeform 121"/>
                <p:cNvSpPr/>
                <p:nvPr/>
              </p:nvSpPr>
              <p:spPr>
                <a:xfrm flipH="1">
                  <a:off x="2945" y="1120"/>
                  <a:ext cx="151" cy="2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9"/>
                    </a:cxn>
                    <a:cxn ang="0">
                      <a:pos x="0" y="153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457" name="Freeform 122"/>
                <p:cNvSpPr/>
                <p:nvPr/>
              </p:nvSpPr>
              <p:spPr>
                <a:xfrm>
                  <a:off x="2798" y="1121"/>
                  <a:ext cx="151" cy="2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9"/>
                    </a:cxn>
                    <a:cxn ang="0">
                      <a:pos x="0" y="153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415" name="Group 123"/>
              <p:cNvGrpSpPr/>
              <p:nvPr/>
            </p:nvGrpSpPr>
            <p:grpSpPr>
              <a:xfrm>
                <a:off x="2950" y="1429"/>
                <a:ext cx="302" cy="303"/>
                <a:chOff x="672" y="1344"/>
                <a:chExt cx="410" cy="412"/>
              </a:xfrm>
            </p:grpSpPr>
            <p:sp>
              <p:nvSpPr>
                <p:cNvPr id="3452" name="AutoShape 124"/>
                <p:cNvSpPr/>
                <p:nvPr/>
              </p:nvSpPr>
              <p:spPr>
                <a:xfrm flipH="1">
                  <a:off x="672" y="1344"/>
                  <a:ext cx="410" cy="205"/>
                </a:xfrm>
                <a:prstGeom prst="diamond">
                  <a:avLst/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453" name="Freeform 125"/>
                <p:cNvSpPr/>
                <p:nvPr/>
              </p:nvSpPr>
              <p:spPr>
                <a:xfrm flipH="1">
                  <a:off x="877" y="1444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454" name="Freeform 126"/>
                <p:cNvSpPr/>
                <p:nvPr/>
              </p:nvSpPr>
              <p:spPr>
                <a:xfrm>
                  <a:off x="673" y="1445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416" name="Group 127"/>
              <p:cNvGrpSpPr/>
              <p:nvPr/>
            </p:nvGrpSpPr>
            <p:grpSpPr>
              <a:xfrm>
                <a:off x="2948" y="1277"/>
                <a:ext cx="302" cy="303"/>
                <a:chOff x="3163" y="1041"/>
                <a:chExt cx="302" cy="303"/>
              </a:xfrm>
            </p:grpSpPr>
            <p:sp>
              <p:nvSpPr>
                <p:cNvPr id="3449" name="AutoShape 128"/>
                <p:cNvSpPr/>
                <p:nvPr/>
              </p:nvSpPr>
              <p:spPr>
                <a:xfrm flipH="1">
                  <a:off x="3163" y="1041"/>
                  <a:ext cx="302" cy="151"/>
                </a:xfrm>
                <a:prstGeom prst="diamond">
                  <a:avLst/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450" name="Freeform 129"/>
                <p:cNvSpPr/>
                <p:nvPr/>
              </p:nvSpPr>
              <p:spPr>
                <a:xfrm flipH="1">
                  <a:off x="3312" y="1115"/>
                  <a:ext cx="151" cy="22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8"/>
                    </a:cxn>
                    <a:cxn ang="0">
                      <a:pos x="0" y="152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451" name="Freeform 130"/>
                <p:cNvSpPr/>
                <p:nvPr/>
              </p:nvSpPr>
              <p:spPr>
                <a:xfrm>
                  <a:off x="3166" y="1115"/>
                  <a:ext cx="151" cy="2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9"/>
                    </a:cxn>
                    <a:cxn ang="0">
                      <a:pos x="0" y="153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417" name="Group 131"/>
              <p:cNvGrpSpPr/>
              <p:nvPr/>
            </p:nvGrpSpPr>
            <p:grpSpPr>
              <a:xfrm>
                <a:off x="2948" y="1125"/>
                <a:ext cx="302" cy="300"/>
                <a:chOff x="2948" y="1125"/>
                <a:chExt cx="302" cy="300"/>
              </a:xfrm>
            </p:grpSpPr>
            <p:sp>
              <p:nvSpPr>
                <p:cNvPr id="3446" name="AutoShape 132"/>
                <p:cNvSpPr/>
                <p:nvPr/>
              </p:nvSpPr>
              <p:spPr>
                <a:xfrm flipH="1">
                  <a:off x="2948" y="1125"/>
                  <a:ext cx="302" cy="151"/>
                </a:xfrm>
                <a:prstGeom prst="diamond">
                  <a:avLst/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447" name="Freeform 133"/>
                <p:cNvSpPr/>
                <p:nvPr/>
              </p:nvSpPr>
              <p:spPr>
                <a:xfrm flipH="1">
                  <a:off x="3097" y="1195"/>
                  <a:ext cx="151" cy="2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9"/>
                    </a:cxn>
                    <a:cxn ang="0">
                      <a:pos x="0" y="153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448" name="Freeform 134"/>
                <p:cNvSpPr/>
                <p:nvPr/>
              </p:nvSpPr>
              <p:spPr>
                <a:xfrm>
                  <a:off x="2950" y="1196"/>
                  <a:ext cx="151" cy="2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9"/>
                    </a:cxn>
                    <a:cxn ang="0">
                      <a:pos x="0" y="153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418" name="Group 135"/>
              <p:cNvGrpSpPr/>
              <p:nvPr/>
            </p:nvGrpSpPr>
            <p:grpSpPr>
              <a:xfrm>
                <a:off x="3106" y="1505"/>
                <a:ext cx="302" cy="303"/>
                <a:chOff x="3240" y="1251"/>
                <a:chExt cx="302" cy="303"/>
              </a:xfrm>
            </p:grpSpPr>
            <p:sp>
              <p:nvSpPr>
                <p:cNvPr id="3443" name="AutoShape 136"/>
                <p:cNvSpPr/>
                <p:nvPr/>
              </p:nvSpPr>
              <p:spPr>
                <a:xfrm flipH="1">
                  <a:off x="3240" y="1251"/>
                  <a:ext cx="302" cy="151"/>
                </a:xfrm>
                <a:prstGeom prst="diamond">
                  <a:avLst/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444" name="Freeform 137"/>
                <p:cNvSpPr/>
                <p:nvPr/>
              </p:nvSpPr>
              <p:spPr>
                <a:xfrm flipH="1">
                  <a:off x="3391" y="1325"/>
                  <a:ext cx="151" cy="22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8"/>
                    </a:cxn>
                    <a:cxn ang="0">
                      <a:pos x="0" y="152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445" name="Freeform 138"/>
                <p:cNvSpPr/>
                <p:nvPr/>
              </p:nvSpPr>
              <p:spPr>
                <a:xfrm>
                  <a:off x="3241" y="1325"/>
                  <a:ext cx="151" cy="2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9"/>
                    </a:cxn>
                    <a:cxn ang="0">
                      <a:pos x="0" y="153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419" name="Group 139"/>
              <p:cNvGrpSpPr/>
              <p:nvPr/>
            </p:nvGrpSpPr>
            <p:grpSpPr>
              <a:xfrm>
                <a:off x="3106" y="1353"/>
                <a:ext cx="302" cy="303"/>
                <a:chOff x="1788" y="974"/>
                <a:chExt cx="410" cy="412"/>
              </a:xfrm>
            </p:grpSpPr>
            <p:sp>
              <p:nvSpPr>
                <p:cNvPr id="3440" name="AutoShape 140"/>
                <p:cNvSpPr/>
                <p:nvPr/>
              </p:nvSpPr>
              <p:spPr>
                <a:xfrm flipH="1">
                  <a:off x="1788" y="974"/>
                  <a:ext cx="410" cy="205"/>
                </a:xfrm>
                <a:prstGeom prst="diamond">
                  <a:avLst/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441" name="Freeform 141"/>
                <p:cNvSpPr/>
                <p:nvPr/>
              </p:nvSpPr>
              <p:spPr>
                <a:xfrm flipH="1">
                  <a:off x="1993" y="1074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442" name="Freeform 142"/>
                <p:cNvSpPr/>
                <p:nvPr/>
              </p:nvSpPr>
              <p:spPr>
                <a:xfrm>
                  <a:off x="1789" y="1075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420" name="Group 143"/>
              <p:cNvGrpSpPr/>
              <p:nvPr/>
            </p:nvGrpSpPr>
            <p:grpSpPr>
              <a:xfrm>
                <a:off x="3106" y="1201"/>
                <a:ext cx="302" cy="303"/>
                <a:chOff x="1788" y="770"/>
                <a:chExt cx="410" cy="412"/>
              </a:xfrm>
            </p:grpSpPr>
            <p:sp>
              <p:nvSpPr>
                <p:cNvPr id="3437" name="AutoShape 144"/>
                <p:cNvSpPr/>
                <p:nvPr/>
              </p:nvSpPr>
              <p:spPr>
                <a:xfrm flipH="1">
                  <a:off x="1788" y="770"/>
                  <a:ext cx="410" cy="205"/>
                </a:xfrm>
                <a:prstGeom prst="diamond">
                  <a:avLst/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438" name="Freeform 145"/>
                <p:cNvSpPr/>
                <p:nvPr/>
              </p:nvSpPr>
              <p:spPr>
                <a:xfrm flipH="1">
                  <a:off x="1993" y="870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439" name="Freeform 146"/>
                <p:cNvSpPr/>
                <p:nvPr/>
              </p:nvSpPr>
              <p:spPr>
                <a:xfrm>
                  <a:off x="1789" y="871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421" name="Group 147"/>
              <p:cNvGrpSpPr/>
              <p:nvPr/>
            </p:nvGrpSpPr>
            <p:grpSpPr>
              <a:xfrm>
                <a:off x="2640" y="816"/>
                <a:ext cx="302" cy="303"/>
                <a:chOff x="2640" y="576"/>
                <a:chExt cx="302" cy="303"/>
              </a:xfrm>
            </p:grpSpPr>
            <p:sp>
              <p:nvSpPr>
                <p:cNvPr id="3434" name="AutoShape 148"/>
                <p:cNvSpPr/>
                <p:nvPr/>
              </p:nvSpPr>
              <p:spPr>
                <a:xfrm flipH="1">
                  <a:off x="2640" y="576"/>
                  <a:ext cx="302" cy="151"/>
                </a:xfrm>
                <a:prstGeom prst="diamond">
                  <a:avLst/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435" name="Freeform 149"/>
                <p:cNvSpPr/>
                <p:nvPr/>
              </p:nvSpPr>
              <p:spPr>
                <a:xfrm flipH="1">
                  <a:off x="2787" y="650"/>
                  <a:ext cx="151" cy="2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9"/>
                    </a:cxn>
                    <a:cxn ang="0">
                      <a:pos x="0" y="153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436" name="Freeform 150"/>
                <p:cNvSpPr/>
                <p:nvPr/>
              </p:nvSpPr>
              <p:spPr>
                <a:xfrm>
                  <a:off x="2640" y="650"/>
                  <a:ext cx="151" cy="2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9"/>
                    </a:cxn>
                    <a:cxn ang="0">
                      <a:pos x="0" y="153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422" name="Group 151"/>
              <p:cNvGrpSpPr/>
              <p:nvPr/>
            </p:nvGrpSpPr>
            <p:grpSpPr>
              <a:xfrm>
                <a:off x="2796" y="892"/>
                <a:ext cx="302" cy="304"/>
                <a:chOff x="672" y="1344"/>
                <a:chExt cx="410" cy="412"/>
              </a:xfrm>
            </p:grpSpPr>
            <p:sp>
              <p:nvSpPr>
                <p:cNvPr id="3431" name="AutoShape 152"/>
                <p:cNvSpPr/>
                <p:nvPr/>
              </p:nvSpPr>
              <p:spPr>
                <a:xfrm flipH="1">
                  <a:off x="672" y="1344"/>
                  <a:ext cx="410" cy="205"/>
                </a:xfrm>
                <a:prstGeom prst="diamond">
                  <a:avLst/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432" name="Freeform 153"/>
                <p:cNvSpPr/>
                <p:nvPr/>
              </p:nvSpPr>
              <p:spPr>
                <a:xfrm flipH="1">
                  <a:off x="877" y="1444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433" name="Freeform 154"/>
                <p:cNvSpPr/>
                <p:nvPr/>
              </p:nvSpPr>
              <p:spPr>
                <a:xfrm>
                  <a:off x="673" y="1445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423" name="Group 155"/>
              <p:cNvGrpSpPr/>
              <p:nvPr/>
            </p:nvGrpSpPr>
            <p:grpSpPr>
              <a:xfrm>
                <a:off x="2950" y="969"/>
                <a:ext cx="302" cy="304"/>
                <a:chOff x="2945" y="726"/>
                <a:chExt cx="302" cy="304"/>
              </a:xfrm>
            </p:grpSpPr>
            <p:sp>
              <p:nvSpPr>
                <p:cNvPr id="3428" name="AutoShape 156"/>
                <p:cNvSpPr/>
                <p:nvPr/>
              </p:nvSpPr>
              <p:spPr>
                <a:xfrm flipH="1">
                  <a:off x="2945" y="726"/>
                  <a:ext cx="302" cy="151"/>
                </a:xfrm>
                <a:prstGeom prst="diamond">
                  <a:avLst/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429" name="Freeform 157"/>
                <p:cNvSpPr/>
                <p:nvPr/>
              </p:nvSpPr>
              <p:spPr>
                <a:xfrm flipH="1">
                  <a:off x="3091" y="800"/>
                  <a:ext cx="151" cy="2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9"/>
                    </a:cxn>
                    <a:cxn ang="0">
                      <a:pos x="0" y="153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430" name="Freeform 158"/>
                <p:cNvSpPr/>
                <p:nvPr/>
              </p:nvSpPr>
              <p:spPr>
                <a:xfrm>
                  <a:off x="2946" y="801"/>
                  <a:ext cx="151" cy="2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9"/>
                    </a:cxn>
                    <a:cxn ang="0">
                      <a:pos x="0" y="153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424" name="Group 159"/>
              <p:cNvGrpSpPr/>
              <p:nvPr/>
            </p:nvGrpSpPr>
            <p:grpSpPr>
              <a:xfrm>
                <a:off x="3106" y="1049"/>
                <a:ext cx="302" cy="303"/>
                <a:chOff x="3106" y="1049"/>
                <a:chExt cx="302" cy="303"/>
              </a:xfrm>
            </p:grpSpPr>
            <p:sp>
              <p:nvSpPr>
                <p:cNvPr id="3425" name="AutoShape 160"/>
                <p:cNvSpPr/>
                <p:nvPr/>
              </p:nvSpPr>
              <p:spPr>
                <a:xfrm flipH="1">
                  <a:off x="3106" y="1049"/>
                  <a:ext cx="302" cy="151"/>
                </a:xfrm>
                <a:prstGeom prst="diamond">
                  <a:avLst/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426" name="Freeform 161"/>
                <p:cNvSpPr/>
                <p:nvPr/>
              </p:nvSpPr>
              <p:spPr>
                <a:xfrm flipH="1">
                  <a:off x="3257" y="1123"/>
                  <a:ext cx="151" cy="22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8"/>
                    </a:cxn>
                    <a:cxn ang="0">
                      <a:pos x="0" y="152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427" name="Freeform 162"/>
                <p:cNvSpPr/>
                <p:nvPr/>
              </p:nvSpPr>
              <p:spPr>
                <a:xfrm>
                  <a:off x="3107" y="1123"/>
                  <a:ext cx="151" cy="2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9"/>
                    </a:cxn>
                    <a:cxn ang="0">
                      <a:pos x="0" y="153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3308" name="Group 163"/>
            <p:cNvGrpSpPr/>
            <p:nvPr/>
          </p:nvGrpSpPr>
          <p:grpSpPr>
            <a:xfrm>
              <a:off x="2256" y="1056"/>
              <a:ext cx="768" cy="992"/>
              <a:chOff x="2256" y="1056"/>
              <a:chExt cx="768" cy="992"/>
            </a:xfrm>
          </p:grpSpPr>
          <p:sp>
            <p:nvSpPr>
              <p:cNvPr id="3342" name="AutoShape 164"/>
              <p:cNvSpPr/>
              <p:nvPr/>
            </p:nvSpPr>
            <p:spPr>
              <a:xfrm flipH="1">
                <a:off x="2256" y="1513"/>
                <a:ext cx="302" cy="151"/>
              </a:xfrm>
              <a:prstGeom prst="diamond">
                <a:avLst/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/>
              <a:p>
                <a:pPr lvl="0"/>
                <a:endParaRPr lang="zh-CN" altLang="en-US" dirty="0"/>
              </a:p>
            </p:txBody>
          </p:sp>
          <p:sp>
            <p:nvSpPr>
              <p:cNvPr id="3343" name="Freeform 165"/>
              <p:cNvSpPr/>
              <p:nvPr/>
            </p:nvSpPr>
            <p:spPr>
              <a:xfrm flipH="1">
                <a:off x="2407" y="1587"/>
                <a:ext cx="151" cy="2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1" y="76"/>
                  </a:cxn>
                  <a:cxn ang="0">
                    <a:pos x="151" y="229"/>
                  </a:cxn>
                  <a:cxn ang="0">
                    <a:pos x="0" y="153"/>
                  </a:cxn>
                  <a:cxn ang="0">
                    <a:pos x="0" y="0"/>
                  </a:cxn>
                </a:cxnLst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44" name="Freeform 166"/>
              <p:cNvSpPr/>
              <p:nvPr/>
            </p:nvSpPr>
            <p:spPr>
              <a:xfrm>
                <a:off x="2256" y="1587"/>
                <a:ext cx="151" cy="2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1" y="76"/>
                  </a:cxn>
                  <a:cxn ang="0">
                    <a:pos x="151" y="229"/>
                  </a:cxn>
                  <a:cxn ang="0">
                    <a:pos x="0" y="153"/>
                  </a:cxn>
                  <a:cxn ang="0">
                    <a:pos x="0" y="0"/>
                  </a:cxn>
                </a:cxnLst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45" name="AutoShape 167"/>
              <p:cNvSpPr/>
              <p:nvPr/>
            </p:nvSpPr>
            <p:spPr>
              <a:xfrm flipH="1">
                <a:off x="2256" y="1359"/>
                <a:ext cx="302" cy="151"/>
              </a:xfrm>
              <a:prstGeom prst="diamond">
                <a:avLst/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/>
              <a:p>
                <a:pPr lvl="0"/>
                <a:endParaRPr lang="zh-CN" altLang="en-US" dirty="0"/>
              </a:p>
            </p:txBody>
          </p:sp>
          <p:sp>
            <p:nvSpPr>
              <p:cNvPr id="3346" name="Freeform 168"/>
              <p:cNvSpPr/>
              <p:nvPr/>
            </p:nvSpPr>
            <p:spPr>
              <a:xfrm flipH="1">
                <a:off x="2407" y="1433"/>
                <a:ext cx="151" cy="2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1" y="76"/>
                  </a:cxn>
                  <a:cxn ang="0">
                    <a:pos x="151" y="229"/>
                  </a:cxn>
                  <a:cxn ang="0">
                    <a:pos x="0" y="153"/>
                  </a:cxn>
                  <a:cxn ang="0">
                    <a:pos x="0" y="0"/>
                  </a:cxn>
                </a:cxnLst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47" name="Freeform 169"/>
              <p:cNvSpPr/>
              <p:nvPr/>
            </p:nvSpPr>
            <p:spPr>
              <a:xfrm>
                <a:off x="2257" y="1434"/>
                <a:ext cx="151" cy="2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1" y="76"/>
                  </a:cxn>
                  <a:cxn ang="0">
                    <a:pos x="151" y="229"/>
                  </a:cxn>
                  <a:cxn ang="0">
                    <a:pos x="0" y="153"/>
                  </a:cxn>
                  <a:cxn ang="0">
                    <a:pos x="0" y="0"/>
                  </a:cxn>
                </a:cxnLst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3348" name="Group 170"/>
              <p:cNvGrpSpPr/>
              <p:nvPr/>
            </p:nvGrpSpPr>
            <p:grpSpPr>
              <a:xfrm>
                <a:off x="2256" y="1206"/>
                <a:ext cx="302" cy="304"/>
                <a:chOff x="672" y="1344"/>
                <a:chExt cx="410" cy="412"/>
              </a:xfrm>
            </p:grpSpPr>
            <p:sp>
              <p:nvSpPr>
                <p:cNvPr id="3400" name="AutoShape 171"/>
                <p:cNvSpPr/>
                <p:nvPr/>
              </p:nvSpPr>
              <p:spPr>
                <a:xfrm flipH="1">
                  <a:off x="672" y="1344"/>
                  <a:ext cx="410" cy="205"/>
                </a:xfrm>
                <a:prstGeom prst="diamond">
                  <a:avLst/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401" name="Freeform 172"/>
                <p:cNvSpPr/>
                <p:nvPr/>
              </p:nvSpPr>
              <p:spPr>
                <a:xfrm flipH="1">
                  <a:off x="877" y="1444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402" name="Freeform 173"/>
                <p:cNvSpPr/>
                <p:nvPr/>
              </p:nvSpPr>
              <p:spPr>
                <a:xfrm>
                  <a:off x="673" y="1445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3349" name="AutoShape 174"/>
              <p:cNvSpPr/>
              <p:nvPr/>
            </p:nvSpPr>
            <p:spPr>
              <a:xfrm flipH="1">
                <a:off x="2409" y="1589"/>
                <a:ext cx="302" cy="151"/>
              </a:xfrm>
              <a:prstGeom prst="diamond">
                <a:avLst/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/>
              <a:p>
                <a:pPr lvl="0"/>
                <a:endParaRPr lang="zh-CN" altLang="en-US" dirty="0"/>
              </a:p>
            </p:txBody>
          </p:sp>
          <p:sp>
            <p:nvSpPr>
              <p:cNvPr id="3350" name="Freeform 175"/>
              <p:cNvSpPr/>
              <p:nvPr/>
            </p:nvSpPr>
            <p:spPr>
              <a:xfrm flipH="1">
                <a:off x="2557" y="1663"/>
                <a:ext cx="151" cy="2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1" y="77"/>
                  </a:cxn>
                  <a:cxn ang="0">
                    <a:pos x="151" y="230"/>
                  </a:cxn>
                  <a:cxn ang="0">
                    <a:pos x="0" y="153"/>
                  </a:cxn>
                  <a:cxn ang="0">
                    <a:pos x="0" y="0"/>
                  </a:cxn>
                </a:cxnLst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51" name="Freeform 176"/>
              <p:cNvSpPr/>
              <p:nvPr/>
            </p:nvSpPr>
            <p:spPr>
              <a:xfrm>
                <a:off x="2409" y="1663"/>
                <a:ext cx="151" cy="2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1" y="77"/>
                  </a:cxn>
                  <a:cxn ang="0">
                    <a:pos x="151" y="230"/>
                  </a:cxn>
                  <a:cxn ang="0">
                    <a:pos x="0" y="153"/>
                  </a:cxn>
                  <a:cxn ang="0">
                    <a:pos x="0" y="0"/>
                  </a:cxn>
                </a:cxnLst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3352" name="Group 177"/>
              <p:cNvGrpSpPr/>
              <p:nvPr/>
            </p:nvGrpSpPr>
            <p:grpSpPr>
              <a:xfrm>
                <a:off x="2409" y="1436"/>
                <a:ext cx="302" cy="304"/>
                <a:chOff x="672" y="1344"/>
                <a:chExt cx="410" cy="412"/>
              </a:xfrm>
            </p:grpSpPr>
            <p:sp>
              <p:nvSpPr>
                <p:cNvPr id="3397" name="AutoShape 178"/>
                <p:cNvSpPr/>
                <p:nvPr/>
              </p:nvSpPr>
              <p:spPr>
                <a:xfrm flipH="1">
                  <a:off x="672" y="1344"/>
                  <a:ext cx="410" cy="205"/>
                </a:xfrm>
                <a:prstGeom prst="diamond">
                  <a:avLst/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398" name="Freeform 179"/>
                <p:cNvSpPr/>
                <p:nvPr/>
              </p:nvSpPr>
              <p:spPr>
                <a:xfrm flipH="1">
                  <a:off x="877" y="1444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399" name="Freeform 180"/>
                <p:cNvSpPr/>
                <p:nvPr/>
              </p:nvSpPr>
              <p:spPr>
                <a:xfrm>
                  <a:off x="673" y="1445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353" name="Group 181"/>
              <p:cNvGrpSpPr/>
              <p:nvPr/>
            </p:nvGrpSpPr>
            <p:grpSpPr>
              <a:xfrm>
                <a:off x="2413" y="1287"/>
                <a:ext cx="302" cy="303"/>
                <a:chOff x="2793" y="803"/>
                <a:chExt cx="302" cy="303"/>
              </a:xfrm>
            </p:grpSpPr>
            <p:sp>
              <p:nvSpPr>
                <p:cNvPr id="3394" name="AutoShape 182"/>
                <p:cNvSpPr/>
                <p:nvPr/>
              </p:nvSpPr>
              <p:spPr>
                <a:xfrm flipH="1">
                  <a:off x="2793" y="803"/>
                  <a:ext cx="302" cy="151"/>
                </a:xfrm>
                <a:prstGeom prst="diamond">
                  <a:avLst/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395" name="Freeform 183"/>
                <p:cNvSpPr/>
                <p:nvPr/>
              </p:nvSpPr>
              <p:spPr>
                <a:xfrm flipH="1">
                  <a:off x="2941" y="876"/>
                  <a:ext cx="151" cy="2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9"/>
                    </a:cxn>
                    <a:cxn ang="0">
                      <a:pos x="0" y="153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396" name="Freeform 184"/>
                <p:cNvSpPr/>
                <p:nvPr/>
              </p:nvSpPr>
              <p:spPr>
                <a:xfrm>
                  <a:off x="2794" y="877"/>
                  <a:ext cx="151" cy="2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9"/>
                    </a:cxn>
                    <a:cxn ang="0">
                      <a:pos x="0" y="153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354" name="Group 185"/>
              <p:cNvGrpSpPr/>
              <p:nvPr/>
            </p:nvGrpSpPr>
            <p:grpSpPr>
              <a:xfrm>
                <a:off x="2566" y="1669"/>
                <a:ext cx="302" cy="303"/>
                <a:chOff x="672" y="1344"/>
                <a:chExt cx="410" cy="412"/>
              </a:xfrm>
            </p:grpSpPr>
            <p:sp>
              <p:nvSpPr>
                <p:cNvPr id="3391" name="AutoShape 186"/>
                <p:cNvSpPr/>
                <p:nvPr/>
              </p:nvSpPr>
              <p:spPr>
                <a:xfrm flipH="1">
                  <a:off x="672" y="1344"/>
                  <a:ext cx="410" cy="205"/>
                </a:xfrm>
                <a:prstGeom prst="diamond">
                  <a:avLst/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392" name="Freeform 187"/>
                <p:cNvSpPr/>
                <p:nvPr/>
              </p:nvSpPr>
              <p:spPr>
                <a:xfrm flipH="1">
                  <a:off x="877" y="1444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393" name="Freeform 188"/>
                <p:cNvSpPr/>
                <p:nvPr/>
              </p:nvSpPr>
              <p:spPr>
                <a:xfrm>
                  <a:off x="673" y="1445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355" name="Group 189"/>
              <p:cNvGrpSpPr/>
              <p:nvPr/>
            </p:nvGrpSpPr>
            <p:grpSpPr>
              <a:xfrm>
                <a:off x="2564" y="1517"/>
                <a:ext cx="302" cy="303"/>
                <a:chOff x="2564" y="1517"/>
                <a:chExt cx="302" cy="303"/>
              </a:xfrm>
            </p:grpSpPr>
            <p:sp>
              <p:nvSpPr>
                <p:cNvPr id="3388" name="AutoShape 190"/>
                <p:cNvSpPr/>
                <p:nvPr/>
              </p:nvSpPr>
              <p:spPr>
                <a:xfrm flipH="1">
                  <a:off x="2564" y="1517"/>
                  <a:ext cx="302" cy="151"/>
                </a:xfrm>
                <a:prstGeom prst="diamond">
                  <a:avLst/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389" name="Freeform 191"/>
                <p:cNvSpPr/>
                <p:nvPr/>
              </p:nvSpPr>
              <p:spPr>
                <a:xfrm flipH="1">
                  <a:off x="2713" y="1591"/>
                  <a:ext cx="151" cy="22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8"/>
                    </a:cxn>
                    <a:cxn ang="0">
                      <a:pos x="0" y="152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390" name="Freeform 192"/>
                <p:cNvSpPr/>
                <p:nvPr/>
              </p:nvSpPr>
              <p:spPr>
                <a:xfrm>
                  <a:off x="2567" y="1591"/>
                  <a:ext cx="151" cy="2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9"/>
                    </a:cxn>
                    <a:cxn ang="0">
                      <a:pos x="0" y="153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356" name="Group 193"/>
              <p:cNvGrpSpPr/>
              <p:nvPr/>
            </p:nvGrpSpPr>
            <p:grpSpPr>
              <a:xfrm>
                <a:off x="2564" y="1365"/>
                <a:ext cx="302" cy="300"/>
                <a:chOff x="3167" y="883"/>
                <a:chExt cx="302" cy="300"/>
              </a:xfrm>
            </p:grpSpPr>
            <p:sp>
              <p:nvSpPr>
                <p:cNvPr id="3385" name="AutoShape 194"/>
                <p:cNvSpPr/>
                <p:nvPr/>
              </p:nvSpPr>
              <p:spPr>
                <a:xfrm flipH="1">
                  <a:off x="3167" y="883"/>
                  <a:ext cx="302" cy="151"/>
                </a:xfrm>
                <a:prstGeom prst="diamond">
                  <a:avLst/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386" name="Freeform 195"/>
                <p:cNvSpPr/>
                <p:nvPr/>
              </p:nvSpPr>
              <p:spPr>
                <a:xfrm flipH="1">
                  <a:off x="3316" y="953"/>
                  <a:ext cx="151" cy="2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9"/>
                    </a:cxn>
                    <a:cxn ang="0">
                      <a:pos x="0" y="153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387" name="Freeform 196"/>
                <p:cNvSpPr/>
                <p:nvPr/>
              </p:nvSpPr>
              <p:spPr>
                <a:xfrm>
                  <a:off x="3169" y="954"/>
                  <a:ext cx="151" cy="2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9"/>
                    </a:cxn>
                    <a:cxn ang="0">
                      <a:pos x="0" y="153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357" name="Group 197"/>
              <p:cNvGrpSpPr/>
              <p:nvPr/>
            </p:nvGrpSpPr>
            <p:grpSpPr>
              <a:xfrm>
                <a:off x="2722" y="1745"/>
                <a:ext cx="302" cy="303"/>
                <a:chOff x="3240" y="1251"/>
                <a:chExt cx="302" cy="303"/>
              </a:xfrm>
            </p:grpSpPr>
            <p:sp>
              <p:nvSpPr>
                <p:cNvPr id="3382" name="AutoShape 198"/>
                <p:cNvSpPr/>
                <p:nvPr/>
              </p:nvSpPr>
              <p:spPr>
                <a:xfrm flipH="1">
                  <a:off x="3240" y="1251"/>
                  <a:ext cx="302" cy="151"/>
                </a:xfrm>
                <a:prstGeom prst="diamond">
                  <a:avLst/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383" name="Freeform 199"/>
                <p:cNvSpPr/>
                <p:nvPr/>
              </p:nvSpPr>
              <p:spPr>
                <a:xfrm flipH="1">
                  <a:off x="3391" y="1325"/>
                  <a:ext cx="151" cy="22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8"/>
                    </a:cxn>
                    <a:cxn ang="0">
                      <a:pos x="0" y="152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384" name="Freeform 200"/>
                <p:cNvSpPr/>
                <p:nvPr/>
              </p:nvSpPr>
              <p:spPr>
                <a:xfrm>
                  <a:off x="3241" y="1325"/>
                  <a:ext cx="151" cy="2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9"/>
                    </a:cxn>
                    <a:cxn ang="0">
                      <a:pos x="0" y="153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358" name="Group 201"/>
              <p:cNvGrpSpPr/>
              <p:nvPr/>
            </p:nvGrpSpPr>
            <p:grpSpPr>
              <a:xfrm>
                <a:off x="2722" y="1593"/>
                <a:ext cx="302" cy="303"/>
                <a:chOff x="1788" y="974"/>
                <a:chExt cx="410" cy="412"/>
              </a:xfrm>
            </p:grpSpPr>
            <p:sp>
              <p:nvSpPr>
                <p:cNvPr id="3379" name="AutoShape 202"/>
                <p:cNvSpPr/>
                <p:nvPr/>
              </p:nvSpPr>
              <p:spPr>
                <a:xfrm flipH="1">
                  <a:off x="1788" y="974"/>
                  <a:ext cx="410" cy="205"/>
                </a:xfrm>
                <a:prstGeom prst="diamond">
                  <a:avLst/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380" name="Freeform 203"/>
                <p:cNvSpPr/>
                <p:nvPr/>
              </p:nvSpPr>
              <p:spPr>
                <a:xfrm flipH="1">
                  <a:off x="1993" y="1074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381" name="Freeform 204"/>
                <p:cNvSpPr/>
                <p:nvPr/>
              </p:nvSpPr>
              <p:spPr>
                <a:xfrm>
                  <a:off x="1789" y="1075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359" name="Group 205"/>
              <p:cNvGrpSpPr/>
              <p:nvPr/>
            </p:nvGrpSpPr>
            <p:grpSpPr>
              <a:xfrm>
                <a:off x="2722" y="1441"/>
                <a:ext cx="302" cy="303"/>
                <a:chOff x="1788" y="770"/>
                <a:chExt cx="410" cy="412"/>
              </a:xfrm>
            </p:grpSpPr>
            <p:sp>
              <p:nvSpPr>
                <p:cNvPr id="3376" name="AutoShape 206"/>
                <p:cNvSpPr/>
                <p:nvPr/>
              </p:nvSpPr>
              <p:spPr>
                <a:xfrm flipH="1">
                  <a:off x="1788" y="770"/>
                  <a:ext cx="410" cy="205"/>
                </a:xfrm>
                <a:prstGeom prst="diamond">
                  <a:avLst/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377" name="Freeform 207"/>
                <p:cNvSpPr/>
                <p:nvPr/>
              </p:nvSpPr>
              <p:spPr>
                <a:xfrm flipH="1">
                  <a:off x="1993" y="870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378" name="Freeform 208"/>
                <p:cNvSpPr/>
                <p:nvPr/>
              </p:nvSpPr>
              <p:spPr>
                <a:xfrm>
                  <a:off x="1789" y="871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360" name="Group 209"/>
              <p:cNvGrpSpPr/>
              <p:nvPr/>
            </p:nvGrpSpPr>
            <p:grpSpPr>
              <a:xfrm>
                <a:off x="2256" y="1056"/>
                <a:ext cx="302" cy="303"/>
                <a:chOff x="2640" y="576"/>
                <a:chExt cx="302" cy="303"/>
              </a:xfrm>
            </p:grpSpPr>
            <p:sp>
              <p:nvSpPr>
                <p:cNvPr id="3373" name="AutoShape 210"/>
                <p:cNvSpPr/>
                <p:nvPr/>
              </p:nvSpPr>
              <p:spPr>
                <a:xfrm flipH="1">
                  <a:off x="2640" y="576"/>
                  <a:ext cx="302" cy="151"/>
                </a:xfrm>
                <a:prstGeom prst="diamond">
                  <a:avLst/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374" name="Freeform 211"/>
                <p:cNvSpPr/>
                <p:nvPr/>
              </p:nvSpPr>
              <p:spPr>
                <a:xfrm flipH="1">
                  <a:off x="2787" y="650"/>
                  <a:ext cx="151" cy="2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9"/>
                    </a:cxn>
                    <a:cxn ang="0">
                      <a:pos x="0" y="153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375" name="Freeform 212"/>
                <p:cNvSpPr/>
                <p:nvPr/>
              </p:nvSpPr>
              <p:spPr>
                <a:xfrm>
                  <a:off x="2640" y="650"/>
                  <a:ext cx="151" cy="2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9"/>
                    </a:cxn>
                    <a:cxn ang="0">
                      <a:pos x="0" y="153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361" name="Group 213"/>
              <p:cNvGrpSpPr/>
              <p:nvPr/>
            </p:nvGrpSpPr>
            <p:grpSpPr>
              <a:xfrm>
                <a:off x="2412" y="1132"/>
                <a:ext cx="302" cy="304"/>
                <a:chOff x="672" y="1344"/>
                <a:chExt cx="410" cy="412"/>
              </a:xfrm>
            </p:grpSpPr>
            <p:sp>
              <p:nvSpPr>
                <p:cNvPr id="3370" name="AutoShape 214"/>
                <p:cNvSpPr/>
                <p:nvPr/>
              </p:nvSpPr>
              <p:spPr>
                <a:xfrm flipH="1">
                  <a:off x="672" y="1344"/>
                  <a:ext cx="410" cy="205"/>
                </a:xfrm>
                <a:prstGeom prst="diamond">
                  <a:avLst/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371" name="Freeform 215"/>
                <p:cNvSpPr/>
                <p:nvPr/>
              </p:nvSpPr>
              <p:spPr>
                <a:xfrm flipH="1">
                  <a:off x="877" y="1444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372" name="Freeform 216"/>
                <p:cNvSpPr/>
                <p:nvPr/>
              </p:nvSpPr>
              <p:spPr>
                <a:xfrm>
                  <a:off x="673" y="1445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362" name="Group 217"/>
              <p:cNvGrpSpPr/>
              <p:nvPr/>
            </p:nvGrpSpPr>
            <p:grpSpPr>
              <a:xfrm>
                <a:off x="2566" y="1209"/>
                <a:ext cx="302" cy="304"/>
                <a:chOff x="2945" y="726"/>
                <a:chExt cx="302" cy="304"/>
              </a:xfrm>
            </p:grpSpPr>
            <p:sp>
              <p:nvSpPr>
                <p:cNvPr id="3367" name="AutoShape 218"/>
                <p:cNvSpPr/>
                <p:nvPr/>
              </p:nvSpPr>
              <p:spPr>
                <a:xfrm flipH="1">
                  <a:off x="2945" y="726"/>
                  <a:ext cx="302" cy="151"/>
                </a:xfrm>
                <a:prstGeom prst="diamond">
                  <a:avLst/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368" name="Freeform 219"/>
                <p:cNvSpPr/>
                <p:nvPr/>
              </p:nvSpPr>
              <p:spPr>
                <a:xfrm flipH="1">
                  <a:off x="3091" y="800"/>
                  <a:ext cx="151" cy="2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9"/>
                    </a:cxn>
                    <a:cxn ang="0">
                      <a:pos x="0" y="153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369" name="Freeform 220"/>
                <p:cNvSpPr/>
                <p:nvPr/>
              </p:nvSpPr>
              <p:spPr>
                <a:xfrm>
                  <a:off x="2946" y="801"/>
                  <a:ext cx="151" cy="2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9"/>
                    </a:cxn>
                    <a:cxn ang="0">
                      <a:pos x="0" y="153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363" name="Group 221"/>
              <p:cNvGrpSpPr/>
              <p:nvPr/>
            </p:nvGrpSpPr>
            <p:grpSpPr>
              <a:xfrm>
                <a:off x="2722" y="1289"/>
                <a:ext cx="302" cy="303"/>
                <a:chOff x="1788" y="564"/>
                <a:chExt cx="410" cy="412"/>
              </a:xfrm>
            </p:grpSpPr>
            <p:sp>
              <p:nvSpPr>
                <p:cNvPr id="3364" name="AutoShape 222"/>
                <p:cNvSpPr/>
                <p:nvPr/>
              </p:nvSpPr>
              <p:spPr>
                <a:xfrm flipH="1">
                  <a:off x="1788" y="564"/>
                  <a:ext cx="410" cy="205"/>
                </a:xfrm>
                <a:prstGeom prst="diamond">
                  <a:avLst/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365" name="Freeform 223"/>
                <p:cNvSpPr/>
                <p:nvPr/>
              </p:nvSpPr>
              <p:spPr>
                <a:xfrm flipH="1">
                  <a:off x="1993" y="664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366" name="Freeform 224"/>
                <p:cNvSpPr/>
                <p:nvPr/>
              </p:nvSpPr>
              <p:spPr>
                <a:xfrm>
                  <a:off x="1789" y="665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3309" name="Group 225"/>
            <p:cNvGrpSpPr/>
            <p:nvPr/>
          </p:nvGrpSpPr>
          <p:grpSpPr>
            <a:xfrm>
              <a:off x="3024" y="1216"/>
              <a:ext cx="452" cy="838"/>
              <a:chOff x="3096" y="1182"/>
              <a:chExt cx="452" cy="838"/>
            </a:xfrm>
          </p:grpSpPr>
          <p:grpSp>
            <p:nvGrpSpPr>
              <p:cNvPr id="3310" name="Group 226"/>
              <p:cNvGrpSpPr/>
              <p:nvPr/>
            </p:nvGrpSpPr>
            <p:grpSpPr>
              <a:xfrm>
                <a:off x="3246" y="1642"/>
                <a:ext cx="302" cy="303"/>
                <a:chOff x="3046" y="1296"/>
                <a:chExt cx="410" cy="412"/>
              </a:xfrm>
            </p:grpSpPr>
            <p:sp>
              <p:nvSpPr>
                <p:cNvPr id="3339" name="AutoShape 227"/>
                <p:cNvSpPr/>
                <p:nvPr/>
              </p:nvSpPr>
              <p:spPr>
                <a:xfrm flipH="1">
                  <a:off x="3046" y="1296"/>
                  <a:ext cx="410" cy="205"/>
                </a:xfrm>
                <a:prstGeom prst="diamond">
                  <a:avLst/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340" name="Freeform 228"/>
                <p:cNvSpPr/>
                <p:nvPr/>
              </p:nvSpPr>
              <p:spPr>
                <a:xfrm flipH="1">
                  <a:off x="3251" y="1396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341" name="Freeform 229"/>
                <p:cNvSpPr/>
                <p:nvPr/>
              </p:nvSpPr>
              <p:spPr>
                <a:xfrm>
                  <a:off x="3047" y="1397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311" name="Group 230"/>
              <p:cNvGrpSpPr/>
              <p:nvPr/>
            </p:nvGrpSpPr>
            <p:grpSpPr>
              <a:xfrm>
                <a:off x="3096" y="1717"/>
                <a:ext cx="302" cy="303"/>
                <a:chOff x="3096" y="1717"/>
                <a:chExt cx="302" cy="303"/>
              </a:xfrm>
            </p:grpSpPr>
            <p:sp>
              <p:nvSpPr>
                <p:cNvPr id="3336" name="AutoShape 231"/>
                <p:cNvSpPr/>
                <p:nvPr/>
              </p:nvSpPr>
              <p:spPr>
                <a:xfrm flipH="1">
                  <a:off x="3096" y="1717"/>
                  <a:ext cx="302" cy="151"/>
                </a:xfrm>
                <a:prstGeom prst="diamond">
                  <a:avLst/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337" name="Freeform 232"/>
                <p:cNvSpPr/>
                <p:nvPr/>
              </p:nvSpPr>
              <p:spPr>
                <a:xfrm flipH="1">
                  <a:off x="3247" y="1791"/>
                  <a:ext cx="151" cy="22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8"/>
                    </a:cxn>
                    <a:cxn ang="0">
                      <a:pos x="0" y="152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338" name="Freeform 233"/>
                <p:cNvSpPr/>
                <p:nvPr/>
              </p:nvSpPr>
              <p:spPr>
                <a:xfrm>
                  <a:off x="3097" y="1791"/>
                  <a:ext cx="151" cy="2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9"/>
                    </a:cxn>
                    <a:cxn ang="0">
                      <a:pos x="0" y="153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312" name="Group 234"/>
              <p:cNvGrpSpPr/>
              <p:nvPr/>
            </p:nvGrpSpPr>
            <p:grpSpPr>
              <a:xfrm flipH="1">
                <a:off x="3246" y="1487"/>
                <a:ext cx="302" cy="303"/>
                <a:chOff x="1968" y="336"/>
                <a:chExt cx="1366" cy="1372"/>
              </a:xfrm>
            </p:grpSpPr>
            <p:sp>
              <p:nvSpPr>
                <p:cNvPr id="3333" name="AutoShape 235"/>
                <p:cNvSpPr/>
                <p:nvPr/>
              </p:nvSpPr>
              <p:spPr>
                <a:xfrm>
                  <a:off x="1968" y="336"/>
                  <a:ext cx="1366" cy="683"/>
                </a:xfrm>
                <a:prstGeom prst="diamond">
                  <a:avLst/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334" name="Freeform 236"/>
                <p:cNvSpPr/>
                <p:nvPr/>
              </p:nvSpPr>
              <p:spPr>
                <a:xfrm>
                  <a:off x="1969" y="670"/>
                  <a:ext cx="683" cy="103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83" y="346"/>
                    </a:cxn>
                    <a:cxn ang="0">
                      <a:pos x="683" y="1036"/>
                    </a:cxn>
                    <a:cxn ang="0">
                      <a:pos x="0" y="691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335" name="Freeform 237"/>
                <p:cNvSpPr/>
                <p:nvPr/>
              </p:nvSpPr>
              <p:spPr>
                <a:xfrm flipH="1">
                  <a:off x="2649" y="672"/>
                  <a:ext cx="683" cy="103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83" y="346"/>
                    </a:cxn>
                    <a:cxn ang="0">
                      <a:pos x="683" y="1036"/>
                    </a:cxn>
                    <a:cxn ang="0">
                      <a:pos x="0" y="691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313" name="Group 238"/>
              <p:cNvGrpSpPr/>
              <p:nvPr/>
            </p:nvGrpSpPr>
            <p:grpSpPr>
              <a:xfrm>
                <a:off x="3096" y="1562"/>
                <a:ext cx="302" cy="303"/>
                <a:chOff x="2484" y="1188"/>
                <a:chExt cx="410" cy="412"/>
              </a:xfrm>
            </p:grpSpPr>
            <p:sp>
              <p:nvSpPr>
                <p:cNvPr id="3330" name="AutoShape 239"/>
                <p:cNvSpPr/>
                <p:nvPr/>
              </p:nvSpPr>
              <p:spPr>
                <a:xfrm flipH="1">
                  <a:off x="2484" y="1188"/>
                  <a:ext cx="410" cy="205"/>
                </a:xfrm>
                <a:prstGeom prst="diamond">
                  <a:avLst/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331" name="Freeform 240"/>
                <p:cNvSpPr/>
                <p:nvPr/>
              </p:nvSpPr>
              <p:spPr>
                <a:xfrm flipH="1">
                  <a:off x="2689" y="1288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332" name="Freeform 241"/>
                <p:cNvSpPr/>
                <p:nvPr/>
              </p:nvSpPr>
              <p:spPr>
                <a:xfrm>
                  <a:off x="2485" y="1289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314" name="Group 242"/>
              <p:cNvGrpSpPr/>
              <p:nvPr/>
            </p:nvGrpSpPr>
            <p:grpSpPr>
              <a:xfrm>
                <a:off x="3246" y="1332"/>
                <a:ext cx="302" cy="304"/>
                <a:chOff x="672" y="1344"/>
                <a:chExt cx="410" cy="412"/>
              </a:xfrm>
            </p:grpSpPr>
            <p:sp>
              <p:nvSpPr>
                <p:cNvPr id="3327" name="AutoShape 243"/>
                <p:cNvSpPr/>
                <p:nvPr/>
              </p:nvSpPr>
              <p:spPr>
                <a:xfrm flipH="1">
                  <a:off x="672" y="1344"/>
                  <a:ext cx="410" cy="205"/>
                </a:xfrm>
                <a:prstGeom prst="diamond">
                  <a:avLst/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328" name="Freeform 244"/>
                <p:cNvSpPr/>
                <p:nvPr/>
              </p:nvSpPr>
              <p:spPr>
                <a:xfrm flipH="1">
                  <a:off x="877" y="1444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329" name="Freeform 245"/>
                <p:cNvSpPr/>
                <p:nvPr/>
              </p:nvSpPr>
              <p:spPr>
                <a:xfrm>
                  <a:off x="673" y="1445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315" name="Group 246"/>
              <p:cNvGrpSpPr/>
              <p:nvPr/>
            </p:nvGrpSpPr>
            <p:grpSpPr>
              <a:xfrm>
                <a:off x="3096" y="1407"/>
                <a:ext cx="302" cy="304"/>
                <a:chOff x="2484" y="978"/>
                <a:chExt cx="410" cy="412"/>
              </a:xfrm>
            </p:grpSpPr>
            <p:sp>
              <p:nvSpPr>
                <p:cNvPr id="3324" name="AutoShape 247"/>
                <p:cNvSpPr/>
                <p:nvPr/>
              </p:nvSpPr>
              <p:spPr>
                <a:xfrm flipH="1">
                  <a:off x="2484" y="978"/>
                  <a:ext cx="410" cy="205"/>
                </a:xfrm>
                <a:prstGeom prst="diamond">
                  <a:avLst/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325" name="Freeform 248"/>
                <p:cNvSpPr/>
                <p:nvPr/>
              </p:nvSpPr>
              <p:spPr>
                <a:xfrm flipH="1">
                  <a:off x="2689" y="1078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326" name="Freeform 249"/>
                <p:cNvSpPr/>
                <p:nvPr/>
              </p:nvSpPr>
              <p:spPr>
                <a:xfrm>
                  <a:off x="2485" y="1079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316" name="Group 250"/>
              <p:cNvGrpSpPr/>
              <p:nvPr/>
            </p:nvGrpSpPr>
            <p:grpSpPr>
              <a:xfrm flipH="1">
                <a:off x="3246" y="1182"/>
                <a:ext cx="302" cy="303"/>
                <a:chOff x="1968" y="336"/>
                <a:chExt cx="1366" cy="1372"/>
              </a:xfrm>
            </p:grpSpPr>
            <p:sp>
              <p:nvSpPr>
                <p:cNvPr id="3321" name="AutoShape 251"/>
                <p:cNvSpPr/>
                <p:nvPr/>
              </p:nvSpPr>
              <p:spPr>
                <a:xfrm>
                  <a:off x="1968" y="336"/>
                  <a:ext cx="1366" cy="683"/>
                </a:xfrm>
                <a:prstGeom prst="diamond">
                  <a:avLst/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322" name="Freeform 252"/>
                <p:cNvSpPr/>
                <p:nvPr/>
              </p:nvSpPr>
              <p:spPr>
                <a:xfrm>
                  <a:off x="1969" y="670"/>
                  <a:ext cx="683" cy="103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83" y="346"/>
                    </a:cxn>
                    <a:cxn ang="0">
                      <a:pos x="683" y="1036"/>
                    </a:cxn>
                    <a:cxn ang="0">
                      <a:pos x="0" y="691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323" name="Freeform 253"/>
                <p:cNvSpPr/>
                <p:nvPr/>
              </p:nvSpPr>
              <p:spPr>
                <a:xfrm flipH="1">
                  <a:off x="2649" y="672"/>
                  <a:ext cx="683" cy="103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83" y="346"/>
                    </a:cxn>
                    <a:cxn ang="0">
                      <a:pos x="683" y="1036"/>
                    </a:cxn>
                    <a:cxn ang="0">
                      <a:pos x="0" y="691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317" name="Group 254"/>
              <p:cNvGrpSpPr/>
              <p:nvPr/>
            </p:nvGrpSpPr>
            <p:grpSpPr>
              <a:xfrm>
                <a:off x="3096" y="1257"/>
                <a:ext cx="302" cy="303"/>
                <a:chOff x="2484" y="774"/>
                <a:chExt cx="410" cy="412"/>
              </a:xfrm>
            </p:grpSpPr>
            <p:sp>
              <p:nvSpPr>
                <p:cNvPr id="3318" name="AutoShape 255"/>
                <p:cNvSpPr/>
                <p:nvPr/>
              </p:nvSpPr>
              <p:spPr>
                <a:xfrm flipH="1">
                  <a:off x="2484" y="774"/>
                  <a:ext cx="410" cy="205"/>
                </a:xfrm>
                <a:prstGeom prst="diamond">
                  <a:avLst/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319" name="Freeform 256"/>
                <p:cNvSpPr/>
                <p:nvPr/>
              </p:nvSpPr>
              <p:spPr>
                <a:xfrm flipH="1">
                  <a:off x="2689" y="874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320" name="Freeform 257"/>
                <p:cNvSpPr/>
                <p:nvPr/>
              </p:nvSpPr>
              <p:spPr>
                <a:xfrm>
                  <a:off x="2485" y="875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</p:grpSp>
      <p:grpSp>
        <p:nvGrpSpPr>
          <p:cNvPr id="3079" name="Group 258"/>
          <p:cNvGrpSpPr/>
          <p:nvPr/>
        </p:nvGrpSpPr>
        <p:grpSpPr>
          <a:xfrm>
            <a:off x="6426200" y="4329113"/>
            <a:ext cx="2371725" cy="2376487"/>
            <a:chOff x="2256" y="832"/>
            <a:chExt cx="1220" cy="1222"/>
          </a:xfrm>
        </p:grpSpPr>
        <p:grpSp>
          <p:nvGrpSpPr>
            <p:cNvPr id="3150" name="Group 259"/>
            <p:cNvGrpSpPr/>
            <p:nvPr/>
          </p:nvGrpSpPr>
          <p:grpSpPr>
            <a:xfrm>
              <a:off x="2704" y="832"/>
              <a:ext cx="768" cy="992"/>
              <a:chOff x="2640" y="816"/>
              <a:chExt cx="768" cy="992"/>
            </a:xfrm>
          </p:grpSpPr>
          <p:sp>
            <p:nvSpPr>
              <p:cNvPr id="3246" name="AutoShape 260"/>
              <p:cNvSpPr/>
              <p:nvPr/>
            </p:nvSpPr>
            <p:spPr>
              <a:xfrm flipH="1">
                <a:off x="2640" y="1273"/>
                <a:ext cx="302" cy="151"/>
              </a:xfrm>
              <a:prstGeom prst="diamond">
                <a:avLst/>
              </a:prstGeom>
              <a:solidFill>
                <a:schemeClr val="tx2"/>
              </a:solidFill>
              <a:ln w="9525">
                <a:noFill/>
              </a:ln>
            </p:spPr>
            <p:txBody>
              <a:bodyPr wrap="none" anchor="ctr"/>
              <a:p>
                <a:pPr lvl="0"/>
                <a:endParaRPr lang="zh-CN" altLang="en-US" dirty="0"/>
              </a:p>
            </p:txBody>
          </p:sp>
          <p:sp>
            <p:nvSpPr>
              <p:cNvPr id="3247" name="Freeform 261"/>
              <p:cNvSpPr/>
              <p:nvPr/>
            </p:nvSpPr>
            <p:spPr>
              <a:xfrm flipH="1">
                <a:off x="2791" y="1347"/>
                <a:ext cx="151" cy="2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1" y="76"/>
                  </a:cxn>
                  <a:cxn ang="0">
                    <a:pos x="151" y="229"/>
                  </a:cxn>
                  <a:cxn ang="0">
                    <a:pos x="0" y="153"/>
                  </a:cxn>
                  <a:cxn ang="0">
                    <a:pos x="0" y="0"/>
                  </a:cxn>
                </a:cxnLst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48" name="Freeform 262"/>
              <p:cNvSpPr/>
              <p:nvPr/>
            </p:nvSpPr>
            <p:spPr>
              <a:xfrm>
                <a:off x="2640" y="1347"/>
                <a:ext cx="151" cy="2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1" y="76"/>
                  </a:cxn>
                  <a:cxn ang="0">
                    <a:pos x="151" y="229"/>
                  </a:cxn>
                  <a:cxn ang="0">
                    <a:pos x="0" y="153"/>
                  </a:cxn>
                  <a:cxn ang="0">
                    <a:pos x="0" y="0"/>
                  </a:cxn>
                </a:cxnLst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49" name="AutoShape 263"/>
              <p:cNvSpPr/>
              <p:nvPr/>
            </p:nvSpPr>
            <p:spPr>
              <a:xfrm flipH="1">
                <a:off x="2640" y="1119"/>
                <a:ext cx="302" cy="151"/>
              </a:xfrm>
              <a:prstGeom prst="diamond">
                <a:avLst/>
              </a:prstGeom>
              <a:solidFill>
                <a:schemeClr val="accent1"/>
              </a:solidFill>
              <a:ln w="9525">
                <a:noFill/>
              </a:ln>
            </p:spPr>
            <p:txBody>
              <a:bodyPr wrap="none" anchor="ctr"/>
              <a:p>
                <a:pPr lvl="0"/>
                <a:endParaRPr lang="zh-CN" altLang="en-US" dirty="0"/>
              </a:p>
            </p:txBody>
          </p:sp>
          <p:sp>
            <p:nvSpPr>
              <p:cNvPr id="3250" name="Freeform 264"/>
              <p:cNvSpPr/>
              <p:nvPr/>
            </p:nvSpPr>
            <p:spPr>
              <a:xfrm flipH="1">
                <a:off x="2791" y="1193"/>
                <a:ext cx="151" cy="2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1" y="76"/>
                  </a:cxn>
                  <a:cxn ang="0">
                    <a:pos x="151" y="229"/>
                  </a:cxn>
                  <a:cxn ang="0">
                    <a:pos x="0" y="153"/>
                  </a:cxn>
                  <a:cxn ang="0">
                    <a:pos x="0" y="0"/>
                  </a:cxn>
                </a:cxnLst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51" name="Freeform 265"/>
              <p:cNvSpPr/>
              <p:nvPr/>
            </p:nvSpPr>
            <p:spPr>
              <a:xfrm>
                <a:off x="2641" y="1194"/>
                <a:ext cx="151" cy="2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1" y="76"/>
                  </a:cxn>
                  <a:cxn ang="0">
                    <a:pos x="151" y="229"/>
                  </a:cxn>
                  <a:cxn ang="0">
                    <a:pos x="0" y="153"/>
                  </a:cxn>
                  <a:cxn ang="0">
                    <a:pos x="0" y="0"/>
                  </a:cxn>
                </a:cxnLst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3252" name="Group 266"/>
              <p:cNvGrpSpPr/>
              <p:nvPr/>
            </p:nvGrpSpPr>
            <p:grpSpPr>
              <a:xfrm>
                <a:off x="2640" y="966"/>
                <a:ext cx="302" cy="304"/>
                <a:chOff x="672" y="1344"/>
                <a:chExt cx="410" cy="412"/>
              </a:xfrm>
            </p:grpSpPr>
            <p:sp>
              <p:nvSpPr>
                <p:cNvPr id="3304" name="AutoShape 267"/>
                <p:cNvSpPr/>
                <p:nvPr/>
              </p:nvSpPr>
              <p:spPr>
                <a:xfrm flipH="1">
                  <a:off x="672" y="1344"/>
                  <a:ext cx="410" cy="205"/>
                </a:xfrm>
                <a:prstGeom prst="diamond">
                  <a:avLst/>
                </a:prstGeom>
                <a:solidFill>
                  <a:schemeClr val="hlink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305" name="Freeform 268"/>
                <p:cNvSpPr/>
                <p:nvPr/>
              </p:nvSpPr>
              <p:spPr>
                <a:xfrm flipH="1">
                  <a:off x="877" y="1444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folHlink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306" name="Freeform 269"/>
                <p:cNvSpPr/>
                <p:nvPr/>
              </p:nvSpPr>
              <p:spPr>
                <a:xfrm>
                  <a:off x="673" y="1445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folHlink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3253" name="AutoShape 270"/>
              <p:cNvSpPr/>
              <p:nvPr/>
            </p:nvSpPr>
            <p:spPr>
              <a:xfrm flipH="1">
                <a:off x="2793" y="1349"/>
                <a:ext cx="302" cy="151"/>
              </a:xfrm>
              <a:prstGeom prst="diamond">
                <a:avLst/>
              </a:prstGeom>
              <a:solidFill>
                <a:schemeClr val="tx2"/>
              </a:solidFill>
              <a:ln w="9525">
                <a:noFill/>
              </a:ln>
            </p:spPr>
            <p:txBody>
              <a:bodyPr wrap="none" anchor="ctr"/>
              <a:p>
                <a:pPr lvl="0"/>
                <a:endParaRPr lang="zh-CN" altLang="en-US" dirty="0"/>
              </a:p>
            </p:txBody>
          </p:sp>
          <p:sp>
            <p:nvSpPr>
              <p:cNvPr id="3254" name="Freeform 271"/>
              <p:cNvSpPr/>
              <p:nvPr/>
            </p:nvSpPr>
            <p:spPr>
              <a:xfrm flipH="1">
                <a:off x="2941" y="1423"/>
                <a:ext cx="151" cy="2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1" y="77"/>
                  </a:cxn>
                  <a:cxn ang="0">
                    <a:pos x="151" y="230"/>
                  </a:cxn>
                  <a:cxn ang="0">
                    <a:pos x="0" y="153"/>
                  </a:cxn>
                  <a:cxn ang="0">
                    <a:pos x="0" y="0"/>
                  </a:cxn>
                </a:cxnLst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55" name="Freeform 272"/>
              <p:cNvSpPr/>
              <p:nvPr/>
            </p:nvSpPr>
            <p:spPr>
              <a:xfrm>
                <a:off x="2793" y="1423"/>
                <a:ext cx="151" cy="2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1" y="77"/>
                  </a:cxn>
                  <a:cxn ang="0">
                    <a:pos x="151" y="230"/>
                  </a:cxn>
                  <a:cxn ang="0">
                    <a:pos x="0" y="153"/>
                  </a:cxn>
                  <a:cxn ang="0">
                    <a:pos x="0" y="0"/>
                  </a:cxn>
                </a:cxnLst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3256" name="Group 273"/>
              <p:cNvGrpSpPr/>
              <p:nvPr/>
            </p:nvGrpSpPr>
            <p:grpSpPr>
              <a:xfrm>
                <a:off x="2793" y="1196"/>
                <a:ext cx="302" cy="304"/>
                <a:chOff x="672" y="1344"/>
                <a:chExt cx="410" cy="412"/>
              </a:xfrm>
            </p:grpSpPr>
            <p:sp>
              <p:nvSpPr>
                <p:cNvPr id="3301" name="AutoShape 274"/>
                <p:cNvSpPr/>
                <p:nvPr/>
              </p:nvSpPr>
              <p:spPr>
                <a:xfrm flipH="1">
                  <a:off x="672" y="1344"/>
                  <a:ext cx="410" cy="205"/>
                </a:xfrm>
                <a:prstGeom prst="diamond">
                  <a:avLst/>
                </a:prstGeom>
                <a:solidFill>
                  <a:schemeClr val="hlink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302" name="Freeform 275"/>
                <p:cNvSpPr/>
                <p:nvPr/>
              </p:nvSpPr>
              <p:spPr>
                <a:xfrm flipH="1">
                  <a:off x="877" y="1444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folHlink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303" name="Freeform 276"/>
                <p:cNvSpPr/>
                <p:nvPr/>
              </p:nvSpPr>
              <p:spPr>
                <a:xfrm>
                  <a:off x="673" y="1445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folHlink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257" name="Group 277"/>
              <p:cNvGrpSpPr/>
              <p:nvPr/>
            </p:nvGrpSpPr>
            <p:grpSpPr>
              <a:xfrm>
                <a:off x="2797" y="1047"/>
                <a:ext cx="302" cy="303"/>
                <a:chOff x="2797" y="1047"/>
                <a:chExt cx="302" cy="303"/>
              </a:xfrm>
            </p:grpSpPr>
            <p:sp>
              <p:nvSpPr>
                <p:cNvPr id="3298" name="AutoShape 278"/>
                <p:cNvSpPr/>
                <p:nvPr/>
              </p:nvSpPr>
              <p:spPr>
                <a:xfrm flipH="1">
                  <a:off x="2797" y="1047"/>
                  <a:ext cx="302" cy="151"/>
                </a:xfrm>
                <a:prstGeom prst="diamond">
                  <a:avLst/>
                </a:prstGeom>
                <a:solidFill>
                  <a:schemeClr val="accent1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299" name="Freeform 279"/>
                <p:cNvSpPr/>
                <p:nvPr/>
              </p:nvSpPr>
              <p:spPr>
                <a:xfrm flipH="1">
                  <a:off x="2945" y="1120"/>
                  <a:ext cx="151" cy="2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9"/>
                    </a:cxn>
                    <a:cxn ang="0">
                      <a:pos x="0" y="153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300" name="Freeform 280"/>
                <p:cNvSpPr/>
                <p:nvPr/>
              </p:nvSpPr>
              <p:spPr>
                <a:xfrm>
                  <a:off x="2798" y="1121"/>
                  <a:ext cx="151" cy="2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9"/>
                    </a:cxn>
                    <a:cxn ang="0">
                      <a:pos x="0" y="153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258" name="Group 281"/>
              <p:cNvGrpSpPr/>
              <p:nvPr/>
            </p:nvGrpSpPr>
            <p:grpSpPr>
              <a:xfrm>
                <a:off x="2950" y="1429"/>
                <a:ext cx="302" cy="303"/>
                <a:chOff x="672" y="1344"/>
                <a:chExt cx="410" cy="412"/>
              </a:xfrm>
            </p:grpSpPr>
            <p:sp>
              <p:nvSpPr>
                <p:cNvPr id="3295" name="AutoShape 282"/>
                <p:cNvSpPr/>
                <p:nvPr/>
              </p:nvSpPr>
              <p:spPr>
                <a:xfrm flipH="1">
                  <a:off x="672" y="1344"/>
                  <a:ext cx="410" cy="205"/>
                </a:xfrm>
                <a:prstGeom prst="diamond">
                  <a:avLst/>
                </a:prstGeom>
                <a:solidFill>
                  <a:schemeClr val="hlink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296" name="Freeform 283"/>
                <p:cNvSpPr/>
                <p:nvPr/>
              </p:nvSpPr>
              <p:spPr>
                <a:xfrm flipH="1">
                  <a:off x="877" y="1444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folHlink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297" name="Freeform 284"/>
                <p:cNvSpPr/>
                <p:nvPr/>
              </p:nvSpPr>
              <p:spPr>
                <a:xfrm>
                  <a:off x="673" y="1445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folHlink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259" name="Group 285"/>
              <p:cNvGrpSpPr/>
              <p:nvPr/>
            </p:nvGrpSpPr>
            <p:grpSpPr>
              <a:xfrm>
                <a:off x="2948" y="1277"/>
                <a:ext cx="302" cy="303"/>
                <a:chOff x="3163" y="1041"/>
                <a:chExt cx="302" cy="303"/>
              </a:xfrm>
            </p:grpSpPr>
            <p:sp>
              <p:nvSpPr>
                <p:cNvPr id="3292" name="AutoShape 286"/>
                <p:cNvSpPr/>
                <p:nvPr/>
              </p:nvSpPr>
              <p:spPr>
                <a:xfrm flipH="1">
                  <a:off x="3163" y="1041"/>
                  <a:ext cx="302" cy="151"/>
                </a:xfrm>
                <a:prstGeom prst="diamond">
                  <a:avLst/>
                </a:prstGeom>
                <a:solidFill>
                  <a:schemeClr val="tx2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293" name="Freeform 287"/>
                <p:cNvSpPr/>
                <p:nvPr/>
              </p:nvSpPr>
              <p:spPr>
                <a:xfrm flipH="1">
                  <a:off x="3312" y="1115"/>
                  <a:ext cx="151" cy="22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8"/>
                    </a:cxn>
                    <a:cxn ang="0">
                      <a:pos x="0" y="152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294" name="Freeform 288"/>
                <p:cNvSpPr/>
                <p:nvPr/>
              </p:nvSpPr>
              <p:spPr>
                <a:xfrm>
                  <a:off x="3166" y="1115"/>
                  <a:ext cx="151" cy="2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9"/>
                    </a:cxn>
                    <a:cxn ang="0">
                      <a:pos x="0" y="153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260" name="Group 289"/>
              <p:cNvGrpSpPr/>
              <p:nvPr/>
            </p:nvGrpSpPr>
            <p:grpSpPr>
              <a:xfrm>
                <a:off x="2948" y="1125"/>
                <a:ext cx="302" cy="300"/>
                <a:chOff x="2948" y="1125"/>
                <a:chExt cx="302" cy="300"/>
              </a:xfrm>
            </p:grpSpPr>
            <p:sp>
              <p:nvSpPr>
                <p:cNvPr id="3289" name="AutoShape 290"/>
                <p:cNvSpPr/>
                <p:nvPr/>
              </p:nvSpPr>
              <p:spPr>
                <a:xfrm flipH="1">
                  <a:off x="2948" y="1125"/>
                  <a:ext cx="302" cy="151"/>
                </a:xfrm>
                <a:prstGeom prst="diamond">
                  <a:avLst/>
                </a:prstGeom>
                <a:solidFill>
                  <a:schemeClr val="accent1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290" name="Freeform 291"/>
                <p:cNvSpPr/>
                <p:nvPr/>
              </p:nvSpPr>
              <p:spPr>
                <a:xfrm flipH="1">
                  <a:off x="3097" y="1195"/>
                  <a:ext cx="151" cy="2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9"/>
                    </a:cxn>
                    <a:cxn ang="0">
                      <a:pos x="0" y="153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291" name="Freeform 292"/>
                <p:cNvSpPr/>
                <p:nvPr/>
              </p:nvSpPr>
              <p:spPr>
                <a:xfrm>
                  <a:off x="2950" y="1196"/>
                  <a:ext cx="151" cy="2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9"/>
                    </a:cxn>
                    <a:cxn ang="0">
                      <a:pos x="0" y="153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261" name="Group 293"/>
              <p:cNvGrpSpPr/>
              <p:nvPr/>
            </p:nvGrpSpPr>
            <p:grpSpPr>
              <a:xfrm>
                <a:off x="3106" y="1505"/>
                <a:ext cx="302" cy="303"/>
                <a:chOff x="3240" y="1251"/>
                <a:chExt cx="302" cy="303"/>
              </a:xfrm>
            </p:grpSpPr>
            <p:sp>
              <p:nvSpPr>
                <p:cNvPr id="3286" name="AutoShape 294"/>
                <p:cNvSpPr/>
                <p:nvPr/>
              </p:nvSpPr>
              <p:spPr>
                <a:xfrm flipH="1">
                  <a:off x="3240" y="1251"/>
                  <a:ext cx="302" cy="151"/>
                </a:xfrm>
                <a:prstGeom prst="diamond">
                  <a:avLst/>
                </a:prstGeom>
                <a:solidFill>
                  <a:schemeClr val="tx2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287" name="Freeform 295"/>
                <p:cNvSpPr/>
                <p:nvPr/>
              </p:nvSpPr>
              <p:spPr>
                <a:xfrm flipH="1">
                  <a:off x="3391" y="1325"/>
                  <a:ext cx="151" cy="22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8"/>
                    </a:cxn>
                    <a:cxn ang="0">
                      <a:pos x="0" y="152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288" name="Freeform 296"/>
                <p:cNvSpPr/>
                <p:nvPr/>
              </p:nvSpPr>
              <p:spPr>
                <a:xfrm>
                  <a:off x="3241" y="1325"/>
                  <a:ext cx="151" cy="2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9"/>
                    </a:cxn>
                    <a:cxn ang="0">
                      <a:pos x="0" y="153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262" name="Group 297"/>
              <p:cNvGrpSpPr/>
              <p:nvPr/>
            </p:nvGrpSpPr>
            <p:grpSpPr>
              <a:xfrm>
                <a:off x="3106" y="1353"/>
                <a:ext cx="302" cy="303"/>
                <a:chOff x="1788" y="974"/>
                <a:chExt cx="410" cy="412"/>
              </a:xfrm>
            </p:grpSpPr>
            <p:sp>
              <p:nvSpPr>
                <p:cNvPr id="3283" name="AutoShape 298"/>
                <p:cNvSpPr/>
                <p:nvPr/>
              </p:nvSpPr>
              <p:spPr>
                <a:xfrm flipH="1">
                  <a:off x="1788" y="974"/>
                  <a:ext cx="410" cy="205"/>
                </a:xfrm>
                <a:prstGeom prst="diamond">
                  <a:avLst/>
                </a:prstGeom>
                <a:solidFill>
                  <a:schemeClr val="accent1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284" name="Freeform 299"/>
                <p:cNvSpPr/>
                <p:nvPr/>
              </p:nvSpPr>
              <p:spPr>
                <a:xfrm flipH="1">
                  <a:off x="1993" y="1074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285" name="Freeform 300"/>
                <p:cNvSpPr/>
                <p:nvPr/>
              </p:nvSpPr>
              <p:spPr>
                <a:xfrm>
                  <a:off x="1789" y="1075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263" name="Group 301"/>
              <p:cNvGrpSpPr/>
              <p:nvPr/>
            </p:nvGrpSpPr>
            <p:grpSpPr>
              <a:xfrm>
                <a:off x="3106" y="1201"/>
                <a:ext cx="302" cy="303"/>
                <a:chOff x="1788" y="770"/>
                <a:chExt cx="410" cy="412"/>
              </a:xfrm>
            </p:grpSpPr>
            <p:sp>
              <p:nvSpPr>
                <p:cNvPr id="3280" name="AutoShape 302"/>
                <p:cNvSpPr/>
                <p:nvPr/>
              </p:nvSpPr>
              <p:spPr>
                <a:xfrm flipH="1">
                  <a:off x="1788" y="770"/>
                  <a:ext cx="410" cy="205"/>
                </a:xfrm>
                <a:prstGeom prst="diamond">
                  <a:avLst/>
                </a:prstGeom>
                <a:solidFill>
                  <a:schemeClr val="hlink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281" name="Freeform 303"/>
                <p:cNvSpPr/>
                <p:nvPr/>
              </p:nvSpPr>
              <p:spPr>
                <a:xfrm flipH="1">
                  <a:off x="1993" y="870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folHlink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282" name="Freeform 304"/>
                <p:cNvSpPr/>
                <p:nvPr/>
              </p:nvSpPr>
              <p:spPr>
                <a:xfrm>
                  <a:off x="1789" y="871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264" name="Group 305"/>
              <p:cNvGrpSpPr/>
              <p:nvPr/>
            </p:nvGrpSpPr>
            <p:grpSpPr>
              <a:xfrm>
                <a:off x="2640" y="816"/>
                <a:ext cx="302" cy="303"/>
                <a:chOff x="2640" y="576"/>
                <a:chExt cx="302" cy="303"/>
              </a:xfrm>
            </p:grpSpPr>
            <p:sp>
              <p:nvSpPr>
                <p:cNvPr id="3277" name="AutoShape 306"/>
                <p:cNvSpPr/>
                <p:nvPr/>
              </p:nvSpPr>
              <p:spPr>
                <a:xfrm flipH="1">
                  <a:off x="2640" y="576"/>
                  <a:ext cx="302" cy="151"/>
                </a:xfrm>
                <a:prstGeom prst="diamond">
                  <a:avLst/>
                </a:prstGeom>
                <a:solidFill>
                  <a:schemeClr val="accent1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278" name="Freeform 307"/>
                <p:cNvSpPr/>
                <p:nvPr/>
              </p:nvSpPr>
              <p:spPr>
                <a:xfrm flipH="1">
                  <a:off x="2787" y="650"/>
                  <a:ext cx="151" cy="2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9"/>
                    </a:cxn>
                    <a:cxn ang="0">
                      <a:pos x="0" y="153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279" name="Freeform 308"/>
                <p:cNvSpPr/>
                <p:nvPr/>
              </p:nvSpPr>
              <p:spPr>
                <a:xfrm>
                  <a:off x="2640" y="650"/>
                  <a:ext cx="151" cy="2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9"/>
                    </a:cxn>
                    <a:cxn ang="0">
                      <a:pos x="0" y="153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265" name="Group 309"/>
              <p:cNvGrpSpPr/>
              <p:nvPr/>
            </p:nvGrpSpPr>
            <p:grpSpPr>
              <a:xfrm>
                <a:off x="2796" y="892"/>
                <a:ext cx="302" cy="304"/>
                <a:chOff x="672" y="1344"/>
                <a:chExt cx="410" cy="412"/>
              </a:xfrm>
            </p:grpSpPr>
            <p:sp>
              <p:nvSpPr>
                <p:cNvPr id="3274" name="AutoShape 310"/>
                <p:cNvSpPr/>
                <p:nvPr/>
              </p:nvSpPr>
              <p:spPr>
                <a:xfrm flipH="1">
                  <a:off x="672" y="1344"/>
                  <a:ext cx="410" cy="205"/>
                </a:xfrm>
                <a:prstGeom prst="diamond">
                  <a:avLst/>
                </a:prstGeom>
                <a:solidFill>
                  <a:schemeClr val="hlink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275" name="Freeform 311"/>
                <p:cNvSpPr/>
                <p:nvPr/>
              </p:nvSpPr>
              <p:spPr>
                <a:xfrm flipH="1">
                  <a:off x="877" y="1444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folHlink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276" name="Freeform 312"/>
                <p:cNvSpPr/>
                <p:nvPr/>
              </p:nvSpPr>
              <p:spPr>
                <a:xfrm>
                  <a:off x="673" y="1445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folHlink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266" name="Group 313"/>
              <p:cNvGrpSpPr/>
              <p:nvPr/>
            </p:nvGrpSpPr>
            <p:grpSpPr>
              <a:xfrm>
                <a:off x="2950" y="969"/>
                <a:ext cx="302" cy="304"/>
                <a:chOff x="2945" y="726"/>
                <a:chExt cx="302" cy="304"/>
              </a:xfrm>
            </p:grpSpPr>
            <p:sp>
              <p:nvSpPr>
                <p:cNvPr id="3271" name="AutoShape 314"/>
                <p:cNvSpPr/>
                <p:nvPr/>
              </p:nvSpPr>
              <p:spPr>
                <a:xfrm flipH="1">
                  <a:off x="2945" y="726"/>
                  <a:ext cx="302" cy="151"/>
                </a:xfrm>
                <a:prstGeom prst="diamond">
                  <a:avLst/>
                </a:prstGeom>
                <a:solidFill>
                  <a:schemeClr val="hlink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272" name="Freeform 315"/>
                <p:cNvSpPr/>
                <p:nvPr/>
              </p:nvSpPr>
              <p:spPr>
                <a:xfrm flipH="1">
                  <a:off x="3091" y="800"/>
                  <a:ext cx="151" cy="2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9"/>
                    </a:cxn>
                    <a:cxn ang="0">
                      <a:pos x="0" y="153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folHlink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273" name="Freeform 316"/>
                <p:cNvSpPr/>
                <p:nvPr/>
              </p:nvSpPr>
              <p:spPr>
                <a:xfrm>
                  <a:off x="2946" y="801"/>
                  <a:ext cx="151" cy="2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9"/>
                    </a:cxn>
                    <a:cxn ang="0">
                      <a:pos x="0" y="153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folHlink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267" name="Group 317"/>
              <p:cNvGrpSpPr/>
              <p:nvPr/>
            </p:nvGrpSpPr>
            <p:grpSpPr>
              <a:xfrm>
                <a:off x="3106" y="1049"/>
                <a:ext cx="302" cy="303"/>
                <a:chOff x="3106" y="1049"/>
                <a:chExt cx="302" cy="303"/>
              </a:xfrm>
            </p:grpSpPr>
            <p:sp>
              <p:nvSpPr>
                <p:cNvPr id="3268" name="AutoShape 318"/>
                <p:cNvSpPr/>
                <p:nvPr/>
              </p:nvSpPr>
              <p:spPr>
                <a:xfrm flipH="1">
                  <a:off x="3106" y="1049"/>
                  <a:ext cx="302" cy="151"/>
                </a:xfrm>
                <a:prstGeom prst="diamond">
                  <a:avLst/>
                </a:prstGeom>
                <a:solidFill>
                  <a:schemeClr val="accent1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269" name="Freeform 319"/>
                <p:cNvSpPr/>
                <p:nvPr/>
              </p:nvSpPr>
              <p:spPr>
                <a:xfrm flipH="1">
                  <a:off x="3257" y="1123"/>
                  <a:ext cx="151" cy="22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8"/>
                    </a:cxn>
                    <a:cxn ang="0">
                      <a:pos x="0" y="152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270" name="Freeform 320"/>
                <p:cNvSpPr/>
                <p:nvPr/>
              </p:nvSpPr>
              <p:spPr>
                <a:xfrm>
                  <a:off x="3107" y="1123"/>
                  <a:ext cx="151" cy="2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9"/>
                    </a:cxn>
                    <a:cxn ang="0">
                      <a:pos x="0" y="153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3151" name="Group 321"/>
            <p:cNvGrpSpPr/>
            <p:nvPr/>
          </p:nvGrpSpPr>
          <p:grpSpPr>
            <a:xfrm>
              <a:off x="2256" y="1056"/>
              <a:ext cx="768" cy="992"/>
              <a:chOff x="2256" y="1056"/>
              <a:chExt cx="768" cy="992"/>
            </a:xfrm>
          </p:grpSpPr>
          <p:sp>
            <p:nvSpPr>
              <p:cNvPr id="3185" name="AutoShape 322"/>
              <p:cNvSpPr/>
              <p:nvPr/>
            </p:nvSpPr>
            <p:spPr>
              <a:xfrm flipH="1">
                <a:off x="2256" y="1513"/>
                <a:ext cx="302" cy="151"/>
              </a:xfrm>
              <a:prstGeom prst="diamond">
                <a:avLst/>
              </a:prstGeom>
              <a:solidFill>
                <a:schemeClr val="tx2"/>
              </a:solidFill>
              <a:ln w="9525">
                <a:noFill/>
              </a:ln>
            </p:spPr>
            <p:txBody>
              <a:bodyPr wrap="none" anchor="ctr"/>
              <a:p>
                <a:pPr lvl="0"/>
                <a:endParaRPr lang="zh-CN" altLang="en-US" dirty="0"/>
              </a:p>
            </p:txBody>
          </p:sp>
          <p:sp>
            <p:nvSpPr>
              <p:cNvPr id="3186" name="Freeform 323"/>
              <p:cNvSpPr/>
              <p:nvPr/>
            </p:nvSpPr>
            <p:spPr>
              <a:xfrm flipH="1">
                <a:off x="2407" y="1587"/>
                <a:ext cx="151" cy="2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1" y="76"/>
                  </a:cxn>
                  <a:cxn ang="0">
                    <a:pos x="151" y="229"/>
                  </a:cxn>
                  <a:cxn ang="0">
                    <a:pos x="0" y="153"/>
                  </a:cxn>
                  <a:cxn ang="0">
                    <a:pos x="0" y="0"/>
                  </a:cxn>
                </a:cxnLst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87" name="Freeform 324"/>
              <p:cNvSpPr/>
              <p:nvPr/>
            </p:nvSpPr>
            <p:spPr>
              <a:xfrm>
                <a:off x="2256" y="1587"/>
                <a:ext cx="151" cy="2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1" y="76"/>
                  </a:cxn>
                  <a:cxn ang="0">
                    <a:pos x="151" y="229"/>
                  </a:cxn>
                  <a:cxn ang="0">
                    <a:pos x="0" y="153"/>
                  </a:cxn>
                  <a:cxn ang="0">
                    <a:pos x="0" y="0"/>
                  </a:cxn>
                </a:cxnLst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88" name="AutoShape 325"/>
              <p:cNvSpPr/>
              <p:nvPr/>
            </p:nvSpPr>
            <p:spPr>
              <a:xfrm flipH="1">
                <a:off x="2256" y="1359"/>
                <a:ext cx="302" cy="151"/>
              </a:xfrm>
              <a:prstGeom prst="diamond">
                <a:avLst/>
              </a:prstGeom>
              <a:solidFill>
                <a:schemeClr val="accent1"/>
              </a:solidFill>
              <a:ln w="9525">
                <a:noFill/>
              </a:ln>
            </p:spPr>
            <p:txBody>
              <a:bodyPr wrap="none" anchor="ctr"/>
              <a:p>
                <a:pPr lvl="0"/>
                <a:endParaRPr lang="zh-CN" altLang="en-US" dirty="0"/>
              </a:p>
            </p:txBody>
          </p:sp>
          <p:sp>
            <p:nvSpPr>
              <p:cNvPr id="3189" name="Freeform 326"/>
              <p:cNvSpPr/>
              <p:nvPr/>
            </p:nvSpPr>
            <p:spPr>
              <a:xfrm flipH="1">
                <a:off x="2407" y="1433"/>
                <a:ext cx="151" cy="2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1" y="76"/>
                  </a:cxn>
                  <a:cxn ang="0">
                    <a:pos x="151" y="229"/>
                  </a:cxn>
                  <a:cxn ang="0">
                    <a:pos x="0" y="153"/>
                  </a:cxn>
                  <a:cxn ang="0">
                    <a:pos x="0" y="0"/>
                  </a:cxn>
                </a:cxnLst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90" name="Freeform 327"/>
              <p:cNvSpPr/>
              <p:nvPr/>
            </p:nvSpPr>
            <p:spPr>
              <a:xfrm>
                <a:off x="2257" y="1434"/>
                <a:ext cx="151" cy="2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1" y="76"/>
                  </a:cxn>
                  <a:cxn ang="0">
                    <a:pos x="151" y="229"/>
                  </a:cxn>
                  <a:cxn ang="0">
                    <a:pos x="0" y="153"/>
                  </a:cxn>
                  <a:cxn ang="0">
                    <a:pos x="0" y="0"/>
                  </a:cxn>
                </a:cxnLst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3191" name="Group 328"/>
              <p:cNvGrpSpPr/>
              <p:nvPr/>
            </p:nvGrpSpPr>
            <p:grpSpPr>
              <a:xfrm>
                <a:off x="2256" y="1206"/>
                <a:ext cx="302" cy="304"/>
                <a:chOff x="672" y="1344"/>
                <a:chExt cx="410" cy="412"/>
              </a:xfrm>
            </p:grpSpPr>
            <p:sp>
              <p:nvSpPr>
                <p:cNvPr id="3243" name="AutoShape 329"/>
                <p:cNvSpPr/>
                <p:nvPr/>
              </p:nvSpPr>
              <p:spPr>
                <a:xfrm flipH="1">
                  <a:off x="672" y="1344"/>
                  <a:ext cx="410" cy="205"/>
                </a:xfrm>
                <a:prstGeom prst="diamond">
                  <a:avLst/>
                </a:prstGeom>
                <a:solidFill>
                  <a:schemeClr val="hlink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244" name="Freeform 330"/>
                <p:cNvSpPr/>
                <p:nvPr/>
              </p:nvSpPr>
              <p:spPr>
                <a:xfrm flipH="1">
                  <a:off x="877" y="1444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folHlink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245" name="Freeform 331"/>
                <p:cNvSpPr/>
                <p:nvPr/>
              </p:nvSpPr>
              <p:spPr>
                <a:xfrm>
                  <a:off x="673" y="1445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folHlink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3192" name="AutoShape 332"/>
              <p:cNvSpPr/>
              <p:nvPr/>
            </p:nvSpPr>
            <p:spPr>
              <a:xfrm flipH="1">
                <a:off x="2409" y="1589"/>
                <a:ext cx="302" cy="151"/>
              </a:xfrm>
              <a:prstGeom prst="diamond">
                <a:avLst/>
              </a:prstGeom>
              <a:solidFill>
                <a:schemeClr val="tx2"/>
              </a:solidFill>
              <a:ln w="9525">
                <a:noFill/>
              </a:ln>
            </p:spPr>
            <p:txBody>
              <a:bodyPr wrap="none" anchor="ctr"/>
              <a:p>
                <a:pPr lvl="0"/>
                <a:endParaRPr lang="zh-CN" altLang="en-US" dirty="0"/>
              </a:p>
            </p:txBody>
          </p:sp>
          <p:sp>
            <p:nvSpPr>
              <p:cNvPr id="3193" name="Freeform 333"/>
              <p:cNvSpPr/>
              <p:nvPr/>
            </p:nvSpPr>
            <p:spPr>
              <a:xfrm flipH="1">
                <a:off x="2557" y="1663"/>
                <a:ext cx="151" cy="2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1" y="77"/>
                  </a:cxn>
                  <a:cxn ang="0">
                    <a:pos x="151" y="230"/>
                  </a:cxn>
                  <a:cxn ang="0">
                    <a:pos x="0" y="153"/>
                  </a:cxn>
                  <a:cxn ang="0">
                    <a:pos x="0" y="0"/>
                  </a:cxn>
                </a:cxnLst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94" name="Freeform 334"/>
              <p:cNvSpPr/>
              <p:nvPr/>
            </p:nvSpPr>
            <p:spPr>
              <a:xfrm>
                <a:off x="2409" y="1663"/>
                <a:ext cx="151" cy="2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1" y="77"/>
                  </a:cxn>
                  <a:cxn ang="0">
                    <a:pos x="151" y="230"/>
                  </a:cxn>
                  <a:cxn ang="0">
                    <a:pos x="0" y="153"/>
                  </a:cxn>
                  <a:cxn ang="0">
                    <a:pos x="0" y="0"/>
                  </a:cxn>
                </a:cxnLst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3195" name="Group 335"/>
              <p:cNvGrpSpPr/>
              <p:nvPr/>
            </p:nvGrpSpPr>
            <p:grpSpPr>
              <a:xfrm>
                <a:off x="2409" y="1436"/>
                <a:ext cx="302" cy="304"/>
                <a:chOff x="672" y="1344"/>
                <a:chExt cx="410" cy="412"/>
              </a:xfrm>
            </p:grpSpPr>
            <p:sp>
              <p:nvSpPr>
                <p:cNvPr id="3240" name="AutoShape 336"/>
                <p:cNvSpPr/>
                <p:nvPr/>
              </p:nvSpPr>
              <p:spPr>
                <a:xfrm flipH="1">
                  <a:off x="672" y="1344"/>
                  <a:ext cx="410" cy="205"/>
                </a:xfrm>
                <a:prstGeom prst="diamond">
                  <a:avLst/>
                </a:prstGeom>
                <a:solidFill>
                  <a:schemeClr val="hlink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241" name="Freeform 337"/>
                <p:cNvSpPr/>
                <p:nvPr/>
              </p:nvSpPr>
              <p:spPr>
                <a:xfrm flipH="1">
                  <a:off x="877" y="1444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folHlink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242" name="Freeform 338"/>
                <p:cNvSpPr/>
                <p:nvPr/>
              </p:nvSpPr>
              <p:spPr>
                <a:xfrm>
                  <a:off x="673" y="1445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folHlink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196" name="Group 339"/>
              <p:cNvGrpSpPr/>
              <p:nvPr/>
            </p:nvGrpSpPr>
            <p:grpSpPr>
              <a:xfrm>
                <a:off x="2413" y="1287"/>
                <a:ext cx="302" cy="303"/>
                <a:chOff x="2793" y="803"/>
                <a:chExt cx="302" cy="303"/>
              </a:xfrm>
            </p:grpSpPr>
            <p:sp>
              <p:nvSpPr>
                <p:cNvPr id="3237" name="AutoShape 340"/>
                <p:cNvSpPr/>
                <p:nvPr/>
              </p:nvSpPr>
              <p:spPr>
                <a:xfrm flipH="1">
                  <a:off x="2793" y="803"/>
                  <a:ext cx="302" cy="151"/>
                </a:xfrm>
                <a:prstGeom prst="diamond">
                  <a:avLst/>
                </a:prstGeom>
                <a:solidFill>
                  <a:schemeClr val="accent1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238" name="Freeform 341"/>
                <p:cNvSpPr/>
                <p:nvPr/>
              </p:nvSpPr>
              <p:spPr>
                <a:xfrm flipH="1">
                  <a:off x="2941" y="876"/>
                  <a:ext cx="151" cy="2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9"/>
                    </a:cxn>
                    <a:cxn ang="0">
                      <a:pos x="0" y="153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239" name="Freeform 342"/>
                <p:cNvSpPr/>
                <p:nvPr/>
              </p:nvSpPr>
              <p:spPr>
                <a:xfrm>
                  <a:off x="2794" y="877"/>
                  <a:ext cx="151" cy="2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9"/>
                    </a:cxn>
                    <a:cxn ang="0">
                      <a:pos x="0" y="153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197" name="Group 343"/>
              <p:cNvGrpSpPr/>
              <p:nvPr/>
            </p:nvGrpSpPr>
            <p:grpSpPr>
              <a:xfrm>
                <a:off x="2566" y="1669"/>
                <a:ext cx="302" cy="303"/>
                <a:chOff x="672" y="1344"/>
                <a:chExt cx="410" cy="412"/>
              </a:xfrm>
            </p:grpSpPr>
            <p:sp>
              <p:nvSpPr>
                <p:cNvPr id="3234" name="AutoShape 344"/>
                <p:cNvSpPr/>
                <p:nvPr/>
              </p:nvSpPr>
              <p:spPr>
                <a:xfrm flipH="1">
                  <a:off x="672" y="1344"/>
                  <a:ext cx="410" cy="205"/>
                </a:xfrm>
                <a:prstGeom prst="diamond">
                  <a:avLst/>
                </a:prstGeom>
                <a:solidFill>
                  <a:schemeClr val="hlink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235" name="Freeform 345"/>
                <p:cNvSpPr/>
                <p:nvPr/>
              </p:nvSpPr>
              <p:spPr>
                <a:xfrm flipH="1">
                  <a:off x="877" y="1444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folHlink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236" name="Freeform 346"/>
                <p:cNvSpPr/>
                <p:nvPr/>
              </p:nvSpPr>
              <p:spPr>
                <a:xfrm>
                  <a:off x="673" y="1445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folHlink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198" name="Group 347"/>
              <p:cNvGrpSpPr/>
              <p:nvPr/>
            </p:nvGrpSpPr>
            <p:grpSpPr>
              <a:xfrm>
                <a:off x="2564" y="1517"/>
                <a:ext cx="302" cy="303"/>
                <a:chOff x="2564" y="1517"/>
                <a:chExt cx="302" cy="303"/>
              </a:xfrm>
            </p:grpSpPr>
            <p:sp>
              <p:nvSpPr>
                <p:cNvPr id="3231" name="AutoShape 348"/>
                <p:cNvSpPr/>
                <p:nvPr/>
              </p:nvSpPr>
              <p:spPr>
                <a:xfrm flipH="1">
                  <a:off x="2564" y="1517"/>
                  <a:ext cx="302" cy="151"/>
                </a:xfrm>
                <a:prstGeom prst="diamond">
                  <a:avLst/>
                </a:prstGeom>
                <a:solidFill>
                  <a:schemeClr val="tx2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232" name="Freeform 349"/>
                <p:cNvSpPr/>
                <p:nvPr/>
              </p:nvSpPr>
              <p:spPr>
                <a:xfrm flipH="1">
                  <a:off x="2713" y="1591"/>
                  <a:ext cx="151" cy="22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8"/>
                    </a:cxn>
                    <a:cxn ang="0">
                      <a:pos x="0" y="152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233" name="Freeform 350"/>
                <p:cNvSpPr/>
                <p:nvPr/>
              </p:nvSpPr>
              <p:spPr>
                <a:xfrm>
                  <a:off x="2567" y="1591"/>
                  <a:ext cx="151" cy="2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9"/>
                    </a:cxn>
                    <a:cxn ang="0">
                      <a:pos x="0" y="153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199" name="Group 351"/>
              <p:cNvGrpSpPr/>
              <p:nvPr/>
            </p:nvGrpSpPr>
            <p:grpSpPr>
              <a:xfrm>
                <a:off x="2564" y="1365"/>
                <a:ext cx="302" cy="300"/>
                <a:chOff x="3167" y="883"/>
                <a:chExt cx="302" cy="300"/>
              </a:xfrm>
            </p:grpSpPr>
            <p:sp>
              <p:nvSpPr>
                <p:cNvPr id="3228" name="AutoShape 352"/>
                <p:cNvSpPr/>
                <p:nvPr/>
              </p:nvSpPr>
              <p:spPr>
                <a:xfrm flipH="1">
                  <a:off x="3167" y="883"/>
                  <a:ext cx="302" cy="151"/>
                </a:xfrm>
                <a:prstGeom prst="diamond">
                  <a:avLst/>
                </a:prstGeom>
                <a:solidFill>
                  <a:schemeClr val="accent1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229" name="Freeform 353"/>
                <p:cNvSpPr/>
                <p:nvPr/>
              </p:nvSpPr>
              <p:spPr>
                <a:xfrm flipH="1">
                  <a:off x="3316" y="953"/>
                  <a:ext cx="151" cy="2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9"/>
                    </a:cxn>
                    <a:cxn ang="0">
                      <a:pos x="0" y="153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230" name="Freeform 354"/>
                <p:cNvSpPr/>
                <p:nvPr/>
              </p:nvSpPr>
              <p:spPr>
                <a:xfrm>
                  <a:off x="3169" y="954"/>
                  <a:ext cx="151" cy="2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9"/>
                    </a:cxn>
                    <a:cxn ang="0">
                      <a:pos x="0" y="153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200" name="Group 355"/>
              <p:cNvGrpSpPr/>
              <p:nvPr/>
            </p:nvGrpSpPr>
            <p:grpSpPr>
              <a:xfrm>
                <a:off x="2722" y="1745"/>
                <a:ext cx="302" cy="303"/>
                <a:chOff x="3240" y="1251"/>
                <a:chExt cx="302" cy="303"/>
              </a:xfrm>
            </p:grpSpPr>
            <p:sp>
              <p:nvSpPr>
                <p:cNvPr id="3225" name="AutoShape 356"/>
                <p:cNvSpPr/>
                <p:nvPr/>
              </p:nvSpPr>
              <p:spPr>
                <a:xfrm flipH="1">
                  <a:off x="3240" y="1251"/>
                  <a:ext cx="302" cy="151"/>
                </a:xfrm>
                <a:prstGeom prst="diamond">
                  <a:avLst/>
                </a:prstGeom>
                <a:solidFill>
                  <a:schemeClr val="tx2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226" name="Freeform 357"/>
                <p:cNvSpPr/>
                <p:nvPr/>
              </p:nvSpPr>
              <p:spPr>
                <a:xfrm flipH="1">
                  <a:off x="3391" y="1325"/>
                  <a:ext cx="151" cy="22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8"/>
                    </a:cxn>
                    <a:cxn ang="0">
                      <a:pos x="0" y="152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227" name="Freeform 358"/>
                <p:cNvSpPr/>
                <p:nvPr/>
              </p:nvSpPr>
              <p:spPr>
                <a:xfrm>
                  <a:off x="3241" y="1325"/>
                  <a:ext cx="151" cy="2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9"/>
                    </a:cxn>
                    <a:cxn ang="0">
                      <a:pos x="0" y="153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201" name="Group 359"/>
              <p:cNvGrpSpPr/>
              <p:nvPr/>
            </p:nvGrpSpPr>
            <p:grpSpPr>
              <a:xfrm>
                <a:off x="2722" y="1593"/>
                <a:ext cx="302" cy="303"/>
                <a:chOff x="1788" y="974"/>
                <a:chExt cx="410" cy="412"/>
              </a:xfrm>
            </p:grpSpPr>
            <p:sp>
              <p:nvSpPr>
                <p:cNvPr id="3222" name="AutoShape 360"/>
                <p:cNvSpPr/>
                <p:nvPr/>
              </p:nvSpPr>
              <p:spPr>
                <a:xfrm flipH="1">
                  <a:off x="1788" y="974"/>
                  <a:ext cx="410" cy="205"/>
                </a:xfrm>
                <a:prstGeom prst="diamond">
                  <a:avLst/>
                </a:prstGeom>
                <a:solidFill>
                  <a:schemeClr val="accent1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223" name="Freeform 361"/>
                <p:cNvSpPr/>
                <p:nvPr/>
              </p:nvSpPr>
              <p:spPr>
                <a:xfrm flipH="1">
                  <a:off x="1993" y="1074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224" name="Freeform 362"/>
                <p:cNvSpPr/>
                <p:nvPr/>
              </p:nvSpPr>
              <p:spPr>
                <a:xfrm>
                  <a:off x="1789" y="1075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202" name="Group 363"/>
              <p:cNvGrpSpPr/>
              <p:nvPr/>
            </p:nvGrpSpPr>
            <p:grpSpPr>
              <a:xfrm>
                <a:off x="2722" y="1441"/>
                <a:ext cx="302" cy="303"/>
                <a:chOff x="1788" y="770"/>
                <a:chExt cx="410" cy="412"/>
              </a:xfrm>
            </p:grpSpPr>
            <p:sp>
              <p:nvSpPr>
                <p:cNvPr id="3219" name="AutoShape 364"/>
                <p:cNvSpPr/>
                <p:nvPr/>
              </p:nvSpPr>
              <p:spPr>
                <a:xfrm flipH="1">
                  <a:off x="1788" y="770"/>
                  <a:ext cx="410" cy="205"/>
                </a:xfrm>
                <a:prstGeom prst="diamond">
                  <a:avLst/>
                </a:prstGeom>
                <a:solidFill>
                  <a:schemeClr val="hlink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220" name="Freeform 365"/>
                <p:cNvSpPr/>
                <p:nvPr/>
              </p:nvSpPr>
              <p:spPr>
                <a:xfrm flipH="1">
                  <a:off x="1993" y="870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folHlink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221" name="Freeform 366"/>
                <p:cNvSpPr/>
                <p:nvPr/>
              </p:nvSpPr>
              <p:spPr>
                <a:xfrm>
                  <a:off x="1789" y="871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203" name="Group 367"/>
              <p:cNvGrpSpPr/>
              <p:nvPr/>
            </p:nvGrpSpPr>
            <p:grpSpPr>
              <a:xfrm>
                <a:off x="2256" y="1056"/>
                <a:ext cx="302" cy="303"/>
                <a:chOff x="2640" y="576"/>
                <a:chExt cx="302" cy="303"/>
              </a:xfrm>
            </p:grpSpPr>
            <p:sp>
              <p:nvSpPr>
                <p:cNvPr id="3216" name="AutoShape 368"/>
                <p:cNvSpPr/>
                <p:nvPr/>
              </p:nvSpPr>
              <p:spPr>
                <a:xfrm flipH="1">
                  <a:off x="2640" y="576"/>
                  <a:ext cx="302" cy="151"/>
                </a:xfrm>
                <a:prstGeom prst="diamond">
                  <a:avLst/>
                </a:prstGeom>
                <a:solidFill>
                  <a:schemeClr val="accent1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217" name="Freeform 369"/>
                <p:cNvSpPr/>
                <p:nvPr/>
              </p:nvSpPr>
              <p:spPr>
                <a:xfrm flipH="1">
                  <a:off x="2787" y="650"/>
                  <a:ext cx="151" cy="2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9"/>
                    </a:cxn>
                    <a:cxn ang="0">
                      <a:pos x="0" y="153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218" name="Freeform 370"/>
                <p:cNvSpPr/>
                <p:nvPr/>
              </p:nvSpPr>
              <p:spPr>
                <a:xfrm>
                  <a:off x="2640" y="650"/>
                  <a:ext cx="151" cy="2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9"/>
                    </a:cxn>
                    <a:cxn ang="0">
                      <a:pos x="0" y="153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204" name="Group 371"/>
              <p:cNvGrpSpPr/>
              <p:nvPr/>
            </p:nvGrpSpPr>
            <p:grpSpPr>
              <a:xfrm>
                <a:off x="2412" y="1132"/>
                <a:ext cx="302" cy="304"/>
                <a:chOff x="672" y="1344"/>
                <a:chExt cx="410" cy="412"/>
              </a:xfrm>
            </p:grpSpPr>
            <p:sp>
              <p:nvSpPr>
                <p:cNvPr id="3213" name="AutoShape 372"/>
                <p:cNvSpPr/>
                <p:nvPr/>
              </p:nvSpPr>
              <p:spPr>
                <a:xfrm flipH="1">
                  <a:off x="672" y="1344"/>
                  <a:ext cx="410" cy="205"/>
                </a:xfrm>
                <a:prstGeom prst="diamond">
                  <a:avLst/>
                </a:prstGeom>
                <a:solidFill>
                  <a:schemeClr val="hlink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214" name="Freeform 373"/>
                <p:cNvSpPr/>
                <p:nvPr/>
              </p:nvSpPr>
              <p:spPr>
                <a:xfrm flipH="1">
                  <a:off x="877" y="1444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folHlink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215" name="Freeform 374"/>
                <p:cNvSpPr/>
                <p:nvPr/>
              </p:nvSpPr>
              <p:spPr>
                <a:xfrm>
                  <a:off x="673" y="1445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folHlink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205" name="Group 375"/>
              <p:cNvGrpSpPr/>
              <p:nvPr/>
            </p:nvGrpSpPr>
            <p:grpSpPr>
              <a:xfrm>
                <a:off x="2566" y="1209"/>
                <a:ext cx="302" cy="304"/>
                <a:chOff x="2945" y="726"/>
                <a:chExt cx="302" cy="304"/>
              </a:xfrm>
            </p:grpSpPr>
            <p:sp>
              <p:nvSpPr>
                <p:cNvPr id="3210" name="AutoShape 376"/>
                <p:cNvSpPr/>
                <p:nvPr/>
              </p:nvSpPr>
              <p:spPr>
                <a:xfrm flipH="1">
                  <a:off x="2945" y="726"/>
                  <a:ext cx="302" cy="151"/>
                </a:xfrm>
                <a:prstGeom prst="diamond">
                  <a:avLst/>
                </a:prstGeom>
                <a:solidFill>
                  <a:schemeClr val="hlink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211" name="Freeform 377"/>
                <p:cNvSpPr/>
                <p:nvPr/>
              </p:nvSpPr>
              <p:spPr>
                <a:xfrm flipH="1">
                  <a:off x="3091" y="800"/>
                  <a:ext cx="151" cy="2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9"/>
                    </a:cxn>
                    <a:cxn ang="0">
                      <a:pos x="0" y="153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folHlink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212" name="Freeform 378"/>
                <p:cNvSpPr/>
                <p:nvPr/>
              </p:nvSpPr>
              <p:spPr>
                <a:xfrm>
                  <a:off x="2946" y="801"/>
                  <a:ext cx="151" cy="2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9"/>
                    </a:cxn>
                    <a:cxn ang="0">
                      <a:pos x="0" y="153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folHlink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206" name="Group 379"/>
              <p:cNvGrpSpPr/>
              <p:nvPr/>
            </p:nvGrpSpPr>
            <p:grpSpPr>
              <a:xfrm>
                <a:off x="2722" y="1289"/>
                <a:ext cx="302" cy="303"/>
                <a:chOff x="1788" y="564"/>
                <a:chExt cx="410" cy="412"/>
              </a:xfrm>
            </p:grpSpPr>
            <p:sp>
              <p:nvSpPr>
                <p:cNvPr id="3207" name="AutoShape 380"/>
                <p:cNvSpPr/>
                <p:nvPr/>
              </p:nvSpPr>
              <p:spPr>
                <a:xfrm flipH="1">
                  <a:off x="1788" y="564"/>
                  <a:ext cx="410" cy="205"/>
                </a:xfrm>
                <a:prstGeom prst="diamond">
                  <a:avLst/>
                </a:prstGeom>
                <a:solidFill>
                  <a:schemeClr val="accent1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208" name="Freeform 381"/>
                <p:cNvSpPr/>
                <p:nvPr/>
              </p:nvSpPr>
              <p:spPr>
                <a:xfrm flipH="1">
                  <a:off x="1993" y="664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209" name="Freeform 382"/>
                <p:cNvSpPr/>
                <p:nvPr/>
              </p:nvSpPr>
              <p:spPr>
                <a:xfrm>
                  <a:off x="1789" y="665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3152" name="Group 383"/>
            <p:cNvGrpSpPr/>
            <p:nvPr/>
          </p:nvGrpSpPr>
          <p:grpSpPr>
            <a:xfrm>
              <a:off x="3024" y="1216"/>
              <a:ext cx="452" cy="838"/>
              <a:chOff x="3096" y="1182"/>
              <a:chExt cx="452" cy="838"/>
            </a:xfrm>
          </p:grpSpPr>
          <p:grpSp>
            <p:nvGrpSpPr>
              <p:cNvPr id="3153" name="Group 384"/>
              <p:cNvGrpSpPr/>
              <p:nvPr/>
            </p:nvGrpSpPr>
            <p:grpSpPr>
              <a:xfrm>
                <a:off x="3246" y="1642"/>
                <a:ext cx="302" cy="303"/>
                <a:chOff x="3046" y="1296"/>
                <a:chExt cx="410" cy="412"/>
              </a:xfrm>
            </p:grpSpPr>
            <p:sp>
              <p:nvSpPr>
                <p:cNvPr id="3182" name="AutoShape 385"/>
                <p:cNvSpPr/>
                <p:nvPr/>
              </p:nvSpPr>
              <p:spPr>
                <a:xfrm flipH="1">
                  <a:off x="3046" y="1296"/>
                  <a:ext cx="410" cy="205"/>
                </a:xfrm>
                <a:prstGeom prst="diamond">
                  <a:avLst/>
                </a:prstGeom>
                <a:solidFill>
                  <a:schemeClr val="tx2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183" name="Freeform 386"/>
                <p:cNvSpPr/>
                <p:nvPr/>
              </p:nvSpPr>
              <p:spPr>
                <a:xfrm flipH="1">
                  <a:off x="3251" y="1396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84" name="Freeform 387"/>
                <p:cNvSpPr/>
                <p:nvPr/>
              </p:nvSpPr>
              <p:spPr>
                <a:xfrm>
                  <a:off x="3047" y="1397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154" name="Group 388"/>
              <p:cNvGrpSpPr/>
              <p:nvPr/>
            </p:nvGrpSpPr>
            <p:grpSpPr>
              <a:xfrm>
                <a:off x="3096" y="1717"/>
                <a:ext cx="302" cy="303"/>
                <a:chOff x="3096" y="1717"/>
                <a:chExt cx="302" cy="303"/>
              </a:xfrm>
            </p:grpSpPr>
            <p:sp>
              <p:nvSpPr>
                <p:cNvPr id="3179" name="AutoShape 389"/>
                <p:cNvSpPr/>
                <p:nvPr/>
              </p:nvSpPr>
              <p:spPr>
                <a:xfrm flipH="1">
                  <a:off x="3096" y="1717"/>
                  <a:ext cx="302" cy="151"/>
                </a:xfrm>
                <a:prstGeom prst="diamond">
                  <a:avLst/>
                </a:prstGeom>
                <a:solidFill>
                  <a:schemeClr val="tx2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180" name="Freeform 390"/>
                <p:cNvSpPr/>
                <p:nvPr/>
              </p:nvSpPr>
              <p:spPr>
                <a:xfrm flipH="1">
                  <a:off x="3247" y="1791"/>
                  <a:ext cx="151" cy="22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8"/>
                    </a:cxn>
                    <a:cxn ang="0">
                      <a:pos x="0" y="152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81" name="Freeform 391"/>
                <p:cNvSpPr/>
                <p:nvPr/>
              </p:nvSpPr>
              <p:spPr>
                <a:xfrm>
                  <a:off x="3097" y="1791"/>
                  <a:ext cx="151" cy="2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9"/>
                    </a:cxn>
                    <a:cxn ang="0">
                      <a:pos x="0" y="153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155" name="Group 392"/>
              <p:cNvGrpSpPr/>
              <p:nvPr/>
            </p:nvGrpSpPr>
            <p:grpSpPr>
              <a:xfrm flipH="1">
                <a:off x="3246" y="1487"/>
                <a:ext cx="302" cy="303"/>
                <a:chOff x="1968" y="336"/>
                <a:chExt cx="1366" cy="1372"/>
              </a:xfrm>
            </p:grpSpPr>
            <p:sp>
              <p:nvSpPr>
                <p:cNvPr id="3176" name="AutoShape 393"/>
                <p:cNvSpPr/>
                <p:nvPr/>
              </p:nvSpPr>
              <p:spPr>
                <a:xfrm>
                  <a:off x="1968" y="336"/>
                  <a:ext cx="1366" cy="683"/>
                </a:xfrm>
                <a:prstGeom prst="diamond">
                  <a:avLst/>
                </a:prstGeom>
                <a:solidFill>
                  <a:schemeClr val="accent1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177" name="Freeform 394"/>
                <p:cNvSpPr/>
                <p:nvPr/>
              </p:nvSpPr>
              <p:spPr>
                <a:xfrm>
                  <a:off x="1969" y="670"/>
                  <a:ext cx="683" cy="103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83" y="346"/>
                    </a:cxn>
                    <a:cxn ang="0">
                      <a:pos x="683" y="1036"/>
                    </a:cxn>
                    <a:cxn ang="0">
                      <a:pos x="0" y="691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78" name="Freeform 395"/>
                <p:cNvSpPr/>
                <p:nvPr/>
              </p:nvSpPr>
              <p:spPr>
                <a:xfrm flipH="1">
                  <a:off x="2649" y="672"/>
                  <a:ext cx="683" cy="103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83" y="346"/>
                    </a:cxn>
                    <a:cxn ang="0">
                      <a:pos x="683" y="1036"/>
                    </a:cxn>
                    <a:cxn ang="0">
                      <a:pos x="0" y="691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156" name="Group 396"/>
              <p:cNvGrpSpPr/>
              <p:nvPr/>
            </p:nvGrpSpPr>
            <p:grpSpPr>
              <a:xfrm>
                <a:off x="3096" y="1562"/>
                <a:ext cx="302" cy="303"/>
                <a:chOff x="2484" y="1188"/>
                <a:chExt cx="410" cy="412"/>
              </a:xfrm>
            </p:grpSpPr>
            <p:sp>
              <p:nvSpPr>
                <p:cNvPr id="3173" name="AutoShape 397"/>
                <p:cNvSpPr/>
                <p:nvPr/>
              </p:nvSpPr>
              <p:spPr>
                <a:xfrm flipH="1">
                  <a:off x="2484" y="1188"/>
                  <a:ext cx="410" cy="205"/>
                </a:xfrm>
                <a:prstGeom prst="diamond">
                  <a:avLst/>
                </a:prstGeom>
                <a:solidFill>
                  <a:schemeClr val="hlink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174" name="Freeform 398"/>
                <p:cNvSpPr/>
                <p:nvPr/>
              </p:nvSpPr>
              <p:spPr>
                <a:xfrm flipH="1">
                  <a:off x="2689" y="1288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folHlink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75" name="Freeform 399"/>
                <p:cNvSpPr/>
                <p:nvPr/>
              </p:nvSpPr>
              <p:spPr>
                <a:xfrm>
                  <a:off x="2485" y="1289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157" name="Group 400"/>
              <p:cNvGrpSpPr/>
              <p:nvPr/>
            </p:nvGrpSpPr>
            <p:grpSpPr>
              <a:xfrm>
                <a:off x="3246" y="1332"/>
                <a:ext cx="302" cy="304"/>
                <a:chOff x="672" y="1344"/>
                <a:chExt cx="410" cy="412"/>
              </a:xfrm>
            </p:grpSpPr>
            <p:sp>
              <p:nvSpPr>
                <p:cNvPr id="3170" name="AutoShape 401"/>
                <p:cNvSpPr/>
                <p:nvPr/>
              </p:nvSpPr>
              <p:spPr>
                <a:xfrm flipH="1">
                  <a:off x="672" y="1344"/>
                  <a:ext cx="410" cy="205"/>
                </a:xfrm>
                <a:prstGeom prst="diamond">
                  <a:avLst/>
                </a:prstGeom>
                <a:solidFill>
                  <a:schemeClr val="hlink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171" name="Freeform 402"/>
                <p:cNvSpPr/>
                <p:nvPr/>
              </p:nvSpPr>
              <p:spPr>
                <a:xfrm flipH="1">
                  <a:off x="877" y="1444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folHlink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72" name="Freeform 403"/>
                <p:cNvSpPr/>
                <p:nvPr/>
              </p:nvSpPr>
              <p:spPr>
                <a:xfrm>
                  <a:off x="673" y="1445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folHlink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158" name="Group 404"/>
              <p:cNvGrpSpPr/>
              <p:nvPr/>
            </p:nvGrpSpPr>
            <p:grpSpPr>
              <a:xfrm>
                <a:off x="3096" y="1407"/>
                <a:ext cx="302" cy="304"/>
                <a:chOff x="2484" y="978"/>
                <a:chExt cx="410" cy="412"/>
              </a:xfrm>
            </p:grpSpPr>
            <p:sp>
              <p:nvSpPr>
                <p:cNvPr id="3167" name="AutoShape 405"/>
                <p:cNvSpPr/>
                <p:nvPr/>
              </p:nvSpPr>
              <p:spPr>
                <a:xfrm flipH="1">
                  <a:off x="2484" y="978"/>
                  <a:ext cx="410" cy="205"/>
                </a:xfrm>
                <a:prstGeom prst="diamond">
                  <a:avLst/>
                </a:prstGeom>
                <a:solidFill>
                  <a:schemeClr val="accent1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168" name="Freeform 406"/>
                <p:cNvSpPr/>
                <p:nvPr/>
              </p:nvSpPr>
              <p:spPr>
                <a:xfrm flipH="1">
                  <a:off x="2689" y="1078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69" name="Freeform 407"/>
                <p:cNvSpPr/>
                <p:nvPr/>
              </p:nvSpPr>
              <p:spPr>
                <a:xfrm>
                  <a:off x="2485" y="1079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159" name="Group 408"/>
              <p:cNvGrpSpPr/>
              <p:nvPr/>
            </p:nvGrpSpPr>
            <p:grpSpPr>
              <a:xfrm flipH="1">
                <a:off x="3246" y="1182"/>
                <a:ext cx="302" cy="303"/>
                <a:chOff x="1968" y="336"/>
                <a:chExt cx="1366" cy="1372"/>
              </a:xfrm>
            </p:grpSpPr>
            <p:sp>
              <p:nvSpPr>
                <p:cNvPr id="3164" name="AutoShape 409"/>
                <p:cNvSpPr/>
                <p:nvPr/>
              </p:nvSpPr>
              <p:spPr>
                <a:xfrm>
                  <a:off x="1968" y="336"/>
                  <a:ext cx="1366" cy="683"/>
                </a:xfrm>
                <a:prstGeom prst="diamond">
                  <a:avLst/>
                </a:prstGeom>
                <a:solidFill>
                  <a:schemeClr val="accent1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165" name="Freeform 410"/>
                <p:cNvSpPr/>
                <p:nvPr/>
              </p:nvSpPr>
              <p:spPr>
                <a:xfrm>
                  <a:off x="1969" y="670"/>
                  <a:ext cx="683" cy="103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83" y="346"/>
                    </a:cxn>
                    <a:cxn ang="0">
                      <a:pos x="683" y="1036"/>
                    </a:cxn>
                    <a:cxn ang="0">
                      <a:pos x="0" y="691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66" name="Freeform 411"/>
                <p:cNvSpPr/>
                <p:nvPr/>
              </p:nvSpPr>
              <p:spPr>
                <a:xfrm flipH="1">
                  <a:off x="2649" y="672"/>
                  <a:ext cx="683" cy="103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83" y="346"/>
                    </a:cxn>
                    <a:cxn ang="0">
                      <a:pos x="683" y="1036"/>
                    </a:cxn>
                    <a:cxn ang="0">
                      <a:pos x="0" y="691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160" name="Group 412"/>
              <p:cNvGrpSpPr/>
              <p:nvPr/>
            </p:nvGrpSpPr>
            <p:grpSpPr>
              <a:xfrm>
                <a:off x="3096" y="1257"/>
                <a:ext cx="302" cy="303"/>
                <a:chOff x="2484" y="774"/>
                <a:chExt cx="410" cy="412"/>
              </a:xfrm>
            </p:grpSpPr>
            <p:sp>
              <p:nvSpPr>
                <p:cNvPr id="3161" name="AutoShape 413"/>
                <p:cNvSpPr/>
                <p:nvPr/>
              </p:nvSpPr>
              <p:spPr>
                <a:xfrm flipH="1">
                  <a:off x="2484" y="774"/>
                  <a:ext cx="410" cy="205"/>
                </a:xfrm>
                <a:prstGeom prst="diamond">
                  <a:avLst/>
                </a:prstGeom>
                <a:solidFill>
                  <a:schemeClr val="hlink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162" name="Freeform 414"/>
                <p:cNvSpPr/>
                <p:nvPr/>
              </p:nvSpPr>
              <p:spPr>
                <a:xfrm flipH="1">
                  <a:off x="2689" y="874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folHlink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63" name="Freeform 415"/>
                <p:cNvSpPr/>
                <p:nvPr/>
              </p:nvSpPr>
              <p:spPr>
                <a:xfrm>
                  <a:off x="2485" y="875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</p:grpSp>
      <p:sp>
        <p:nvSpPr>
          <p:cNvPr id="3080" name="Rectangle 424"/>
          <p:cNvSpPr/>
          <p:nvPr/>
        </p:nvSpPr>
        <p:spPr>
          <a:xfrm>
            <a:off x="706438" y="646113"/>
            <a:ext cx="8437562" cy="22066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p>
            <a:pPr lvl="0"/>
            <a:endParaRPr lang="zh-CN" altLang="en-US" dirty="0"/>
          </a:p>
        </p:txBody>
      </p:sp>
      <p:grpSp>
        <p:nvGrpSpPr>
          <p:cNvPr id="3081" name="Group 82"/>
          <p:cNvGrpSpPr/>
          <p:nvPr/>
        </p:nvGrpSpPr>
        <p:grpSpPr>
          <a:xfrm>
            <a:off x="212725" y="133350"/>
            <a:ext cx="5816600" cy="5422900"/>
            <a:chOff x="373" y="296"/>
            <a:chExt cx="3968" cy="3699"/>
          </a:xfrm>
        </p:grpSpPr>
        <p:sp>
          <p:nvSpPr>
            <p:cNvPr id="3148" name="Oval 83"/>
            <p:cNvSpPr/>
            <p:nvPr userDrawn="1"/>
          </p:nvSpPr>
          <p:spPr>
            <a:xfrm>
              <a:off x="373" y="296"/>
              <a:ext cx="3968" cy="369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/>
            </a:p>
          </p:txBody>
        </p:sp>
        <p:sp>
          <p:nvSpPr>
            <p:cNvPr id="3149" name="AutoShape 84"/>
            <p:cNvSpPr/>
            <p:nvPr userDrawn="1"/>
          </p:nvSpPr>
          <p:spPr>
            <a:xfrm flipV="1">
              <a:off x="373" y="296"/>
              <a:ext cx="2090" cy="1800"/>
            </a:xfrm>
            <a:prstGeom prst="rtTriangl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/>
            </a:p>
          </p:txBody>
        </p:sp>
      </p:grpSp>
      <p:sp>
        <p:nvSpPr>
          <p:cNvPr id="350" name="Rectangle 72"/>
          <p:cNvSpPr>
            <a:spLocks noChangeArrowheads="1"/>
          </p:cNvSpPr>
          <p:nvPr/>
        </p:nvSpPr>
        <p:spPr bwMode="gray">
          <a:xfrm>
            <a:off x="7978775" y="38100"/>
            <a:ext cx="116046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defRPr sz="2400">
                <a:solidFill>
                  <a:schemeClr val="folHlink"/>
                </a:solidFill>
                <a:latin typeface="Verdana" panose="020B0604030504040204" pitchFamily="34" charset="0"/>
              </a:defRPr>
            </a:lvl1pPr>
            <a:lvl2pPr algn="ctr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LOGO</a:t>
            </a:r>
            <a:endParaRPr kumimoji="0" lang="en-US" altLang="ko-KR" sz="2400" b="0" i="0" u="none" strike="noStrike" kern="120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3083" name="Line 416"/>
          <p:cNvSpPr/>
          <p:nvPr/>
        </p:nvSpPr>
        <p:spPr>
          <a:xfrm flipV="1">
            <a:off x="7856538" y="3032125"/>
            <a:ext cx="0" cy="2119313"/>
          </a:xfrm>
          <a:prstGeom prst="line">
            <a:avLst/>
          </a:prstGeom>
          <a:ln w="19050" cap="flat" cmpd="sng">
            <a:solidFill>
              <a:schemeClr val="folHlink"/>
            </a:solidFill>
            <a:prstDash val="sysDot"/>
            <a:headEnd type="none" w="med" len="med"/>
            <a:tailEnd type="arrow" w="med" len="med"/>
          </a:ln>
        </p:spPr>
      </p:sp>
      <p:sp>
        <p:nvSpPr>
          <p:cNvPr id="3084" name="Line 417"/>
          <p:cNvSpPr/>
          <p:nvPr/>
        </p:nvSpPr>
        <p:spPr>
          <a:xfrm flipV="1">
            <a:off x="7392988" y="2455863"/>
            <a:ext cx="0" cy="2836862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3085" name="Line 418"/>
          <p:cNvSpPr/>
          <p:nvPr/>
        </p:nvSpPr>
        <p:spPr>
          <a:xfrm flipV="1">
            <a:off x="7113588" y="3184525"/>
            <a:ext cx="0" cy="1749425"/>
          </a:xfrm>
          <a:prstGeom prst="line">
            <a:avLst/>
          </a:prstGeom>
          <a:ln w="28575" cap="flat" cmpd="sng">
            <a:solidFill>
              <a:schemeClr val="folHlink"/>
            </a:solidFill>
            <a:prstDash val="sysDot"/>
            <a:headEnd type="none" w="med" len="med"/>
            <a:tailEnd type="arrow" w="med" len="med"/>
          </a:ln>
        </p:spPr>
      </p:sp>
      <p:sp>
        <p:nvSpPr>
          <p:cNvPr id="3086" name="Line 419"/>
          <p:cNvSpPr/>
          <p:nvPr/>
        </p:nvSpPr>
        <p:spPr>
          <a:xfrm flipV="1">
            <a:off x="7545388" y="2847975"/>
            <a:ext cx="0" cy="1974850"/>
          </a:xfrm>
          <a:prstGeom prst="line">
            <a:avLst/>
          </a:prstGeom>
          <a:ln w="3175" cap="flat" cmpd="sng">
            <a:solidFill>
              <a:schemeClr val="hlink"/>
            </a:solidFill>
            <a:prstDash val="sysDot"/>
            <a:headEnd type="none" w="med" len="med"/>
            <a:tailEnd type="arrow" w="med" len="med"/>
          </a:ln>
        </p:spPr>
      </p:sp>
      <p:grpSp>
        <p:nvGrpSpPr>
          <p:cNvPr id="3087" name="Group 421"/>
          <p:cNvGrpSpPr/>
          <p:nvPr/>
        </p:nvGrpSpPr>
        <p:grpSpPr>
          <a:xfrm>
            <a:off x="0" y="6350"/>
            <a:ext cx="5816600" cy="5422900"/>
            <a:chOff x="373" y="296"/>
            <a:chExt cx="3968" cy="3699"/>
          </a:xfrm>
        </p:grpSpPr>
        <p:sp>
          <p:nvSpPr>
            <p:cNvPr id="3146" name="Oval 422"/>
            <p:cNvSpPr/>
            <p:nvPr userDrawn="1"/>
          </p:nvSpPr>
          <p:spPr>
            <a:xfrm>
              <a:off x="373" y="296"/>
              <a:ext cx="3968" cy="369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/>
            </a:p>
          </p:txBody>
        </p:sp>
        <p:sp>
          <p:nvSpPr>
            <p:cNvPr id="3147" name="AutoShape 423"/>
            <p:cNvSpPr/>
            <p:nvPr userDrawn="1"/>
          </p:nvSpPr>
          <p:spPr>
            <a:xfrm flipV="1">
              <a:off x="373" y="296"/>
              <a:ext cx="2090" cy="1800"/>
            </a:xfrm>
            <a:prstGeom prst="rtTriangl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/>
            </a:p>
          </p:txBody>
        </p:sp>
      </p:grpSp>
      <p:sp>
        <p:nvSpPr>
          <p:cNvPr id="3088" name="AutoShape 54"/>
          <p:cNvSpPr/>
          <p:nvPr/>
        </p:nvSpPr>
        <p:spPr>
          <a:xfrm>
            <a:off x="695325" y="0"/>
            <a:ext cx="8448675" cy="757238"/>
          </a:xfrm>
          <a:prstGeom prst="roundRect">
            <a:avLst>
              <a:gd name="adj" fmla="val 26273"/>
            </a:avLst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lvl="0" algn="ctr"/>
            <a:endParaRPr lang="ko-KR" altLang="en-US" dirty="0">
              <a:ea typeface="굴림" pitchFamily="50" charset="-127"/>
            </a:endParaRPr>
          </a:p>
        </p:txBody>
      </p:sp>
      <p:sp>
        <p:nvSpPr>
          <p:cNvPr id="3089" name="Rectangle 75"/>
          <p:cNvSpPr/>
          <p:nvPr/>
        </p:nvSpPr>
        <p:spPr>
          <a:xfrm>
            <a:off x="706438" y="558800"/>
            <a:ext cx="8437562" cy="220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lvl="0"/>
            <a:endParaRPr lang="zh-CN" altLang="en-US" dirty="0"/>
          </a:p>
        </p:txBody>
      </p:sp>
      <p:sp>
        <p:nvSpPr>
          <p:cNvPr id="3090" name="Oval 77"/>
          <p:cNvSpPr/>
          <p:nvPr/>
        </p:nvSpPr>
        <p:spPr>
          <a:xfrm>
            <a:off x="12700" y="0"/>
            <a:ext cx="1574800" cy="1574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18900000" scaled="1"/>
            <a:tileRect/>
          </a:gradFill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/>
          </a:p>
        </p:txBody>
      </p:sp>
      <p:grpSp>
        <p:nvGrpSpPr>
          <p:cNvPr id="3091" name="Group 928"/>
          <p:cNvGrpSpPr/>
          <p:nvPr/>
        </p:nvGrpSpPr>
        <p:grpSpPr>
          <a:xfrm>
            <a:off x="139700" y="158750"/>
            <a:ext cx="1581150" cy="1287463"/>
            <a:chOff x="32" y="188"/>
            <a:chExt cx="996" cy="811"/>
          </a:xfrm>
        </p:grpSpPr>
        <p:grpSp>
          <p:nvGrpSpPr>
            <p:cNvPr id="3121" name="Group 713"/>
            <p:cNvGrpSpPr/>
            <p:nvPr userDrawn="1"/>
          </p:nvGrpSpPr>
          <p:grpSpPr>
            <a:xfrm>
              <a:off x="759" y="409"/>
              <a:ext cx="269" cy="269"/>
              <a:chOff x="3096" y="1717"/>
              <a:chExt cx="302" cy="303"/>
            </a:xfrm>
          </p:grpSpPr>
          <p:sp>
            <p:nvSpPr>
              <p:cNvPr id="3143" name="AutoShape 714"/>
              <p:cNvSpPr/>
              <p:nvPr userDrawn="1"/>
            </p:nvSpPr>
            <p:spPr>
              <a:xfrm flipH="1">
                <a:off x="3096" y="1717"/>
                <a:ext cx="302" cy="151"/>
              </a:xfrm>
              <a:prstGeom prst="diamond">
                <a:avLst/>
              </a:prstGeom>
              <a:solidFill>
                <a:schemeClr val="tx2"/>
              </a:solidFill>
              <a:ln w="9525">
                <a:noFill/>
              </a:ln>
              <a:effectLst>
                <a:outerShdw dist="35921" dir="2699999" algn="ctr" rotWithShape="0">
                  <a:schemeClr val="accent2">
                    <a:alpha val="50000"/>
                  </a:schemeClr>
                </a:outerShdw>
              </a:effectLst>
            </p:spPr>
            <p:txBody>
              <a:bodyPr wrap="none" anchor="ctr"/>
              <a:p>
                <a:pPr lvl="0"/>
                <a:endParaRPr lang="zh-CN" altLang="en-US" dirty="0"/>
              </a:p>
            </p:txBody>
          </p:sp>
          <p:sp>
            <p:nvSpPr>
              <p:cNvPr id="3144" name="Freeform 715"/>
              <p:cNvSpPr/>
              <p:nvPr userDrawn="1"/>
            </p:nvSpPr>
            <p:spPr>
              <a:xfrm flipH="1">
                <a:off x="3247" y="1791"/>
                <a:ext cx="151" cy="2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1" y="76"/>
                  </a:cxn>
                  <a:cxn ang="0">
                    <a:pos x="151" y="228"/>
                  </a:cxn>
                  <a:cxn ang="0">
                    <a:pos x="0" y="152"/>
                  </a:cxn>
                  <a:cxn ang="0">
                    <a:pos x="0" y="0"/>
                  </a:cxn>
                </a:cxnLst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alpha val="100000"/>
                </a:schemeClr>
              </a:solidFill>
              <a:ln w="9525">
                <a:noFill/>
              </a:ln>
              <a:effectLst>
                <a:outerShdw dist="35921" dir="2699999" algn="ctr" rotWithShape="0">
                  <a:schemeClr val="accent2">
                    <a:alpha val="50000"/>
                  </a:schemeClr>
                </a:outerShdw>
              </a:effec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45" name="Freeform 716"/>
              <p:cNvSpPr/>
              <p:nvPr userDrawn="1"/>
            </p:nvSpPr>
            <p:spPr>
              <a:xfrm>
                <a:off x="3097" y="1791"/>
                <a:ext cx="151" cy="2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1" y="76"/>
                  </a:cxn>
                  <a:cxn ang="0">
                    <a:pos x="151" y="229"/>
                  </a:cxn>
                  <a:cxn ang="0">
                    <a:pos x="0" y="153"/>
                  </a:cxn>
                  <a:cxn ang="0">
                    <a:pos x="0" y="0"/>
                  </a:cxn>
                </a:cxnLst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alpha val="100000"/>
                </a:schemeClr>
              </a:solidFill>
              <a:ln w="9525">
                <a:noFill/>
              </a:ln>
              <a:effectLst>
                <a:outerShdw dist="35921" dir="2699999" algn="ctr" rotWithShape="0">
                  <a:schemeClr val="accent2">
                    <a:alpha val="50000"/>
                  </a:schemeClr>
                </a:outerShdw>
              </a:effectLst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3122" name="Group 927"/>
            <p:cNvGrpSpPr/>
            <p:nvPr userDrawn="1"/>
          </p:nvGrpSpPr>
          <p:grpSpPr>
            <a:xfrm>
              <a:off x="32" y="188"/>
              <a:ext cx="810" cy="811"/>
              <a:chOff x="128" y="268"/>
              <a:chExt cx="738" cy="739"/>
            </a:xfrm>
          </p:grpSpPr>
          <p:grpSp>
            <p:nvGrpSpPr>
              <p:cNvPr id="3123" name="Group 668"/>
              <p:cNvGrpSpPr/>
              <p:nvPr userDrawn="1"/>
            </p:nvGrpSpPr>
            <p:grpSpPr>
              <a:xfrm>
                <a:off x="128" y="496"/>
                <a:ext cx="325" cy="327"/>
                <a:chOff x="672" y="1344"/>
                <a:chExt cx="410" cy="412"/>
              </a:xfrm>
            </p:grpSpPr>
            <p:sp>
              <p:nvSpPr>
                <p:cNvPr id="3140" name="AutoShape 669"/>
                <p:cNvSpPr/>
                <p:nvPr userDrawn="1"/>
              </p:nvSpPr>
              <p:spPr>
                <a:xfrm flipH="1">
                  <a:off x="672" y="1344"/>
                  <a:ext cx="410" cy="205"/>
                </a:xfrm>
                <a:prstGeom prst="diamond">
                  <a:avLst/>
                </a:prstGeom>
                <a:solidFill>
                  <a:schemeClr val="tx2"/>
                </a:solidFill>
                <a:ln w="9525">
                  <a:noFill/>
                </a:ln>
                <a:effectLst>
                  <a:outerShdw dist="35921" dir="2699999" algn="ctr" rotWithShape="0">
                    <a:schemeClr val="accent2">
                      <a:alpha val="50000"/>
                    </a:schemeClr>
                  </a:outerShdw>
                </a:effectLst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141" name="Freeform 670"/>
                <p:cNvSpPr/>
                <p:nvPr userDrawn="1"/>
              </p:nvSpPr>
              <p:spPr>
                <a:xfrm flipH="1">
                  <a:off x="877" y="1444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100000"/>
                  </a:schemeClr>
                </a:solidFill>
                <a:ln w="9525">
                  <a:noFill/>
                </a:ln>
                <a:effectLst>
                  <a:outerShdw dist="35921" dir="2699999" algn="ctr" rotWithShape="0">
                    <a:schemeClr val="accent2">
                      <a:alpha val="50000"/>
                    </a:schemeClr>
                  </a:outerShdw>
                </a:effectLst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42" name="Freeform 671"/>
                <p:cNvSpPr/>
                <p:nvPr userDrawn="1"/>
              </p:nvSpPr>
              <p:spPr>
                <a:xfrm>
                  <a:off x="673" y="1445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100000"/>
                  </a:schemeClr>
                </a:solidFill>
                <a:ln w="9525">
                  <a:noFill/>
                </a:ln>
                <a:effectLst>
                  <a:outerShdw dist="35921" dir="2699999" algn="ctr" rotWithShape="0">
                    <a:schemeClr val="accent2">
                      <a:alpha val="50000"/>
                    </a:schemeClr>
                  </a:outerShdw>
                </a:effectLst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124" name="Group 680"/>
              <p:cNvGrpSpPr/>
              <p:nvPr userDrawn="1"/>
            </p:nvGrpSpPr>
            <p:grpSpPr>
              <a:xfrm>
                <a:off x="336" y="595"/>
                <a:ext cx="324" cy="325"/>
                <a:chOff x="3240" y="1251"/>
                <a:chExt cx="302" cy="303"/>
              </a:xfrm>
            </p:grpSpPr>
            <p:sp>
              <p:nvSpPr>
                <p:cNvPr id="3137" name="AutoShape 681"/>
                <p:cNvSpPr/>
                <p:nvPr userDrawn="1"/>
              </p:nvSpPr>
              <p:spPr>
                <a:xfrm flipH="1">
                  <a:off x="3240" y="1251"/>
                  <a:ext cx="302" cy="151"/>
                </a:xfrm>
                <a:prstGeom prst="diamond">
                  <a:avLst/>
                </a:prstGeom>
                <a:solidFill>
                  <a:schemeClr val="tx2"/>
                </a:solidFill>
                <a:ln w="9525">
                  <a:noFill/>
                </a:ln>
                <a:effectLst>
                  <a:outerShdw dist="35921" dir="2699999" algn="ctr" rotWithShape="0">
                    <a:schemeClr val="accent2">
                      <a:alpha val="50000"/>
                    </a:schemeClr>
                  </a:outerShdw>
                </a:effectLst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138" name="Freeform 682"/>
                <p:cNvSpPr/>
                <p:nvPr userDrawn="1"/>
              </p:nvSpPr>
              <p:spPr>
                <a:xfrm flipH="1">
                  <a:off x="3391" y="1325"/>
                  <a:ext cx="151" cy="22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8"/>
                    </a:cxn>
                    <a:cxn ang="0">
                      <a:pos x="0" y="152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100000"/>
                  </a:schemeClr>
                </a:solidFill>
                <a:ln w="9525">
                  <a:noFill/>
                </a:ln>
                <a:effectLst>
                  <a:outerShdw dist="35921" dir="2699999" algn="ctr" rotWithShape="0">
                    <a:schemeClr val="accent2">
                      <a:alpha val="50000"/>
                    </a:schemeClr>
                  </a:outerShdw>
                </a:effectLst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9" name="Freeform 683"/>
                <p:cNvSpPr/>
                <p:nvPr userDrawn="1"/>
              </p:nvSpPr>
              <p:spPr>
                <a:xfrm>
                  <a:off x="3241" y="1325"/>
                  <a:ext cx="151" cy="2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9"/>
                    </a:cxn>
                    <a:cxn ang="0">
                      <a:pos x="0" y="153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100000"/>
                  </a:schemeClr>
                </a:solidFill>
                <a:ln w="9525">
                  <a:noFill/>
                </a:ln>
                <a:effectLst>
                  <a:outerShdw dist="35921" dir="2699999" algn="ctr" rotWithShape="0">
                    <a:schemeClr val="accent2">
                      <a:alpha val="50000"/>
                    </a:schemeClr>
                  </a:outerShdw>
                </a:effectLst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125" name="Group 684"/>
              <p:cNvGrpSpPr/>
              <p:nvPr userDrawn="1"/>
            </p:nvGrpSpPr>
            <p:grpSpPr>
              <a:xfrm>
                <a:off x="336" y="431"/>
                <a:ext cx="324" cy="326"/>
                <a:chOff x="1788" y="974"/>
                <a:chExt cx="410" cy="412"/>
              </a:xfrm>
            </p:grpSpPr>
            <p:sp>
              <p:nvSpPr>
                <p:cNvPr id="3134" name="AutoShape 685"/>
                <p:cNvSpPr/>
                <p:nvPr userDrawn="1"/>
              </p:nvSpPr>
              <p:spPr>
                <a:xfrm flipH="1">
                  <a:off x="1788" y="974"/>
                  <a:ext cx="410" cy="205"/>
                </a:xfrm>
                <a:prstGeom prst="diamond">
                  <a:avLst/>
                </a:prstGeom>
                <a:solidFill>
                  <a:schemeClr val="tx2"/>
                </a:solidFill>
                <a:ln w="9525">
                  <a:noFill/>
                </a:ln>
                <a:effectLst>
                  <a:outerShdw dist="35921" dir="2699999" algn="ctr" rotWithShape="0">
                    <a:schemeClr val="accent2">
                      <a:alpha val="50000"/>
                    </a:schemeClr>
                  </a:outerShdw>
                </a:effectLst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135" name="Freeform 686"/>
                <p:cNvSpPr/>
                <p:nvPr userDrawn="1"/>
              </p:nvSpPr>
              <p:spPr>
                <a:xfrm flipH="1">
                  <a:off x="1993" y="1074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100000"/>
                  </a:schemeClr>
                </a:solidFill>
                <a:ln w="9525">
                  <a:noFill/>
                </a:ln>
                <a:effectLst>
                  <a:outerShdw dist="35921" dir="2699999" algn="ctr" rotWithShape="0">
                    <a:schemeClr val="accent2">
                      <a:alpha val="50000"/>
                    </a:schemeClr>
                  </a:outerShdw>
                </a:effectLst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6" name="Freeform 687"/>
                <p:cNvSpPr/>
                <p:nvPr userDrawn="1"/>
              </p:nvSpPr>
              <p:spPr>
                <a:xfrm>
                  <a:off x="1789" y="1075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100000"/>
                  </a:schemeClr>
                </a:solidFill>
                <a:ln w="9525">
                  <a:noFill/>
                </a:ln>
                <a:effectLst>
                  <a:outerShdw dist="35921" dir="2699999" algn="ctr" rotWithShape="0">
                    <a:schemeClr val="accent2">
                      <a:alpha val="50000"/>
                    </a:schemeClr>
                  </a:outerShdw>
                </a:effectLst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126" name="Group 688"/>
              <p:cNvGrpSpPr/>
              <p:nvPr userDrawn="1"/>
            </p:nvGrpSpPr>
            <p:grpSpPr>
              <a:xfrm>
                <a:off x="336" y="268"/>
                <a:ext cx="324" cy="325"/>
                <a:chOff x="1788" y="770"/>
                <a:chExt cx="410" cy="412"/>
              </a:xfrm>
            </p:grpSpPr>
            <p:sp>
              <p:nvSpPr>
                <p:cNvPr id="3131" name="AutoShape 689"/>
                <p:cNvSpPr/>
                <p:nvPr userDrawn="1"/>
              </p:nvSpPr>
              <p:spPr>
                <a:xfrm flipH="1">
                  <a:off x="1788" y="770"/>
                  <a:ext cx="410" cy="205"/>
                </a:xfrm>
                <a:prstGeom prst="diamond">
                  <a:avLst/>
                </a:prstGeom>
                <a:solidFill>
                  <a:schemeClr val="tx2"/>
                </a:solidFill>
                <a:ln w="9525">
                  <a:noFill/>
                </a:ln>
                <a:effectLst>
                  <a:outerShdw dist="35921" dir="2699999" algn="ctr" rotWithShape="0">
                    <a:schemeClr val="accent2">
                      <a:alpha val="50000"/>
                    </a:schemeClr>
                  </a:outerShdw>
                </a:effectLst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132" name="Freeform 690"/>
                <p:cNvSpPr/>
                <p:nvPr userDrawn="1"/>
              </p:nvSpPr>
              <p:spPr>
                <a:xfrm flipH="1">
                  <a:off x="1993" y="870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100000"/>
                  </a:schemeClr>
                </a:solidFill>
                <a:ln w="9525">
                  <a:noFill/>
                </a:ln>
                <a:effectLst>
                  <a:outerShdw dist="35921" dir="2699999" algn="ctr" rotWithShape="0">
                    <a:schemeClr val="accent2">
                      <a:alpha val="50000"/>
                    </a:schemeClr>
                  </a:outerShdw>
                </a:effectLst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3" name="Freeform 691"/>
                <p:cNvSpPr/>
                <p:nvPr userDrawn="1"/>
              </p:nvSpPr>
              <p:spPr>
                <a:xfrm>
                  <a:off x="1789" y="871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100000"/>
                  </a:schemeClr>
                </a:solidFill>
                <a:ln w="9525">
                  <a:noFill/>
                </a:ln>
                <a:effectLst>
                  <a:outerShdw dist="35921" dir="2699999" algn="ctr" rotWithShape="0">
                    <a:schemeClr val="accent2">
                      <a:alpha val="50000"/>
                    </a:schemeClr>
                  </a:outerShdw>
                </a:effectLst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127" name="Group 717"/>
              <p:cNvGrpSpPr/>
              <p:nvPr userDrawn="1"/>
            </p:nvGrpSpPr>
            <p:grpSpPr>
              <a:xfrm flipH="1">
                <a:off x="542" y="682"/>
                <a:ext cx="324" cy="325"/>
                <a:chOff x="1968" y="336"/>
                <a:chExt cx="1366" cy="1372"/>
              </a:xfrm>
            </p:grpSpPr>
            <p:sp>
              <p:nvSpPr>
                <p:cNvPr id="3128" name="AutoShape 718"/>
                <p:cNvSpPr/>
                <p:nvPr userDrawn="1"/>
              </p:nvSpPr>
              <p:spPr>
                <a:xfrm>
                  <a:off x="1968" y="336"/>
                  <a:ext cx="1366" cy="683"/>
                </a:xfrm>
                <a:prstGeom prst="diamond">
                  <a:avLst/>
                </a:prstGeom>
                <a:solidFill>
                  <a:schemeClr val="tx2"/>
                </a:solidFill>
                <a:ln w="9525">
                  <a:noFill/>
                </a:ln>
                <a:effectLst>
                  <a:outerShdw dist="35921" dir="2699999" algn="ctr" rotWithShape="0">
                    <a:schemeClr val="accent2">
                      <a:alpha val="50000"/>
                    </a:schemeClr>
                  </a:outerShdw>
                </a:effectLst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129" name="Freeform 719"/>
                <p:cNvSpPr/>
                <p:nvPr userDrawn="1"/>
              </p:nvSpPr>
              <p:spPr>
                <a:xfrm>
                  <a:off x="1969" y="670"/>
                  <a:ext cx="683" cy="103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83" y="346"/>
                    </a:cxn>
                    <a:cxn ang="0">
                      <a:pos x="683" y="1036"/>
                    </a:cxn>
                    <a:cxn ang="0">
                      <a:pos x="0" y="691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100000"/>
                  </a:schemeClr>
                </a:solidFill>
                <a:ln w="9525">
                  <a:noFill/>
                </a:ln>
                <a:effectLst>
                  <a:outerShdw dist="35921" dir="2699999" algn="ctr" rotWithShape="0">
                    <a:schemeClr val="accent2">
                      <a:alpha val="50000"/>
                    </a:schemeClr>
                  </a:outerShdw>
                </a:effectLst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0" name="Freeform 720"/>
                <p:cNvSpPr/>
                <p:nvPr userDrawn="1"/>
              </p:nvSpPr>
              <p:spPr>
                <a:xfrm flipH="1">
                  <a:off x="2649" y="672"/>
                  <a:ext cx="683" cy="103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83" y="346"/>
                    </a:cxn>
                    <a:cxn ang="0">
                      <a:pos x="683" y="1036"/>
                    </a:cxn>
                    <a:cxn ang="0">
                      <a:pos x="0" y="691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100000"/>
                  </a:schemeClr>
                </a:solidFill>
                <a:ln w="9525">
                  <a:noFill/>
                </a:ln>
                <a:effectLst>
                  <a:outerShdw dist="35921" dir="2699999" algn="ctr" rotWithShape="0">
                    <a:schemeClr val="accent2">
                      <a:alpha val="50000"/>
                    </a:schemeClr>
                  </a:outerShdw>
                </a:effectLst>
              </p:spPr>
              <p:txBody>
                <a:bodyPr/>
                <a:p>
                  <a:endParaRPr lang="zh-CN" altLang="en-US"/>
                </a:p>
              </p:txBody>
            </p:sp>
          </p:grpSp>
        </p:grpSp>
      </p:grpSp>
      <p:grpSp>
        <p:nvGrpSpPr>
          <p:cNvPr id="3092" name="Group 967"/>
          <p:cNvGrpSpPr/>
          <p:nvPr/>
        </p:nvGrpSpPr>
        <p:grpSpPr>
          <a:xfrm>
            <a:off x="139700" y="158750"/>
            <a:ext cx="1581150" cy="1287463"/>
            <a:chOff x="88" y="100"/>
            <a:chExt cx="996" cy="811"/>
          </a:xfrm>
        </p:grpSpPr>
        <p:grpSp>
          <p:nvGrpSpPr>
            <p:cNvPr id="3096" name="Group 963"/>
            <p:cNvGrpSpPr/>
            <p:nvPr userDrawn="1"/>
          </p:nvGrpSpPr>
          <p:grpSpPr>
            <a:xfrm>
              <a:off x="815" y="321"/>
              <a:ext cx="269" cy="269"/>
              <a:chOff x="815" y="321"/>
              <a:chExt cx="269" cy="269"/>
            </a:xfrm>
          </p:grpSpPr>
          <p:sp>
            <p:nvSpPr>
              <p:cNvPr id="3118" name="AutoShape 931"/>
              <p:cNvSpPr/>
              <p:nvPr userDrawn="1"/>
            </p:nvSpPr>
            <p:spPr>
              <a:xfrm flipH="1">
                <a:off x="815" y="321"/>
                <a:ext cx="269" cy="134"/>
              </a:xfrm>
              <a:prstGeom prst="diamond">
                <a:avLst/>
              </a:prstGeom>
              <a:solidFill>
                <a:schemeClr val="accent1"/>
              </a:solidFill>
              <a:ln w="9525">
                <a:noFill/>
              </a:ln>
            </p:spPr>
            <p:txBody>
              <a:bodyPr wrap="none" anchor="ctr"/>
              <a:p>
                <a:pPr lvl="0"/>
                <a:endParaRPr lang="zh-CN" altLang="en-US" dirty="0"/>
              </a:p>
            </p:txBody>
          </p:sp>
          <p:sp>
            <p:nvSpPr>
              <p:cNvPr id="3119" name="Freeform 932"/>
              <p:cNvSpPr/>
              <p:nvPr userDrawn="1"/>
            </p:nvSpPr>
            <p:spPr>
              <a:xfrm flipH="1">
                <a:off x="950" y="387"/>
                <a:ext cx="134" cy="20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4" y="67"/>
                  </a:cxn>
                  <a:cxn ang="0">
                    <a:pos x="134" y="202"/>
                  </a:cxn>
                  <a:cxn ang="0">
                    <a:pos x="0" y="135"/>
                  </a:cxn>
                  <a:cxn ang="0">
                    <a:pos x="0" y="0"/>
                  </a:cxn>
                </a:cxnLst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20" name="Freeform 933"/>
              <p:cNvSpPr/>
              <p:nvPr userDrawn="1"/>
            </p:nvSpPr>
            <p:spPr>
              <a:xfrm>
                <a:off x="816" y="387"/>
                <a:ext cx="134" cy="2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4" y="68"/>
                  </a:cxn>
                  <a:cxn ang="0">
                    <a:pos x="134" y="203"/>
                  </a:cxn>
                  <a:cxn ang="0">
                    <a:pos x="0" y="135"/>
                  </a:cxn>
                  <a:cxn ang="0">
                    <a:pos x="0" y="0"/>
                  </a:cxn>
                </a:cxnLst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3097" name="Group 966"/>
            <p:cNvGrpSpPr/>
            <p:nvPr userDrawn="1"/>
          </p:nvGrpSpPr>
          <p:grpSpPr>
            <a:xfrm>
              <a:off x="88" y="100"/>
              <a:ext cx="810" cy="811"/>
              <a:chOff x="88" y="100"/>
              <a:chExt cx="810" cy="811"/>
            </a:xfrm>
          </p:grpSpPr>
          <p:grpSp>
            <p:nvGrpSpPr>
              <p:cNvPr id="3098" name="Group 935"/>
              <p:cNvGrpSpPr/>
              <p:nvPr userDrawn="1"/>
            </p:nvGrpSpPr>
            <p:grpSpPr>
              <a:xfrm>
                <a:off x="88" y="350"/>
                <a:ext cx="357" cy="359"/>
                <a:chOff x="672" y="1344"/>
                <a:chExt cx="410" cy="412"/>
              </a:xfrm>
            </p:grpSpPr>
            <p:sp>
              <p:nvSpPr>
                <p:cNvPr id="3115" name="AutoShape 936"/>
                <p:cNvSpPr/>
                <p:nvPr userDrawn="1"/>
              </p:nvSpPr>
              <p:spPr>
                <a:xfrm flipH="1">
                  <a:off x="672" y="1344"/>
                  <a:ext cx="410" cy="205"/>
                </a:xfrm>
                <a:prstGeom prst="diamond">
                  <a:avLst/>
                </a:prstGeom>
                <a:solidFill>
                  <a:schemeClr val="hlink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116" name="Freeform 937"/>
                <p:cNvSpPr/>
                <p:nvPr userDrawn="1"/>
              </p:nvSpPr>
              <p:spPr>
                <a:xfrm flipH="1">
                  <a:off x="877" y="1444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folHlink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17" name="Freeform 938"/>
                <p:cNvSpPr/>
                <p:nvPr userDrawn="1"/>
              </p:nvSpPr>
              <p:spPr>
                <a:xfrm>
                  <a:off x="673" y="1445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folHlink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099" name="Group 939"/>
              <p:cNvGrpSpPr/>
              <p:nvPr userDrawn="1"/>
            </p:nvGrpSpPr>
            <p:grpSpPr>
              <a:xfrm>
                <a:off x="316" y="459"/>
                <a:ext cx="356" cy="357"/>
                <a:chOff x="3240" y="1251"/>
                <a:chExt cx="302" cy="303"/>
              </a:xfrm>
            </p:grpSpPr>
            <p:sp>
              <p:nvSpPr>
                <p:cNvPr id="3112" name="AutoShape 940"/>
                <p:cNvSpPr/>
                <p:nvPr userDrawn="1"/>
              </p:nvSpPr>
              <p:spPr>
                <a:xfrm flipH="1">
                  <a:off x="3240" y="1251"/>
                  <a:ext cx="302" cy="151"/>
                </a:xfrm>
                <a:prstGeom prst="diamond">
                  <a:avLst/>
                </a:prstGeom>
                <a:solidFill>
                  <a:schemeClr val="tx2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113" name="Freeform 941"/>
                <p:cNvSpPr/>
                <p:nvPr userDrawn="1"/>
              </p:nvSpPr>
              <p:spPr>
                <a:xfrm flipH="1">
                  <a:off x="3391" y="1325"/>
                  <a:ext cx="151" cy="22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8"/>
                    </a:cxn>
                    <a:cxn ang="0">
                      <a:pos x="0" y="152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14" name="Freeform 942"/>
                <p:cNvSpPr/>
                <p:nvPr userDrawn="1"/>
              </p:nvSpPr>
              <p:spPr>
                <a:xfrm>
                  <a:off x="3241" y="1325"/>
                  <a:ext cx="151" cy="2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76"/>
                    </a:cxn>
                    <a:cxn ang="0">
                      <a:pos x="151" y="229"/>
                    </a:cxn>
                    <a:cxn ang="0">
                      <a:pos x="0" y="153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100" name="Group 943"/>
              <p:cNvGrpSpPr/>
              <p:nvPr userDrawn="1"/>
            </p:nvGrpSpPr>
            <p:grpSpPr>
              <a:xfrm>
                <a:off x="316" y="279"/>
                <a:ext cx="356" cy="358"/>
                <a:chOff x="1788" y="974"/>
                <a:chExt cx="410" cy="412"/>
              </a:xfrm>
            </p:grpSpPr>
            <p:sp>
              <p:nvSpPr>
                <p:cNvPr id="3109" name="AutoShape 944"/>
                <p:cNvSpPr/>
                <p:nvPr userDrawn="1"/>
              </p:nvSpPr>
              <p:spPr>
                <a:xfrm flipH="1">
                  <a:off x="1788" y="974"/>
                  <a:ext cx="410" cy="205"/>
                </a:xfrm>
                <a:prstGeom prst="diamond">
                  <a:avLst/>
                </a:prstGeom>
                <a:solidFill>
                  <a:schemeClr val="accent1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110" name="Freeform 945"/>
                <p:cNvSpPr/>
                <p:nvPr userDrawn="1"/>
              </p:nvSpPr>
              <p:spPr>
                <a:xfrm flipH="1">
                  <a:off x="1993" y="1074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11" name="Freeform 946"/>
                <p:cNvSpPr/>
                <p:nvPr userDrawn="1"/>
              </p:nvSpPr>
              <p:spPr>
                <a:xfrm>
                  <a:off x="1789" y="1075"/>
                  <a:ext cx="205" cy="3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5" y="104"/>
                    </a:cxn>
                    <a:cxn ang="0">
                      <a:pos x="205" y="311"/>
                    </a:cxn>
                    <a:cxn ang="0">
                      <a:pos x="0" y="207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101" name="Group 961"/>
              <p:cNvGrpSpPr/>
              <p:nvPr userDrawn="1"/>
            </p:nvGrpSpPr>
            <p:grpSpPr>
              <a:xfrm>
                <a:off x="316" y="100"/>
                <a:ext cx="356" cy="357"/>
                <a:chOff x="316" y="100"/>
                <a:chExt cx="356" cy="357"/>
              </a:xfrm>
            </p:grpSpPr>
            <p:sp>
              <p:nvSpPr>
                <p:cNvPr id="3106" name="AutoShape 948"/>
                <p:cNvSpPr/>
                <p:nvPr userDrawn="1"/>
              </p:nvSpPr>
              <p:spPr>
                <a:xfrm flipH="1">
                  <a:off x="316" y="100"/>
                  <a:ext cx="356" cy="178"/>
                </a:xfrm>
                <a:prstGeom prst="diamond">
                  <a:avLst/>
                </a:prstGeom>
                <a:solidFill>
                  <a:schemeClr val="hlink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107" name="Freeform 949"/>
                <p:cNvSpPr/>
                <p:nvPr userDrawn="1"/>
              </p:nvSpPr>
              <p:spPr>
                <a:xfrm flipH="1">
                  <a:off x="494" y="187"/>
                  <a:ext cx="178" cy="26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8" y="90"/>
                    </a:cxn>
                    <a:cxn ang="0">
                      <a:pos x="178" y="269"/>
                    </a:cxn>
                    <a:cxn ang="0">
                      <a:pos x="0" y="179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folHlink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08" name="Freeform 950"/>
                <p:cNvSpPr/>
                <p:nvPr userDrawn="1"/>
              </p:nvSpPr>
              <p:spPr>
                <a:xfrm>
                  <a:off x="317" y="188"/>
                  <a:ext cx="178" cy="26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8" y="90"/>
                    </a:cxn>
                    <a:cxn ang="0">
                      <a:pos x="178" y="269"/>
                    </a:cxn>
                    <a:cxn ang="0">
                      <a:pos x="0" y="179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102" name="Group 965"/>
              <p:cNvGrpSpPr/>
              <p:nvPr userDrawn="1"/>
            </p:nvGrpSpPr>
            <p:grpSpPr>
              <a:xfrm>
                <a:off x="542" y="554"/>
                <a:ext cx="356" cy="357"/>
                <a:chOff x="542" y="554"/>
                <a:chExt cx="356" cy="357"/>
              </a:xfrm>
            </p:grpSpPr>
            <p:sp>
              <p:nvSpPr>
                <p:cNvPr id="3103" name="AutoShape 952"/>
                <p:cNvSpPr/>
                <p:nvPr userDrawn="1"/>
              </p:nvSpPr>
              <p:spPr>
                <a:xfrm flipH="1">
                  <a:off x="542" y="554"/>
                  <a:ext cx="356" cy="178"/>
                </a:xfrm>
                <a:prstGeom prst="diamond">
                  <a:avLst/>
                </a:prstGeom>
                <a:solidFill>
                  <a:schemeClr val="hlink"/>
                </a:solid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en-US" dirty="0"/>
                </a:p>
              </p:txBody>
            </p:sp>
            <p:sp>
              <p:nvSpPr>
                <p:cNvPr id="3104" name="Freeform 953"/>
                <p:cNvSpPr/>
                <p:nvPr userDrawn="1"/>
              </p:nvSpPr>
              <p:spPr>
                <a:xfrm flipH="1">
                  <a:off x="720" y="641"/>
                  <a:ext cx="178" cy="26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8" y="90"/>
                    </a:cxn>
                    <a:cxn ang="0">
                      <a:pos x="178" y="269"/>
                    </a:cxn>
                    <a:cxn ang="0">
                      <a:pos x="0" y="179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folHlink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05" name="Freeform 954"/>
                <p:cNvSpPr/>
                <p:nvPr userDrawn="1"/>
              </p:nvSpPr>
              <p:spPr>
                <a:xfrm>
                  <a:off x="543" y="641"/>
                  <a:ext cx="178" cy="27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8" y="90"/>
                    </a:cxn>
                    <a:cxn ang="0">
                      <a:pos x="178" y="270"/>
                    </a:cxn>
                    <a:cxn ang="0">
                      <a:pos x="0" y="180"/>
                    </a:cxn>
                    <a:cxn ang="0">
                      <a:pos x="0" y="0"/>
                    </a:cxn>
                  </a:cxnLst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</p:grpSp>
      <p:sp>
        <p:nvSpPr>
          <p:cNvPr id="413" name="Rectangle 23"/>
          <p:cNvSpPr>
            <a:spLocks noGrp="1" noChangeArrowheads="1"/>
          </p:cNvSpPr>
          <p:nvPr>
            <p:ph type="dt" sz="quarter" idx="2"/>
          </p:nvPr>
        </p:nvSpPr>
        <p:spPr bwMode="gray">
          <a:xfrm>
            <a:off x="457200" y="6553200"/>
            <a:ext cx="21336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en-US" altLang="ko-KR" sz="1400" dirty="0">
              <a:ea typeface="굴림" pitchFamily="50" charset="-127"/>
            </a:endParaRPr>
          </a:p>
        </p:txBody>
      </p:sp>
      <p:sp>
        <p:nvSpPr>
          <p:cNvPr id="414" name="Rectangle 2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53200"/>
            <a:ext cx="28956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p>
            <a:pPr lvl="0" algn="ctr" eaLnBrk="1" hangingPunct="1"/>
            <a:endParaRPr lang="en-US" altLang="ko-KR" sz="1400" dirty="0">
              <a:ea typeface="굴림" pitchFamily="50" charset="-127"/>
            </a:endParaRPr>
          </a:p>
        </p:txBody>
      </p:sp>
      <p:sp>
        <p:nvSpPr>
          <p:cNvPr id="415" name="Rectangle 2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53200"/>
            <a:ext cx="21336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ko-KR" altLang="en-US" sz="1400" dirty="0">
                <a:ea typeface="굴림" pitchFamily="50" charset="-127"/>
              </a:rPr>
            </a:fld>
            <a:endParaRPr lang="ko-KR" altLang="en-US" sz="1400" dirty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YOUR SITE HERE</a:t>
            </a:r>
            <a:endParaRPr kumimoji="0" lang="en-US" altLang="ko-KR" sz="1200" b="1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algn="ctr" eaLnBrk="1" hangingPunct="1"/>
            <a:fld id="{9A0DB2DC-4C9A-4742-B13C-FB6460FD3503}" type="slidenum">
              <a:rPr lang="ko-KR" altLang="en-US" sz="1200" dirty="0">
                <a:latin typeface="Verdana" panose="020B0604030504040204" pitchFamily="34" charset="0"/>
                <a:ea typeface="굴림" pitchFamily="50" charset="-127"/>
              </a:rPr>
            </a:fld>
            <a:endParaRPr lang="ko-KR" altLang="en-US" sz="1200" dirty="0">
              <a:latin typeface="Verdana" panose="020B0604030504040204" pitchFamily="34" charset="0"/>
              <a:ea typeface="굴림" pitchFamily="50" charset="-127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YOUR SITE HERE</a:t>
            </a:r>
            <a:endParaRPr kumimoji="0" lang="en-US" altLang="ko-KR" sz="1200" b="1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algn="ctr" eaLnBrk="1" hangingPunct="1"/>
            <a:fld id="{9A0DB2DC-4C9A-4742-B13C-FB6460FD3503}" type="slidenum">
              <a:rPr lang="ko-KR" altLang="en-US" sz="1200" dirty="0">
                <a:latin typeface="Verdana" panose="020B0604030504040204" pitchFamily="34" charset="0"/>
                <a:ea typeface="굴림" pitchFamily="50" charset="-127"/>
              </a:rPr>
            </a:fld>
            <a:endParaRPr lang="ko-KR" altLang="en-US" sz="1200" dirty="0">
              <a:latin typeface="Verdana" panose="020B0604030504040204" pitchFamily="34" charset="0"/>
              <a:ea typeface="굴림" pitchFamily="50" charset="-127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YOUR SITE HERE</a:t>
            </a:r>
            <a:endParaRPr kumimoji="0" lang="en-US" altLang="ko-KR" sz="1200" b="1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algn="ctr" eaLnBrk="1" hangingPunct="1"/>
            <a:fld id="{9A0DB2DC-4C9A-4742-B13C-FB6460FD3503}" type="slidenum">
              <a:rPr lang="ko-KR" altLang="en-US" sz="1200" dirty="0">
                <a:latin typeface="Verdana" panose="020B0604030504040204" pitchFamily="34" charset="0"/>
                <a:ea typeface="굴림" pitchFamily="50" charset="-127"/>
              </a:rPr>
            </a:fld>
            <a:endParaRPr lang="ko-KR" altLang="en-US" sz="1200" dirty="0">
              <a:latin typeface="Verdana" panose="020B0604030504040204" pitchFamily="34" charset="0"/>
              <a:ea typeface="굴림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YOUR SITE HERE</a:t>
            </a:r>
            <a:endParaRPr kumimoji="0" lang="en-US" altLang="ko-KR" sz="1200" b="1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algn="ctr" eaLnBrk="1" hangingPunct="1"/>
            <a:fld id="{9A0DB2DC-4C9A-4742-B13C-FB6460FD3503}" type="slidenum">
              <a:rPr lang="ko-KR" altLang="en-US" sz="1200" dirty="0">
                <a:latin typeface="Verdana" panose="020B0604030504040204" pitchFamily="34" charset="0"/>
                <a:ea typeface="굴림" pitchFamily="50" charset="-127"/>
              </a:rPr>
            </a:fld>
            <a:endParaRPr lang="ko-KR" altLang="en-US" sz="1200" dirty="0">
              <a:latin typeface="Verdana" panose="020B0604030504040204" pitchFamily="34" charset="0"/>
              <a:ea typeface="굴림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YOUR SITE HERE</a:t>
            </a:r>
            <a:endParaRPr kumimoji="0" lang="en-US" altLang="ko-KR" sz="1200" b="1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algn="ctr" eaLnBrk="1" hangingPunct="1"/>
            <a:fld id="{9A0DB2DC-4C9A-4742-B13C-FB6460FD3503}" type="slidenum">
              <a:rPr lang="ko-KR" altLang="en-US" sz="1200" dirty="0">
                <a:latin typeface="Verdana" panose="020B0604030504040204" pitchFamily="34" charset="0"/>
                <a:ea typeface="굴림" pitchFamily="50" charset="-127"/>
              </a:rPr>
            </a:fld>
            <a:endParaRPr lang="ko-KR" altLang="en-US" sz="1200" dirty="0">
              <a:latin typeface="Verdana" panose="020B0604030504040204" pitchFamily="34" charset="0"/>
              <a:ea typeface="굴림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YOUR SITE HERE</a:t>
            </a:r>
            <a:endParaRPr kumimoji="0" lang="en-US" altLang="ko-KR" sz="1200" b="1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algn="ctr" eaLnBrk="1" hangingPunct="1"/>
            <a:fld id="{9A0DB2DC-4C9A-4742-B13C-FB6460FD3503}" type="slidenum">
              <a:rPr lang="ko-KR" altLang="en-US" sz="1200" dirty="0">
                <a:latin typeface="Verdana" panose="020B0604030504040204" pitchFamily="34" charset="0"/>
                <a:ea typeface="굴림" pitchFamily="50" charset="-127"/>
              </a:rPr>
            </a:fld>
            <a:endParaRPr lang="ko-KR" altLang="en-US" sz="1200" dirty="0">
              <a:latin typeface="Verdana" panose="020B0604030504040204" pitchFamily="34" charset="0"/>
              <a:ea typeface="굴림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YOUR SITE HERE</a:t>
            </a:r>
            <a:endParaRPr kumimoji="0" lang="en-US" altLang="ko-KR" sz="1200" b="1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algn="ctr" eaLnBrk="1" hangingPunct="1"/>
            <a:fld id="{9A0DB2DC-4C9A-4742-B13C-FB6460FD3503}" type="slidenum">
              <a:rPr lang="ko-KR" altLang="en-US" sz="1200" dirty="0">
                <a:latin typeface="Verdana" panose="020B0604030504040204" pitchFamily="34" charset="0"/>
                <a:ea typeface="굴림" pitchFamily="50" charset="-127"/>
              </a:rPr>
            </a:fld>
            <a:endParaRPr lang="ko-KR" altLang="en-US" sz="1200" dirty="0">
              <a:latin typeface="Verdana" panose="020B0604030504040204" pitchFamily="34" charset="0"/>
              <a:ea typeface="굴림" pitchFamily="50" charset="-127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YOUR SITE HERE</a:t>
            </a:r>
            <a:endParaRPr kumimoji="0" lang="en-US" altLang="ko-KR" sz="1200" b="1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algn="ctr" eaLnBrk="1" hangingPunct="1"/>
            <a:fld id="{9A0DB2DC-4C9A-4742-B13C-FB6460FD3503}" type="slidenum">
              <a:rPr lang="ko-KR" altLang="en-US" sz="1200" dirty="0">
                <a:latin typeface="Verdana" panose="020B0604030504040204" pitchFamily="34" charset="0"/>
                <a:ea typeface="굴림" pitchFamily="50" charset="-127"/>
              </a:rPr>
            </a:fld>
            <a:endParaRPr lang="ko-KR" altLang="en-US" sz="1200" dirty="0">
              <a:latin typeface="Verdana" panose="020B0604030504040204" pitchFamily="34" charset="0"/>
              <a:ea typeface="굴림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YOUR SITE HERE</a:t>
            </a:r>
            <a:endParaRPr kumimoji="0" lang="en-US" altLang="ko-KR" sz="1200" b="1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algn="ctr" eaLnBrk="1" hangingPunct="1"/>
            <a:fld id="{9A0DB2DC-4C9A-4742-B13C-FB6460FD3503}" type="slidenum">
              <a:rPr lang="ko-KR" altLang="en-US" sz="1200" dirty="0">
                <a:latin typeface="Verdana" panose="020B0604030504040204" pitchFamily="34" charset="0"/>
                <a:ea typeface="굴림" pitchFamily="50" charset="-127"/>
              </a:rPr>
            </a:fld>
            <a:endParaRPr lang="ko-KR" altLang="en-US" sz="1200" dirty="0">
              <a:latin typeface="Verdana" panose="020B0604030504040204" pitchFamily="34" charset="0"/>
              <a:ea typeface="굴림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YOUR SITE HERE</a:t>
            </a:r>
            <a:endParaRPr kumimoji="0" lang="en-US" altLang="ko-KR" sz="1200" b="1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algn="ctr" eaLnBrk="1" hangingPunct="1"/>
            <a:fld id="{9A0DB2DC-4C9A-4742-B13C-FB6460FD3503}" type="slidenum">
              <a:rPr lang="ko-KR" altLang="en-US" sz="1200" dirty="0">
                <a:latin typeface="Verdana" panose="020B0604030504040204" pitchFamily="34" charset="0"/>
                <a:ea typeface="굴림" pitchFamily="50" charset="-127"/>
              </a:rPr>
            </a:fld>
            <a:endParaRPr lang="ko-KR" altLang="en-US" sz="1200" dirty="0">
              <a:latin typeface="Verdana" panose="020B0604030504040204" pitchFamily="34" charset="0"/>
              <a:ea typeface="굴림" pitchFamily="50" charset="-127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YOUR SITE HERE</a:t>
            </a:r>
            <a:endParaRPr kumimoji="0" lang="en-US" altLang="ko-KR" sz="1200" b="1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algn="ctr" eaLnBrk="1" hangingPunct="1"/>
            <a:fld id="{9A0DB2DC-4C9A-4742-B13C-FB6460FD3503}" type="slidenum">
              <a:rPr lang="ko-KR" altLang="en-US" sz="1200" dirty="0">
                <a:latin typeface="Verdana" panose="020B0604030504040204" pitchFamily="34" charset="0"/>
                <a:ea typeface="굴림" pitchFamily="50" charset="-127"/>
              </a:rPr>
            </a:fld>
            <a:endParaRPr lang="ko-KR" altLang="en-US" sz="1200" dirty="0">
              <a:latin typeface="Verdana" panose="020B0604030504040204" pitchFamily="34" charset="0"/>
              <a:ea typeface="굴림" pitchFamily="50" charset="-127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AutoShape 34"/>
          <p:cNvSpPr/>
          <p:nvPr/>
        </p:nvSpPr>
        <p:spPr>
          <a:xfrm>
            <a:off x="0" y="6310313"/>
            <a:ext cx="9144000" cy="561975"/>
          </a:xfrm>
          <a:prstGeom prst="roundRect">
            <a:avLst>
              <a:gd name="adj" fmla="val 26273"/>
            </a:avLst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311" name="Rectangle 23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65900" y="6578600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1">
                <a:solidFill>
                  <a:schemeClr val="hlink"/>
                </a:solidFill>
                <a:latin typeface="+mn-lt"/>
                <a:ea typeface="굴림" pitchFamily="50" charset="-127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YOUR SITE HERE</a:t>
            </a:r>
            <a:endParaRPr kumimoji="0" lang="en-US" altLang="ko-KR" sz="1200" b="1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2766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p>
            <a:pPr lvl="0" algn="ctr" eaLnBrk="1" hangingPunct="1"/>
            <a:fld id="{9A0DB2DC-4C9A-4742-B13C-FB6460FD3503}" type="slidenum">
              <a:rPr lang="ko-KR" altLang="en-US" sz="1200" dirty="0">
                <a:latin typeface="Verdana" panose="020B0604030504040204" pitchFamily="34" charset="0"/>
                <a:ea typeface="굴림" pitchFamily="50" charset="-127"/>
              </a:rPr>
            </a:fld>
            <a:endParaRPr lang="ko-KR" altLang="en-US" sz="1200" dirty="0">
              <a:latin typeface="Verdana" panose="020B0604030504040204" pitchFamily="34" charset="0"/>
              <a:ea typeface="굴림" pitchFamily="50" charset="-127"/>
            </a:endParaRPr>
          </a:p>
        </p:txBody>
      </p:sp>
      <p:grpSp>
        <p:nvGrpSpPr>
          <p:cNvPr id="1029" name="Group 214"/>
          <p:cNvGrpSpPr/>
          <p:nvPr/>
        </p:nvGrpSpPr>
        <p:grpSpPr>
          <a:xfrm>
            <a:off x="0" y="0"/>
            <a:ext cx="8570913" cy="1031875"/>
            <a:chOff x="0" y="0"/>
            <a:chExt cx="5591" cy="650"/>
          </a:xfrm>
        </p:grpSpPr>
        <p:sp>
          <p:nvSpPr>
            <p:cNvPr id="1048" name="AutoShape 37"/>
            <p:cNvSpPr/>
            <p:nvPr userDrawn="1"/>
          </p:nvSpPr>
          <p:spPr>
            <a:xfrm>
              <a:off x="0" y="0"/>
              <a:ext cx="5584" cy="650"/>
            </a:xfrm>
            <a:prstGeom prst="roundRect">
              <a:avLst>
                <a:gd name="adj" fmla="val 26273"/>
              </a:avLst>
            </a:prstGeom>
            <a:solidFill>
              <a:schemeClr val="bg2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49" name="Rectangle 38"/>
            <p:cNvSpPr/>
            <p:nvPr userDrawn="1"/>
          </p:nvSpPr>
          <p:spPr>
            <a:xfrm>
              <a:off x="7" y="500"/>
              <a:ext cx="5584" cy="72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030" name="Rectangle 36"/>
          <p:cNvSpPr/>
          <p:nvPr/>
        </p:nvSpPr>
        <p:spPr>
          <a:xfrm>
            <a:off x="0" y="6477000"/>
            <a:ext cx="9144000" cy="1143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31" name="Rectangle 39"/>
          <p:cNvSpPr/>
          <p:nvPr/>
        </p:nvSpPr>
        <p:spPr>
          <a:xfrm>
            <a:off x="0" y="904875"/>
            <a:ext cx="9144000" cy="55816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032" name="Group 410"/>
          <p:cNvGrpSpPr/>
          <p:nvPr/>
        </p:nvGrpSpPr>
        <p:grpSpPr>
          <a:xfrm>
            <a:off x="7772400" y="0"/>
            <a:ext cx="1244600" cy="1181100"/>
            <a:chOff x="4752" y="0"/>
            <a:chExt cx="784" cy="744"/>
          </a:xfrm>
        </p:grpSpPr>
        <p:sp>
          <p:nvSpPr>
            <p:cNvPr id="1046" name="Oval 296"/>
            <p:cNvSpPr/>
            <p:nvPr userDrawn="1"/>
          </p:nvSpPr>
          <p:spPr>
            <a:xfrm>
              <a:off x="4752" y="0"/>
              <a:ext cx="744" cy="744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47" name="Oval 297"/>
            <p:cNvSpPr/>
            <p:nvPr userDrawn="1"/>
          </p:nvSpPr>
          <p:spPr>
            <a:xfrm>
              <a:off x="4792" y="0"/>
              <a:ext cx="744" cy="74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033" name="Group 438"/>
          <p:cNvGrpSpPr/>
          <p:nvPr/>
        </p:nvGrpSpPr>
        <p:grpSpPr>
          <a:xfrm>
            <a:off x="8026400" y="115888"/>
            <a:ext cx="977900" cy="873125"/>
            <a:chOff x="5024" y="105"/>
            <a:chExt cx="648" cy="579"/>
          </a:xfrm>
        </p:grpSpPr>
        <p:grpSp>
          <p:nvGrpSpPr>
            <p:cNvPr id="1034" name="Group 417"/>
            <p:cNvGrpSpPr/>
            <p:nvPr userDrawn="1"/>
          </p:nvGrpSpPr>
          <p:grpSpPr>
            <a:xfrm>
              <a:off x="5024" y="354"/>
              <a:ext cx="328" cy="330"/>
              <a:chOff x="672" y="1344"/>
              <a:chExt cx="410" cy="412"/>
            </a:xfrm>
          </p:grpSpPr>
          <p:sp>
            <p:nvSpPr>
              <p:cNvPr id="1043" name="AutoShape 418"/>
              <p:cNvSpPr/>
              <p:nvPr userDrawn="1"/>
            </p:nvSpPr>
            <p:spPr>
              <a:xfrm flipH="1">
                <a:off x="672" y="1344"/>
                <a:ext cx="410" cy="205"/>
              </a:xfrm>
              <a:prstGeom prst="diamond">
                <a:avLst/>
              </a:prstGeom>
              <a:solidFill>
                <a:schemeClr val="hlink"/>
              </a:solidFill>
              <a:ln w="9525">
                <a:noFill/>
              </a:ln>
            </p:spPr>
            <p:txBody>
              <a:bodyPr wrap="none" anchor="ctr"/>
              <a:p>
                <a:pPr lvl="0"/>
                <a:endParaRPr lang="zh-CN" altLang="en-US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044" name="Freeform 419"/>
              <p:cNvSpPr/>
              <p:nvPr userDrawn="1"/>
            </p:nvSpPr>
            <p:spPr>
              <a:xfrm flipH="1">
                <a:off x="877" y="1444"/>
                <a:ext cx="205" cy="3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5" y="104"/>
                  </a:cxn>
                  <a:cxn ang="0">
                    <a:pos x="205" y="311"/>
                  </a:cxn>
                  <a:cxn ang="0">
                    <a:pos x="0" y="207"/>
                  </a:cxn>
                  <a:cxn ang="0">
                    <a:pos x="0" y="0"/>
                  </a:cxn>
                </a:cxnLst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5" name="Freeform 420"/>
              <p:cNvSpPr/>
              <p:nvPr userDrawn="1"/>
            </p:nvSpPr>
            <p:spPr>
              <a:xfrm>
                <a:off x="673" y="1445"/>
                <a:ext cx="205" cy="3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5" y="104"/>
                  </a:cxn>
                  <a:cxn ang="0">
                    <a:pos x="205" y="311"/>
                  </a:cxn>
                  <a:cxn ang="0">
                    <a:pos x="0" y="207"/>
                  </a:cxn>
                  <a:cxn ang="0">
                    <a:pos x="0" y="0"/>
                  </a:cxn>
                </a:cxnLst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035" name="Group 421"/>
            <p:cNvGrpSpPr/>
            <p:nvPr userDrawn="1"/>
          </p:nvGrpSpPr>
          <p:grpSpPr>
            <a:xfrm>
              <a:off x="5345" y="356"/>
              <a:ext cx="327" cy="328"/>
              <a:chOff x="3240" y="1251"/>
              <a:chExt cx="302" cy="303"/>
            </a:xfrm>
          </p:grpSpPr>
          <p:sp>
            <p:nvSpPr>
              <p:cNvPr id="1040" name="AutoShape 422"/>
              <p:cNvSpPr/>
              <p:nvPr userDrawn="1"/>
            </p:nvSpPr>
            <p:spPr>
              <a:xfrm flipH="1">
                <a:off x="3240" y="1251"/>
                <a:ext cx="302" cy="151"/>
              </a:xfrm>
              <a:prstGeom prst="diamond">
                <a:avLst/>
              </a:prstGeom>
              <a:solidFill>
                <a:schemeClr val="tx2"/>
              </a:solidFill>
              <a:ln w="9525">
                <a:noFill/>
              </a:ln>
            </p:spPr>
            <p:txBody>
              <a:bodyPr wrap="none" anchor="ctr"/>
              <a:p>
                <a:pPr lvl="0"/>
                <a:endParaRPr lang="zh-CN" altLang="en-US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041" name="Freeform 423"/>
              <p:cNvSpPr/>
              <p:nvPr userDrawn="1"/>
            </p:nvSpPr>
            <p:spPr>
              <a:xfrm flipH="1">
                <a:off x="3391" y="1325"/>
                <a:ext cx="151" cy="2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1" y="76"/>
                  </a:cxn>
                  <a:cxn ang="0">
                    <a:pos x="151" y="228"/>
                  </a:cxn>
                  <a:cxn ang="0">
                    <a:pos x="0" y="152"/>
                  </a:cxn>
                  <a:cxn ang="0">
                    <a:pos x="0" y="0"/>
                  </a:cxn>
                </a:cxnLst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2" name="Freeform 424"/>
              <p:cNvSpPr/>
              <p:nvPr userDrawn="1"/>
            </p:nvSpPr>
            <p:spPr>
              <a:xfrm>
                <a:off x="3241" y="1325"/>
                <a:ext cx="151" cy="2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1" y="76"/>
                  </a:cxn>
                  <a:cxn ang="0">
                    <a:pos x="151" y="229"/>
                  </a:cxn>
                  <a:cxn ang="0">
                    <a:pos x="0" y="153"/>
                  </a:cxn>
                  <a:cxn ang="0">
                    <a:pos x="0" y="0"/>
                  </a:cxn>
                </a:cxnLst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036" name="Group 412"/>
            <p:cNvGrpSpPr/>
            <p:nvPr userDrawn="1"/>
          </p:nvGrpSpPr>
          <p:grpSpPr>
            <a:xfrm>
              <a:off x="5179" y="105"/>
              <a:ext cx="328" cy="328"/>
              <a:chOff x="815" y="321"/>
              <a:chExt cx="269" cy="269"/>
            </a:xfrm>
          </p:grpSpPr>
          <p:sp>
            <p:nvSpPr>
              <p:cNvPr id="1037" name="AutoShape 413"/>
              <p:cNvSpPr/>
              <p:nvPr userDrawn="1"/>
            </p:nvSpPr>
            <p:spPr>
              <a:xfrm flipH="1">
                <a:off x="815" y="321"/>
                <a:ext cx="269" cy="134"/>
              </a:xfrm>
              <a:prstGeom prst="diamond">
                <a:avLst/>
              </a:prstGeom>
              <a:solidFill>
                <a:schemeClr val="accent1"/>
              </a:solidFill>
              <a:ln w="9525">
                <a:noFill/>
              </a:ln>
            </p:spPr>
            <p:txBody>
              <a:bodyPr wrap="none" anchor="ctr"/>
              <a:p>
                <a:pPr lvl="0"/>
                <a:endParaRPr lang="zh-CN" altLang="en-US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038" name="Freeform 414"/>
              <p:cNvSpPr/>
              <p:nvPr userDrawn="1"/>
            </p:nvSpPr>
            <p:spPr>
              <a:xfrm flipH="1">
                <a:off x="950" y="387"/>
                <a:ext cx="134" cy="20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4" y="67"/>
                  </a:cxn>
                  <a:cxn ang="0">
                    <a:pos x="134" y="202"/>
                  </a:cxn>
                  <a:cxn ang="0">
                    <a:pos x="0" y="135"/>
                  </a:cxn>
                  <a:cxn ang="0">
                    <a:pos x="0" y="0"/>
                  </a:cxn>
                </a:cxnLst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9" name="Freeform 415"/>
              <p:cNvSpPr/>
              <p:nvPr userDrawn="1"/>
            </p:nvSpPr>
            <p:spPr>
              <a:xfrm>
                <a:off x="816" y="387"/>
                <a:ext cx="134" cy="2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4" y="68"/>
                  </a:cxn>
                  <a:cxn ang="0">
                    <a:pos x="134" y="203"/>
                  </a:cxn>
                  <a:cxn ang="0">
                    <a:pos x="0" y="135"/>
                  </a:cxn>
                  <a:cxn ang="0">
                    <a:pos x="0" y="0"/>
                  </a:cxn>
                </a:cxnLst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4.png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13"/>
          <p:cNvSpPr>
            <a:spLocks noGrp="1"/>
          </p:cNvSpPr>
          <p:nvPr>
            <p:ph type="ctrTitle" sz="quarter"/>
          </p:nvPr>
        </p:nvSpPr>
        <p:spPr>
          <a:xfrm>
            <a:off x="215900" y="1905000"/>
            <a:ext cx="5791200" cy="1600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/>
            </a:lvl1pPr>
          </a:lstStyle>
          <a:p>
            <a:pPr lvl="0" eaLnBrk="1" hangingPunct="1">
              <a:lnSpc>
                <a:spcPct val="80000"/>
              </a:lnSpc>
            </a:pPr>
            <a:r>
              <a:rPr sz="5400" b="0" dirty="0">
                <a:solidFill>
                  <a:schemeClr val="accent2"/>
                </a:solidFill>
                <a:latin typeface="方正正大黑简体" pitchFamily="2" charset="-122"/>
                <a:ea typeface="方正正大黑简体" pitchFamily="2" charset="-122"/>
              </a:rPr>
              <a:t>CHAMELEON算法</a:t>
            </a:r>
            <a:endParaRPr sz="5400" b="0" dirty="0">
              <a:solidFill>
                <a:schemeClr val="accent2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5363" name="Rectangle 656"/>
          <p:cNvSpPr/>
          <p:nvPr/>
        </p:nvSpPr>
        <p:spPr>
          <a:xfrm>
            <a:off x="731838" y="3840163"/>
            <a:ext cx="4614862" cy="3714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方正正大黑简体" pitchFamily="2" charset="-122"/>
                <a:ea typeface="方正正大黑简体" pitchFamily="2" charset="-122"/>
              </a:rPr>
              <a:t>——</a:t>
            </a:r>
            <a:r>
              <a:rPr lang="zh-CN" altLang="en-US" sz="2400" dirty="0">
                <a:latin typeface="方正正大黑简体" pitchFamily="2" charset="-122"/>
                <a:ea typeface="方正正大黑简体" pitchFamily="2" charset="-122"/>
              </a:rPr>
              <a:t>变色龙算法</a:t>
            </a:r>
            <a:endParaRPr lang="zh-CN" altLang="en-US" sz="2400" dirty="0"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5364" name="Rectangle 657"/>
          <p:cNvSpPr/>
          <p:nvPr/>
        </p:nvSpPr>
        <p:spPr>
          <a:xfrm>
            <a:off x="1341438" y="4276725"/>
            <a:ext cx="3621087" cy="2968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algn="r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ko-KR" sz="2000" dirty="0">
              <a:solidFill>
                <a:schemeClr val="bg2"/>
              </a:solidFill>
              <a:latin typeface="Verdana" panose="020B0604030504040204" pitchFamily="34" charset="0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CURE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先把每个数据点看成一类，然后合并距离最近的类直至类个数为所要求的个数为止。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YOUR SITE HERE</a:t>
            </a:r>
            <a:endParaRPr kumimoji="0" lang="en-US" altLang="ko-KR" sz="1200" b="1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ROCK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一种粗暴的算法，直观的把两个类别内数据有链接的，并且连接的多的聚在一类里边。抛弃了距离度量，只用是否有链接来衡量。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YOUR SITE HERE</a:t>
            </a:r>
            <a:endParaRPr kumimoji="0" lang="en-US" altLang="ko-KR" sz="1200" b="1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日期占位符 3"/>
          <p:cNvSpPr txBox="1">
            <a:spLocks noGrp="1"/>
          </p:cNvSpPr>
          <p:nvPr>
            <p:ph type="dt" sz="half" idx="10"/>
          </p:nvPr>
        </p:nvSpPr>
        <p:spPr bwMode="gray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YOUR SITE HERE</a:t>
            </a:r>
            <a:endParaRPr kumimoji="0" lang="en-US" altLang="ko-KR" sz="1200" b="1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sp>
        <p:nvSpPr>
          <p:cNvPr id="19459" name="Rectangle 4"/>
          <p:cNvSpPr/>
          <p:nvPr/>
        </p:nvSpPr>
        <p:spPr>
          <a:xfrm>
            <a:off x="152400" y="203200"/>
            <a:ext cx="784860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en-US" altLang="ko-KR" sz="3200" b="1" dirty="0">
              <a:solidFill>
                <a:schemeClr val="bg1"/>
              </a:solidFill>
              <a:latin typeface="Verdana" panose="020B0604030504040204" pitchFamily="34" charset="0"/>
              <a:ea typeface="굴림" pitchFamily="50" charset="-127"/>
            </a:endParaRPr>
          </a:p>
        </p:txBody>
      </p:sp>
      <p:sp>
        <p:nvSpPr>
          <p:cNvPr id="19460" name="Oval 6"/>
          <p:cNvSpPr/>
          <p:nvPr/>
        </p:nvSpPr>
        <p:spPr>
          <a:xfrm>
            <a:off x="3486150" y="3744913"/>
            <a:ext cx="2135188" cy="2135187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folHlink"/>
              </a:gs>
            </a:gsLst>
            <a:path path="rect">
              <a:fillToRect r="100000" b="100000"/>
            </a:path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lang="zh-CN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 pitchFamily="34" charset="0"/>
              <a:ea typeface="굴림" pitchFamily="50" charset="-127"/>
            </a:endParaRPr>
          </a:p>
          <a:p>
            <a:pPr lvl="0" algn="ctr"/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굴림" pitchFamily="50" charset="-127"/>
              </a:rPr>
              <a:t>忽略不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 pitchFamily="34" charset="0"/>
              <a:ea typeface="굴림" pitchFamily="50" charset="-127"/>
            </a:endParaRPr>
          </a:p>
          <a:p>
            <a:pPr lvl="0" algn="ctr"/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굴림" pitchFamily="50" charset="-127"/>
              </a:rPr>
              <a:t>同簇间的互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 pitchFamily="34" charset="0"/>
              <a:ea typeface="굴림" pitchFamily="50" charset="-127"/>
            </a:endParaRPr>
          </a:p>
          <a:p>
            <a:pPr lvl="0" algn="ctr"/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굴림" pitchFamily="50" charset="-127"/>
              </a:rPr>
              <a:t>连性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 pitchFamily="34" charset="0"/>
              <a:ea typeface="굴림" pitchFamily="50" charset="-127"/>
            </a:endParaRPr>
          </a:p>
          <a:p>
            <a:pPr lvl="0" algn="ctr"/>
            <a:endParaRPr lang="zh-CN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 pitchFamily="34" charset="0"/>
              <a:ea typeface="굴림" pitchFamily="50" charset="-127"/>
            </a:endParaRPr>
          </a:p>
        </p:txBody>
      </p:sp>
      <p:sp>
        <p:nvSpPr>
          <p:cNvPr id="19461" name="Oval 8"/>
          <p:cNvSpPr/>
          <p:nvPr/>
        </p:nvSpPr>
        <p:spPr>
          <a:xfrm>
            <a:off x="5865813" y="3745230"/>
            <a:ext cx="2135187" cy="214312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folHlink"/>
              </a:gs>
            </a:gsLst>
            <a:path path="rect">
              <a:fillToRect r="100000" b="100000"/>
            </a:path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lang="zh-CN" altLang="en-US" sz="2400" b="1" dirty="0">
              <a:latin typeface="Verdana" panose="020B0604030504040204" pitchFamily="34" charset="0"/>
              <a:ea typeface="굴림" pitchFamily="50" charset="-127"/>
            </a:endParaRPr>
          </a:p>
          <a:p>
            <a:pPr lvl="0" algn="ctr"/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굴림" pitchFamily="50" charset="-127"/>
              </a:rPr>
              <a:t>忽略不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 pitchFamily="34" charset="0"/>
              <a:ea typeface="굴림" pitchFamily="50" charset="-127"/>
            </a:endParaRPr>
          </a:p>
          <a:p>
            <a:pPr lvl="0" algn="ctr"/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굴림" pitchFamily="50" charset="-127"/>
              </a:rPr>
              <a:t>同簇见的近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 pitchFamily="34" charset="0"/>
              <a:ea typeface="굴림" pitchFamily="50" charset="-127"/>
            </a:endParaRPr>
          </a:p>
          <a:p>
            <a:pPr lvl="0" algn="ctr"/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굴림" pitchFamily="50" charset="-127"/>
              </a:rPr>
              <a:t>似性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 pitchFamily="34" charset="0"/>
              <a:ea typeface="굴림" pitchFamily="50" charset="-127"/>
            </a:endParaRPr>
          </a:p>
          <a:p>
            <a:pPr lvl="0" algn="ctr"/>
            <a:endParaRPr lang="zh-CN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 pitchFamily="34" charset="0"/>
              <a:ea typeface="굴림" pitchFamily="50" charset="-127"/>
            </a:endParaRPr>
          </a:p>
        </p:txBody>
      </p:sp>
      <p:sp>
        <p:nvSpPr>
          <p:cNvPr id="19462" name="Oval 7"/>
          <p:cNvSpPr/>
          <p:nvPr/>
        </p:nvSpPr>
        <p:spPr>
          <a:xfrm>
            <a:off x="1069658" y="3736975"/>
            <a:ext cx="2143125" cy="214312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folHlink"/>
              </a:gs>
            </a:gsLst>
            <a:path path="rect">
              <a:fillToRect r="100000" b="100000"/>
            </a:path>
            <a:tileRect/>
          </a:gradFill>
          <a:ln w="9525">
            <a:noFill/>
          </a:ln>
        </p:spPr>
        <p:txBody>
          <a:bodyPr wrap="none" anchor="ctr"/>
          <a:p>
            <a:pPr lvl="0" algn="ctr"/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굴림" pitchFamily="50" charset="-127"/>
              </a:rPr>
              <a:t>只处理符合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 pitchFamily="34" charset="0"/>
              <a:ea typeface="굴림" pitchFamily="50" charset="-127"/>
            </a:endParaRPr>
          </a:p>
          <a:p>
            <a:pPr lvl="0" algn="ctr"/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굴림" pitchFamily="50" charset="-127"/>
              </a:rPr>
              <a:t>某些静态模型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 pitchFamily="34" charset="0"/>
              <a:ea typeface="굴림" pitchFamily="50" charset="-127"/>
            </a:endParaRPr>
          </a:p>
          <a:p>
            <a:pPr lvl="0" algn="ctr"/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굴림" pitchFamily="50" charset="-127"/>
              </a:rPr>
              <a:t>的簇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 pitchFamily="34" charset="0"/>
              <a:ea typeface="굴림" pitchFamily="50" charset="-127"/>
            </a:endParaRPr>
          </a:p>
        </p:txBody>
      </p:sp>
      <p:sp>
        <p:nvSpPr>
          <p:cNvPr id="19463" name="AutoShape 18"/>
          <p:cNvSpPr/>
          <p:nvPr/>
        </p:nvSpPr>
        <p:spPr>
          <a:xfrm>
            <a:off x="1874838" y="2411413"/>
            <a:ext cx="5251450" cy="1306512"/>
          </a:xfrm>
          <a:prstGeom prst="upArrow">
            <a:avLst>
              <a:gd name="adj1" fmla="val 78055"/>
              <a:gd name="adj2" fmla="val 75333"/>
            </a:avLst>
          </a:prstGeom>
          <a:gradFill rotWithShape="1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noFill/>
          </a:ln>
        </p:spPr>
        <p:txBody>
          <a:bodyPr vert="eaVert" wrap="none" anchor="ctr"/>
          <a:p>
            <a:pPr lvl="0"/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464" name="AutoShape 19"/>
          <p:cNvSpPr/>
          <p:nvPr/>
        </p:nvSpPr>
        <p:spPr>
          <a:xfrm>
            <a:off x="1069975" y="1406525"/>
            <a:ext cx="6869113" cy="9525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5400000" scaled="1"/>
            <a:tileRect/>
          </a:gradFill>
          <a:ln w="9525">
            <a:noFill/>
          </a:ln>
          <a:effectLst>
            <a:outerShdw dist="35921" dir="2699999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p>
            <a:pPr lvl="0" algn="ctr"/>
            <a:r>
              <a:rPr lang="zh-CN" altLang="en-US" sz="2800" b="1" dirty="0">
                <a:latin typeface="Verdana" panose="020B0604030504040204" pitchFamily="34" charset="0"/>
                <a:ea typeface="굴림" pitchFamily="50" charset="-127"/>
              </a:rPr>
              <a:t>以往算法的不足</a:t>
            </a:r>
            <a:endParaRPr lang="zh-CN" altLang="en-US" sz="2800" b="1" dirty="0">
              <a:latin typeface="Verdana" panose="020B0604030504040204" pitchFamily="34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互连性：</a:t>
            </a:r>
            <a:r>
              <a:rPr lang="zh-CN" altLang="en-US" sz="360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簇间距离较近数据对的多少</a:t>
            </a:r>
            <a:endParaRPr lang="zh-CN" altLang="en-US" sz="360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endParaRPr lang="zh-CN" altLang="en-US" sz="36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r>
              <a:rPr lang="zh-CN" altLang="en-US" sz="36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近似性：</a:t>
            </a:r>
            <a:r>
              <a:rPr lang="zh-CN" altLang="en-US" sz="360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簇间数据对的相似度（最近距离）</a:t>
            </a:r>
            <a:endParaRPr lang="zh-CN" altLang="en-US" sz="360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YOUR SITE HERE</a:t>
            </a:r>
            <a:endParaRPr kumimoji="0" lang="en-US" altLang="ko-KR" sz="1200" b="1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仅考虑近似性忽略互连性时，（</a:t>
            </a:r>
            <a:r>
              <a:rPr lang="en-US" altLang="zh-CN"/>
              <a:t>c</a:t>
            </a:r>
            <a:r>
              <a:rPr lang="zh-CN" altLang="en-US"/>
              <a:t>）、（</a:t>
            </a:r>
            <a:r>
              <a:rPr lang="en-US" altLang="zh-CN"/>
              <a:t>d</a:t>
            </a:r>
            <a:r>
              <a:rPr lang="zh-CN" altLang="en-US"/>
              <a:t>）会归为一个簇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YOUR SITE HERE</a:t>
            </a:r>
            <a:endParaRPr kumimoji="0" lang="en-US" altLang="ko-KR" sz="1200" b="1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pic>
        <p:nvPicPr>
          <p:cNvPr id="5" name="图片 4" descr="ARCF8RQ`5}C0{ZLJL@1X~K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055" y="2651760"/>
            <a:ext cx="7293610" cy="242379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仅考虑互连性忽略近似性时，</a:t>
            </a:r>
            <a:r>
              <a:rPr lang="en-US" altLang="zh-CN"/>
              <a:t>(a)</a:t>
            </a:r>
            <a:r>
              <a:rPr lang="zh-CN" altLang="en-US"/>
              <a:t>、</a:t>
            </a:r>
            <a:r>
              <a:rPr lang="en-US" altLang="zh-CN"/>
              <a:t>(c)</a:t>
            </a:r>
            <a:r>
              <a:rPr lang="zh-CN" altLang="en-US"/>
              <a:t>会合并为一个簇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YOUR SITE HERE</a:t>
            </a:r>
            <a:endParaRPr kumimoji="0" lang="en-US" altLang="ko-KR" sz="1200" b="1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pic>
        <p:nvPicPr>
          <p:cNvPr id="5" name="图片 4" descr="{F(XW{74TOEM`K5DOBZP0Q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2596515"/>
            <a:ext cx="6246495" cy="264668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</p:spPr>
        <p:txBody>
          <a:bodyPr/>
          <a:p>
            <a:pPr eaLnBrk="1" latinLnBrk="0" hangingPunct="1">
              <a:lnSpc>
                <a:spcPts val="4140"/>
              </a:lnSpc>
            </a:pPr>
            <a:r>
              <a:rPr lang="en-US" altLang="zh-CN"/>
              <a:t>CHAMELEON</a:t>
            </a:r>
            <a:r>
              <a:rPr lang="zh-CN" altLang="en-US"/>
              <a:t>算法</a:t>
            </a:r>
            <a:br>
              <a:rPr lang="zh-CN" altLang="en-US"/>
            </a:br>
            <a:r>
              <a:rPr lang="zh-CN" altLang="en-US"/>
              <a:t>          </a:t>
            </a:r>
            <a:r>
              <a:rPr lang="en-US" altLang="zh-CN"/>
              <a:t>——</a:t>
            </a:r>
            <a:r>
              <a:rPr lang="zh-CN" altLang="en-US"/>
              <a:t>一个两阶段的聚类算法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96790"/>
          </a:xfrm>
        </p:spPr>
        <p:txBody>
          <a:bodyPr/>
          <a:p>
            <a:pPr marL="0" indent="0">
              <a:buNone/>
            </a:pPr>
            <a:r>
              <a:rPr lang="zh-C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Ⅰ</a:t>
            </a:r>
            <a:r>
              <a:rPr lang="zh-CN" altLang="en-US"/>
              <a:t> </a:t>
            </a:r>
            <a:r>
              <a:rPr lang="zh-C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找初始子簇</a:t>
            </a:r>
            <a:endParaRPr lang="zh-CN" altLang="en-US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r>
              <a:rPr lang="zh-CN" altLang="en-US"/>
              <a:t>   </a:t>
            </a:r>
            <a:r>
              <a:rPr lang="zh-CN" altLang="en-US" sz="2400"/>
              <a:t>使用图分割算法将数据项聚类成许多有关联的子簇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000">
                <a:solidFill>
                  <a:srgbClr val="7030A0"/>
                </a:solidFill>
                <a:effectLst/>
              </a:rPr>
              <a:t>    （采用K最邻近法，即把一个点和它最邻近的K个点连接起来）</a:t>
            </a:r>
            <a:endParaRPr lang="zh-CN" altLang="en-US" sz="2000">
              <a:solidFill>
                <a:srgbClr val="7030A0"/>
              </a:solidFill>
              <a:effectLst/>
            </a:endParaRPr>
          </a:p>
          <a:p>
            <a:pPr marL="0" indent="0">
              <a:buNone/>
            </a:pPr>
            <a:endParaRPr lang="zh-CN" altLang="en-US" sz="2000">
              <a:solidFill>
                <a:srgbClr val="7030A0"/>
              </a:solidFill>
              <a:effectLst/>
            </a:endParaRPr>
          </a:p>
          <a:p>
            <a:pPr marL="0" indent="0">
              <a:buNone/>
            </a:pPr>
            <a:r>
              <a:rPr lang="zh-C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Ⅱ 使用动态框架合并子簇</a:t>
            </a:r>
            <a:endParaRPr lang="zh-CN" altLang="en-US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使用分层聚类算法，不断地重复检查这些子聚类，从而找到真正的聚类</a:t>
            </a:r>
            <a:endParaRPr lang="zh-CN" altLang="en-US" sz="24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7030A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（计算任意两个簇的互连性RI和近似性RC，当两个指标都比较大时才合并这两个簇）</a:t>
            </a:r>
            <a:endParaRPr lang="zh-CN" altLang="en-US" sz="2000">
              <a:solidFill>
                <a:srgbClr val="7030A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0" indent="0">
              <a:buNone/>
            </a:pPr>
            <a:endParaRPr lang="zh-CN" altLang="en-US" sz="2000">
              <a:solidFill>
                <a:srgbClr val="7030A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0" indent="0">
              <a:buNone/>
            </a:pPr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（把点分成很多小的簇，然后根据相近程度合并这些小的簇）</a:t>
            </a:r>
            <a:endParaRPr lang="zh-CN" altLang="en-US" sz="20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YOUR SITE HERE</a:t>
            </a:r>
            <a:endParaRPr kumimoji="0" lang="en-US" altLang="ko-KR" sz="1200" b="1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YOUR SITE HERE</a:t>
            </a:r>
            <a:endParaRPr kumimoji="0" lang="en-US" altLang="ko-KR" sz="1200" b="1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pic>
        <p:nvPicPr>
          <p:cNvPr id="7" name="内容占位符 6" descr="IMG_25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6890" y="2082165"/>
            <a:ext cx="8229600" cy="16548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CHAMELEON</a:t>
            </a:r>
            <a:r>
              <a:rPr lang="zh-CN" altLang="en-US"/>
              <a:t>算法的数据建模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0310"/>
            <a:ext cx="8229600" cy="4916170"/>
          </a:xfrm>
        </p:spPr>
        <p:txBody>
          <a:bodyPr/>
          <a:p>
            <a:pPr marL="0" indent="0">
              <a:buNone/>
            </a:pPr>
            <a:r>
              <a:rPr lang="en-US" altLang="zh-CN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</a:rPr>
              <a:t>§ </a:t>
            </a:r>
            <a:r>
              <a:rPr lang="en-US" altLang="zh-CN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K</a:t>
            </a:r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最近邻图法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7030A0"/>
                </a:solidFill>
                <a:effectLst/>
                <a:sym typeface="+mn-ea"/>
              </a:rPr>
              <a:t>    把一个点和它最邻近的K个点连接起来</a:t>
            </a:r>
            <a:endParaRPr lang="zh-CN" altLang="en-US" sz="2400">
              <a:solidFill>
                <a:srgbClr val="7030A0"/>
              </a:solidFill>
              <a:effectLst/>
              <a:sym typeface="+mn-ea"/>
            </a:endParaRPr>
          </a:p>
          <a:p>
            <a:pPr marL="0" indent="0">
              <a:buNone/>
            </a:pPr>
            <a:endParaRPr lang="zh-CN" altLang="en-US" sz="24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7030A0"/>
              </a:solidFill>
              <a:effectLst/>
              <a:sym typeface="+mn-ea"/>
            </a:endParaRPr>
          </a:p>
          <a:p>
            <a:r>
              <a:rPr lang="zh-CN" altLang="en-US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优点</a:t>
            </a:r>
            <a:endParaRPr lang="zh-CN" altLang="en-US">
              <a:ln w="13462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zh-CN" altLang="en-US" sz="2400"/>
              <a:t>距离很远的数据项完全不相连</a:t>
            </a:r>
            <a:endParaRPr lang="zh-CN" altLang="en-US" sz="2400"/>
          </a:p>
          <a:p>
            <a:r>
              <a:rPr lang="zh-CN" altLang="en-US" sz="2400"/>
              <a:t>动态捕捉邻域</a:t>
            </a:r>
            <a:endParaRPr lang="zh-CN" altLang="en-US" sz="2400"/>
          </a:p>
          <a:p>
            <a:r>
              <a:rPr lang="zh-CN" altLang="en-US" sz="2400"/>
              <a:t>边的权重代表了潜在的空间密度信息</a:t>
            </a:r>
            <a:endParaRPr lang="zh-CN" altLang="en-US" sz="2400"/>
          </a:p>
          <a:p>
            <a:r>
              <a:rPr lang="zh-CN" altLang="en-US" sz="2400"/>
              <a:t>在密集和稀疏区域的数据项都能建模，一般密集区域的边缘权重较大，稀疏边缘权重较小</a:t>
            </a:r>
            <a:endParaRPr lang="zh-CN" altLang="en-US" sz="24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YOUR SITE HERE</a:t>
            </a:r>
            <a:endParaRPr kumimoji="0" lang="en-US" altLang="ko-KR" sz="1200" b="1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YOUR SITE HERE</a:t>
            </a:r>
            <a:endParaRPr kumimoji="0" lang="en-US" altLang="ko-KR" sz="1200" b="1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pic>
        <p:nvPicPr>
          <p:cNvPr id="6" name="图片 5" descr="_BPP0OV4QGD[MMUB~6}IE)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0250" y="948055"/>
            <a:ext cx="4427855" cy="2346960"/>
          </a:xfrm>
          <a:prstGeom prst="rect">
            <a:avLst/>
          </a:prstGeom>
        </p:spPr>
      </p:pic>
      <p:pic>
        <p:nvPicPr>
          <p:cNvPr id="7" name="图片 6" descr="7O[V{C)`6D)WBB1UYHQ4JJ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180" y="3698240"/>
            <a:ext cx="4785995" cy="223266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gray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YOUR SITE HERE</a:t>
            </a:r>
            <a:endParaRPr kumimoji="0" lang="en-US" altLang="ko-KR" sz="1200" b="1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sp>
        <p:nvSpPr>
          <p:cNvPr id="16387" name="Rectangle 3"/>
          <p:cNvSpPr/>
          <p:nvPr>
            <p:ph idx="1"/>
          </p:nvPr>
        </p:nvSpPr>
        <p:spPr>
          <a:xfrm>
            <a:off x="777240" y="1804035"/>
            <a:ext cx="7684135" cy="3185795"/>
          </a:xfrm>
          <a:noFill/>
          <a:ln>
            <a:noFill/>
          </a:ln>
        </p:spPr>
        <p:txBody>
          <a:bodyPr/>
          <a:p>
            <a:pPr eaLnBrk="1" hangingPunct="1">
              <a:buClr>
                <a:schemeClr val="accent1"/>
              </a:buClr>
            </a:pPr>
            <a:r>
              <a:rPr lang="zh-CN" altLang="en-US" sz="5400" dirty="0">
                <a:ea typeface="굴림" pitchFamily="50" charset="-127"/>
              </a:rPr>
              <a:t>变色龙算法</a:t>
            </a:r>
            <a:r>
              <a:rPr lang="en-US" altLang="ko-KR" sz="5400" dirty="0">
                <a:ea typeface="굴림" pitchFamily="50" charset="-127"/>
              </a:rPr>
              <a:t> </a:t>
            </a:r>
            <a:endParaRPr lang="en-US" altLang="ko-KR" sz="5400" dirty="0">
              <a:ea typeface="굴림" pitchFamily="50" charset="-127"/>
            </a:endParaRPr>
          </a:p>
          <a:p>
            <a:pPr lvl="1" eaLnBrk="1" hangingPunct="1">
              <a:buNone/>
            </a:pPr>
            <a:r>
              <a:rPr lang="en-US" altLang="ko-KR" dirty="0">
                <a:ea typeface="굴림" pitchFamily="50" charset="-127"/>
              </a:rPr>
              <a:t> </a:t>
            </a:r>
            <a:endParaRPr lang="en-US" altLang="ko-KR" dirty="0">
              <a:ea typeface="굴림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dirty="0">
                <a:ea typeface="굴림" pitchFamily="50" charset="-127"/>
              </a:rPr>
              <a:t>     </a:t>
            </a:r>
            <a:endParaRPr lang="en-US" altLang="ko-KR" dirty="0">
              <a:ea typeface="굴림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dirty="0">
                <a:ea typeface="굴림" pitchFamily="50" charset="-127"/>
              </a:rPr>
              <a:t>      </a:t>
            </a:r>
            <a:r>
              <a:rPr lang="en-US" altLang="ko-KR" sz="3200" dirty="0">
                <a:ea typeface="굴림" pitchFamily="50" charset="-127"/>
              </a:rPr>
              <a:t>——</a:t>
            </a:r>
            <a:r>
              <a:rPr lang="zh-CN" altLang="en-US" sz="3200" dirty="0">
                <a:ea typeface="굴림" pitchFamily="50" charset="-127"/>
              </a:rPr>
              <a:t>利用动态模型的层次聚类算法</a:t>
            </a:r>
            <a:endParaRPr lang="zh-CN" altLang="en-US" sz="3200" dirty="0">
              <a:ea typeface="굴림" pitchFamily="50" charset="-127"/>
            </a:endParaRPr>
          </a:p>
          <a:p>
            <a:pPr lvl="1" eaLnBrk="1" hangingPunct="1">
              <a:buNone/>
            </a:pPr>
            <a:endParaRPr lang="ko-KR" altLang="en-US" sz="3200" dirty="0">
              <a:ea typeface="굴림" pitchFamily="50" charset="-127"/>
            </a:endParaRPr>
          </a:p>
        </p:txBody>
      </p:sp>
      <p:sp>
        <p:nvSpPr>
          <p:cNvPr id="16388" name="Rectangle 5"/>
          <p:cNvSpPr/>
          <p:nvPr/>
        </p:nvSpPr>
        <p:spPr>
          <a:xfrm>
            <a:off x="152400" y="203200"/>
            <a:ext cx="784860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en-US" altLang="ko-KR" sz="3200" b="1" dirty="0">
              <a:solidFill>
                <a:schemeClr val="bg1"/>
              </a:solidFill>
              <a:latin typeface="Verdana" panose="020B0604030504040204" pitchFamily="34" charset="0"/>
              <a:ea typeface="굴림" pitchFamily="50" charset="-127"/>
            </a:endParaRPr>
          </a:p>
        </p:txBody>
      </p:sp>
    </p:spTree>
  </p:cSld>
  <p:clrMapOvr>
    <a:masterClrMapping/>
  </p:clrMapOvr>
  <p:transition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CHAMELEON</a:t>
            </a:r>
            <a:r>
              <a:rPr lang="zh-CN" altLang="en-US"/>
              <a:t>算法中对簇的相似性建模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4600"/>
            <a:ext cx="8229600" cy="4881880"/>
          </a:xfrm>
        </p:spPr>
        <p:txBody>
          <a:bodyPr/>
          <a:p>
            <a:r>
              <a:rPr lang="zh-CN" alt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相对互连性（</a:t>
            </a:r>
            <a:r>
              <a:rPr lang="en-US" altLang="zh-CN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RI</a:t>
            </a:r>
            <a:r>
              <a:rPr lang="zh-CN" alt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）</a:t>
            </a:r>
            <a:endParaRPr lang="zh-CN" alt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endParaRPr lang="zh-CN" alt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sz="2400"/>
              <a:t>EC(Ci)表示簇i内所有边的权重和；</a:t>
            </a:r>
            <a:endParaRPr lang="zh-CN" altLang="en-US" sz="2400"/>
          </a:p>
          <a:p>
            <a:r>
              <a:rPr lang="zh-CN" altLang="en-US" sz="2400"/>
              <a:t>EC(Ci,Cj)表示跨越两个簇的所有边的权重和。</a:t>
            </a:r>
            <a:endParaRPr lang="zh-CN" altLang="en-US" sz="24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YOUR SITE HERE</a:t>
            </a:r>
            <a:endParaRPr kumimoji="0" lang="en-US" altLang="ko-KR" sz="1200" b="1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pic>
        <p:nvPicPr>
          <p:cNvPr id="5" name="图片 4" descr="]3PU8MVKOOYD[UFD~5OG]R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8685" y="2183130"/>
            <a:ext cx="3888740" cy="137922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CHAMELEON</a:t>
            </a:r>
            <a:r>
              <a:rPr lang="zh-CN" altLang="en-US">
                <a:sym typeface="+mn-ea"/>
              </a:rPr>
              <a:t>算法中对簇的相似性建模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3490"/>
            <a:ext cx="8229600" cy="4872990"/>
          </a:xfrm>
        </p:spPr>
        <p:txBody>
          <a:bodyPr/>
          <a:p>
            <a:r>
              <a:rPr lang="zh-CN" alt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相对近似性（</a:t>
            </a:r>
            <a:r>
              <a:rPr lang="en-US" altLang="zh-CN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RC</a:t>
            </a:r>
            <a:r>
              <a:rPr lang="zh-CN" alt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）</a:t>
            </a:r>
            <a:endParaRPr lang="zh-CN" alt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sz="2400">
                <a:sym typeface="+mn-ea"/>
              </a:rPr>
              <a:t>|Ci|表示簇i内数据点的个数；</a:t>
            </a:r>
            <a:endParaRPr lang="zh-CN" altLang="en-US" sz="2400">
              <a:sym typeface="+mn-ea"/>
            </a:endParaRPr>
          </a:p>
          <a:p>
            <a:r>
              <a:rPr lang="en-US" altLang="zh-CN" sz="2400"/>
              <a:t>SEC(Ci,Cj)</a:t>
            </a:r>
            <a:r>
              <a:rPr lang="zh-CN" altLang="en-US" sz="2400"/>
              <a:t>表示连接簇</a:t>
            </a:r>
            <a:r>
              <a:rPr lang="en-US" altLang="zh-CN" sz="2400"/>
              <a:t>Ci</a:t>
            </a:r>
            <a:r>
              <a:rPr lang="zh-CN" altLang="en-US" sz="2400"/>
              <a:t>和</a:t>
            </a:r>
            <a:r>
              <a:rPr lang="en-US" altLang="zh-CN" sz="2400"/>
              <a:t>Cj</a:t>
            </a:r>
            <a:r>
              <a:rPr lang="zh-CN" altLang="en-US" sz="2400"/>
              <a:t>的变得平均权重</a:t>
            </a:r>
            <a:endParaRPr lang="zh-CN" altLang="en-US" sz="2400"/>
          </a:p>
          <a:p>
            <a:r>
              <a:rPr lang="en-US" altLang="zh-CN" sz="2400"/>
              <a:t>SEC(Ci)</a:t>
            </a:r>
            <a:r>
              <a:rPr lang="zh-CN" altLang="en-US" sz="2400"/>
              <a:t>表示把簇</a:t>
            </a:r>
            <a:r>
              <a:rPr lang="en-US" altLang="zh-CN" sz="2400"/>
              <a:t>Ci</a:t>
            </a:r>
            <a:r>
              <a:rPr lang="zh-CN" altLang="en-US" sz="2400"/>
              <a:t>划分为两个大致相等部分的最小等分线切断的所有变得平均权重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YOUR SITE HERE</a:t>
            </a:r>
            <a:endParaRPr kumimoji="0" lang="en-US" altLang="ko-KR" sz="1200" b="1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pic>
        <p:nvPicPr>
          <p:cNvPr id="5" name="图片 4" descr="[8@UGWA8@D34K168PE$][J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095" y="2007235"/>
            <a:ext cx="6463665" cy="16129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CHAMELEON</a:t>
            </a:r>
            <a:r>
              <a:rPr lang="zh-CN" altLang="en-US">
                <a:sym typeface="+mn-ea"/>
              </a:rPr>
              <a:t>算法中对簇的相似性建模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1270"/>
            <a:ext cx="8229600" cy="4855210"/>
          </a:xfrm>
        </p:spPr>
        <p:txBody>
          <a:bodyPr/>
          <a:p>
            <a:r>
              <a:rPr lang="zh-CN" alt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度量函数</a:t>
            </a:r>
            <a:endParaRPr lang="zh-CN" alt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sz="2400">
                <a:cs typeface="Arial" panose="020B0604020202020204" pitchFamily="34" charset="0"/>
              </a:rPr>
              <a:t>ɑ</a:t>
            </a:r>
            <a:r>
              <a:rPr lang="en-US" altLang="zh-CN" sz="2400">
                <a:cs typeface="Arial" panose="020B0604020202020204" pitchFamily="34" charset="0"/>
              </a:rPr>
              <a:t>&gt;1</a:t>
            </a:r>
            <a:r>
              <a:rPr lang="zh-CN" altLang="en-US" sz="2400">
                <a:cs typeface="Arial" panose="020B0604020202020204" pitchFamily="34" charset="0"/>
              </a:rPr>
              <a:t>，更重视相对近似性</a:t>
            </a:r>
            <a:endParaRPr lang="zh-CN" altLang="en-US" sz="2400">
              <a:cs typeface="Arial" panose="020B0604020202020204" pitchFamily="34" charset="0"/>
            </a:endParaRPr>
          </a:p>
          <a:p>
            <a:r>
              <a:rPr lang="zh-CN" altLang="en-US" sz="2400">
                <a:cs typeface="Arial" panose="020B0604020202020204" pitchFamily="34" charset="0"/>
              </a:rPr>
              <a:t>ɑ</a:t>
            </a:r>
            <a:r>
              <a:rPr lang="en-US" altLang="zh-CN" sz="2400">
                <a:cs typeface="Arial" panose="020B0604020202020204" pitchFamily="34" charset="0"/>
              </a:rPr>
              <a:t>&lt;1</a:t>
            </a:r>
            <a:r>
              <a:rPr lang="zh-CN" altLang="en-US" sz="2400">
                <a:cs typeface="Arial" panose="020B0604020202020204" pitchFamily="34" charset="0"/>
              </a:rPr>
              <a:t>，更重视相对互连性</a:t>
            </a:r>
            <a:endParaRPr lang="zh-CN" altLang="en-US" sz="2400">
              <a:cs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YOUR SITE HERE</a:t>
            </a:r>
            <a:endParaRPr kumimoji="0" lang="en-US" altLang="ko-KR" sz="1200" b="1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pic>
        <p:nvPicPr>
          <p:cNvPr id="5" name="图片 4" descr="@84RODQS5`K(BX33MX)B}Y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2225675"/>
            <a:ext cx="4829175" cy="102044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CHAMELEON</a:t>
            </a:r>
            <a:r>
              <a:rPr lang="zh-CN" altLang="en-US"/>
              <a:t>算法主要步骤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8725"/>
            <a:ext cx="8229600" cy="4897755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第一阶段（得到子簇）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①初始化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accent4"/>
                </a:solidFill>
              </a:rPr>
              <a:t>      </a:t>
            </a:r>
            <a:r>
              <a:rPr lang="zh-CN" altLang="en-US" sz="2400">
                <a:solidFill>
                  <a:srgbClr val="00B0F0"/>
                </a:solidFill>
              </a:rPr>
              <a:t>所有点都属于一个簇</a:t>
            </a:r>
            <a:endParaRPr lang="zh-CN" altLang="en-US" sz="2400">
              <a:solidFill>
                <a:srgbClr val="00B0F0"/>
              </a:solidFill>
            </a:endParaRPr>
          </a:p>
          <a:p>
            <a:endParaRPr lang="zh-CN" altLang="en-US" sz="2400">
              <a:solidFill>
                <a:schemeClr val="accent4"/>
              </a:solidFill>
            </a:endParaRPr>
          </a:p>
          <a:p>
            <a:endParaRPr lang="zh-CN" altLang="en-US" sz="2400">
              <a:solidFill>
                <a:schemeClr val="accent4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②反复聚类直到所有簇的大小小于一固定值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chemeClr val="accent4"/>
                </a:solidFill>
              </a:rPr>
              <a:t>     </a:t>
            </a:r>
            <a:r>
              <a:rPr lang="zh-CN" altLang="en-US">
                <a:solidFill>
                  <a:srgbClr val="00B0F0"/>
                </a:solidFill>
              </a:rPr>
              <a:t> </a:t>
            </a:r>
            <a:r>
              <a:rPr lang="zh-CN" altLang="en-US" sz="2400">
                <a:solidFill>
                  <a:srgbClr val="00B0F0"/>
                </a:solidFill>
              </a:rPr>
              <a:t>用</a:t>
            </a:r>
            <a:r>
              <a:rPr lang="en-US" altLang="zh-CN" sz="2400">
                <a:solidFill>
                  <a:srgbClr val="00B0F0"/>
                </a:solidFill>
              </a:rPr>
              <a:t>hMetis</a:t>
            </a:r>
            <a:r>
              <a:rPr lang="zh-CN" altLang="en-US" sz="2400">
                <a:solidFill>
                  <a:srgbClr val="00B0F0"/>
                </a:solidFill>
              </a:rPr>
              <a:t>算法根据最小化截断的边的权重和来分割</a:t>
            </a:r>
            <a:r>
              <a:rPr lang="en-US" altLang="zh-CN" sz="2400">
                <a:solidFill>
                  <a:srgbClr val="00B0F0"/>
                </a:solidFill>
              </a:rPr>
              <a:t>K</a:t>
            </a:r>
            <a:r>
              <a:rPr lang="zh-CN" altLang="en-US" sz="2400">
                <a:solidFill>
                  <a:srgbClr val="00B0F0"/>
                </a:solidFill>
              </a:rPr>
              <a:t>最近邻居图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YOUR SITE HERE</a:t>
            </a:r>
            <a:endParaRPr kumimoji="0" lang="en-US" altLang="ko-KR" sz="1200" b="1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7305"/>
            <a:ext cx="8229600" cy="4829175"/>
          </a:xfrm>
        </p:spPr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YOUR SITE HERE</a:t>
            </a:r>
            <a:endParaRPr kumimoji="0" lang="en-US" altLang="ko-KR" sz="1200" b="1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pic>
        <p:nvPicPr>
          <p:cNvPr id="5" name="图片 4" descr="L{XS5{_NHWDY1]22SF%AX~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755" y="2087880"/>
            <a:ext cx="4138295" cy="2834640"/>
          </a:xfrm>
          <a:prstGeom prst="rect">
            <a:avLst/>
          </a:prstGeom>
        </p:spPr>
      </p:pic>
      <p:pic>
        <p:nvPicPr>
          <p:cNvPr id="7" name="图片 6" descr="1I_K`K~56UL5NJJ5TANLA5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465" y="2854960"/>
            <a:ext cx="3696335" cy="19812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CHAMELEON</a:t>
            </a:r>
            <a:r>
              <a:rPr lang="zh-CN" altLang="en-US">
                <a:sym typeface="+mn-ea"/>
              </a:rPr>
              <a:t>算法主要步骤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680"/>
          </a:xfrm>
        </p:spPr>
        <p:txBody>
          <a:bodyPr/>
          <a:p>
            <a:r>
              <a:rPr lang="zh-CN" alt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第二阶段（合并子簇）</a:t>
            </a:r>
            <a:r>
              <a:rPr lang="zh-CN" altLang="en-US" sz="2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（理论一）</a:t>
            </a:r>
            <a:endParaRPr lang="zh-CN" altLang="en-US" sz="20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altLang="en-US" sz="20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/>
              <a:t>①访问每个簇，计算它与相近簇的</a:t>
            </a:r>
            <a:r>
              <a:rPr lang="en-US" altLang="zh-CN" sz="2400"/>
              <a:t>RI</a:t>
            </a:r>
            <a:r>
              <a:rPr lang="zh-CN" altLang="en-US" sz="2400"/>
              <a:t>和</a:t>
            </a:r>
            <a:r>
              <a:rPr lang="en-US" altLang="zh-CN" sz="2400"/>
              <a:t>RC</a:t>
            </a:r>
            <a:r>
              <a:rPr lang="zh-CN" altLang="en-US" sz="2400"/>
              <a:t>。</a:t>
            </a:r>
            <a:endParaRPr lang="zh-CN" altLang="en-US" sz="2400"/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/>
              <a:t>②合并</a:t>
            </a:r>
            <a:r>
              <a:rPr lang="en-US" altLang="zh-CN" sz="2400"/>
              <a:t>RI</a:t>
            </a:r>
            <a:r>
              <a:rPr lang="zh-CN" altLang="en-US" sz="2400"/>
              <a:t>和</a:t>
            </a:r>
            <a:r>
              <a:rPr lang="en-US" altLang="zh-CN" sz="2400"/>
              <a:t>RI</a:t>
            </a:r>
            <a:r>
              <a:rPr lang="zh-CN" altLang="en-US" sz="2400"/>
              <a:t>分别超过</a:t>
            </a:r>
            <a:r>
              <a:rPr lang="en-US" altLang="zh-CN" sz="2400"/>
              <a:t>TRI</a:t>
            </a:r>
            <a:r>
              <a:rPr lang="zh-CN" altLang="en-US" sz="2400"/>
              <a:t>和</a:t>
            </a:r>
            <a:r>
              <a:rPr lang="en-US" altLang="zh-CN" sz="2400"/>
              <a:t>TRC</a:t>
            </a:r>
            <a:r>
              <a:rPr lang="zh-CN" altLang="en-US" sz="2400"/>
              <a:t>的簇对。若满足条件的临近簇多于一个，合并具有最高绝对互连性的簇。</a:t>
            </a:r>
            <a:endParaRPr lang="zh-CN" altLang="en-US" sz="2400"/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/>
              <a:t>③重复上两步，直到没有可合并的簇。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（注：用户先指</a:t>
            </a:r>
            <a:r>
              <a:rPr lang="zh-CN" altLang="en-US" sz="2400"/>
              <a:t>定阈值</a:t>
            </a:r>
            <a:r>
              <a:rPr lang="en-US" altLang="zh-CN" sz="2400"/>
              <a:t>TRI</a:t>
            </a:r>
            <a:r>
              <a:rPr lang="zh-CN" altLang="en-US" sz="2400"/>
              <a:t>和</a:t>
            </a:r>
            <a:r>
              <a:rPr lang="en-US" altLang="zh-CN" sz="2400"/>
              <a:t>TRC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YOUR SITE HERE</a:t>
            </a:r>
            <a:endParaRPr kumimoji="0" lang="en-US" altLang="ko-KR" sz="1200" b="1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CHAMELEON</a:t>
            </a:r>
            <a:r>
              <a:rPr lang="zh-CN" altLang="en-US">
                <a:sym typeface="+mn-ea"/>
              </a:rPr>
              <a:t>算法主要步骤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7765"/>
            <a:ext cx="8229600" cy="4958715"/>
          </a:xfrm>
        </p:spPr>
        <p:txBody>
          <a:bodyPr/>
          <a:p>
            <a:r>
              <a:rPr lang="zh-CN" alt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第二阶段（合并子簇）</a:t>
            </a:r>
            <a:r>
              <a:rPr lang="zh-CN" altLang="en-US" sz="2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（理论二）</a:t>
            </a:r>
            <a:endParaRPr lang="zh-CN" altLang="en-US" sz="20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/>
              <a:t>①访问每个簇，计算他与邻近的每个簇的RC和RI，计算度量函数的值</a:t>
            </a:r>
            <a:r>
              <a:rPr lang="en-US" altLang="zh-CN" sz="2400"/>
              <a:t>D</a:t>
            </a:r>
            <a:r>
              <a:rPr lang="zh-CN" altLang="en-US" sz="2400"/>
              <a:t>。</a:t>
            </a:r>
            <a:endParaRPr lang="zh-CN" altLang="en-US" sz="2400"/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/>
              <a:t>②找到最大的</a:t>
            </a:r>
            <a:r>
              <a:rPr lang="en-US" altLang="zh-CN" sz="2400"/>
              <a:t>D</a:t>
            </a:r>
            <a:r>
              <a:rPr lang="zh-CN" altLang="en-US" sz="2400"/>
              <a:t>,如果最大的</a:t>
            </a:r>
            <a:r>
              <a:rPr lang="en-US" altLang="zh-CN" sz="2400"/>
              <a:t>D</a:t>
            </a:r>
            <a:r>
              <a:rPr lang="zh-CN" altLang="en-US" sz="2400"/>
              <a:t>超过阈值，将簇与此值对应的簇合并。</a:t>
            </a:r>
            <a:endParaRPr lang="zh-CN" altLang="en-US" sz="2400"/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/>
              <a:t>③如果找到的最大的</a:t>
            </a:r>
            <a:r>
              <a:rPr lang="en-US" altLang="zh-CN" sz="2400"/>
              <a:t>D</a:t>
            </a:r>
            <a:r>
              <a:rPr lang="zh-CN" altLang="en-US" sz="2400"/>
              <a:t>没有超过阈值，则表明此聚簇已合并完成，移除聚簇列表，加入到结果聚簇中。</a:t>
            </a:r>
            <a:endParaRPr lang="zh-CN" altLang="en-US" sz="2400"/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/>
              <a:t>④递归步骤2，直到待合并聚簇列表最终大小为空。</a:t>
            </a:r>
            <a:endParaRPr lang="zh-CN" altLang="en-US" sz="24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YOUR SITE HERE</a:t>
            </a:r>
            <a:endParaRPr kumimoji="0" lang="en-US" altLang="ko-KR" sz="1200" b="1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YOUR SITE HERE</a:t>
            </a:r>
            <a:endParaRPr kumimoji="0" lang="en-US" altLang="ko-KR" sz="1200" b="1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pic>
        <p:nvPicPr>
          <p:cNvPr id="5" name="图片 4" descr="3FYGC0RRDRJOLZ7~5A6DDL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955" y="902970"/>
            <a:ext cx="8123555" cy="505269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CHAMELEON</a:t>
            </a:r>
            <a:r>
              <a:rPr lang="zh-CN" altLang="en-US"/>
              <a:t>算法的聚类结果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1720"/>
            <a:ext cx="8229600" cy="4949190"/>
          </a:xfrm>
        </p:spPr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YOUR SITE HERE</a:t>
            </a:r>
            <a:endParaRPr kumimoji="0" lang="en-US" altLang="ko-KR" sz="1200" b="1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pic>
        <p:nvPicPr>
          <p:cNvPr id="5" name="图片 4" descr="LCUO750{N9)[1TKUBNE_]]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805" y="1061720"/>
            <a:ext cx="2756535" cy="2005965"/>
          </a:xfrm>
          <a:prstGeom prst="rect">
            <a:avLst/>
          </a:prstGeom>
        </p:spPr>
      </p:pic>
      <p:pic>
        <p:nvPicPr>
          <p:cNvPr id="6" name="图片 5" descr="9~DV]5CMW0R4HDQ857@R71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340" y="1311275"/>
            <a:ext cx="3234055" cy="1756410"/>
          </a:xfrm>
          <a:prstGeom prst="rect">
            <a:avLst/>
          </a:prstGeom>
        </p:spPr>
      </p:pic>
      <p:pic>
        <p:nvPicPr>
          <p:cNvPr id="7" name="图片 6" descr="7Y`NLR(HMNE32R5Q@S3UT`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720" y="1061720"/>
            <a:ext cx="2509520" cy="1958975"/>
          </a:xfrm>
          <a:prstGeom prst="rect">
            <a:avLst/>
          </a:prstGeom>
        </p:spPr>
      </p:pic>
      <p:pic>
        <p:nvPicPr>
          <p:cNvPr id="8" name="图片 7" descr="A61)EH11MUX@HJ[1QX6JU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475" y="3158490"/>
            <a:ext cx="3277235" cy="2367915"/>
          </a:xfrm>
          <a:prstGeom prst="rect">
            <a:avLst/>
          </a:prstGeom>
        </p:spPr>
      </p:pic>
      <p:pic>
        <p:nvPicPr>
          <p:cNvPr id="9" name="图片 8" descr="I}0EK$4_E09SLP[20VZ$D)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1230" y="3198495"/>
            <a:ext cx="2978150" cy="2327910"/>
          </a:xfrm>
          <a:prstGeom prst="rect">
            <a:avLst/>
          </a:prstGeom>
        </p:spPr>
      </p:pic>
      <p:pic>
        <p:nvPicPr>
          <p:cNvPr id="10" name="图片 9" descr="YE77`MJ1X06YKK)_5(_L%[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3415" y="5814060"/>
            <a:ext cx="5487035" cy="25146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CURE</a:t>
            </a:r>
            <a:r>
              <a:rPr lang="zh-CN" altLang="en-US"/>
              <a:t>算法的聚类结果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15060"/>
            <a:ext cx="8229600" cy="5011420"/>
          </a:xfrm>
        </p:spPr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YOUR SITE HERE</a:t>
            </a:r>
            <a:endParaRPr kumimoji="0" lang="en-US" altLang="ko-KR" sz="1200" b="1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pic>
        <p:nvPicPr>
          <p:cNvPr id="5" name="图片 4" descr=")QE[U$UL4NFZFL8P$Y0~DF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415" y="1076325"/>
            <a:ext cx="2686685" cy="2145030"/>
          </a:xfrm>
          <a:prstGeom prst="rect">
            <a:avLst/>
          </a:prstGeom>
        </p:spPr>
      </p:pic>
      <p:pic>
        <p:nvPicPr>
          <p:cNvPr id="6" name="图片 5" descr="7(EU`4]R915~IZ{AOWU(NV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110" y="1088390"/>
            <a:ext cx="2670810" cy="2120265"/>
          </a:xfrm>
          <a:prstGeom prst="rect">
            <a:avLst/>
          </a:prstGeom>
        </p:spPr>
      </p:pic>
      <p:pic>
        <p:nvPicPr>
          <p:cNvPr id="7" name="图片 6" descr="U6U2(L~W1~UL`I)KQIAI[E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110" y="3209290"/>
            <a:ext cx="2630170" cy="2073275"/>
          </a:xfrm>
          <a:prstGeom prst="rect">
            <a:avLst/>
          </a:prstGeom>
        </p:spPr>
      </p:pic>
      <p:pic>
        <p:nvPicPr>
          <p:cNvPr id="8" name="图片 7" descr="Q]{E~4ECZF5DB{T6%14C6T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3208655"/>
            <a:ext cx="2612390" cy="2073910"/>
          </a:xfrm>
          <a:prstGeom prst="rect">
            <a:avLst/>
          </a:prstGeom>
        </p:spPr>
      </p:pic>
      <p:pic>
        <p:nvPicPr>
          <p:cNvPr id="9" name="图片 8" descr="8EEI(Y[C]364@0{}O5I6[1L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6455" y="1088390"/>
            <a:ext cx="2682875" cy="2152650"/>
          </a:xfrm>
          <a:prstGeom prst="rect">
            <a:avLst/>
          </a:prstGeom>
        </p:spPr>
      </p:pic>
      <p:pic>
        <p:nvPicPr>
          <p:cNvPr id="10" name="图片 9" descr="I$`OCG3@)HHXY5H}KY8XZ~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4395" y="3208655"/>
            <a:ext cx="2627630" cy="2099945"/>
          </a:xfrm>
          <a:prstGeom prst="rect">
            <a:avLst/>
          </a:prstGeom>
        </p:spPr>
      </p:pic>
      <p:pic>
        <p:nvPicPr>
          <p:cNvPr id="11" name="图片 10" descr="OH}RD79{YE8EVSY7JSKN@6B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8395" y="5549265"/>
            <a:ext cx="6782435" cy="2971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日期占位符 3"/>
          <p:cNvSpPr txBox="1">
            <a:spLocks noGrp="1"/>
          </p:cNvSpPr>
          <p:nvPr>
            <p:ph type="dt" sz="half" idx="10"/>
          </p:nvPr>
        </p:nvSpPr>
        <p:spPr bwMode="gray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YOUR SITE HERE</a:t>
            </a:r>
            <a:endParaRPr kumimoji="0" lang="en-US" altLang="ko-KR" sz="1200" b="1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sp>
        <p:nvSpPr>
          <p:cNvPr id="17411" name="Rectangle 4"/>
          <p:cNvSpPr/>
          <p:nvPr/>
        </p:nvSpPr>
        <p:spPr>
          <a:xfrm>
            <a:off x="170180" y="203200"/>
            <a:ext cx="784860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r>
              <a:rPr lang="en-US" altLang="ko-KR" sz="3200" b="1" dirty="0">
                <a:solidFill>
                  <a:schemeClr val="bg1"/>
                </a:solidFill>
                <a:latin typeface="Verdana" panose="020B0604030504040204" pitchFamily="34" charset="0"/>
                <a:ea typeface="굴림" pitchFamily="50" charset="-127"/>
              </a:rPr>
              <a:t>Contents</a:t>
            </a:r>
            <a:endParaRPr lang="en-US" altLang="ko-KR" sz="3200" b="1" dirty="0">
              <a:solidFill>
                <a:schemeClr val="bg1"/>
              </a:solidFill>
              <a:latin typeface="Verdana" panose="020B0604030504040204" pitchFamily="34" charset="0"/>
              <a:ea typeface="굴림" pitchFamily="50" charset="-127"/>
            </a:endParaRPr>
          </a:p>
        </p:txBody>
      </p:sp>
      <p:grpSp>
        <p:nvGrpSpPr>
          <p:cNvPr id="17412" name="Group 31"/>
          <p:cNvGrpSpPr/>
          <p:nvPr/>
        </p:nvGrpSpPr>
        <p:grpSpPr>
          <a:xfrm>
            <a:off x="1345565" y="1273493"/>
            <a:ext cx="4651375" cy="623887"/>
            <a:chOff x="880" y="1279"/>
            <a:chExt cx="2930" cy="393"/>
          </a:xfrm>
        </p:grpSpPr>
        <p:sp>
          <p:nvSpPr>
            <p:cNvPr id="17429" name="AutoShape 6"/>
            <p:cNvSpPr/>
            <p:nvPr/>
          </p:nvSpPr>
          <p:spPr>
            <a:xfrm>
              <a:off x="880" y="1295"/>
              <a:ext cx="2928" cy="37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6087" name="AutoShape 7"/>
            <p:cNvSpPr>
              <a:spLocks noChangeArrowheads="1"/>
            </p:cNvSpPr>
            <p:nvPr/>
          </p:nvSpPr>
          <p:spPr bwMode="gray">
            <a:xfrm>
              <a:off x="880" y="1279"/>
              <a:ext cx="2930" cy="3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7431" name="Oval 8"/>
            <p:cNvSpPr/>
            <p:nvPr/>
          </p:nvSpPr>
          <p:spPr>
            <a:xfrm rot="-2566439">
              <a:off x="896" y="1339"/>
              <a:ext cx="143" cy="89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7413" name="Group 32"/>
          <p:cNvGrpSpPr/>
          <p:nvPr/>
        </p:nvGrpSpPr>
        <p:grpSpPr>
          <a:xfrm>
            <a:off x="1374140" y="2357438"/>
            <a:ext cx="4651375" cy="623887"/>
            <a:chOff x="888" y="1807"/>
            <a:chExt cx="2930" cy="393"/>
          </a:xfrm>
        </p:grpSpPr>
        <p:sp>
          <p:nvSpPr>
            <p:cNvPr id="17426" name="AutoShape 10"/>
            <p:cNvSpPr/>
            <p:nvPr/>
          </p:nvSpPr>
          <p:spPr>
            <a:xfrm>
              <a:off x="888" y="1823"/>
              <a:ext cx="2928" cy="37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6091" name="AutoShape 11"/>
            <p:cNvSpPr>
              <a:spLocks noChangeArrowheads="1"/>
            </p:cNvSpPr>
            <p:nvPr/>
          </p:nvSpPr>
          <p:spPr bwMode="gray">
            <a:xfrm>
              <a:off x="888" y="1807"/>
              <a:ext cx="2930" cy="3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7428" name="Oval 12"/>
            <p:cNvSpPr/>
            <p:nvPr/>
          </p:nvSpPr>
          <p:spPr>
            <a:xfrm rot="-2566439">
              <a:off x="904" y="1867"/>
              <a:ext cx="143" cy="89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7414" name="Group 30"/>
          <p:cNvGrpSpPr/>
          <p:nvPr/>
        </p:nvGrpSpPr>
        <p:grpSpPr>
          <a:xfrm>
            <a:off x="1356360" y="3475038"/>
            <a:ext cx="4672013" cy="615950"/>
            <a:chOff x="880" y="2367"/>
            <a:chExt cx="2943" cy="388"/>
          </a:xfrm>
        </p:grpSpPr>
        <p:sp>
          <p:nvSpPr>
            <p:cNvPr id="17423" name="AutoShape 14"/>
            <p:cNvSpPr/>
            <p:nvPr/>
          </p:nvSpPr>
          <p:spPr>
            <a:xfrm>
              <a:off x="880" y="2367"/>
              <a:ext cx="2928" cy="37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6095" name="AutoShape 15"/>
            <p:cNvSpPr>
              <a:spLocks noChangeArrowheads="1"/>
            </p:cNvSpPr>
            <p:nvPr/>
          </p:nvSpPr>
          <p:spPr bwMode="gray">
            <a:xfrm>
              <a:off x="893" y="2374"/>
              <a:ext cx="2930" cy="3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7425" name="Oval 16"/>
            <p:cNvSpPr/>
            <p:nvPr/>
          </p:nvSpPr>
          <p:spPr>
            <a:xfrm rot="-2566439">
              <a:off x="896" y="2411"/>
              <a:ext cx="143" cy="89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7415" name="Group 33"/>
          <p:cNvGrpSpPr/>
          <p:nvPr/>
        </p:nvGrpSpPr>
        <p:grpSpPr>
          <a:xfrm>
            <a:off x="1389380" y="4488498"/>
            <a:ext cx="4651375" cy="623887"/>
            <a:chOff x="888" y="2879"/>
            <a:chExt cx="2930" cy="393"/>
          </a:xfrm>
        </p:grpSpPr>
        <p:sp>
          <p:nvSpPr>
            <p:cNvPr id="17420" name="AutoShape 18"/>
            <p:cNvSpPr/>
            <p:nvPr/>
          </p:nvSpPr>
          <p:spPr>
            <a:xfrm>
              <a:off x="888" y="2895"/>
              <a:ext cx="2928" cy="37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6099" name="AutoShape 19"/>
            <p:cNvSpPr>
              <a:spLocks noChangeArrowheads="1"/>
            </p:cNvSpPr>
            <p:nvPr/>
          </p:nvSpPr>
          <p:spPr bwMode="gray">
            <a:xfrm>
              <a:off x="888" y="2879"/>
              <a:ext cx="2930" cy="3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7422" name="Oval 20"/>
            <p:cNvSpPr/>
            <p:nvPr/>
          </p:nvSpPr>
          <p:spPr>
            <a:xfrm rot="-2566439">
              <a:off x="904" y="2939"/>
              <a:ext cx="143" cy="89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7416" name="Rectangle 21"/>
          <p:cNvSpPr/>
          <p:nvPr/>
        </p:nvSpPr>
        <p:spPr>
          <a:xfrm>
            <a:off x="1854200" y="1374775"/>
            <a:ext cx="3633788" cy="4032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eaLnBrk="1" hangingPunct="1"/>
            <a:r>
              <a:rPr lang="en-US" altLang="ko-KR" sz="2200" b="1" dirty="0">
                <a:solidFill>
                  <a:schemeClr val="bg1"/>
                </a:solidFill>
                <a:latin typeface="Verdana" panose="020B0604030504040204" pitchFamily="34" charset="0"/>
                <a:ea typeface="굴림" pitchFamily="50" charset="-127"/>
              </a:rPr>
              <a:t>1. </a:t>
            </a:r>
            <a:r>
              <a:rPr lang="zh-CN" altLang="en-US" sz="2200" b="1" dirty="0">
                <a:solidFill>
                  <a:schemeClr val="bg1"/>
                </a:solidFill>
                <a:latin typeface="Verdana" panose="020B0604030504040204" pitchFamily="34" charset="0"/>
                <a:ea typeface="굴림" pitchFamily="50" charset="-127"/>
              </a:rPr>
              <a:t>聚类的概念</a:t>
            </a:r>
            <a:endParaRPr lang="zh-CN" altLang="en-US" sz="2200" b="1" dirty="0">
              <a:solidFill>
                <a:schemeClr val="bg1"/>
              </a:solidFill>
              <a:latin typeface="Verdana" panose="020B0604030504040204" pitchFamily="34" charset="0"/>
              <a:ea typeface="굴림" pitchFamily="50" charset="-127"/>
            </a:endParaRPr>
          </a:p>
        </p:txBody>
      </p:sp>
      <p:sp>
        <p:nvSpPr>
          <p:cNvPr id="17417" name="Rectangle 22"/>
          <p:cNvSpPr/>
          <p:nvPr/>
        </p:nvSpPr>
        <p:spPr>
          <a:xfrm>
            <a:off x="1854200" y="2458085"/>
            <a:ext cx="3633788" cy="4032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eaLnBrk="1" hangingPunct="1"/>
            <a:r>
              <a:rPr lang="en-US" altLang="ko-KR" sz="2200" b="1" dirty="0">
                <a:solidFill>
                  <a:schemeClr val="bg1"/>
                </a:solidFill>
                <a:latin typeface="Verdana" panose="020B0604030504040204" pitchFamily="34" charset="0"/>
                <a:ea typeface="굴림" pitchFamily="50" charset="-127"/>
              </a:rPr>
              <a:t>2. </a:t>
            </a:r>
            <a:r>
              <a:rPr lang="zh-CN" altLang="en-US" sz="2200" b="1" dirty="0">
                <a:solidFill>
                  <a:schemeClr val="bg1"/>
                </a:solidFill>
                <a:latin typeface="Verdana" panose="020B0604030504040204" pitchFamily="34" charset="0"/>
                <a:ea typeface="굴림" pitchFamily="50" charset="-127"/>
              </a:rPr>
              <a:t>现有的聚类算法</a:t>
            </a:r>
            <a:endParaRPr lang="zh-CN" altLang="en-US" sz="2200" b="1" dirty="0">
              <a:solidFill>
                <a:schemeClr val="bg1"/>
              </a:solidFill>
              <a:latin typeface="Verdana" panose="020B0604030504040204" pitchFamily="34" charset="0"/>
              <a:ea typeface="굴림" pitchFamily="50" charset="-127"/>
            </a:endParaRPr>
          </a:p>
        </p:txBody>
      </p:sp>
      <p:sp>
        <p:nvSpPr>
          <p:cNvPr id="17418" name="Rectangle 23"/>
          <p:cNvSpPr/>
          <p:nvPr/>
        </p:nvSpPr>
        <p:spPr>
          <a:xfrm>
            <a:off x="1854200" y="3587115"/>
            <a:ext cx="3887788" cy="4032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eaLnBrk="1" hangingPunct="1"/>
            <a:r>
              <a:rPr lang="en-US" altLang="ko-KR" sz="2200" b="1" dirty="0">
                <a:solidFill>
                  <a:schemeClr val="bg1"/>
                </a:solidFill>
                <a:latin typeface="Verdana" panose="020B0604030504040204" pitchFamily="34" charset="0"/>
                <a:ea typeface="굴림" pitchFamily="50" charset="-127"/>
              </a:rPr>
              <a:t>3. CHAMELEON</a:t>
            </a:r>
            <a:r>
              <a:rPr lang="zh-CN" altLang="en-US" sz="2200" b="1" dirty="0">
                <a:solidFill>
                  <a:schemeClr val="bg1"/>
                </a:solidFill>
                <a:latin typeface="Verdana" panose="020B0604030504040204" pitchFamily="34" charset="0"/>
                <a:ea typeface="굴림" pitchFamily="50" charset="-127"/>
              </a:rPr>
              <a:t>算法</a:t>
            </a:r>
            <a:endParaRPr lang="zh-CN" altLang="en-US" sz="2200" b="1" dirty="0">
              <a:solidFill>
                <a:schemeClr val="bg1"/>
              </a:solidFill>
              <a:latin typeface="Verdana" panose="020B0604030504040204" pitchFamily="34" charset="0"/>
              <a:ea typeface="굴림" pitchFamily="50" charset="-127"/>
            </a:endParaRPr>
          </a:p>
        </p:txBody>
      </p:sp>
      <p:sp>
        <p:nvSpPr>
          <p:cNvPr id="17419" name="Rectangle 24"/>
          <p:cNvSpPr/>
          <p:nvPr/>
        </p:nvSpPr>
        <p:spPr>
          <a:xfrm>
            <a:off x="1878330" y="4589780"/>
            <a:ext cx="3633788" cy="4032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eaLnBrk="1" hangingPunct="1"/>
            <a:r>
              <a:rPr lang="en-US" altLang="ko-KR" sz="2200" b="1" dirty="0">
                <a:solidFill>
                  <a:schemeClr val="bg1"/>
                </a:solidFill>
                <a:latin typeface="Verdana" panose="020B0604030504040204" pitchFamily="34" charset="0"/>
                <a:ea typeface="굴림" pitchFamily="50" charset="-127"/>
              </a:rPr>
              <a:t>4. </a:t>
            </a:r>
            <a:r>
              <a:rPr lang="zh-CN" altLang="en-US" sz="2200" b="1" dirty="0">
                <a:solidFill>
                  <a:schemeClr val="bg1"/>
                </a:solidFill>
                <a:latin typeface="Verdana" panose="020B0604030504040204" pitchFamily="34" charset="0"/>
                <a:ea typeface="굴림" pitchFamily="50" charset="-127"/>
              </a:rPr>
              <a:t>实验结果</a:t>
            </a:r>
            <a:endParaRPr lang="zh-CN" altLang="en-US" sz="2200" b="1" dirty="0">
              <a:solidFill>
                <a:schemeClr val="bg1"/>
              </a:solidFill>
              <a:latin typeface="Verdana" panose="020B0604030504040204" pitchFamily="34" charset="0"/>
              <a:ea typeface="굴림" pitchFamily="50" charset="-127"/>
            </a:endParaRPr>
          </a:p>
        </p:txBody>
      </p:sp>
      <p:grpSp>
        <p:nvGrpSpPr>
          <p:cNvPr id="2" name="Group 31"/>
          <p:cNvGrpSpPr/>
          <p:nvPr/>
        </p:nvGrpSpPr>
        <p:grpSpPr>
          <a:xfrm>
            <a:off x="1372235" y="5481003"/>
            <a:ext cx="4656138" cy="604837"/>
            <a:chOff x="880" y="1291"/>
            <a:chExt cx="2933" cy="381"/>
          </a:xfrm>
        </p:grpSpPr>
        <p:sp>
          <p:nvSpPr>
            <p:cNvPr id="3" name="AutoShape 6"/>
            <p:cNvSpPr/>
            <p:nvPr/>
          </p:nvSpPr>
          <p:spPr>
            <a:xfrm>
              <a:off x="880" y="1295"/>
              <a:ext cx="2928" cy="37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" name="AutoShape 7"/>
            <p:cNvSpPr>
              <a:spLocks noChangeArrowheads="1"/>
            </p:cNvSpPr>
            <p:nvPr/>
          </p:nvSpPr>
          <p:spPr bwMode="gray">
            <a:xfrm>
              <a:off x="883" y="1291"/>
              <a:ext cx="2930" cy="3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0" lang="en-US" altLang="zh-CN" sz="2400" b="1" i="0" u="none" strike="noStrike" kern="1200" cap="none" spc="0" normalizeH="0" baseline="0" noProof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</a:rPr>
                <a:t>5.</a:t>
              </a:r>
              <a:r>
                <a:rPr kumimoji="0" lang="zh-CN" altLang="en-US" sz="2400" b="1" i="0" u="none" strike="noStrike" kern="1200" cap="none" spc="0" normalizeH="0" baseline="0" noProof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</a:rPr>
                <a:t>总结</a:t>
              </a:r>
              <a:endParaRPr kumimoji="0" lang="zh-CN" altLang="en-US" sz="2400" b="1" i="0" u="none" strike="noStrike" kern="1200" cap="none" spc="0" normalizeH="0" baseline="0" noProof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5" name="Oval 8"/>
            <p:cNvSpPr/>
            <p:nvPr/>
          </p:nvSpPr>
          <p:spPr>
            <a:xfrm rot="-2566439">
              <a:off x="896" y="1339"/>
              <a:ext cx="143" cy="89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DBSCAN</a:t>
            </a:r>
            <a:r>
              <a:rPr lang="zh-CN" altLang="en-US"/>
              <a:t>算法的实验结果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YOUR SITE HERE</a:t>
            </a:r>
            <a:endParaRPr kumimoji="0" lang="en-US" altLang="ko-KR" sz="1200" b="1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pic>
        <p:nvPicPr>
          <p:cNvPr id="5" name="图片 4" descr="[)10LRP$U@O`@E2EE{`G0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7315" y="1050925"/>
            <a:ext cx="5982970" cy="3053715"/>
          </a:xfrm>
          <a:prstGeom prst="rect">
            <a:avLst/>
          </a:prstGeom>
        </p:spPr>
      </p:pic>
      <p:pic>
        <p:nvPicPr>
          <p:cNvPr id="6" name="图片 5" descr="0O2HK)%O7M%HWTRPKRK9SN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315" y="4255135"/>
            <a:ext cx="5982970" cy="195326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83055"/>
            <a:ext cx="8229600" cy="4543425"/>
          </a:xfrm>
        </p:spPr>
        <p:txBody>
          <a:bodyPr/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具有互连性和相似性的动态模型</a:t>
            </a:r>
            <a:endParaRPr lang="zh-CN" altLang="en-US"/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可以发现高质量的任意形状的簇</a:t>
            </a:r>
            <a:endParaRPr lang="zh-CN" altLang="en-US"/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忽略大数据问题，高维数据的处理可能需要</a:t>
            </a:r>
            <a:r>
              <a:rPr lang="en-US" altLang="zh-CN"/>
              <a:t>O</a:t>
            </a:r>
            <a:r>
              <a:rPr lang="zh-CN" altLang="en-US"/>
              <a:t>（</a:t>
            </a:r>
            <a:r>
              <a:rPr lang="en-US" altLang="zh-CN"/>
              <a:t>n</a:t>
            </a:r>
            <a:r>
              <a:rPr lang="en-US" altLang="zh-CN" baseline="30000"/>
              <a:t>2</a:t>
            </a:r>
            <a:r>
              <a:rPr lang="zh-CN" altLang="en-US"/>
              <a:t>）的时间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YOUR SITE HERE</a:t>
            </a:r>
            <a:endParaRPr kumimoji="0" lang="en-US" altLang="ko-KR" sz="1200" b="1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ctrTitle" sz="quarter"/>
          </p:nvPr>
        </p:nvSpPr>
        <p:spPr>
          <a:xfrm>
            <a:off x="342900" y="2533650"/>
            <a:ext cx="5702300" cy="8302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/>
            </a:lvl1pPr>
          </a:lstStyle>
          <a:p>
            <a:pPr lvl="0" eaLnBrk="1" hangingPunct="1">
              <a:lnSpc>
                <a:spcPct val="80000"/>
              </a:lnSpc>
            </a:pPr>
            <a:r>
              <a:rPr lang="en-US" altLang="ko-KR" sz="6000" dirty="0">
                <a:solidFill>
                  <a:schemeClr val="accent2"/>
                </a:solidFill>
                <a:ea typeface="굴림" pitchFamily="50" charset="-127"/>
              </a:rPr>
              <a:t>Thank You!</a:t>
            </a:r>
            <a:endParaRPr lang="en-US" altLang="ko-KR" sz="6000" dirty="0">
              <a:solidFill>
                <a:schemeClr val="accent2"/>
              </a:solidFill>
              <a:ea typeface="굴림" pitchFamily="50" charset="-127"/>
            </a:endParaRPr>
          </a:p>
        </p:txBody>
      </p:sp>
      <p:sp>
        <p:nvSpPr>
          <p:cNvPr id="24579" name="Rectangle 9"/>
          <p:cNvSpPr/>
          <p:nvPr/>
        </p:nvSpPr>
        <p:spPr>
          <a:xfrm>
            <a:off x="7978775" y="38100"/>
            <a:ext cx="1160463" cy="5207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algn="ctr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ko-KR" sz="2400" dirty="0">
              <a:solidFill>
                <a:schemeClr val="folHlink"/>
              </a:solidFill>
              <a:latin typeface="Verdana" panose="020B0604030504040204" pitchFamily="34" charset="0"/>
              <a:ea typeface="굴림" pitchFamily="50" charset="-127"/>
            </a:endParaRPr>
          </a:p>
        </p:txBody>
      </p:sp>
      <p:sp>
        <p:nvSpPr>
          <p:cNvPr id="24580" name="Rectangle 19"/>
          <p:cNvSpPr/>
          <p:nvPr/>
        </p:nvSpPr>
        <p:spPr>
          <a:xfrm>
            <a:off x="731838" y="3840163"/>
            <a:ext cx="4614862" cy="3714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ko-KR" sz="2400" dirty="0">
              <a:latin typeface="Verdana" panose="020B0604030504040204" pitchFamily="34" charset="0"/>
              <a:ea typeface="굴림" pitchFamily="50" charset="-127"/>
            </a:endParaRPr>
          </a:p>
        </p:txBody>
      </p:sp>
      <p:sp>
        <p:nvSpPr>
          <p:cNvPr id="24581" name="Rectangle 20"/>
          <p:cNvSpPr/>
          <p:nvPr/>
        </p:nvSpPr>
        <p:spPr>
          <a:xfrm>
            <a:off x="1341438" y="4276725"/>
            <a:ext cx="3621087" cy="2968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algn="r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ko-KR" sz="2000" dirty="0">
              <a:solidFill>
                <a:schemeClr val="bg2"/>
              </a:solidFill>
              <a:latin typeface="Verdana" panose="020B0604030504040204" pitchFamily="34" charset="0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聚类的概念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83030"/>
          </a:xfrm>
        </p:spPr>
        <p:txBody>
          <a:bodyPr/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将数据对象划分为若干类，同一类的对象具有较高的相似度，不同类的对象相似度较低。</a:t>
            </a:r>
            <a:endParaRPr lang="zh-CN" altLang="en-US"/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在机器学习中，聚类是一种无指导学习，是在预先不知道欲划分类的情况下，根据信息相似度原则进行信息聚类的一种方法。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YOUR SITE HERE</a:t>
            </a:r>
            <a:endParaRPr kumimoji="0" lang="en-US" altLang="ko-KR" sz="1200" b="1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日期占位符 3"/>
          <p:cNvSpPr txBox="1">
            <a:spLocks noGrp="1"/>
          </p:cNvSpPr>
          <p:nvPr>
            <p:ph type="dt" sz="half" idx="10"/>
          </p:nvPr>
        </p:nvSpPr>
        <p:spPr bwMode="gray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YOUR SITE HERE</a:t>
            </a:r>
            <a:endParaRPr kumimoji="0" lang="en-US" altLang="ko-KR" sz="1200" b="1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sp>
        <p:nvSpPr>
          <p:cNvPr id="18435" name="AutoShape 26"/>
          <p:cNvSpPr/>
          <p:nvPr/>
        </p:nvSpPr>
        <p:spPr>
          <a:xfrm>
            <a:off x="587375" y="1330325"/>
            <a:ext cx="8072438" cy="835025"/>
          </a:xfrm>
          <a:prstGeom prst="homePlate">
            <a:avLst>
              <a:gd name="adj" fmla="val 63329"/>
            </a:avLst>
          </a:pr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436" name="AutoShape 5"/>
          <p:cNvSpPr/>
          <p:nvPr/>
        </p:nvSpPr>
        <p:spPr>
          <a:xfrm>
            <a:off x="730250" y="1766570"/>
            <a:ext cx="3609975" cy="4132263"/>
          </a:xfrm>
          <a:prstGeom prst="roundRect">
            <a:avLst>
              <a:gd name="adj" fmla="val 6903"/>
            </a:avLst>
          </a:prstGeom>
          <a:solidFill>
            <a:schemeClr val="bg1"/>
          </a:solidFill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/>
            <a:r>
              <a:rPr lang="en-US" altLang="zh-CN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zh-CN" alt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、</a:t>
            </a:r>
            <a:r>
              <a:rPr lang="en-US" altLang="zh-CN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K-means</a:t>
            </a:r>
            <a:endParaRPr lang="en-US" altLang="zh-CN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altLang="zh-CN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zh-CN" alt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、</a:t>
            </a:r>
            <a:r>
              <a:rPr lang="en-US" altLang="zh-CN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PAM</a:t>
            </a:r>
            <a:endParaRPr lang="en-US" altLang="zh-CN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altLang="zh-CN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zh-CN" alt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、</a:t>
            </a:r>
            <a:r>
              <a:rPr lang="en-US" altLang="zh-CN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CLARANS</a:t>
            </a:r>
            <a:endParaRPr lang="en-US" altLang="zh-CN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altLang="zh-CN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zh-CN" alt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、</a:t>
            </a:r>
            <a:r>
              <a:rPr lang="en-US" altLang="zh-CN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DBSCAN</a:t>
            </a:r>
            <a:endParaRPr lang="en-US" altLang="zh-CN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altLang="zh-CN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zh-CN" alt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、</a:t>
            </a:r>
            <a:r>
              <a:rPr lang="en-US" altLang="zh-CN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CURE</a:t>
            </a:r>
            <a:endParaRPr lang="en-US" altLang="zh-CN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altLang="zh-CN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</a:t>
            </a:r>
            <a:r>
              <a:rPr lang="zh-CN" alt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、</a:t>
            </a:r>
            <a:r>
              <a:rPr lang="en-US" altLang="zh-CN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ROCK</a:t>
            </a:r>
            <a:endParaRPr lang="en-US" altLang="zh-CN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437" name="Rectangle 12"/>
          <p:cNvSpPr/>
          <p:nvPr/>
        </p:nvSpPr>
        <p:spPr>
          <a:xfrm>
            <a:off x="152400" y="203200"/>
            <a:ext cx="784860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굴림" pitchFamily="50" charset="-127"/>
              </a:rPr>
              <a:t>现有的聚类算法</a:t>
            </a:r>
            <a:endParaRPr lang="zh-CN" altLang="en-US" sz="3200" b="1" dirty="0">
              <a:solidFill>
                <a:schemeClr val="bg1"/>
              </a:solidFill>
              <a:latin typeface="Verdana" panose="020B0604030504040204" pitchFamily="34" charset="0"/>
              <a:ea typeface="굴림" pitchFamily="50" charset="-127"/>
            </a:endParaRPr>
          </a:p>
        </p:txBody>
      </p:sp>
      <p:grpSp>
        <p:nvGrpSpPr>
          <p:cNvPr id="18438" name="Group 18"/>
          <p:cNvGrpSpPr/>
          <p:nvPr/>
        </p:nvGrpSpPr>
        <p:grpSpPr>
          <a:xfrm>
            <a:off x="966470" y="1457008"/>
            <a:ext cx="3136900" cy="623887"/>
            <a:chOff x="762" y="963"/>
            <a:chExt cx="1976" cy="393"/>
          </a:xfrm>
        </p:grpSpPr>
        <p:sp>
          <p:nvSpPr>
            <p:cNvPr id="18446" name="AutoShape 14"/>
            <p:cNvSpPr/>
            <p:nvPr/>
          </p:nvSpPr>
          <p:spPr>
            <a:xfrm>
              <a:off x="762" y="979"/>
              <a:ext cx="1975" cy="37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9167" name="AutoShape 15"/>
            <p:cNvSpPr>
              <a:spLocks noChangeArrowheads="1"/>
            </p:cNvSpPr>
            <p:nvPr/>
          </p:nvSpPr>
          <p:spPr bwMode="gray">
            <a:xfrm>
              <a:off x="762" y="963"/>
              <a:ext cx="1976" cy="3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8448" name="Oval 16"/>
            <p:cNvSpPr/>
            <p:nvPr/>
          </p:nvSpPr>
          <p:spPr>
            <a:xfrm rot="-2566439">
              <a:off x="778" y="1023"/>
              <a:ext cx="143" cy="89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8439" name="Rectangle 17"/>
          <p:cNvSpPr/>
          <p:nvPr/>
        </p:nvSpPr>
        <p:spPr>
          <a:xfrm>
            <a:off x="1397000" y="1568450"/>
            <a:ext cx="2209800" cy="4032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eaLnBrk="1" hangingPunct="1"/>
            <a:r>
              <a:rPr lang="en-US" altLang="ko-KR" sz="2200" b="1" dirty="0">
                <a:solidFill>
                  <a:schemeClr val="bg1"/>
                </a:solidFill>
                <a:latin typeface="Verdana" panose="020B0604030504040204" pitchFamily="34" charset="0"/>
                <a:ea typeface="굴림" pitchFamily="50" charset="-127"/>
              </a:rPr>
              <a:t>Sub Title</a:t>
            </a:r>
            <a:endParaRPr lang="en-US" altLang="ko-KR" sz="2200" b="1" dirty="0">
              <a:solidFill>
                <a:schemeClr val="bg1"/>
              </a:solidFill>
              <a:latin typeface="Verdana" panose="020B0604030504040204" pitchFamily="34" charset="0"/>
              <a:ea typeface="굴림" pitchFamily="50" charset="-127"/>
            </a:endParaRPr>
          </a:p>
        </p:txBody>
      </p:sp>
      <p:sp>
        <p:nvSpPr>
          <p:cNvPr id="18442" name="Rectangle 24"/>
          <p:cNvSpPr/>
          <p:nvPr/>
        </p:nvSpPr>
        <p:spPr>
          <a:xfrm>
            <a:off x="5357813" y="1563688"/>
            <a:ext cx="2209800" cy="4032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eaLnBrk="1" hangingPunct="1"/>
            <a:r>
              <a:rPr lang="en-US" altLang="ko-KR" sz="2200" b="1" dirty="0">
                <a:solidFill>
                  <a:schemeClr val="bg1"/>
                </a:solidFill>
                <a:latin typeface="Verdana" panose="020B0604030504040204" pitchFamily="34" charset="0"/>
                <a:ea typeface="굴림" pitchFamily="50" charset="-127"/>
              </a:rPr>
              <a:t>Sub Title</a:t>
            </a:r>
            <a:endParaRPr lang="en-US" altLang="ko-KR" sz="2200" b="1" dirty="0">
              <a:solidFill>
                <a:schemeClr val="bg1"/>
              </a:solidFill>
              <a:latin typeface="Verdana" panose="020B0604030504040204" pitchFamily="34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-means算法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0160"/>
            <a:ext cx="8229600" cy="4846320"/>
          </a:xfrm>
        </p:spPr>
        <p:txBody>
          <a:bodyPr/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chemeClr val="bg1"/>
                </a:solidFill>
                <a:effectLst>
                  <a:glow rad="139700">
                    <a:srgbClr val="70AD47">
                      <a:alpha val="40000"/>
                      <a:satMod val="175000"/>
                    </a:srgbClr>
                  </a:glow>
                </a:effectLst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effectLst>
                  <a:glow rad="139700">
                    <a:srgbClr val="70AD47">
                      <a:alpha val="40000"/>
                      <a:satMod val="175000"/>
                    </a:srgbClr>
                  </a:glow>
                </a:effectLst>
                <a:sym typeface="+mn-ea"/>
              </a:rPr>
              <a:t>、</a:t>
            </a:r>
            <a:r>
              <a:rPr lang="zh-CN" altLang="en-US"/>
              <a:t>随机地选择k个对象，每个对象初始地代表了一个簇的平均值或中心；</a:t>
            </a:r>
            <a:endParaRPr lang="zh-CN" altLang="en-US"/>
          </a:p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chemeClr val="bg1"/>
                </a:solidFill>
                <a:effectLst>
                  <a:glow rad="139700">
                    <a:srgbClr val="70AD47">
                      <a:alpha val="40000"/>
                      <a:satMod val="175000"/>
                    </a:srgbClr>
                  </a:glow>
                </a:effectLst>
                <a:sym typeface="+mn-ea"/>
              </a:rPr>
              <a:t>2</a:t>
            </a:r>
            <a:r>
              <a:rPr lang="zh-CN" altLang="en-US">
                <a:solidFill>
                  <a:schemeClr val="bg1"/>
                </a:solidFill>
                <a:effectLst>
                  <a:glow rad="139700">
                    <a:srgbClr val="70AD47">
                      <a:alpha val="40000"/>
                      <a:satMod val="175000"/>
                    </a:srgbClr>
                  </a:glow>
                </a:effectLst>
                <a:sym typeface="+mn-ea"/>
              </a:rPr>
              <a:t>、</a:t>
            </a:r>
            <a:r>
              <a:rPr lang="zh-CN" altLang="en-US"/>
              <a:t>对剩余的每个对象，根据其与各簇中心的距离，将它赋给最近的簇；</a:t>
            </a:r>
            <a:endParaRPr lang="zh-CN" altLang="en-US"/>
          </a:p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chemeClr val="bg1"/>
                </a:solidFill>
                <a:effectLst>
                  <a:glow rad="139700">
                    <a:srgbClr val="70AD47">
                      <a:alpha val="40000"/>
                      <a:satMod val="175000"/>
                    </a:srgbClr>
                  </a:glow>
                </a:effectLst>
                <a:sym typeface="+mn-ea"/>
              </a:rPr>
              <a:t>3</a:t>
            </a:r>
            <a:r>
              <a:rPr lang="zh-CN" altLang="en-US">
                <a:solidFill>
                  <a:schemeClr val="bg1"/>
                </a:solidFill>
                <a:effectLst>
                  <a:glow rad="139700">
                    <a:srgbClr val="70AD47">
                      <a:alpha val="40000"/>
                      <a:satMod val="175000"/>
                    </a:srgbClr>
                  </a:glow>
                </a:effectLst>
                <a:sym typeface="+mn-ea"/>
              </a:rPr>
              <a:t>、</a:t>
            </a:r>
            <a:r>
              <a:rPr lang="zh-CN" altLang="en-US"/>
              <a:t>然后重新计算每个簇的平均值。</a:t>
            </a:r>
            <a:endParaRPr lang="zh-CN" altLang="en-US"/>
          </a:p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/>
          </a:p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这个过程不断重复，直到准则函数收敛。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YOUR SITE HERE</a:t>
            </a:r>
            <a:endParaRPr kumimoji="0" lang="en-US" altLang="ko-KR" sz="1200" b="1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17060" y="2834640"/>
            <a:ext cx="30988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endParaRPr lang="zh-CN" altLang="en-US" sz="7200" b="1">
              <a:solidFill>
                <a:schemeClr val="bg1"/>
              </a:solidFill>
              <a:effectLst>
                <a:glow rad="139700">
                  <a:srgbClr val="70AD47">
                    <a:alpha val="40000"/>
                    <a:satMod val="175000"/>
                  </a:srgbClr>
                </a:glo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17060" y="2834640"/>
            <a:ext cx="30988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endParaRPr lang="zh-CN" altLang="en-US" sz="7200" b="1">
              <a:solidFill>
                <a:schemeClr val="bg1"/>
              </a:solidFill>
              <a:effectLst>
                <a:glow rad="139700">
                  <a:srgbClr val="70AD47">
                    <a:alpha val="40000"/>
                    <a:satMod val="175000"/>
                  </a:srgbClr>
                </a:glo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17060" y="2834640"/>
            <a:ext cx="30988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endParaRPr lang="zh-CN" altLang="en-US" sz="7200" b="1">
              <a:solidFill>
                <a:schemeClr val="bg1"/>
              </a:solidFill>
              <a:effectLst>
                <a:glow rad="139700">
                  <a:srgbClr val="70AD47">
                    <a:alpha val="40000"/>
                    <a:satMod val="175000"/>
                  </a:srgb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PAM算法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27430"/>
            <a:ext cx="8229600" cy="4664710"/>
          </a:xfrm>
        </p:spPr>
        <p:txBody>
          <a:bodyPr/>
          <a:p>
            <a:pPr marL="0" indent="0">
              <a:buNone/>
            </a:pPr>
            <a:endParaRPr lang="en-US" altLang="zh-CN"/>
          </a:p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选取若干点作为初始簇心，并将剩余的点分配到最近的簇</a:t>
            </a:r>
            <a:r>
              <a:rPr lang="zh-CN" altLang="en-US"/>
              <a:t>；</a:t>
            </a:r>
            <a:endParaRPr lang="zh-CN" altLang="en-US"/>
          </a:p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2、依次循环将非簇心的点假设为簇心，替换现有的一个，计算更改前后的耗费差距；</a:t>
            </a:r>
            <a:endParaRPr lang="zh-CN" altLang="en-US"/>
          </a:p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3、选择最小的最为新的簇心；</a:t>
            </a:r>
            <a:endParaRPr lang="zh-CN" altLang="en-US"/>
          </a:p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4、若簇心的位置没有改变，则停止。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YOUR SITE HERE</a:t>
            </a:r>
            <a:endParaRPr kumimoji="0" lang="en-US" altLang="ko-KR" sz="1200" b="1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CLARANS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0160"/>
            <a:ext cx="8229600" cy="4846320"/>
          </a:xfrm>
        </p:spPr>
        <p:txBody>
          <a:bodyPr/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随机选择一个点作为当前点；</a:t>
            </a:r>
            <a:endParaRPr lang="zh-CN" altLang="en-US"/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随机检查它周围不超过参数Maxneighbor 个的一些邻接点，假如找到一个比它更好的邻接点，则把它移入该邻接点，否则把该点作为局部最小量；</a:t>
            </a:r>
            <a:endParaRPr lang="zh-CN" altLang="en-US"/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再随机选择一个点来寻找另一个局部最小量，直至所找到的局部最小量数目达到用户要求为止。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YOUR SITE HERE</a:t>
            </a:r>
            <a:endParaRPr kumimoji="0" lang="en-US" altLang="ko-KR" sz="1200" b="1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DBSCAN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基于密度的聚类算法。该算法利用类的密度连通性可以快速发现任意形状的类。</a:t>
            </a:r>
            <a:endParaRPr lang="zh-CN" altLang="en-US"/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其基本思想是：对于一个类中的每个对象，在其给定半径的 领域中包含的对象不能少于某一给定的最小数目。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YOUR SITE HERE</a:t>
            </a:r>
            <a:endParaRPr kumimoji="0" lang="en-US" altLang="ko-KR" sz="1200" b="1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0489">
  <a:themeElements>
    <a:clrScheme name="0489 1">
      <a:dk1>
        <a:srgbClr val="000000"/>
      </a:dk1>
      <a:lt1>
        <a:srgbClr val="FFFFFF"/>
      </a:lt1>
      <a:dk2>
        <a:srgbClr val="333333"/>
      </a:dk2>
      <a:lt2>
        <a:srgbClr val="36A048"/>
      </a:lt2>
      <a:accent1>
        <a:srgbClr val="347634"/>
      </a:accent1>
      <a:accent2>
        <a:srgbClr val="004600"/>
      </a:accent2>
      <a:accent3>
        <a:srgbClr val="FFFFFF"/>
      </a:accent3>
      <a:accent4>
        <a:srgbClr val="000000"/>
      </a:accent4>
      <a:accent5>
        <a:srgbClr val="AEBDAE"/>
      </a:accent5>
      <a:accent6>
        <a:srgbClr val="003F00"/>
      </a:accent6>
      <a:hlink>
        <a:srgbClr val="EAEAEA"/>
      </a:hlink>
      <a:folHlink>
        <a:srgbClr val="C0C0C0"/>
      </a:folHlink>
    </a:clrScheme>
    <a:fontScheme name="0489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0489 1">
        <a:dk1>
          <a:srgbClr val="000000"/>
        </a:dk1>
        <a:lt1>
          <a:srgbClr val="FFFFFF"/>
        </a:lt1>
        <a:dk2>
          <a:srgbClr val="333333"/>
        </a:dk2>
        <a:lt2>
          <a:srgbClr val="36A048"/>
        </a:lt2>
        <a:accent1>
          <a:srgbClr val="347634"/>
        </a:accent1>
        <a:accent2>
          <a:srgbClr val="004600"/>
        </a:accent2>
        <a:accent3>
          <a:srgbClr val="FFFFFF"/>
        </a:accent3>
        <a:accent4>
          <a:srgbClr val="000000"/>
        </a:accent4>
        <a:accent5>
          <a:srgbClr val="AEBDAE"/>
        </a:accent5>
        <a:accent6>
          <a:srgbClr val="003F00"/>
        </a:accent6>
        <a:hlink>
          <a:srgbClr val="EAEAEA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89 2">
        <a:dk1>
          <a:srgbClr val="000000"/>
        </a:dk1>
        <a:lt1>
          <a:srgbClr val="FFFFFF"/>
        </a:lt1>
        <a:dk2>
          <a:srgbClr val="333333"/>
        </a:dk2>
        <a:lt2>
          <a:srgbClr val="3AA0EC"/>
        </a:lt2>
        <a:accent1>
          <a:srgbClr val="167BD6"/>
        </a:accent1>
        <a:accent2>
          <a:srgbClr val="104790"/>
        </a:accent2>
        <a:accent3>
          <a:srgbClr val="FFFFFF"/>
        </a:accent3>
        <a:accent4>
          <a:srgbClr val="000000"/>
        </a:accent4>
        <a:accent5>
          <a:srgbClr val="ABBFE8"/>
        </a:accent5>
        <a:accent6>
          <a:srgbClr val="0D3F82"/>
        </a:accent6>
        <a:hlink>
          <a:srgbClr val="EAEAEA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89 3">
        <a:dk1>
          <a:srgbClr val="000000"/>
        </a:dk1>
        <a:lt1>
          <a:srgbClr val="FFFFFF"/>
        </a:lt1>
        <a:dk2>
          <a:srgbClr val="333333"/>
        </a:dk2>
        <a:lt2>
          <a:srgbClr val="B3B367"/>
        </a:lt2>
        <a:accent1>
          <a:srgbClr val="928546"/>
        </a:accent1>
        <a:accent2>
          <a:srgbClr val="615F0D"/>
        </a:accent2>
        <a:accent3>
          <a:srgbClr val="FFFFFF"/>
        </a:accent3>
        <a:accent4>
          <a:srgbClr val="000000"/>
        </a:accent4>
        <a:accent5>
          <a:srgbClr val="C7C2B0"/>
        </a:accent5>
        <a:accent6>
          <a:srgbClr val="57550B"/>
        </a:accent6>
        <a:hlink>
          <a:srgbClr val="EAEAEA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89 4">
        <a:dk1>
          <a:srgbClr val="000000"/>
        </a:dk1>
        <a:lt1>
          <a:srgbClr val="FFFFFF"/>
        </a:lt1>
        <a:dk2>
          <a:srgbClr val="4D4D4D"/>
        </a:dk2>
        <a:lt2>
          <a:srgbClr val="5C81F6"/>
        </a:lt2>
        <a:accent1>
          <a:srgbClr val="0B52E1"/>
        </a:accent1>
        <a:accent2>
          <a:srgbClr val="0A37A6"/>
        </a:accent2>
        <a:accent3>
          <a:srgbClr val="FFFFFF"/>
        </a:accent3>
        <a:accent4>
          <a:srgbClr val="000000"/>
        </a:accent4>
        <a:accent5>
          <a:srgbClr val="AAB3EE"/>
        </a:accent5>
        <a:accent6>
          <a:srgbClr val="083196"/>
        </a:accent6>
        <a:hlink>
          <a:srgbClr val="EAEAEA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0489</Template>
  <TotalTime>0</TotalTime>
  <Words>2448</Words>
  <Application>WPS 演示</Application>
  <PresentationFormat/>
  <Paragraphs>259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Arial</vt:lpstr>
      <vt:lpstr>宋体</vt:lpstr>
      <vt:lpstr>Wingdings</vt:lpstr>
      <vt:lpstr>Times New Roman</vt:lpstr>
      <vt:lpstr>굴림</vt:lpstr>
      <vt:lpstr>Verdana</vt:lpstr>
      <vt:lpstr>Calibri</vt:lpstr>
      <vt:lpstr>方正正大黑简体</vt:lpstr>
      <vt:lpstr>黑体</vt:lpstr>
      <vt:lpstr>微软雅黑</vt:lpstr>
      <vt:lpstr>Malgun Gothic</vt:lpstr>
      <vt:lpstr>0489</vt:lpstr>
      <vt:lpstr>CHAMELEON算法</vt:lpstr>
      <vt:lpstr>PowerPoint 演示文稿</vt:lpstr>
      <vt:lpstr>PowerPoint 演示文稿</vt:lpstr>
      <vt:lpstr>聚类的概念</vt:lpstr>
      <vt:lpstr>PowerPoint 演示文稿</vt:lpstr>
      <vt:lpstr>K-means算法</vt:lpstr>
      <vt:lpstr>PAM算法</vt:lpstr>
      <vt:lpstr>CLARANS算法</vt:lpstr>
      <vt:lpstr>DBSCAN算法</vt:lpstr>
      <vt:lpstr>CURE算法</vt:lpstr>
      <vt:lpstr>ROCK算法</vt:lpstr>
      <vt:lpstr>PowerPoint 演示文稿</vt:lpstr>
      <vt:lpstr>PowerPoint 演示文稿</vt:lpstr>
      <vt:lpstr>PowerPoint 演示文稿</vt:lpstr>
      <vt:lpstr>PowerPoint 演示文稿</vt:lpstr>
      <vt:lpstr>CHAMELEON算法           ——一个两阶段的聚类算法</vt:lpstr>
      <vt:lpstr>PowerPoint 演示文稿</vt:lpstr>
      <vt:lpstr>CHAMELEON算法的数据建模</vt:lpstr>
      <vt:lpstr>PowerPoint 演示文稿</vt:lpstr>
      <vt:lpstr>CHAMELEON算法中对簇的相似性建模</vt:lpstr>
      <vt:lpstr>CHAMELEON算法中对簇的相似性建模 </vt:lpstr>
      <vt:lpstr>CHAMELEON算法中对簇的相似性建模</vt:lpstr>
      <vt:lpstr>CHAMELEON算法主要步骤</vt:lpstr>
      <vt:lpstr>PowerPoint 演示文稿</vt:lpstr>
      <vt:lpstr>CHAMELEON算法主要步骤 </vt:lpstr>
      <vt:lpstr>CHAMELEON算法主要步骤</vt:lpstr>
      <vt:lpstr>实验结果</vt:lpstr>
      <vt:lpstr>CHAMELEON算法的聚类结果</vt:lpstr>
      <vt:lpstr>CURE算法的聚类结果</vt:lpstr>
      <vt:lpstr>DBSCAN算法的实验结果</vt:lpstr>
      <vt:lpstr>总结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                 Template</dc:title>
  <dc:creator>雨林木风</dc:creator>
  <cp:lastModifiedBy>qiqi</cp:lastModifiedBy>
  <cp:revision>47</cp:revision>
  <dcterms:created xsi:type="dcterms:W3CDTF">2009-06-13T03:16:00Z</dcterms:created>
  <dcterms:modified xsi:type="dcterms:W3CDTF">2017-05-03T15:18:36Z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