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10" r:id="rId3"/>
    <p:sldId id="511" r:id="rId4"/>
    <p:sldId id="508" r:id="rId5"/>
    <p:sldId id="514" r:id="rId6"/>
    <p:sldId id="513" r:id="rId7"/>
    <p:sldId id="516" r:id="rId8"/>
    <p:sldId id="517" r:id="rId9"/>
    <p:sldId id="512" r:id="rId10"/>
    <p:sldId id="518" r:id="rId11"/>
    <p:sldId id="519" r:id="rId12"/>
    <p:sldId id="520" r:id="rId13"/>
    <p:sldId id="268" r:id="rId14"/>
  </p:sldIdLst>
  <p:sldSz cx="9144000" cy="5715000" type="screen16x10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75396" autoAdjust="0"/>
  </p:normalViewPr>
  <p:slideViewPr>
    <p:cSldViewPr snapToGrid="0">
      <p:cViewPr varScale="1">
        <p:scale>
          <a:sx n="104" d="100"/>
          <a:sy n="104" d="100"/>
        </p:scale>
        <p:origin x="1806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7A80C-0354-4D6A-A5DC-249BD6C2BB38}" type="doc">
      <dgm:prSet loTypeId="urn:microsoft.com/office/officeart/2008/layout/VerticalCurvedList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DAD9DCBB-F761-4A83-9CE1-D26C091A03F7}">
      <dgm:prSet/>
      <dgm:spPr/>
      <dgm:t>
        <a:bodyPr/>
        <a:lstStyle/>
        <a:p>
          <a:pPr rtl="0"/>
          <a:r>
            <a: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数据分析</a:t>
          </a:r>
          <a:endParaRPr lang="en-US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7895A43-C82F-4A90-929B-66873F9D06BE}" type="parTrans" cxnId="{BC16446C-D19F-4811-BECB-64E6D3C906BA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E1E2ACE1-9B77-491F-B1FF-B30A10F95C5A}" type="sibTrans" cxnId="{BC16446C-D19F-4811-BECB-64E6D3C906BA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B27DE93F-A906-4666-B59B-C1A80DADDCA6}">
      <dgm:prSet/>
      <dgm:spPr/>
      <dgm:t>
        <a:bodyPr/>
        <a:lstStyle/>
        <a:p>
          <a:pPr rtl="0"/>
          <a:r>
            <a:rPr lang="zh-CN" altLang="en-US" dirty="0">
              <a:latin typeface="微软雅黑" pitchFamily="34" charset="-122"/>
              <a:ea typeface="微软雅黑" pitchFamily="34" charset="-122"/>
            </a:rPr>
            <a:t>用户及实体行为分析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48B86EE-F3F3-4FB5-81B5-FDC078A28592}" type="parTrans" cxnId="{1219C87E-9EF0-42F2-ACEF-D74183C0A35C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6C16D7F4-0AB8-42B1-89DE-7F935277FFFB}" type="sibTrans" cxnId="{1219C87E-9EF0-42F2-ACEF-D74183C0A35C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90A55A9C-A1CF-4B98-93D9-F46E5FA91A35}">
      <dgm:prSet/>
      <dgm:spPr/>
      <dgm:t>
        <a:bodyPr/>
        <a:lstStyle/>
        <a:p>
          <a:pPr rtl="0"/>
          <a:r>
            <a:rPr lang="zh-CN" altLang="en-US" dirty="0">
              <a:latin typeface="微软雅黑" pitchFamily="34" charset="-122"/>
              <a:ea typeface="微软雅黑" pitchFamily="34" charset="-122"/>
            </a:rPr>
            <a:t>文件操作轨迹追踪系统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DD1D770-BBD0-4C94-AC5F-735D9122B9D2}" type="parTrans" cxnId="{F9E9E2BD-FBDB-4F50-B260-9B2DE9874376}">
      <dgm:prSet/>
      <dgm:spPr/>
      <dgm:t>
        <a:bodyPr/>
        <a:lstStyle/>
        <a:p>
          <a:endParaRPr lang="zh-CN" altLang="en-US"/>
        </a:p>
      </dgm:t>
    </dgm:pt>
    <dgm:pt modelId="{CD24D76E-FD05-43EB-87E4-A248001249C2}" type="sibTrans" cxnId="{F9E9E2BD-FBDB-4F50-B260-9B2DE9874376}">
      <dgm:prSet/>
      <dgm:spPr/>
      <dgm:t>
        <a:bodyPr/>
        <a:lstStyle/>
        <a:p>
          <a:endParaRPr lang="zh-CN" altLang="en-US"/>
        </a:p>
      </dgm:t>
    </dgm:pt>
    <dgm:pt modelId="{53A1CF59-D3AE-4124-848E-05E40D9F91F4}" type="pres">
      <dgm:prSet presAssocID="{76C7A80C-0354-4D6A-A5DC-249BD6C2BB38}" presName="Name0" presStyleCnt="0">
        <dgm:presLayoutVars>
          <dgm:chMax val="7"/>
          <dgm:chPref val="7"/>
          <dgm:dir/>
        </dgm:presLayoutVars>
      </dgm:prSet>
      <dgm:spPr/>
    </dgm:pt>
    <dgm:pt modelId="{C8AB25C4-8907-4160-9571-3DDB33DB5D9A}" type="pres">
      <dgm:prSet presAssocID="{76C7A80C-0354-4D6A-A5DC-249BD6C2BB38}" presName="Name1" presStyleCnt="0"/>
      <dgm:spPr/>
    </dgm:pt>
    <dgm:pt modelId="{BBAFFA53-10B7-4AEA-832E-8E11D5653CE5}" type="pres">
      <dgm:prSet presAssocID="{76C7A80C-0354-4D6A-A5DC-249BD6C2BB38}" presName="cycle" presStyleCnt="0"/>
      <dgm:spPr/>
    </dgm:pt>
    <dgm:pt modelId="{645465DF-435B-4A6F-A1C0-4B1BF089EDB2}" type="pres">
      <dgm:prSet presAssocID="{76C7A80C-0354-4D6A-A5DC-249BD6C2BB38}" presName="srcNode" presStyleLbl="node1" presStyleIdx="0" presStyleCnt="3"/>
      <dgm:spPr/>
    </dgm:pt>
    <dgm:pt modelId="{774CC8B1-373C-4F08-BCEF-5E4E027339EE}" type="pres">
      <dgm:prSet presAssocID="{76C7A80C-0354-4D6A-A5DC-249BD6C2BB38}" presName="conn" presStyleLbl="parChTrans1D2" presStyleIdx="0" presStyleCnt="1"/>
      <dgm:spPr/>
    </dgm:pt>
    <dgm:pt modelId="{F9B6183D-5341-4358-880A-88ABC0E1DFFA}" type="pres">
      <dgm:prSet presAssocID="{76C7A80C-0354-4D6A-A5DC-249BD6C2BB38}" presName="extraNode" presStyleLbl="node1" presStyleIdx="0" presStyleCnt="3"/>
      <dgm:spPr/>
    </dgm:pt>
    <dgm:pt modelId="{44585469-618F-4CCD-8CDF-892F64C6FF61}" type="pres">
      <dgm:prSet presAssocID="{76C7A80C-0354-4D6A-A5DC-249BD6C2BB38}" presName="dstNode" presStyleLbl="node1" presStyleIdx="0" presStyleCnt="3"/>
      <dgm:spPr/>
    </dgm:pt>
    <dgm:pt modelId="{175F3378-3F19-45E8-A3A2-D20EA9B5C9B9}" type="pres">
      <dgm:prSet presAssocID="{DAD9DCBB-F761-4A83-9CE1-D26C091A03F7}" presName="text_1" presStyleLbl="node1" presStyleIdx="0" presStyleCnt="3">
        <dgm:presLayoutVars>
          <dgm:bulletEnabled val="1"/>
        </dgm:presLayoutVars>
      </dgm:prSet>
      <dgm:spPr/>
    </dgm:pt>
    <dgm:pt modelId="{5E08BDC8-0651-4E26-AFE8-E5F90CC9062A}" type="pres">
      <dgm:prSet presAssocID="{DAD9DCBB-F761-4A83-9CE1-D26C091A03F7}" presName="accent_1" presStyleCnt="0"/>
      <dgm:spPr/>
    </dgm:pt>
    <dgm:pt modelId="{B888EABD-4D05-4DEE-994F-59286893B427}" type="pres">
      <dgm:prSet presAssocID="{DAD9DCBB-F761-4A83-9CE1-D26C091A03F7}" presName="accentRepeatNode" presStyleLbl="solidFgAcc1" presStyleIdx="0" presStyleCnt="3"/>
      <dgm:spPr>
        <a:solidFill>
          <a:schemeClr val="bg1"/>
        </a:solidFill>
      </dgm:spPr>
    </dgm:pt>
    <dgm:pt modelId="{7D282BA2-69CB-47B0-AD4B-5B137CB6EA87}" type="pres">
      <dgm:prSet presAssocID="{B27DE93F-A906-4666-B59B-C1A80DADDCA6}" presName="text_2" presStyleLbl="node1" presStyleIdx="1" presStyleCnt="3">
        <dgm:presLayoutVars>
          <dgm:bulletEnabled val="1"/>
        </dgm:presLayoutVars>
      </dgm:prSet>
      <dgm:spPr/>
    </dgm:pt>
    <dgm:pt modelId="{BAB91ED2-5BD9-4D61-8814-E9A8822BB2D6}" type="pres">
      <dgm:prSet presAssocID="{B27DE93F-A906-4666-B59B-C1A80DADDCA6}" presName="accent_2" presStyleCnt="0"/>
      <dgm:spPr/>
    </dgm:pt>
    <dgm:pt modelId="{F00DC7F4-1AA7-409B-A13C-A3AC1D2D27EE}" type="pres">
      <dgm:prSet presAssocID="{B27DE93F-A906-4666-B59B-C1A80DADDCA6}" presName="accentRepeatNode" presStyleLbl="solidFgAcc1" presStyleIdx="1" presStyleCnt="3"/>
      <dgm:spPr/>
    </dgm:pt>
    <dgm:pt modelId="{AA890130-42F9-4530-A3F7-D419B132DA18}" type="pres">
      <dgm:prSet presAssocID="{90A55A9C-A1CF-4B98-93D9-F46E5FA91A35}" presName="text_3" presStyleLbl="node1" presStyleIdx="2" presStyleCnt="3">
        <dgm:presLayoutVars>
          <dgm:bulletEnabled val="1"/>
        </dgm:presLayoutVars>
      </dgm:prSet>
      <dgm:spPr/>
    </dgm:pt>
    <dgm:pt modelId="{CDD71358-ACB1-4D23-B4F0-735B831E542A}" type="pres">
      <dgm:prSet presAssocID="{90A55A9C-A1CF-4B98-93D9-F46E5FA91A35}" presName="accent_3" presStyleCnt="0"/>
      <dgm:spPr/>
    </dgm:pt>
    <dgm:pt modelId="{8ED3BF07-6E4A-4607-B5DF-BDD100DFF96F}" type="pres">
      <dgm:prSet presAssocID="{90A55A9C-A1CF-4B98-93D9-F46E5FA91A35}" presName="accentRepeatNode" presStyleLbl="solidFgAcc1" presStyleIdx="2" presStyleCnt="3"/>
      <dgm:spPr/>
    </dgm:pt>
  </dgm:ptLst>
  <dgm:cxnLst>
    <dgm:cxn modelId="{BC16446C-D19F-4811-BECB-64E6D3C906BA}" srcId="{76C7A80C-0354-4D6A-A5DC-249BD6C2BB38}" destId="{DAD9DCBB-F761-4A83-9CE1-D26C091A03F7}" srcOrd="0" destOrd="0" parTransId="{97895A43-C82F-4A90-929B-66873F9D06BE}" sibTransId="{E1E2ACE1-9B77-491F-B1FF-B30A10F95C5A}"/>
    <dgm:cxn modelId="{50AF4172-88EE-4E9D-9C8A-029656CB05C2}" type="presOf" srcId="{DAD9DCBB-F761-4A83-9CE1-D26C091A03F7}" destId="{175F3378-3F19-45E8-A3A2-D20EA9B5C9B9}" srcOrd="0" destOrd="0" presId="urn:microsoft.com/office/officeart/2008/layout/VerticalCurvedList#1"/>
    <dgm:cxn modelId="{1219C87E-9EF0-42F2-ACEF-D74183C0A35C}" srcId="{76C7A80C-0354-4D6A-A5DC-249BD6C2BB38}" destId="{B27DE93F-A906-4666-B59B-C1A80DADDCA6}" srcOrd="1" destOrd="0" parTransId="{548B86EE-F3F3-4FB5-81B5-FDC078A28592}" sibTransId="{6C16D7F4-0AB8-42B1-89DE-7F935277FFFB}"/>
    <dgm:cxn modelId="{C3AC8080-00C6-48A3-BDCA-30364A5E3449}" type="presOf" srcId="{76C7A80C-0354-4D6A-A5DC-249BD6C2BB38}" destId="{53A1CF59-D3AE-4124-848E-05E40D9F91F4}" srcOrd="0" destOrd="0" presId="urn:microsoft.com/office/officeart/2008/layout/VerticalCurvedList#1"/>
    <dgm:cxn modelId="{A39326B0-8E4B-4E7D-B042-758A036D3A93}" type="presOf" srcId="{90A55A9C-A1CF-4B98-93D9-F46E5FA91A35}" destId="{AA890130-42F9-4530-A3F7-D419B132DA18}" srcOrd="0" destOrd="0" presId="urn:microsoft.com/office/officeart/2008/layout/VerticalCurvedList#1"/>
    <dgm:cxn modelId="{F9E9E2BD-FBDB-4F50-B260-9B2DE9874376}" srcId="{76C7A80C-0354-4D6A-A5DC-249BD6C2BB38}" destId="{90A55A9C-A1CF-4B98-93D9-F46E5FA91A35}" srcOrd="2" destOrd="0" parTransId="{EDD1D770-BBD0-4C94-AC5F-735D9122B9D2}" sibTransId="{CD24D76E-FD05-43EB-87E4-A248001249C2}"/>
    <dgm:cxn modelId="{01DE6BD0-5A8D-4440-AA74-FDB09C900F02}" type="presOf" srcId="{B27DE93F-A906-4666-B59B-C1A80DADDCA6}" destId="{7D282BA2-69CB-47B0-AD4B-5B137CB6EA87}" srcOrd="0" destOrd="0" presId="urn:microsoft.com/office/officeart/2008/layout/VerticalCurvedList#1"/>
    <dgm:cxn modelId="{37D479EB-B64B-4DE4-83F4-D75BF4FB0781}" type="presOf" srcId="{E1E2ACE1-9B77-491F-B1FF-B30A10F95C5A}" destId="{774CC8B1-373C-4F08-BCEF-5E4E027339EE}" srcOrd="0" destOrd="0" presId="urn:microsoft.com/office/officeart/2008/layout/VerticalCurvedList#1"/>
    <dgm:cxn modelId="{22325BA6-650D-4538-A9D5-4CAB46C920A4}" type="presParOf" srcId="{53A1CF59-D3AE-4124-848E-05E40D9F91F4}" destId="{C8AB25C4-8907-4160-9571-3DDB33DB5D9A}" srcOrd="0" destOrd="0" presId="urn:microsoft.com/office/officeart/2008/layout/VerticalCurvedList#1"/>
    <dgm:cxn modelId="{E554C987-5B81-440E-B159-1E5C9840EFC8}" type="presParOf" srcId="{C8AB25C4-8907-4160-9571-3DDB33DB5D9A}" destId="{BBAFFA53-10B7-4AEA-832E-8E11D5653CE5}" srcOrd="0" destOrd="0" presId="urn:microsoft.com/office/officeart/2008/layout/VerticalCurvedList#1"/>
    <dgm:cxn modelId="{5C15A909-2F28-4A4C-8C6B-2D1DB70018D8}" type="presParOf" srcId="{BBAFFA53-10B7-4AEA-832E-8E11D5653CE5}" destId="{645465DF-435B-4A6F-A1C0-4B1BF089EDB2}" srcOrd="0" destOrd="0" presId="urn:microsoft.com/office/officeart/2008/layout/VerticalCurvedList#1"/>
    <dgm:cxn modelId="{DD7DA608-B967-439E-B497-7FDD42E5B9FB}" type="presParOf" srcId="{BBAFFA53-10B7-4AEA-832E-8E11D5653CE5}" destId="{774CC8B1-373C-4F08-BCEF-5E4E027339EE}" srcOrd="1" destOrd="0" presId="urn:microsoft.com/office/officeart/2008/layout/VerticalCurvedList#1"/>
    <dgm:cxn modelId="{91179F78-C981-455D-BDF6-0C56FBD7809E}" type="presParOf" srcId="{BBAFFA53-10B7-4AEA-832E-8E11D5653CE5}" destId="{F9B6183D-5341-4358-880A-88ABC0E1DFFA}" srcOrd="2" destOrd="0" presId="urn:microsoft.com/office/officeart/2008/layout/VerticalCurvedList#1"/>
    <dgm:cxn modelId="{F8A79485-28C5-478C-B729-D718DF7F2EE8}" type="presParOf" srcId="{BBAFFA53-10B7-4AEA-832E-8E11D5653CE5}" destId="{44585469-618F-4CCD-8CDF-892F64C6FF61}" srcOrd="3" destOrd="0" presId="urn:microsoft.com/office/officeart/2008/layout/VerticalCurvedList#1"/>
    <dgm:cxn modelId="{4394572B-8599-4A48-886F-F97AEB5814FC}" type="presParOf" srcId="{C8AB25C4-8907-4160-9571-3DDB33DB5D9A}" destId="{175F3378-3F19-45E8-A3A2-D20EA9B5C9B9}" srcOrd="1" destOrd="0" presId="urn:microsoft.com/office/officeart/2008/layout/VerticalCurvedList#1"/>
    <dgm:cxn modelId="{8E52F7A2-E7A1-4AAF-B423-3C6E367E01D9}" type="presParOf" srcId="{C8AB25C4-8907-4160-9571-3DDB33DB5D9A}" destId="{5E08BDC8-0651-4E26-AFE8-E5F90CC9062A}" srcOrd="2" destOrd="0" presId="urn:microsoft.com/office/officeart/2008/layout/VerticalCurvedList#1"/>
    <dgm:cxn modelId="{FFADFFAF-0D01-4AEA-A0B7-381D587C50BF}" type="presParOf" srcId="{5E08BDC8-0651-4E26-AFE8-E5F90CC9062A}" destId="{B888EABD-4D05-4DEE-994F-59286893B427}" srcOrd="0" destOrd="0" presId="urn:microsoft.com/office/officeart/2008/layout/VerticalCurvedList#1"/>
    <dgm:cxn modelId="{41CE0AF0-0CDA-4CF6-BA06-DB9F11AA0B38}" type="presParOf" srcId="{C8AB25C4-8907-4160-9571-3DDB33DB5D9A}" destId="{7D282BA2-69CB-47B0-AD4B-5B137CB6EA87}" srcOrd="3" destOrd="0" presId="urn:microsoft.com/office/officeart/2008/layout/VerticalCurvedList#1"/>
    <dgm:cxn modelId="{E914E555-81B1-40EC-8935-3BC91193AD4C}" type="presParOf" srcId="{C8AB25C4-8907-4160-9571-3DDB33DB5D9A}" destId="{BAB91ED2-5BD9-4D61-8814-E9A8822BB2D6}" srcOrd="4" destOrd="0" presId="urn:microsoft.com/office/officeart/2008/layout/VerticalCurvedList#1"/>
    <dgm:cxn modelId="{57E9DDAD-52FE-419D-8174-283628A15E55}" type="presParOf" srcId="{BAB91ED2-5BD9-4D61-8814-E9A8822BB2D6}" destId="{F00DC7F4-1AA7-409B-A13C-A3AC1D2D27EE}" srcOrd="0" destOrd="0" presId="urn:microsoft.com/office/officeart/2008/layout/VerticalCurvedList#1"/>
    <dgm:cxn modelId="{DDD9222D-6AB9-4809-BBCC-878B17A78F09}" type="presParOf" srcId="{C8AB25C4-8907-4160-9571-3DDB33DB5D9A}" destId="{AA890130-42F9-4530-A3F7-D419B132DA18}" srcOrd="5" destOrd="0" presId="urn:microsoft.com/office/officeart/2008/layout/VerticalCurvedList#1"/>
    <dgm:cxn modelId="{51513506-EEBC-4D35-A6F8-E4103909DC09}" type="presParOf" srcId="{C8AB25C4-8907-4160-9571-3DDB33DB5D9A}" destId="{CDD71358-ACB1-4D23-B4F0-735B831E542A}" srcOrd="6" destOrd="0" presId="urn:microsoft.com/office/officeart/2008/layout/VerticalCurvedList#1"/>
    <dgm:cxn modelId="{BA640856-1484-4FBC-BF85-DE20378C5660}" type="presParOf" srcId="{CDD71358-ACB1-4D23-B4F0-735B831E542A}" destId="{8ED3BF07-6E4A-4607-B5DF-BDD100DFF96F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CC8B1-373C-4F08-BCEF-5E4E027339EE}">
      <dsp:nvSpPr>
        <dsp:cNvPr id="0" name=""/>
        <dsp:cNvSpPr/>
      </dsp:nvSpPr>
      <dsp:spPr>
        <a:xfrm>
          <a:off x="-4469244" y="-685390"/>
          <a:ext cx="5324216" cy="532421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F3378-3F19-45E8-A3A2-D20EA9B5C9B9}">
      <dsp:nvSpPr>
        <dsp:cNvPr id="0" name=""/>
        <dsp:cNvSpPr/>
      </dsp:nvSpPr>
      <dsp:spPr>
        <a:xfrm>
          <a:off x="549853" y="395343"/>
          <a:ext cx="4315080" cy="790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60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数据分析</a:t>
          </a:r>
          <a:endParaRPr lang="en-US" sz="28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49853" y="395343"/>
        <a:ext cx="4315080" cy="790687"/>
      </dsp:txXfrm>
    </dsp:sp>
    <dsp:sp modelId="{B888EABD-4D05-4DEE-994F-59286893B427}">
      <dsp:nvSpPr>
        <dsp:cNvPr id="0" name=""/>
        <dsp:cNvSpPr/>
      </dsp:nvSpPr>
      <dsp:spPr>
        <a:xfrm>
          <a:off x="55674" y="296507"/>
          <a:ext cx="988358" cy="988358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82BA2-69CB-47B0-AD4B-5B137CB6EA87}">
      <dsp:nvSpPr>
        <dsp:cNvPr id="0" name=""/>
        <dsp:cNvSpPr/>
      </dsp:nvSpPr>
      <dsp:spPr>
        <a:xfrm>
          <a:off x="837268" y="1581374"/>
          <a:ext cx="4027666" cy="790687"/>
        </a:xfrm>
        <a:prstGeom prst="rect">
          <a:avLst/>
        </a:prstGeom>
        <a:solidFill>
          <a:schemeClr val="accent5">
            <a:hueOff val="3359278"/>
            <a:satOff val="4740"/>
            <a:lumOff val="-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60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itchFamily="34" charset="-122"/>
              <a:ea typeface="微软雅黑" pitchFamily="34" charset="-122"/>
            </a:rPr>
            <a:t>用户及实体行为分析</a:t>
          </a:r>
          <a:endParaRPr 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37268" y="1581374"/>
        <a:ext cx="4027666" cy="790687"/>
      </dsp:txXfrm>
    </dsp:sp>
    <dsp:sp modelId="{F00DC7F4-1AA7-409B-A13C-A3AC1D2D27EE}">
      <dsp:nvSpPr>
        <dsp:cNvPr id="0" name=""/>
        <dsp:cNvSpPr/>
      </dsp:nvSpPr>
      <dsp:spPr>
        <a:xfrm>
          <a:off x="343089" y="1482538"/>
          <a:ext cx="988358" cy="988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359278"/>
              <a:satOff val="4740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90130-42F9-4530-A3F7-D419B132DA18}">
      <dsp:nvSpPr>
        <dsp:cNvPr id="0" name=""/>
        <dsp:cNvSpPr/>
      </dsp:nvSpPr>
      <dsp:spPr>
        <a:xfrm>
          <a:off x="549853" y="2767404"/>
          <a:ext cx="4315080" cy="790687"/>
        </a:xfrm>
        <a:prstGeom prst="rect">
          <a:avLst/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60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itchFamily="34" charset="-122"/>
              <a:ea typeface="微软雅黑" pitchFamily="34" charset="-122"/>
            </a:rPr>
            <a:t>文件操作轨迹追踪系统</a:t>
          </a:r>
          <a:endParaRPr 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49853" y="2767404"/>
        <a:ext cx="4315080" cy="790687"/>
      </dsp:txXfrm>
    </dsp:sp>
    <dsp:sp modelId="{8ED3BF07-6E4A-4607-B5DF-BDD100DFF96F}">
      <dsp:nvSpPr>
        <dsp:cNvPr id="0" name=""/>
        <dsp:cNvSpPr/>
      </dsp:nvSpPr>
      <dsp:spPr>
        <a:xfrm>
          <a:off x="55674" y="2668568"/>
          <a:ext cx="988358" cy="988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6718555"/>
              <a:satOff val="9479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4FE8A-5357-4423-9BBE-89364C7D1A7C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E327-B7B3-4EF1-953E-1A48FA36C7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3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zh-CN" altLang="en-US"/>
              <a:pPr/>
              <a:t>2019/2/20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20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071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Rare event detection (PCA-based outliers analysis)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autoencoder</a:t>
            </a:r>
            <a:r>
              <a:rPr lang="en-US" altLang="zh-CN" dirty="0"/>
              <a:t> reconstruction error)</a:t>
            </a:r>
          </a:p>
          <a:p>
            <a:r>
              <a:rPr lang="en-US" altLang="zh-CN" dirty="0"/>
              <a:t>(Joint probability density estimation)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综合</a:t>
            </a:r>
            <a:r>
              <a:rPr lang="en-US" altLang="zh-CN" dirty="0"/>
              <a:t>--</a:t>
            </a:r>
            <a:r>
              <a:rPr lang="zh-CN" altLang="en-US" dirty="0"/>
              <a:t>鲁棒性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相关性检测   </a:t>
            </a:r>
            <a:r>
              <a:rPr lang="en-US" altLang="zh-CN" dirty="0" err="1"/>
              <a:t>autoencoder</a:t>
            </a:r>
            <a:r>
              <a:rPr lang="en-US" altLang="zh-CN" dirty="0"/>
              <a:t>, PCA , SVD, </a:t>
            </a:r>
            <a:r>
              <a:rPr lang="zh-CN" altLang="en-US" dirty="0"/>
              <a:t>分解机</a:t>
            </a:r>
            <a:r>
              <a:rPr lang="en-US" altLang="zh-CN" dirty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Rare event detection (PCA-based outliers analysis)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autoencoder</a:t>
            </a:r>
            <a:r>
              <a:rPr lang="en-US" altLang="zh-CN" dirty="0"/>
              <a:t> reconstruction error)</a:t>
            </a:r>
          </a:p>
          <a:p>
            <a:r>
              <a:rPr lang="en-US" altLang="zh-CN" dirty="0"/>
              <a:t>(Joint probability density estimation)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综合</a:t>
            </a:r>
            <a:r>
              <a:rPr lang="en-US" altLang="zh-CN" dirty="0"/>
              <a:t>--</a:t>
            </a:r>
            <a:r>
              <a:rPr lang="zh-CN" altLang="en-US" dirty="0"/>
              <a:t>鲁棒性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相关性检测   </a:t>
            </a:r>
            <a:r>
              <a:rPr lang="en-US" altLang="zh-CN" dirty="0" err="1"/>
              <a:t>autoencoder</a:t>
            </a:r>
            <a:r>
              <a:rPr lang="en-US" altLang="zh-CN" dirty="0"/>
              <a:t>, PCA , SVD, </a:t>
            </a:r>
            <a:r>
              <a:rPr lang="zh-CN" altLang="en-US" dirty="0"/>
              <a:t>分解机</a:t>
            </a:r>
            <a:r>
              <a:rPr lang="en-US" altLang="zh-CN" dirty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Rare event detection (PCA-based outliers analysis)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autoencoder</a:t>
            </a:r>
            <a:r>
              <a:rPr lang="en-US" altLang="zh-CN" dirty="0"/>
              <a:t> reconstruction error)</a:t>
            </a:r>
          </a:p>
          <a:p>
            <a:r>
              <a:rPr lang="en-US" altLang="zh-CN" dirty="0"/>
              <a:t>(Joint probability density estimation)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综合</a:t>
            </a:r>
            <a:r>
              <a:rPr lang="en-US" altLang="zh-CN" dirty="0"/>
              <a:t>--</a:t>
            </a:r>
            <a:r>
              <a:rPr lang="zh-CN" altLang="en-US" dirty="0"/>
              <a:t>鲁棒性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相关性检测   </a:t>
            </a:r>
            <a:r>
              <a:rPr lang="en-US" altLang="zh-CN" dirty="0" err="1"/>
              <a:t>autoencoder</a:t>
            </a:r>
            <a:r>
              <a:rPr lang="en-US" altLang="zh-CN" dirty="0"/>
              <a:t>, PCA , SVD, </a:t>
            </a:r>
            <a:r>
              <a:rPr lang="zh-CN" altLang="en-US" dirty="0"/>
              <a:t>分解机</a:t>
            </a:r>
            <a:r>
              <a:rPr lang="en-US" altLang="zh-CN" dirty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Rare event detection (PCA-based outliers analysis)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autoencoder</a:t>
            </a:r>
            <a:r>
              <a:rPr lang="en-US" altLang="zh-CN" dirty="0"/>
              <a:t> reconstruction error)</a:t>
            </a:r>
          </a:p>
          <a:p>
            <a:r>
              <a:rPr lang="en-US" altLang="zh-CN" dirty="0"/>
              <a:t>(Joint probability density estimation)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综合</a:t>
            </a:r>
            <a:r>
              <a:rPr lang="en-US" altLang="zh-CN" dirty="0"/>
              <a:t>--</a:t>
            </a:r>
            <a:r>
              <a:rPr lang="zh-CN" altLang="en-US" dirty="0"/>
              <a:t>鲁棒性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相关性检测   </a:t>
            </a:r>
            <a:r>
              <a:rPr lang="en-US" altLang="zh-CN" dirty="0" err="1"/>
              <a:t>autoencoder</a:t>
            </a:r>
            <a:r>
              <a:rPr lang="en-US" altLang="zh-CN" dirty="0"/>
              <a:t>, PCA , SVD, </a:t>
            </a:r>
            <a:r>
              <a:rPr lang="zh-CN" altLang="en-US" dirty="0"/>
              <a:t>分解机</a:t>
            </a:r>
            <a:r>
              <a:rPr lang="en-US" altLang="zh-CN" dirty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Rare event detection (PCA-based outliers analysis)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autoencoder</a:t>
            </a:r>
            <a:r>
              <a:rPr lang="en-US" altLang="zh-CN" dirty="0"/>
              <a:t> reconstruction error)</a:t>
            </a:r>
          </a:p>
          <a:p>
            <a:r>
              <a:rPr lang="en-US" altLang="zh-CN" dirty="0"/>
              <a:t>(Joint probability density estimation)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综合</a:t>
            </a:r>
            <a:r>
              <a:rPr lang="en-US" altLang="zh-CN" dirty="0"/>
              <a:t>--</a:t>
            </a:r>
            <a:r>
              <a:rPr lang="zh-CN" altLang="en-US" dirty="0"/>
              <a:t>鲁棒性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相关性检测   </a:t>
            </a:r>
            <a:r>
              <a:rPr lang="en-US" altLang="zh-CN" dirty="0" err="1"/>
              <a:t>autoencoder</a:t>
            </a:r>
            <a:r>
              <a:rPr lang="en-US" altLang="zh-CN" dirty="0"/>
              <a:t>, PCA , SVD, </a:t>
            </a:r>
            <a:r>
              <a:rPr lang="zh-CN" altLang="en-US" dirty="0"/>
              <a:t>分解机</a:t>
            </a:r>
            <a:r>
              <a:rPr lang="en-US" altLang="zh-CN" dirty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Rare event detection (PCA-based outliers analysis)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autoencoder</a:t>
            </a:r>
            <a:r>
              <a:rPr lang="en-US" altLang="zh-CN" dirty="0"/>
              <a:t> reconstruction error)</a:t>
            </a:r>
          </a:p>
          <a:p>
            <a:r>
              <a:rPr lang="en-US" altLang="zh-CN" dirty="0"/>
              <a:t>(Joint probability density estimation)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综合</a:t>
            </a:r>
            <a:r>
              <a:rPr lang="en-US" altLang="zh-CN" dirty="0"/>
              <a:t>--</a:t>
            </a:r>
            <a:r>
              <a:rPr lang="zh-CN" altLang="en-US" dirty="0"/>
              <a:t>鲁棒性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相关性检测   </a:t>
            </a:r>
            <a:r>
              <a:rPr lang="en-US" altLang="zh-CN" dirty="0" err="1"/>
              <a:t>autoencoder</a:t>
            </a:r>
            <a:r>
              <a:rPr lang="en-US" altLang="zh-CN" dirty="0"/>
              <a:t>, PCA , SVD, </a:t>
            </a:r>
            <a:r>
              <a:rPr lang="zh-CN" altLang="en-US" dirty="0"/>
              <a:t>分解机</a:t>
            </a:r>
            <a:r>
              <a:rPr lang="en-US" altLang="zh-CN" dirty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Rare event detection (PCA-based outliers analysis)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autoencoder</a:t>
            </a:r>
            <a:r>
              <a:rPr lang="en-US" altLang="zh-CN" dirty="0"/>
              <a:t> reconstruction error)</a:t>
            </a:r>
          </a:p>
          <a:p>
            <a:r>
              <a:rPr lang="en-US" altLang="zh-CN" dirty="0"/>
              <a:t>(Joint probability density estimation)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综合</a:t>
            </a:r>
            <a:r>
              <a:rPr lang="en-US" altLang="zh-CN" dirty="0"/>
              <a:t>--</a:t>
            </a:r>
            <a:r>
              <a:rPr lang="zh-CN" altLang="en-US" dirty="0"/>
              <a:t>鲁棒性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相关性检测   </a:t>
            </a:r>
            <a:r>
              <a:rPr lang="en-US" altLang="zh-CN" dirty="0" err="1"/>
              <a:t>autoencoder</a:t>
            </a:r>
            <a:r>
              <a:rPr lang="en-US" altLang="zh-CN" dirty="0"/>
              <a:t>, PCA , SVD, </a:t>
            </a:r>
            <a:r>
              <a:rPr lang="zh-CN" altLang="en-US" dirty="0"/>
              <a:t>分解机</a:t>
            </a:r>
            <a:r>
              <a:rPr lang="en-US" altLang="zh-CN" dirty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05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zh-CN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32737274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Picture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1.wmf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0.wmf"/><Relationship Id="rId24" Type="http://schemas.openxmlformats.org/officeDocument/2006/relationships/image" Target="../media/image26.wmf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image" Target="../media/image29.png"/><Relationship Id="rId22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6623720" y="5081550"/>
            <a:ext cx="2520280" cy="507689"/>
          </a:xfrm>
        </p:spPr>
        <p:txBody>
          <a:bodyPr>
            <a:normAutofit/>
          </a:bodyPr>
          <a:lstStyle/>
          <a:p>
            <a:pPr algn="r"/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年</a:t>
            </a:r>
            <a:endParaRPr 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5142" y="1640801"/>
            <a:ext cx="73082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用户与实体行为分析系统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and Entity Behavior Analytics</a:t>
            </a: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10132" y="3964035"/>
            <a:ext cx="401358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网络安全分析师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上海直真君智科技有限公司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11" y="4455519"/>
            <a:ext cx="266052" cy="252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10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第一次访问某资产是否为反常的问题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993913"/>
            <a:ext cx="9008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例如公司有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名员工，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个需要监控的资产或文件，根据每个人是否访问过每个资产，我们可以创建一个矩阵，矩阵元素值为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代表访问过，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代表没有</a:t>
            </a:r>
            <a:endParaRPr lang="en-US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2070323" y="2173857"/>
            <a:ext cx="1811547" cy="819509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同部门的同事是否访问过这个文件？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3665" y="2700068"/>
            <a:ext cx="1500997" cy="74187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第一次访问或者下载了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服务器上的一个文件</a:t>
            </a:r>
          </a:p>
        </p:txBody>
      </p:sp>
      <p:cxnSp>
        <p:nvCxnSpPr>
          <p:cNvPr id="14" name="直接连接符 13"/>
          <p:cNvCxnSpPr>
            <a:stCxn id="13" idx="3"/>
            <a:endCxn id="12" idx="1"/>
          </p:cNvCxnSpPr>
          <p:nvPr/>
        </p:nvCxnSpPr>
        <p:spPr>
          <a:xfrm flipV="1">
            <a:off x="1854662" y="2583612"/>
            <a:ext cx="215661" cy="48739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101586" y="3263169"/>
            <a:ext cx="1788910" cy="78262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有多大可能性访问这个文件？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>
            <a:stCxn id="13" idx="3"/>
            <a:endCxn id="16" idx="1"/>
          </p:cNvCxnSpPr>
          <p:nvPr/>
        </p:nvCxnSpPr>
        <p:spPr>
          <a:xfrm>
            <a:off x="1854662" y="3071004"/>
            <a:ext cx="246924" cy="5834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939380" y="3631721"/>
            <a:ext cx="692988" cy="5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927879" y="2564920"/>
            <a:ext cx="721742" cy="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2639" y="2191109"/>
            <a:ext cx="6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99763" y="3723735"/>
            <a:ext cx="6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1489" y="3732363"/>
            <a:ext cx="99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较大可能性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660756" y="2190618"/>
            <a:ext cx="1006782" cy="78262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应对策略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701015" y="3274672"/>
            <a:ext cx="1006782" cy="78262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应对策略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043432" y="2296873"/>
          <a:ext cx="2099903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1002960" imgH="1371600" progId="Equation.DSMT4">
                  <p:embed/>
                </p:oleObj>
              </mc:Choice>
              <mc:Fallback>
                <p:oleObj name="Equation" r:id="rId4" imgW="100296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32" y="2296873"/>
                        <a:ext cx="2099903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0" y="4260443"/>
            <a:ext cx="9008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矩阵有很大并且可能为稀疏矩阵（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和矩阵分解处理稀疏矩阵不太理想），可以采用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FM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（分解机）来判定一个用户访问或者下载一个新文件的可能性</a:t>
            </a:r>
            <a:endParaRPr lang="en-US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656272" y="4941079"/>
          <a:ext cx="5857336" cy="6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6" imgW="2133360" imgH="444240" progId="Equation.DSMT4">
                  <p:embed/>
                </p:oleObj>
              </mc:Choice>
              <mc:Fallback>
                <p:oleObj name="Equation" r:id="rId6" imgW="21333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272" y="4941079"/>
                        <a:ext cx="5857336" cy="64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11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文件操作轨迹追踪系统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993912"/>
            <a:ext cx="900882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u"/>
            </a:pPr>
            <a:r>
              <a:rPr lang="zh-CN" altLang="zh-CN" dirty="0"/>
              <a:t>追踪一个文件的全生命周期轨迹</a:t>
            </a:r>
          </a:p>
          <a:p>
            <a:pPr>
              <a:buFont typeface="Wingdings" pitchFamily="2" charset="2"/>
              <a:buChar char="u"/>
            </a:pPr>
            <a:endParaRPr lang="zh-CN" altLang="zh-CN" dirty="0"/>
          </a:p>
          <a:p>
            <a:pPr lvl="0">
              <a:buFont typeface="Wingdings" pitchFamily="2" charset="2"/>
              <a:buChar char="u"/>
            </a:pPr>
            <a:r>
              <a:rPr lang="zh-CN" altLang="zh-CN" dirty="0"/>
              <a:t>快速定位公司网络内的机密文件的位置</a:t>
            </a:r>
          </a:p>
          <a:p>
            <a:pPr>
              <a:buFont typeface="Wingdings" pitchFamily="2" charset="2"/>
              <a:buChar char="u"/>
            </a:pPr>
            <a:endParaRPr lang="zh-CN" altLang="zh-CN" dirty="0"/>
          </a:p>
          <a:p>
            <a:pPr lvl="0">
              <a:buFont typeface="Wingdings" pitchFamily="2" charset="2"/>
              <a:buChar char="u"/>
            </a:pPr>
            <a:r>
              <a:rPr lang="zh-CN" altLang="zh-CN" dirty="0"/>
              <a:t>防止‘内鬼’通过各种手段来把重要文件拿到公司外部（</a:t>
            </a:r>
            <a:r>
              <a:rPr lang="x-none" altLang="zh-CN" dirty="0"/>
              <a:t>U</a:t>
            </a:r>
            <a:r>
              <a:rPr lang="zh-CN" altLang="zh-CN" dirty="0"/>
              <a:t>盘，网络传输）</a:t>
            </a:r>
          </a:p>
          <a:p>
            <a:pPr>
              <a:buFont typeface="Wingdings" pitchFamily="2" charset="2"/>
              <a:buChar char="u"/>
            </a:pPr>
            <a:endParaRPr lang="zh-CN" altLang="zh-CN" dirty="0"/>
          </a:p>
          <a:p>
            <a:pPr lvl="0">
              <a:buFont typeface="Wingdings" pitchFamily="2" charset="2"/>
              <a:buChar char="u"/>
            </a:pPr>
            <a:r>
              <a:rPr lang="zh-CN" altLang="zh-CN" dirty="0"/>
              <a:t>快速根据时间线还原文件的操作记录，方便事件调查，做到有据可行</a:t>
            </a:r>
            <a:endParaRPr lang="en-US" altLang="zh-CN" dirty="0"/>
          </a:p>
          <a:p>
            <a:pPr lvl="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 fontAlgn="auto"/>
            <a:r>
              <a:rPr lang="zh-CN" altLang="zh-CN" sz="2000" dirty="0"/>
              <a:t>监控文件如下操作，其中基本操作为</a:t>
            </a:r>
            <a:r>
              <a:rPr lang="en-US" altLang="zh-CN" sz="2000" dirty="0"/>
              <a:t>API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ReadDirectoryChangeW</a:t>
            </a:r>
            <a:r>
              <a:rPr lang="zh-CN" altLang="en-US" sz="2000" dirty="0"/>
              <a:t>）</a:t>
            </a:r>
            <a:r>
              <a:rPr lang="zh-CN" altLang="zh-CN" sz="2000" dirty="0"/>
              <a:t>本身提供的，其它为需要通过多个操作或其它条件关联分析的：</a:t>
            </a:r>
          </a:p>
          <a:p>
            <a:r>
              <a:rPr lang="x-none" altLang="zh-CN" sz="2000" dirty="0"/>
              <a:t>----</a:t>
            </a:r>
            <a:r>
              <a:rPr lang="zh-CN" altLang="zh-CN" sz="2000" dirty="0"/>
              <a:t>创建（基本）</a:t>
            </a:r>
            <a:r>
              <a:rPr lang="en-US" altLang="zh-CN" sz="2000" dirty="0"/>
              <a:t>                 </a:t>
            </a:r>
            <a:r>
              <a:rPr lang="x-none" altLang="zh-CN" sz="2000" dirty="0"/>
              <a:t>----</a:t>
            </a:r>
            <a:r>
              <a:rPr lang="zh-CN" altLang="zh-CN" sz="2000" dirty="0"/>
              <a:t>删除（基本）</a:t>
            </a:r>
            <a:r>
              <a:rPr lang="en-US" altLang="zh-CN" sz="2000" dirty="0"/>
              <a:t>                 </a:t>
            </a:r>
            <a:r>
              <a:rPr lang="x-none" altLang="zh-CN" sz="2000" dirty="0"/>
              <a:t>----</a:t>
            </a:r>
            <a:r>
              <a:rPr lang="zh-CN" altLang="zh-CN" sz="2000" dirty="0"/>
              <a:t>更新（基本）</a:t>
            </a:r>
            <a:r>
              <a:rPr lang="en-US" altLang="zh-CN" sz="2000" dirty="0"/>
              <a:t>             </a:t>
            </a:r>
            <a:r>
              <a:rPr lang="x-none" altLang="zh-CN" sz="2000" dirty="0"/>
              <a:t>----</a:t>
            </a:r>
            <a:r>
              <a:rPr lang="zh-CN" altLang="zh-CN" sz="2000" dirty="0"/>
              <a:t>重命名（基本）</a:t>
            </a:r>
            <a:r>
              <a:rPr lang="en-US" altLang="zh-CN" sz="2000" dirty="0"/>
              <a:t>              </a:t>
            </a:r>
            <a:r>
              <a:rPr lang="x-none" altLang="zh-CN" sz="2000" dirty="0"/>
              <a:t>----</a:t>
            </a:r>
            <a:r>
              <a:rPr lang="zh-CN" altLang="en-US" sz="2000" dirty="0"/>
              <a:t>同、跨盘</a:t>
            </a:r>
            <a:r>
              <a:rPr lang="zh-CN" altLang="zh-CN" sz="2000" dirty="0"/>
              <a:t>移动</a:t>
            </a:r>
            <a:r>
              <a:rPr lang="en-US" altLang="zh-CN" sz="2000" dirty="0"/>
              <a:t>                 </a:t>
            </a:r>
            <a:r>
              <a:rPr lang="x-none" altLang="zh-CN" sz="2000" dirty="0"/>
              <a:t>----</a:t>
            </a:r>
            <a:r>
              <a:rPr lang="zh-CN" altLang="zh-CN" sz="2000" dirty="0"/>
              <a:t>复制、粘贴</a:t>
            </a:r>
            <a:endParaRPr lang="en-US" altLang="zh-CN" sz="2000" dirty="0"/>
          </a:p>
          <a:p>
            <a:r>
              <a:rPr lang="en-US" altLang="zh-CN" sz="2000" dirty="0"/>
              <a:t>----</a:t>
            </a:r>
            <a:r>
              <a:rPr lang="zh-CN" altLang="en-US" sz="2000" dirty="0"/>
              <a:t>剪贴</a:t>
            </a:r>
            <a:r>
              <a:rPr lang="zh-CN" altLang="zh-CN" sz="2000" dirty="0"/>
              <a:t>、粘贴</a:t>
            </a:r>
            <a:r>
              <a:rPr lang="en-US" altLang="zh-CN" sz="2000" dirty="0"/>
              <a:t>                     </a:t>
            </a:r>
            <a:r>
              <a:rPr lang="x-none" altLang="zh-CN" sz="2000" dirty="0"/>
              <a:t>----</a:t>
            </a:r>
            <a:r>
              <a:rPr lang="zh-CN" altLang="zh-CN" sz="2000" dirty="0"/>
              <a:t>压缩</a:t>
            </a:r>
            <a:r>
              <a:rPr lang="en-US" altLang="zh-CN" sz="2000" dirty="0"/>
              <a:t>                               </a:t>
            </a:r>
            <a:r>
              <a:rPr lang="x-none" altLang="zh-CN" sz="2000" dirty="0"/>
              <a:t>----</a:t>
            </a:r>
            <a:r>
              <a:rPr lang="zh-CN" altLang="zh-CN" sz="2000" dirty="0"/>
              <a:t>解压缩</a:t>
            </a:r>
          </a:p>
          <a:p>
            <a:r>
              <a:rPr lang="x-none" altLang="zh-CN" sz="2000" dirty="0"/>
              <a:t>----USB</a:t>
            </a:r>
            <a:r>
              <a:rPr lang="zh-CN" altLang="zh-CN" sz="2000" dirty="0"/>
              <a:t>插入后文件导入</a:t>
            </a:r>
            <a:r>
              <a:rPr lang="x-none" altLang="zh-CN" sz="2000" dirty="0"/>
              <a:t>USB</a:t>
            </a:r>
            <a:r>
              <a:rPr lang="en-US" altLang="zh-CN" sz="2000" dirty="0"/>
              <a:t>                                </a:t>
            </a:r>
            <a:r>
              <a:rPr lang="x-none" altLang="zh-CN" sz="2000" dirty="0"/>
              <a:t>----</a:t>
            </a:r>
            <a:r>
              <a:rPr lang="zh-CN" altLang="zh-CN" sz="2000" dirty="0"/>
              <a:t>文件删除后还原</a:t>
            </a:r>
          </a:p>
          <a:p>
            <a:r>
              <a:rPr lang="x-none" altLang="zh-CN" sz="2000" dirty="0"/>
              <a:t>----</a:t>
            </a:r>
            <a:r>
              <a:rPr lang="zh-CN" altLang="zh-CN" sz="2000" dirty="0"/>
              <a:t>文件永久性删除（例如从命令行）</a:t>
            </a:r>
          </a:p>
          <a:p>
            <a:pPr lvl="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4260443"/>
            <a:ext cx="9008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12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Python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中所遇到的坑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993912"/>
            <a:ext cx="900882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编写“文件追踪系统”中所遇到的坑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endParaRPr lang="zh-CN" altLang="zh-CN" dirty="0"/>
          </a:p>
          <a:p>
            <a:pPr lvl="0">
              <a:buFont typeface="Wingdings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 err="1"/>
              <a:t>tuple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/>
              <a:t>dictionary</a:t>
            </a:r>
            <a:r>
              <a:rPr lang="zh-CN" altLang="en-US" dirty="0"/>
              <a:t>都是传递指针的，需要注意</a:t>
            </a:r>
            <a:endParaRPr lang="en-US" altLang="zh-CN" dirty="0"/>
          </a:p>
          <a:p>
            <a:pPr lvl="0"/>
            <a:r>
              <a:rPr lang="zh-CN" altLang="en-US" dirty="0"/>
              <a:t>例： </a:t>
            </a:r>
            <a:r>
              <a:rPr lang="en-US" altLang="zh-CN" dirty="0"/>
              <a:t>t = </a:t>
            </a:r>
            <a:r>
              <a:rPr lang="en-US" altLang="zh-CN" dirty="0" err="1"/>
              <a:t>config.dictionary_a</a:t>
            </a:r>
            <a:r>
              <a:rPr lang="zh-CN" altLang="en-US" dirty="0"/>
              <a:t>，当改变时，</a:t>
            </a:r>
            <a:r>
              <a:rPr lang="en-US" altLang="zh-CN" dirty="0" err="1"/>
              <a:t>config</a:t>
            </a:r>
            <a:r>
              <a:rPr lang="zh-CN" altLang="en-US" dirty="0"/>
              <a:t>中的变量</a:t>
            </a:r>
            <a:r>
              <a:rPr lang="en-US" altLang="zh-CN" dirty="0" err="1"/>
              <a:t>dictionary_a</a:t>
            </a:r>
            <a:r>
              <a:rPr lang="zh-CN" altLang="en-US" dirty="0"/>
              <a:t>也会变</a:t>
            </a:r>
            <a:endParaRPr lang="zh-CN" altLang="zh-CN" dirty="0"/>
          </a:p>
          <a:p>
            <a:pPr>
              <a:buFont typeface="Wingdings" pitchFamily="2" charset="2"/>
              <a:buChar char="u"/>
            </a:pPr>
            <a:endParaRPr lang="zh-CN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如果有一个</a:t>
            </a:r>
            <a:r>
              <a:rPr lang="en-US" altLang="zh-CN" dirty="0"/>
              <a:t>list[[7],[12,99,103],[23,27],[45]]</a:t>
            </a:r>
            <a:r>
              <a:rPr lang="zh-CN" altLang="en-US" dirty="0"/>
              <a:t>，传递多个</a:t>
            </a:r>
            <a:r>
              <a:rPr lang="en-US" altLang="zh-CN" dirty="0"/>
              <a:t>index</a:t>
            </a:r>
            <a:r>
              <a:rPr lang="zh-CN" altLang="en-US" dirty="0"/>
              <a:t>删除的时候，不能简单   的</a:t>
            </a:r>
            <a:r>
              <a:rPr lang="en-US" altLang="zh-CN" dirty="0"/>
              <a:t>for</a:t>
            </a:r>
            <a:r>
              <a:rPr lang="zh-CN" altLang="en-US" dirty="0"/>
              <a:t>循环下一个一个 </a:t>
            </a:r>
            <a:r>
              <a:rPr lang="en-US" altLang="zh-CN" dirty="0"/>
              <a:t>del</a:t>
            </a:r>
          </a:p>
          <a:p>
            <a:endParaRPr lang="zh-CN" altLang="zh-CN" dirty="0"/>
          </a:p>
          <a:p>
            <a:pPr lvl="0">
              <a:buFont typeface="Wingdings" pitchFamily="2" charset="2"/>
              <a:buChar char="u"/>
            </a:pPr>
            <a:r>
              <a:rPr lang="zh-CN" altLang="en-US" dirty="0"/>
              <a:t>传递大文件时会对逻辑产生很大的影响，需要多线程操作，通信，还要注意</a:t>
            </a:r>
            <a:r>
              <a:rPr lang="en-US" altLang="zh-CN" dirty="0"/>
              <a:t>thread-safe</a:t>
            </a:r>
            <a:r>
              <a:rPr lang="zh-CN" altLang="en-US" dirty="0"/>
              <a:t>的问题，尤其是通过</a:t>
            </a:r>
            <a:r>
              <a:rPr lang="en-US" altLang="zh-CN" dirty="0"/>
              <a:t>md5</a:t>
            </a:r>
            <a:r>
              <a:rPr lang="zh-CN" altLang="en-US" dirty="0"/>
              <a:t>来确定文件移动操作时的移动源的时候，</a:t>
            </a:r>
            <a:r>
              <a:rPr lang="en-US" altLang="zh-CN" dirty="0"/>
              <a:t>4.8G</a:t>
            </a:r>
            <a:r>
              <a:rPr lang="zh-CN" altLang="en-US" dirty="0"/>
              <a:t>的文件需要近</a:t>
            </a:r>
            <a:r>
              <a:rPr lang="en-US" altLang="zh-CN" dirty="0"/>
              <a:t>10</a:t>
            </a:r>
            <a:r>
              <a:rPr lang="zh-CN" altLang="en-US" dirty="0"/>
              <a:t>秒才能算出</a:t>
            </a:r>
            <a:r>
              <a:rPr lang="en-US" altLang="zh-CN" dirty="0"/>
              <a:t>md5</a:t>
            </a:r>
            <a:r>
              <a:rPr lang="zh-CN" altLang="en-US"/>
              <a:t>，而文件的大小则没有这个问题，即使文件在被写入，仍然能够得到大小</a:t>
            </a:r>
            <a:endParaRPr lang="en-US" altLang="zh-CN" dirty="0"/>
          </a:p>
          <a:p>
            <a:pPr lvl="0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4260443"/>
            <a:ext cx="9008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122668" y="1293832"/>
            <a:ext cx="3403104" cy="1686159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谢 谢！</a:t>
            </a:r>
            <a:br>
              <a:rPr lang="en-US" altLang="zh-CN" sz="4400" b="1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</a:br>
            <a:endParaRPr lang="zh-CN" sz="4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411760" y="5087541"/>
            <a:ext cx="6732240" cy="571500"/>
          </a:xfrm>
        </p:spPr>
        <p:txBody>
          <a:bodyPr>
            <a:normAutofit fontScale="70000" lnSpcReduction="20000"/>
          </a:bodyPr>
          <a:lstStyle/>
          <a:p>
            <a:endParaRPr lang="en-US" altLang="zh-CN" sz="2000" b="1" dirty="0"/>
          </a:p>
          <a:p>
            <a:r>
              <a:rPr lang="zh-CN" altLang="en-US" sz="2000" b="1" dirty="0"/>
              <a:t>                                                                                                   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zh-CN" sz="2200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2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3816689" cy="638035"/>
          </a:xfrm>
        </p:spPr>
        <p:txBody>
          <a:bodyPr/>
          <a:lstStyle/>
          <a:p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06660" y="1228165"/>
          <a:ext cx="4918375" cy="3953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5082" y="1272988"/>
            <a:ext cx="38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3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3816689" cy="638035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数据分析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5082" y="1272988"/>
            <a:ext cx="38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92372" y="2173215"/>
            <a:ext cx="931651" cy="102718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有监督学习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0" y="2889840"/>
            <a:ext cx="905774" cy="74187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形态</a:t>
            </a:r>
          </a:p>
        </p:txBody>
      </p:sp>
      <p:cxnSp>
        <p:nvCxnSpPr>
          <p:cNvPr id="14" name="直接连接符 13"/>
          <p:cNvCxnSpPr>
            <a:stCxn id="11" idx="3"/>
            <a:endCxn id="10" idx="1"/>
          </p:cNvCxnSpPr>
          <p:nvPr/>
        </p:nvCxnSpPr>
        <p:spPr>
          <a:xfrm flipV="1">
            <a:off x="905774" y="2686807"/>
            <a:ext cx="586598" cy="57396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497754" y="3416074"/>
            <a:ext cx="900389" cy="1035148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无监督学习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>
            <a:stCxn id="11" idx="3"/>
            <a:endCxn id="16" idx="1"/>
          </p:cNvCxnSpPr>
          <p:nvPr/>
        </p:nvCxnSpPr>
        <p:spPr>
          <a:xfrm>
            <a:off x="905774" y="3260776"/>
            <a:ext cx="591980" cy="67287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004530" y="2423501"/>
            <a:ext cx="1964237" cy="44619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数据去噪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DBSCAN,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AutoEncoder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18909" y="3084872"/>
            <a:ext cx="1932606" cy="44619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数据降维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PCA,MDS,SVD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007408" y="3703098"/>
            <a:ext cx="1926854" cy="44619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数据筛选有效特征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SFS,KS-test,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信息熵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2557604" y="2517453"/>
            <a:ext cx="335892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1" name="右箭头 50"/>
          <p:cNvSpPr/>
          <p:nvPr/>
        </p:nvSpPr>
        <p:spPr>
          <a:xfrm>
            <a:off x="2566231" y="3164434"/>
            <a:ext cx="335892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右箭头 51"/>
          <p:cNvSpPr/>
          <p:nvPr/>
        </p:nvSpPr>
        <p:spPr>
          <a:xfrm>
            <a:off x="2557605" y="3794163"/>
            <a:ext cx="335892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3" name="右箭头 52"/>
          <p:cNvSpPr/>
          <p:nvPr/>
        </p:nvSpPr>
        <p:spPr>
          <a:xfrm rot="20213518">
            <a:off x="5072551" y="2247891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4" name="右箭头 53"/>
          <p:cNvSpPr/>
          <p:nvPr/>
        </p:nvSpPr>
        <p:spPr>
          <a:xfrm rot="1682304">
            <a:off x="5086930" y="3996177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5710687" y="1212926"/>
            <a:ext cx="3200400" cy="1952967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支持向量机（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朴素贝叶斯分类器（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NB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判决树系列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(C.45, CART)</a:t>
            </a: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神经网络系列 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BP, AE, CNN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集成学习，推进算法如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AdaBoost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727939" y="3513304"/>
            <a:ext cx="3269411" cy="1952967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Kmeans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 K-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Medoids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 Bisecting-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KMeans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 DBSCAN, PIC,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层次聚类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算法，高斯混合模型（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GMM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5400000">
            <a:off x="3712455" y="4415995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668094" y="4882041"/>
            <a:ext cx="2766539" cy="690623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基于不同状态（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stage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）的分析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隐式马尔科夫模型（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HMM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循环神经网络（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604834" y="1040410"/>
            <a:ext cx="2766539" cy="690623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基于生成对抗网络（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）的各种机器学习算法的改进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 rot="16200000">
            <a:off x="3692327" y="1980470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-13648" y="800754"/>
            <a:ext cx="533400" cy="203730"/>
          </a:xfrm>
        </p:spPr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4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3816689" cy="638035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行为分析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-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评分系统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60" y="1396835"/>
            <a:ext cx="16097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>
            <a:off x="2033509" y="1746913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22136" y="2220035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22136" y="2772770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15312" y="3359624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946466" y="1742364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935093" y="2215486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35093" y="2768221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8269" y="3355075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04415" y="1762835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293042" y="2235957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3042" y="2788692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6218" y="3375546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482" y="3411940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安全事件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3300" y="1428464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检测到反常行为 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771927" y="1887938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检测到反常行为 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8278" y="2467968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检测到反常行为 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5103" y="3034350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检测到反常行为 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33174" y="3400567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。。。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997115" y="3757684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52625" y="163545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7604" y="2115402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7132" y="2606722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27603" y="3207222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2004" y="141936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×1.3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7455" y="190613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×1.0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51102" y="2452047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×0.7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1574" y="3045725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×1.0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6348" y="1455761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×0.87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443171" y="1940255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×1.0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3171" y="2499814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×0.95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449995" y="3079843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×0.05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136703" y="111456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节点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0421" y="966713"/>
            <a:ext cx="122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Bayes</a:t>
            </a:r>
            <a:r>
              <a:rPr lang="zh-CN" altLang="en-US" sz="1200" dirty="0"/>
              <a:t>调整 </a:t>
            </a:r>
            <a:r>
              <a:rPr lang="en-US" altLang="zh-CN" sz="1200" dirty="0"/>
              <a:t>1</a:t>
            </a:r>
          </a:p>
          <a:p>
            <a:pPr algn="ctr"/>
            <a:r>
              <a:rPr lang="zh-CN" altLang="en-US" sz="1200" dirty="0"/>
              <a:t>个人分析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7001" y="955339"/>
            <a:ext cx="122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Bayes</a:t>
            </a:r>
            <a:r>
              <a:rPr lang="zh-CN" altLang="en-US" sz="1200" dirty="0"/>
              <a:t>调整 </a:t>
            </a:r>
            <a:r>
              <a:rPr lang="en-US" altLang="zh-CN" sz="1200" dirty="0"/>
              <a:t>2</a:t>
            </a:r>
          </a:p>
          <a:p>
            <a:pPr algn="ctr"/>
            <a:r>
              <a:rPr lang="zh-CN" altLang="en-US" sz="1200" dirty="0"/>
              <a:t>群体分析</a:t>
            </a:r>
          </a:p>
        </p:txBody>
      </p:sp>
      <p:sp>
        <p:nvSpPr>
          <p:cNvPr id="45" name="流程图: 联系 44"/>
          <p:cNvSpPr/>
          <p:nvPr/>
        </p:nvSpPr>
        <p:spPr>
          <a:xfrm>
            <a:off x="6639627" y="2231409"/>
            <a:ext cx="757451" cy="64826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加号 45"/>
          <p:cNvSpPr/>
          <p:nvPr/>
        </p:nvSpPr>
        <p:spPr>
          <a:xfrm>
            <a:off x="6776105" y="2340591"/>
            <a:ext cx="498143" cy="443553"/>
          </a:xfrm>
          <a:prstGeom prst="mathPlus">
            <a:avLst>
              <a:gd name="adj1" fmla="val 11212"/>
            </a:avLst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5" idx="2"/>
          </p:cNvCxnSpPr>
          <p:nvPr/>
        </p:nvCxnSpPr>
        <p:spPr>
          <a:xfrm>
            <a:off x="6277970" y="1774209"/>
            <a:ext cx="361657" cy="78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5" idx="2"/>
          </p:cNvCxnSpPr>
          <p:nvPr/>
        </p:nvCxnSpPr>
        <p:spPr>
          <a:xfrm flipV="1">
            <a:off x="6284794" y="2555544"/>
            <a:ext cx="354833" cy="82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5" idx="2"/>
          </p:cNvCxnSpPr>
          <p:nvPr/>
        </p:nvCxnSpPr>
        <p:spPr>
          <a:xfrm>
            <a:off x="6271146" y="2231409"/>
            <a:ext cx="368481" cy="324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5" idx="2"/>
          </p:cNvCxnSpPr>
          <p:nvPr/>
        </p:nvCxnSpPr>
        <p:spPr>
          <a:xfrm flipV="1">
            <a:off x="6284794" y="2555544"/>
            <a:ext cx="354833" cy="23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867" y="2166085"/>
            <a:ext cx="838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右箭头 63"/>
          <p:cNvSpPr/>
          <p:nvPr/>
        </p:nvSpPr>
        <p:spPr>
          <a:xfrm>
            <a:off x="7519918" y="2333767"/>
            <a:ext cx="395785" cy="464024"/>
          </a:xfrm>
          <a:prstGeom prst="rightArrow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820167" y="3007055"/>
            <a:ext cx="1323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员工反常评分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15701" y="1835623"/>
            <a:ext cx="110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9904" y="4080676"/>
            <a:ext cx="81135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/>
              <a:t>反常度高的优先展示给安全分析人员</a:t>
            </a: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r>
              <a:rPr lang="zh-CN" altLang="en-US" sz="1400" dirty="0"/>
              <a:t>分析结果直观，便于安全人员进一步分析</a:t>
            </a: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r>
              <a:rPr lang="zh-CN" altLang="en-US" sz="1400" dirty="0"/>
              <a:t>横向扩展方便，对于新的特征只需新建一个机器学习的模型，或者和已有特征融合</a:t>
            </a: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r>
              <a:rPr lang="zh-CN" altLang="en-US" sz="1400" dirty="0"/>
              <a:t>只需对变更的特征模型进行重新训练，不用对整个模型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3705367" y="968991"/>
            <a:ext cx="6824" cy="221093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106537" y="1012209"/>
            <a:ext cx="6824" cy="221093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0" y="399155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241540" y="3243531"/>
            <a:ext cx="4433977" cy="2337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5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上下班打卡；开关机；登录、登出行为分析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444" y="2355011"/>
            <a:ext cx="4113511" cy="157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6202" y="3976778"/>
            <a:ext cx="4053127" cy="161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73333" y="3462754"/>
            <a:ext cx="39283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DBSCAN</a:t>
            </a:r>
            <a:r>
              <a:rPr lang="zh-CN" altLang="en-US" dirty="0"/>
              <a:t>算法来找出：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核心点，边界点，噪声点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r>
              <a:rPr lang="zh-CN" altLang="en-US" dirty="0"/>
              <a:t>对同一类的点建立高斯模型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98507" y="4635716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6" imgW="1346200" imgH="482600" progId="Equation.DSMT4">
                  <p:embed/>
                </p:oleObj>
              </mc:Choice>
              <mc:Fallback>
                <p:oleObj name="Equation" r:id="rId6" imgW="1346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07" y="4635716"/>
                        <a:ext cx="2349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67015" y="4226197"/>
          <a:ext cx="1155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8" imgW="736600" imgH="228600" progId="Equation.DSMT4">
                  <p:embed/>
                </p:oleObj>
              </mc:Choice>
              <mc:Fallback>
                <p:oleObj name="Equation" r:id="rId8" imgW="736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15" y="4226197"/>
                        <a:ext cx="1155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圆角矩形 26"/>
          <p:cNvSpPr/>
          <p:nvPr/>
        </p:nvSpPr>
        <p:spPr>
          <a:xfrm>
            <a:off x="258792" y="1062993"/>
            <a:ext cx="4382219" cy="2068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21109" y="1279017"/>
            <a:ext cx="3324670" cy="472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</a:rPr>
              <a:t>数据采集</a:t>
            </a:r>
          </a:p>
        </p:txBody>
      </p:sp>
      <p:sp>
        <p:nvSpPr>
          <p:cNvPr id="31" name="TextBox 27"/>
          <p:cNvSpPr txBox="1"/>
          <p:nvPr/>
        </p:nvSpPr>
        <p:spPr>
          <a:xfrm>
            <a:off x="577467" y="1972039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个人数据归纳（均值，方差）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部门数据归纳（均值，方差）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92701" y="1180353"/>
            <a:ext cx="2618630" cy="115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6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第一次访问某个文件</a:t>
            </a:r>
          </a:p>
        </p:txBody>
      </p:sp>
      <p:sp>
        <p:nvSpPr>
          <p:cNvPr id="48" name="矩形 47"/>
          <p:cNvSpPr/>
          <p:nvPr/>
        </p:nvSpPr>
        <p:spPr>
          <a:xfrm>
            <a:off x="5292080" y="404664"/>
            <a:ext cx="329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定义置信区间</a:t>
            </a:r>
          </a:p>
        </p:txBody>
      </p:sp>
      <p:grpSp>
        <p:nvGrpSpPr>
          <p:cNvPr id="3" name="组合 56"/>
          <p:cNvGrpSpPr/>
          <p:nvPr/>
        </p:nvGrpSpPr>
        <p:grpSpPr>
          <a:xfrm>
            <a:off x="587870" y="1215862"/>
            <a:ext cx="8151670" cy="2190354"/>
            <a:chOff x="492982" y="1804922"/>
            <a:chExt cx="8151670" cy="2190354"/>
          </a:xfrm>
        </p:grpSpPr>
        <p:sp>
          <p:nvSpPr>
            <p:cNvPr id="41" name="圆角矩形 40"/>
            <p:cNvSpPr/>
            <p:nvPr/>
          </p:nvSpPr>
          <p:spPr>
            <a:xfrm>
              <a:off x="492982" y="1804922"/>
              <a:ext cx="8151670" cy="2091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19069" y="1997134"/>
              <a:ext cx="1296144" cy="15841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00B050"/>
                  </a:solidFill>
                </a:rPr>
                <a:t>行为模型</a:t>
              </a:r>
              <a:endParaRPr lang="en-US" altLang="zh-CN" sz="28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2800" b="1" dirty="0">
                  <a:solidFill>
                    <a:srgbClr val="00B050"/>
                  </a:solidFill>
                </a:rPr>
                <a:t>对比</a:t>
              </a:r>
            </a:p>
          </p:txBody>
        </p:sp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1908902"/>
              <a:ext cx="3456384" cy="1518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1907704" y="1963951"/>
              <a:ext cx="33843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与该用户的历史行为（高斯模型）做对比分析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与该用户所在部门的‘集体性’历史行为（高斯模型）做对比分析</a:t>
              </a:r>
              <a:endParaRPr lang="en-US" altLang="zh-CN" dirty="0"/>
            </a:p>
            <a:p>
              <a:endParaRPr lang="en-US" altLang="zh-CN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 flipV="1">
              <a:off x="6228184" y="2927956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7524328" y="2896152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588224" y="2528161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732240" y="2456153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04248" y="2312137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516216" y="2672177"/>
              <a:ext cx="504056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300192" y="2960209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372200" y="2816193"/>
              <a:ext cx="36004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/>
          <p:cNvSpPr/>
          <p:nvPr/>
        </p:nvSpPr>
        <p:spPr>
          <a:xfrm>
            <a:off x="6075778" y="3930318"/>
            <a:ext cx="1800200" cy="115212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用户模型周期更新</a:t>
            </a:r>
          </a:p>
        </p:txBody>
      </p:sp>
      <p:sp>
        <p:nvSpPr>
          <p:cNvPr id="31" name="椭圆 30"/>
          <p:cNvSpPr/>
          <p:nvPr/>
        </p:nvSpPr>
        <p:spPr>
          <a:xfrm>
            <a:off x="1435508" y="3947571"/>
            <a:ext cx="1800200" cy="115212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TextBox 9"/>
          <p:cNvSpPr txBox="1"/>
          <p:nvPr/>
        </p:nvSpPr>
        <p:spPr>
          <a:xfrm>
            <a:off x="1507516" y="423560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模型</a:t>
            </a:r>
            <a:r>
              <a:rPr lang="en-US" altLang="zh-CN" b="1" dirty="0">
                <a:solidFill>
                  <a:srgbClr val="7030A0"/>
                </a:solidFill>
              </a:rPr>
              <a:t>&lt;--&gt;</a:t>
            </a:r>
            <a:r>
              <a:rPr lang="zh-CN" altLang="en-US" b="1" dirty="0">
                <a:solidFill>
                  <a:srgbClr val="7030A0"/>
                </a:solidFill>
              </a:rPr>
              <a:t>行为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对比分析</a:t>
            </a:r>
          </a:p>
        </p:txBody>
      </p:sp>
      <p:sp>
        <p:nvSpPr>
          <p:cNvPr id="33" name="椭圆 32"/>
          <p:cNvSpPr/>
          <p:nvPr/>
        </p:nvSpPr>
        <p:spPr>
          <a:xfrm>
            <a:off x="3739764" y="3947571"/>
            <a:ext cx="1800200" cy="115212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用户登录行为判定</a:t>
            </a:r>
          </a:p>
        </p:txBody>
      </p:sp>
      <p:sp>
        <p:nvSpPr>
          <p:cNvPr id="35" name="右箭头 34"/>
          <p:cNvSpPr/>
          <p:nvPr/>
        </p:nvSpPr>
        <p:spPr>
          <a:xfrm>
            <a:off x="5627218" y="4396872"/>
            <a:ext cx="360040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307716" y="4379619"/>
            <a:ext cx="360040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7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(Active Directory)AD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数据分析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97" y="1138685"/>
            <a:ext cx="4909772" cy="317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5499100" y="3241215"/>
          <a:ext cx="32051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5" imgW="1676160" imgH="393480" progId="Equation.DSMT4">
                  <p:embed/>
                </p:oleObj>
              </mc:Choice>
              <mc:Fallback>
                <p:oleObj name="Equation" r:id="rId5" imgW="16761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3241215"/>
                        <a:ext cx="3205163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615113" y="4235450"/>
          <a:ext cx="20431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7" imgW="914400" imgH="330120" progId="Equation.DSMT4">
                  <p:embed/>
                </p:oleObj>
              </mc:Choice>
              <mc:Fallback>
                <p:oleObj name="Equation" r:id="rId7" imgW="91440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4235450"/>
                        <a:ext cx="2043112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3102" y="1555841"/>
            <a:ext cx="3863716" cy="16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87" y="4463422"/>
            <a:ext cx="751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对于新的一天所产生的向量</a:t>
            </a:r>
            <a:r>
              <a:rPr lang="en-US" altLang="zh-CN" dirty="0"/>
              <a:t>N</a:t>
            </a:r>
            <a:r>
              <a:rPr lang="zh-CN" altLang="en-US" dirty="0"/>
              <a:t>，转换其到矩阵 </a:t>
            </a:r>
            <a:r>
              <a:rPr lang="en-US" altLang="zh-CN" dirty="0"/>
              <a:t>U </a:t>
            </a:r>
            <a:r>
              <a:rPr lang="zh-CN" altLang="en-US" dirty="0"/>
              <a:t>空间下：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之后可以用欧式距离或者余弦距离等，对比向量</a:t>
            </a:r>
            <a:r>
              <a:rPr lang="en-US" altLang="zh-CN" dirty="0"/>
              <a:t>N</a:t>
            </a:r>
            <a:r>
              <a:rPr lang="zh-CN" altLang="en-US" dirty="0"/>
              <a:t>与历史数据的相似度，进一步算出支持度</a:t>
            </a:r>
            <a:r>
              <a:rPr lang="en-US" altLang="zh-CN" dirty="0"/>
              <a:t> </a:t>
            </a:r>
            <a:r>
              <a:rPr lang="en-US" altLang="zh-CN" dirty="0" err="1"/>
              <a:t>support_degree</a:t>
            </a:r>
            <a:r>
              <a:rPr lang="en-US" altLang="zh-CN" dirty="0"/>
              <a:t> </a:t>
            </a:r>
            <a:r>
              <a:rPr lang="zh-CN" altLang="en-US" dirty="0"/>
              <a:t>来判断当天的</a:t>
            </a:r>
            <a:r>
              <a:rPr lang="en-US" altLang="zh-CN" dirty="0"/>
              <a:t>AD</a:t>
            </a:r>
            <a:r>
              <a:rPr lang="zh-CN" altLang="en-US" dirty="0"/>
              <a:t>行为是否异常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7608" y="1164566"/>
            <a:ext cx="350232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SVD — </a:t>
            </a:r>
            <a:r>
              <a:rPr lang="zh-CN" altLang="en-US" dirty="0"/>
              <a:t>奇异值分解</a:t>
            </a:r>
          </a:p>
        </p:txBody>
      </p: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8</a:t>
            </a:fld>
            <a:endParaRPr kumimoji="0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490848" y="1048711"/>
            <a:ext cx="1572882" cy="23242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/>
              <a:t>[-0.295  0.306 -0.044]</a:t>
            </a:r>
          </a:p>
          <a:p>
            <a:pPr>
              <a:buNone/>
            </a:pPr>
            <a:r>
              <a:rPr lang="en-US" altLang="zh-CN" dirty="0"/>
              <a:t> [-0.314  0.223 -0.249]</a:t>
            </a:r>
          </a:p>
          <a:p>
            <a:pPr>
              <a:buNone/>
            </a:pPr>
            <a:r>
              <a:rPr lang="en-US" altLang="zh-CN" dirty="0"/>
              <a:t> [-0.294  0.19   0.663]</a:t>
            </a:r>
          </a:p>
          <a:p>
            <a:pPr>
              <a:buNone/>
            </a:pPr>
            <a:r>
              <a:rPr lang="en-US" altLang="zh-CN" dirty="0"/>
              <a:t> [-0.288 -0.804 -0.141]</a:t>
            </a:r>
          </a:p>
          <a:p>
            <a:pPr>
              <a:buNone/>
            </a:pPr>
            <a:r>
              <a:rPr lang="en-US" altLang="zh-CN" dirty="0"/>
              <a:t> [-0.316 -0.176  0.189]</a:t>
            </a:r>
          </a:p>
          <a:p>
            <a:pPr>
              <a:buNone/>
            </a:pPr>
            <a:r>
              <a:rPr lang="en-US" altLang="zh-CN" dirty="0"/>
              <a:t> [-0.288  0.096  0.025]</a:t>
            </a:r>
          </a:p>
          <a:p>
            <a:pPr>
              <a:buNone/>
            </a:pPr>
            <a:r>
              <a:rPr lang="en-US" altLang="zh-CN" dirty="0"/>
              <a:t> [-0.36   0.179 -0.512]</a:t>
            </a:r>
          </a:p>
          <a:p>
            <a:pPr>
              <a:buNone/>
            </a:pPr>
            <a:r>
              <a:rPr lang="en-US" altLang="zh-CN" dirty="0"/>
              <a:t> [-0.258 -0.255  0.129]</a:t>
            </a:r>
          </a:p>
          <a:p>
            <a:pPr>
              <a:buNone/>
            </a:pPr>
            <a:r>
              <a:rPr lang="en-US" altLang="zh-CN" dirty="0"/>
              <a:t> [-0.278 -0.097  0.148]</a:t>
            </a:r>
          </a:p>
          <a:p>
            <a:pPr>
              <a:buNone/>
            </a:pPr>
            <a:r>
              <a:rPr lang="en-US" altLang="zh-CN" dirty="0"/>
              <a:t> [-0.325  0.109 -0.282]</a:t>
            </a:r>
          </a:p>
          <a:p>
            <a:pPr>
              <a:buNone/>
            </a:pPr>
            <a:r>
              <a:rPr lang="en-US" altLang="zh-CN" dirty="0"/>
              <a:t> [-0.289  0.125  0.246]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例子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030123" y="1811403"/>
          <a:ext cx="1560458" cy="77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3" imgW="2234880" imgH="711000" progId="Equation.DSMT4">
                  <p:embed/>
                </p:oleObj>
              </mc:Choice>
              <mc:Fallback>
                <p:oleObj name="Equation" r:id="rId3" imgW="223488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123" y="1811403"/>
                        <a:ext cx="1560458" cy="776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1969" y="1880594"/>
            <a:ext cx="2725947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[-0.156 -0.022 -0.747 …… -0.367 -0.029]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[ 0.138 -0.051  0.4   …… 0.236 0.021]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[ 0.13  -0.049 -0.494 …… 0.837 -0.011]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517" y="1434267"/>
            <a:ext cx="324937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21177" y="2035869"/>
            <a:ext cx="12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08138" y="3424453"/>
          <a:ext cx="2905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3424453"/>
                        <a:ext cx="290512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7800975" y="3302215"/>
          <a:ext cx="4127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8" imgW="215640" imgH="203040" progId="Equation.DSMT4">
                  <p:embed/>
                </p:oleObj>
              </mc:Choice>
              <mc:Fallback>
                <p:oleObj name="Equation" r:id="rId8" imgW="21564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3302215"/>
                        <a:ext cx="4127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641826" y="3398754"/>
          <a:ext cx="3159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826" y="3398754"/>
                        <a:ext cx="3159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071878" y="3394470"/>
          <a:ext cx="3159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12" imgW="164880" imgH="177480" progId="Equation.DSMT4">
                  <p:embed/>
                </p:oleObj>
              </mc:Choice>
              <mc:Fallback>
                <p:oleObj name="Equation" r:id="rId12" imgW="16488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878" y="3394470"/>
                        <a:ext cx="31591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4298" y="4450062"/>
            <a:ext cx="25717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 flipV="1">
            <a:off x="0" y="3812875"/>
            <a:ext cx="9144000" cy="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3270250" y="3914775"/>
          <a:ext cx="15081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5" imgW="2158920" imgH="1143000" progId="Equation.DSMT4">
                  <p:embed/>
                </p:oleObj>
              </mc:Choice>
              <mc:Fallback>
                <p:oleObj name="Equation" r:id="rId15" imgW="2158920" imgH="1143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914775"/>
                        <a:ext cx="150812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914901" y="4063041"/>
          <a:ext cx="1298596" cy="99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17" imgW="2070000" imgH="1244520" progId="Equation.DSMT4">
                  <p:embed/>
                </p:oleObj>
              </mc:Choice>
              <mc:Fallback>
                <p:oleObj name="Equation" r:id="rId17" imgW="2070000" imgH="12445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4063041"/>
                        <a:ext cx="1298596" cy="99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59909" y="4344872"/>
            <a:ext cx="288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[-0.311  0.075  0.084]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7034482" y="5089858"/>
          <a:ext cx="3413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482" y="5089858"/>
                        <a:ext cx="3413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5241596" y="4927691"/>
          <a:ext cx="596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21" imgW="266400" imgH="304560" progId="Equation.DSMT4">
                  <p:embed/>
                </p:oleObj>
              </mc:Choice>
              <mc:Fallback>
                <p:oleObj name="Equation" r:id="rId21" imgW="266400" imgH="3045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596" y="4927691"/>
                        <a:ext cx="596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657350" y="5195888"/>
          <a:ext cx="3968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23" imgW="177480" imgH="177480" progId="Equation.DSMT4">
                  <p:embed/>
                </p:oleObj>
              </mc:Choice>
              <mc:Fallback>
                <p:oleObj name="Equation" r:id="rId23" imgW="177480" imgH="177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195888"/>
                        <a:ext cx="3968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3851874" y="5195888"/>
          <a:ext cx="3413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874" y="5195888"/>
                        <a:ext cx="3413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9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1.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上网日志行为分析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993913"/>
            <a:ext cx="90088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检测用户上网行为变化：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根据历史记录建立基线，采用以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算法为主，多种相似性判断算法为辅的模型，能够检测用户上网行为的偏移</a:t>
            </a:r>
            <a:endParaRPr lang="en-US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根据历史记录建立基线，从时间，频次出发，判别当前上网行为的异常度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(Degree of Familiarity)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相对个人的存活率的问题，个人与群体交叉验证，提高准确率，能够即时触发异常，弥补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模型在即时判别上的不足</a:t>
            </a:r>
            <a:endParaRPr lang="en-US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523552" y="4653332"/>
          <a:ext cx="2787484" cy="59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3238200" imgH="711000" progId="Equation.DSMT4">
                  <p:embed/>
                </p:oleObj>
              </mc:Choice>
              <mc:Fallback>
                <p:oleObj name="Equation" r:id="rId4" imgW="323820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552" y="4653332"/>
                        <a:ext cx="2787484" cy="592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54" y="4079019"/>
            <a:ext cx="2323832" cy="1635981"/>
          </a:xfrm>
          <a:prstGeom prst="rect">
            <a:avLst/>
          </a:prstGeom>
        </p:spPr>
      </p:pic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46622" y="4591122"/>
          <a:ext cx="287174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2946400" imgH="533400" progId="Equation.DSMT4">
                  <p:embed/>
                </p:oleObj>
              </mc:Choice>
              <mc:Fallback>
                <p:oleObj name="Equation" r:id="rId7" imgW="29464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22" y="4591122"/>
                        <a:ext cx="287174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/>
          <p:nvPr/>
        </p:nvSpPr>
        <p:spPr>
          <a:xfrm>
            <a:off x="2712006" y="2265072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降低数据维度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9"/>
          <p:cNvSpPr txBox="1"/>
          <p:nvPr/>
        </p:nvSpPr>
        <p:spPr>
          <a:xfrm>
            <a:off x="4518277" y="2520840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增加相似性判定速度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6372257" y="2784557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减少所需存储数据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9"/>
          <p:cNvSpPr txBox="1"/>
          <p:nvPr/>
        </p:nvSpPr>
        <p:spPr>
          <a:xfrm>
            <a:off x="893807" y="2060989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并行化处理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76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1381</Words>
  <Application>Microsoft Office PowerPoint</Application>
  <PresentationFormat>全屏显示(16:10)</PresentationFormat>
  <Paragraphs>233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微软雅黑</vt:lpstr>
      <vt:lpstr>Arial</vt:lpstr>
      <vt:lpstr>Calibri</vt:lpstr>
      <vt:lpstr>Tw Cen MT</vt:lpstr>
      <vt:lpstr>Wingdings</vt:lpstr>
      <vt:lpstr>Wingdings 2</vt:lpstr>
      <vt:lpstr>WidescreenPresentation</vt:lpstr>
      <vt:lpstr>BMP 图像</vt:lpstr>
      <vt:lpstr>Equation</vt:lpstr>
      <vt:lpstr>PowerPoint 演示文稿</vt:lpstr>
      <vt:lpstr>PowerPoint 演示文稿</vt:lpstr>
      <vt:lpstr>数据分析</vt:lpstr>
      <vt:lpstr>行为分析-评分系统</vt:lpstr>
      <vt:lpstr>上下班打卡；开关机；登录、登出行为分析</vt:lpstr>
      <vt:lpstr>第一次访问某个文件</vt:lpstr>
      <vt:lpstr>(Active Directory)AD数据分析</vt:lpstr>
      <vt:lpstr>SVD例子</vt:lpstr>
      <vt:lpstr>1.上网日志行为分析</vt:lpstr>
      <vt:lpstr>第一次访问某资产是否为反常的问题</vt:lpstr>
      <vt:lpstr>文件操作轨迹追踪系统</vt:lpstr>
      <vt:lpstr>Python中所遇到的坑</vt:lpstr>
      <vt:lpstr>谢 谢！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2016-04-04T12:02:38Z</cp:lastPrinted>
  <dcterms:created xsi:type="dcterms:W3CDTF">2016-04-04T12:02:38Z</dcterms:created>
  <dcterms:modified xsi:type="dcterms:W3CDTF">2019-02-20T09:43:41Z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VPID_ALTERNATENAMES">
    <vt:lpwstr/>
  </property>
  <property fmtid="{D5CDD505-2E9C-101B-9397-08002B2CF9AE}" pid="3" name="BuildNumberCreated">
    <vt:i4>1006703301</vt:i4>
  </property>
  <property fmtid="{D5CDD505-2E9C-101B-9397-08002B2CF9AE}" pid="4" name="BuildNumberEdited">
    <vt:i4>1006768951</vt:i4>
  </property>
  <property fmtid="{D5CDD505-2E9C-101B-9397-08002B2CF9AE}" pid="5" name="IsMetric">
    <vt:bool>true</vt:bool>
  </property>
  <property fmtid="{D5CDD505-2E9C-101B-9397-08002B2CF9AE}" pid="6" name="TimeEdited">
    <vt:filetime>2017-04-12T02:41:48Z</vt:filetime>
  </property>
</Properties>
</file>