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04" r:id="rId3"/>
    <p:sldId id="605" r:id="rId4"/>
    <p:sldId id="606" r:id="rId5"/>
    <p:sldId id="597" r:id="rId6"/>
    <p:sldId id="607" r:id="rId7"/>
    <p:sldId id="608" r:id="rId8"/>
    <p:sldId id="598" r:id="rId9"/>
    <p:sldId id="609" r:id="rId10"/>
    <p:sldId id="610" r:id="rId11"/>
    <p:sldId id="573" r:id="rId12"/>
    <p:sldId id="611" r:id="rId13"/>
    <p:sldId id="612" r:id="rId14"/>
    <p:sldId id="613" r:id="rId15"/>
    <p:sldId id="579" r:id="rId16"/>
    <p:sldId id="614" r:id="rId17"/>
    <p:sldId id="268" r:id="rId18"/>
  </p:sldIdLst>
  <p:sldSz cx="9144000" cy="5715000" type="screen16x10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18B"/>
    <a:srgbClr val="E8F0F4"/>
    <a:srgbClr val="CDE0E8"/>
    <a:srgbClr val="FC210A"/>
    <a:srgbClr val="00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301" autoAdjust="0"/>
  </p:normalViewPr>
  <p:slideViewPr>
    <p:cSldViewPr>
      <p:cViewPr varScale="1">
        <p:scale>
          <a:sx n="130" d="100"/>
          <a:sy n="130" d="100"/>
        </p:scale>
        <p:origin x="822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4FE8A-5357-4423-9BBE-89364C7D1A7C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E327-B7B3-4EF1-953E-1A48FA36C7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2019/2/20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20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071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8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5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05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>
                <a:solidFill>
                  <a:srgbClr val="444444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1200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修改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66711" y="180168"/>
            <a:ext cx="86765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165"/>
            <a:endParaRPr lang="zh-CN" altLang="en-US" sz="1600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0" y="180159"/>
            <a:ext cx="561856" cy="1595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3465" y="135195"/>
            <a:ext cx="8153400" cy="37797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37941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3273727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23528" y="2461456"/>
            <a:ext cx="8712968" cy="13681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cap="none" dirty="0">
                <a:solidFill>
                  <a:schemeClr val="tx1"/>
                </a:solidFill>
              </a:rPr>
              <a:t>数据库并行加载</a:t>
            </a:r>
            <a:br>
              <a:rPr lang="en-US" altLang="zh-CN" sz="4400" b="1" cap="none" dirty="0">
                <a:solidFill>
                  <a:schemeClr val="tx1"/>
                </a:solidFill>
              </a:rPr>
            </a:br>
            <a:r>
              <a:rPr lang="en-US" altLang="zh-CN" sz="4400" b="1" cap="none" dirty="0">
                <a:solidFill>
                  <a:schemeClr val="tx1"/>
                </a:solidFill>
              </a:rPr>
              <a:t> </a:t>
            </a:r>
            <a:br>
              <a:rPr lang="en-US" altLang="zh-CN" sz="4400" b="1" cap="none" dirty="0">
                <a:solidFill>
                  <a:schemeClr val="tx1"/>
                </a:solidFill>
              </a:rPr>
            </a:br>
            <a:r>
              <a:rPr lang="zh-CN" altLang="en-US" sz="1800" b="1" cap="none" dirty="0">
                <a:solidFill>
                  <a:schemeClr val="tx1"/>
                </a:solidFill>
              </a:rPr>
              <a:t>上海直真君智科技有限公司            </a:t>
            </a:r>
            <a:endParaRPr lang="zh-CN" b="1" cap="non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623720" y="5166320"/>
            <a:ext cx="2520280" cy="355476"/>
          </a:xfrm>
        </p:spPr>
        <p:txBody>
          <a:bodyPr>
            <a:normAutofit/>
          </a:bodyPr>
          <a:lstStyle/>
          <a:p>
            <a:pPr algn="r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b="1"/>
              <a:t>日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48562"/>
            <a:ext cx="288032" cy="273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10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解决精度问题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1115616" y="1129308"/>
            <a:ext cx="792088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 getCatalystType(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sqlType: Int,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precision: Int,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scale: Int,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signed: Boolean): DataType = {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val answer = sqlType match {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case java.sql.Types.NUMERIC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precision == 0  =&gt; DecimalType.bounded(38, 0)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case java.sql.Types.NUMERIC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precision != 0 || scale != 0 =&gt; DecimalType.bounded(precision, scale)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case java.sql.Types.NUMERIC  =&gt; DecimalType.SYSTEM_DEFAULT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56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11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闭包引发：</a:t>
            </a:r>
            <a:r>
              <a:rPr lang="en-US" altLang="zh-CN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not serializable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201317"/>
            <a:ext cx="856895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闭包是一个函数，返回值依赖于声明在函数外部的一个或多个变量。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/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序列化由来：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Spark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是分布式执行引擎，其核心抽象是弹性分布式数据集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RDD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，其代表了分布在不同节点的数据。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Spark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的计算是在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上分布式执行的，故用户开发的关于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RDD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flatMap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reduceByKey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transformation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操作（闭包）有如下执行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过程，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1.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代码中对象在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driver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本地序列化 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对象序列化后传输到远程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节点 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远程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节点反序列化对象 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最终远程节点执行 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故对象在执行中需要序列化通过网络传输，则必须经过序列化过程。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/>
              <a:t>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6543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12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闭包引发：</a:t>
            </a:r>
            <a:r>
              <a:rPr lang="en-US" altLang="zh-CN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not serializable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273324"/>
            <a:ext cx="67687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意哪些操作在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driver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，哪些操作在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driver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端实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例化的对象，很可能不能在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foreach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中运行，因为对象不能从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driver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序列化传递到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端（有些对象有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链接，一定不可以序列化）。所以这里一般在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foreachPartitions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foreach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算子中来实例化对象，这样对象在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端实例化，没有从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driver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传输到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executor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的过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程。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00868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13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闭包引发：</a:t>
            </a:r>
            <a:r>
              <a:rPr lang="en-US" altLang="zh-CN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not serializable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129308"/>
            <a:ext cx="8439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val ser = new ConnectionService()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val rdd=new JdbcRDD[InternalRow](sc,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() =&gt; {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val  con=ser.getConnection(driver,url,user,passw)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sql,partition, fetchSize,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rs =&gt; resultSet2Row(rs, schema)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 rdd=new JdbcRDD[InternalRow](sc,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() =&gt; {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val con = new ConnectionService().getConnection(driver,url,user,passw)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},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sql,partition, fetchSize,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rs =&gt; resultSet2Row(rs, schema)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91300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14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闭包引发：</a:t>
            </a:r>
            <a:r>
              <a:rPr lang="en-US" altLang="zh-CN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not serializable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345332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scala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语言开发，解决序列化问题主要如下几点：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Object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中声明对象 （每个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对应有一个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Object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如果在闭包中使用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SparkContext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SqlContext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，建议使用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SparkContext.get() and SQLContext.getActiveOrCreate()</a:t>
            </a: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transient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修饰不可序列化的属性从而避免序列化。 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29022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kumimoji="0" lang="en-US" altLang="zh-CN" smtClean="0">
                <a:solidFill>
                  <a:srgbClr val="FFFFFF"/>
                </a:solidFill>
              </a:rPr>
              <a:pPr/>
              <a:t>15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7" name="标题 62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性能调优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584" y="1273324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连接池：</a:t>
            </a:r>
            <a:r>
              <a:rPr lang="zh-CN" altLang="en-US" b="1" dirty="0"/>
              <a:t>在每个</a:t>
            </a:r>
            <a:r>
              <a:rPr lang="en-US" altLang="zh-CN" b="1" dirty="0" err="1"/>
              <a:t>exector</a:t>
            </a:r>
            <a:r>
              <a:rPr lang="zh-CN" altLang="en-US" b="1" dirty="0"/>
              <a:t>上建立连接池。</a:t>
            </a:r>
            <a:endParaRPr lang="en-US" altLang="zh-CN" b="1" dirty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分区数设置：</a:t>
            </a:r>
            <a:r>
              <a:rPr lang="zh-CN" altLang="en-US" b="1" dirty="0"/>
              <a:t>起多个</a:t>
            </a:r>
            <a:r>
              <a:rPr lang="en-US" altLang="zh-CN" b="1" dirty="0"/>
              <a:t>task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采样问题：</a:t>
            </a:r>
            <a:r>
              <a:rPr lang="zh-CN" altLang="en-US" b="1" dirty="0"/>
              <a:t>分区数为</a:t>
            </a:r>
            <a:r>
              <a:rPr lang="en-US" altLang="zh-CN" b="1" dirty="0"/>
              <a:t>1</a:t>
            </a:r>
            <a:r>
              <a:rPr lang="zh-CN" altLang="en-US" b="1" dirty="0"/>
              <a:t>，读取的数据量小，几百条内，无需采样。</a:t>
            </a:r>
            <a:endParaRPr lang="en-US" altLang="zh-CN" b="1" dirty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err="1">
                <a:solidFill>
                  <a:srgbClr val="C00000"/>
                </a:solidFill>
              </a:rPr>
              <a:t>fetchSize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一次读取数据库最大数</a:t>
            </a:r>
            <a:endParaRPr lang="en-US" altLang="zh-CN" b="1" dirty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40692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kumimoji="0" lang="en-US" altLang="zh-CN" smtClean="0">
                <a:solidFill>
                  <a:srgbClr val="FFFFFF"/>
                </a:solidFill>
              </a:rPr>
              <a:pPr/>
              <a:t>16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7" name="标题 62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抛玉引玉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564" y="120131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如何改写源码：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zh-CN" altLang="en-US" b="1">
                <a:solidFill>
                  <a:srgbClr val="C00000"/>
                </a:solidFill>
              </a:rPr>
              <a:t>（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zh-CN" altLang="en-US" b="1"/>
              <a:t>尽可能去继承类</a:t>
            </a:r>
            <a:r>
              <a:rPr lang="en-US" altLang="zh-CN" b="1"/>
              <a:t> </a:t>
            </a:r>
          </a:p>
          <a:p>
            <a:r>
              <a:rPr lang="en-US" altLang="zh-CN" b="1">
                <a:solidFill>
                  <a:srgbClr val="C00000"/>
                </a:solidFill>
              </a:rPr>
              <a:t> </a:t>
            </a:r>
          </a:p>
          <a:p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zh-CN" altLang="en-US" b="1">
                <a:solidFill>
                  <a:srgbClr val="C00000"/>
                </a:solidFill>
              </a:rPr>
              <a:t>（</a:t>
            </a:r>
            <a:r>
              <a:rPr lang="en-US" altLang="zh-CN" b="1">
                <a:solidFill>
                  <a:srgbClr val="C00000"/>
                </a:solidFill>
              </a:rPr>
              <a:t>2</a:t>
            </a:r>
            <a:r>
              <a:rPr lang="zh-CN" altLang="en-US" b="1">
                <a:solidFill>
                  <a:srgbClr val="C00000"/>
                </a:solidFill>
              </a:rPr>
              <a:t>） </a:t>
            </a:r>
            <a:r>
              <a:rPr lang="en-US" altLang="zh-CN" b="1"/>
              <a:t>private[spark],</a:t>
            </a:r>
            <a:r>
              <a:rPr lang="zh-CN" altLang="en-US" b="1"/>
              <a:t>当前目录私有，自己新建名称一样的目录</a:t>
            </a:r>
            <a:endParaRPr lang="en-US" altLang="zh-CN" b="1"/>
          </a:p>
          <a:p>
            <a:r>
              <a:rPr lang="en-US" altLang="zh-CN" b="1"/>
              <a:t>    package org.apache.spark.input</a:t>
            </a:r>
          </a:p>
          <a:p>
            <a:r>
              <a:rPr lang="en-US" altLang="zh-CN" b="1"/>
              <a:t>  </a:t>
            </a:r>
          </a:p>
          <a:p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zh-CN" altLang="en-US" b="1"/>
              <a:t>粘贴代码，引入关联</a:t>
            </a:r>
            <a:endParaRPr lang="en-US" altLang="zh-CN" b="1"/>
          </a:p>
          <a:p>
            <a:r>
              <a:rPr lang="en-US" altLang="zh-CN" b="1"/>
              <a:t>   </a:t>
            </a: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征集</a:t>
            </a:r>
            <a:r>
              <a:rPr lang="zh-CN" altLang="en-US" b="1">
                <a:solidFill>
                  <a:srgbClr val="C0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b="1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>
                <a:solidFill>
                  <a:srgbClr val="C0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b="1">
                <a:solidFill>
                  <a:srgbClr val="C00000"/>
                </a:solidFill>
              </a:rPr>
              <a:t>对大数据集，征询好的抽样方法。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      </a:t>
            </a:r>
            <a:r>
              <a:rPr lang="zh-CN" altLang="en-US" b="1">
                <a:solidFill>
                  <a:srgbClr val="C00000"/>
                </a:solidFill>
              </a:rPr>
              <a:t>（</a:t>
            </a:r>
            <a:r>
              <a:rPr lang="en-US" altLang="zh-CN" b="1">
                <a:solidFill>
                  <a:srgbClr val="C00000"/>
                </a:solidFill>
              </a:rPr>
              <a:t>2</a:t>
            </a:r>
            <a:r>
              <a:rPr lang="zh-CN" altLang="en-US" b="1">
                <a:solidFill>
                  <a:srgbClr val="C00000"/>
                </a:solidFill>
              </a:rPr>
              <a:t>）序列化问题的更深见解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      </a:t>
            </a:r>
            <a:r>
              <a:rPr lang="zh-CN" altLang="en-US" b="1">
                <a:solidFill>
                  <a:srgbClr val="C00000"/>
                </a:solidFill>
              </a:rPr>
              <a:t>（</a:t>
            </a:r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zh-CN" altLang="en-US" b="1">
                <a:solidFill>
                  <a:srgbClr val="C00000"/>
                </a:solidFill>
              </a:rPr>
              <a:t>）如何快速看懂源码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909322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915816" y="2065412"/>
            <a:ext cx="3403104" cy="1686159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 谢！</a:t>
            </a:r>
            <a:br>
              <a:rPr lang="en-US" altLang="zh-CN" sz="4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sz="4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411760" y="5017740"/>
            <a:ext cx="6732240" cy="571500"/>
          </a:xfrm>
        </p:spPr>
        <p:txBody>
          <a:bodyPr>
            <a:normAutofit/>
          </a:bodyPr>
          <a:lstStyle/>
          <a:p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6623720" y="5166320"/>
            <a:ext cx="2520280" cy="35547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zh-CN" sz="2800" kern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altLang="zh-CN" sz="1600" b="1"/>
              <a:t>2018</a:t>
            </a:r>
            <a:r>
              <a:rPr lang="zh-CN" altLang="en-US" sz="1600" b="1"/>
              <a:t>年</a:t>
            </a:r>
            <a:r>
              <a:rPr lang="en-US" altLang="zh-CN" sz="1600" b="1"/>
              <a:t>1</a:t>
            </a:r>
            <a:r>
              <a:rPr lang="zh-CN" altLang="en-US" sz="1600" b="1"/>
              <a:t>月</a:t>
            </a:r>
            <a:r>
              <a:rPr lang="en-US" altLang="zh-CN" sz="1600" b="1"/>
              <a:t>12</a:t>
            </a:r>
            <a:r>
              <a:rPr lang="zh-CN" altLang="en-US" sz="1600" b="1"/>
              <a:t>日</a:t>
            </a:r>
            <a:endParaRPr lang="zh-CN" altLang="en-US" sz="1600" b="1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</a:p>
        </p:txBody>
      </p:sp>
      <p:sp>
        <p:nvSpPr>
          <p:cNvPr id="4099" name="AutoShape 5"/>
          <p:cNvSpPr>
            <a:spLocks noChangeArrowheads="1"/>
          </p:cNvSpPr>
          <p:nvPr/>
        </p:nvSpPr>
        <p:spPr bwMode="auto">
          <a:xfrm>
            <a:off x="1738313" y="2060575"/>
            <a:ext cx="5951537" cy="4413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>
            <a:solidFill>
              <a:srgbClr val="7F7F7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1738313" y="2862263"/>
            <a:ext cx="5951537" cy="4413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>
            <a:solidFill>
              <a:srgbClr val="7F7F7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738313" y="3640138"/>
            <a:ext cx="5951537" cy="4413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>
            <a:solidFill>
              <a:srgbClr val="7F7F7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103" name="AutoShape 5"/>
          <p:cNvSpPr>
            <a:spLocks noChangeArrowheads="1"/>
          </p:cNvSpPr>
          <p:nvPr/>
        </p:nvSpPr>
        <p:spPr bwMode="auto">
          <a:xfrm>
            <a:off x="1738313" y="1287463"/>
            <a:ext cx="5951537" cy="4413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>
            <a:solidFill>
              <a:srgbClr val="7F7F7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    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实现方法</a:t>
            </a:r>
          </a:p>
        </p:txBody>
      </p: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1793875" y="2805113"/>
            <a:ext cx="738188" cy="563562"/>
            <a:chOff x="0" y="0"/>
            <a:chExt cx="1350" cy="1030"/>
          </a:xfrm>
        </p:grpSpPr>
        <p:sp>
          <p:nvSpPr>
            <p:cNvPr id="4379" name="Oval 5"/>
            <p:cNvSpPr>
              <a:spLocks noChangeArrowheads="1"/>
            </p:cNvSpPr>
            <p:nvPr/>
          </p:nvSpPr>
          <p:spPr bwMode="auto">
            <a:xfrm>
              <a:off x="122" y="0"/>
              <a:ext cx="1019" cy="103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u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380" name="Group 11"/>
            <p:cNvGrpSpPr>
              <a:grpSpLocks/>
            </p:cNvGrpSpPr>
            <p:nvPr/>
          </p:nvGrpSpPr>
          <p:grpSpPr bwMode="auto">
            <a:xfrm rot="10082854">
              <a:off x="-2" y="741"/>
              <a:ext cx="931" cy="229"/>
              <a:chOff x="0" y="0"/>
              <a:chExt cx="962" cy="234"/>
            </a:xfrm>
          </p:grpSpPr>
          <p:grpSp>
            <p:nvGrpSpPr>
              <p:cNvPr id="4404" name="Group 12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416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422" name="AutoShape 9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23" name="AutoShape 10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24" name="AutoShape 11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25" name="AutoShape 12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417" name="Group 18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418" name="AutoShape 14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9" name="AutoShape 15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20" name="AutoShape 16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21" name="AutoShape 17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405" name="Group 23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406" name="Group 2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412" name="AutoShape 2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3" name="AutoShape 2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4" name="AutoShape 2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5" name="AutoShape 2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407" name="Group 29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408" name="AutoShape 2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09" name="AutoShape 2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0" name="AutoShape 2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1" name="AutoShape 2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381" name="Group 34"/>
            <p:cNvGrpSpPr>
              <a:grpSpLocks/>
            </p:cNvGrpSpPr>
            <p:nvPr/>
          </p:nvGrpSpPr>
          <p:grpSpPr bwMode="auto">
            <a:xfrm>
              <a:off x="417" y="106"/>
              <a:ext cx="931" cy="229"/>
              <a:chOff x="0" y="0"/>
              <a:chExt cx="962" cy="234"/>
            </a:xfrm>
          </p:grpSpPr>
          <p:grpSp>
            <p:nvGrpSpPr>
              <p:cNvPr id="4382" name="Group 35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394" name="Group 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400" name="AutoShape 3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01" name="AutoShape 3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02" name="AutoShape 3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03" name="AutoShape 3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95" name="Group 41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96" name="AutoShape 3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7" name="AutoShape 3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8" name="AutoShape 3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9" name="AutoShape 4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383" name="Group 46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384" name="Group 4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90" name="AutoShape 43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1" name="AutoShape 44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2" name="AutoShape 45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93" name="AutoShape 46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85" name="Group 52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86" name="AutoShape 48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87" name="AutoShape 49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88" name="AutoShape 50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89" name="AutoShape 51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4106" name="Group 57"/>
          <p:cNvGrpSpPr>
            <a:grpSpLocks/>
          </p:cNvGrpSpPr>
          <p:nvPr/>
        </p:nvGrpSpPr>
        <p:grpSpPr bwMode="auto">
          <a:xfrm>
            <a:off x="1798638" y="1997075"/>
            <a:ext cx="728662" cy="554038"/>
            <a:chOff x="0" y="0"/>
            <a:chExt cx="1354" cy="1031"/>
          </a:xfrm>
        </p:grpSpPr>
        <p:sp>
          <p:nvSpPr>
            <p:cNvPr id="4332" name="Oval 53"/>
            <p:cNvSpPr>
              <a:spLocks noChangeArrowheads="1"/>
            </p:cNvSpPr>
            <p:nvPr/>
          </p:nvSpPr>
          <p:spPr bwMode="auto">
            <a:xfrm>
              <a:off x="103" y="0"/>
              <a:ext cx="1024" cy="103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u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333" name="Group 59"/>
            <p:cNvGrpSpPr>
              <a:grpSpLocks/>
            </p:cNvGrpSpPr>
            <p:nvPr/>
          </p:nvGrpSpPr>
          <p:grpSpPr bwMode="auto">
            <a:xfrm rot="10082854">
              <a:off x="-2" y="746"/>
              <a:ext cx="931" cy="229"/>
              <a:chOff x="0" y="0"/>
              <a:chExt cx="962" cy="234"/>
            </a:xfrm>
          </p:grpSpPr>
          <p:grpSp>
            <p:nvGrpSpPr>
              <p:cNvPr id="4357" name="Group 60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369" name="Group 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75" name="AutoShape 5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6" name="AutoShape 5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7" name="AutoShape 5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8" name="AutoShape 6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70" name="Group 66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71" name="AutoShape 6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2" name="AutoShape 6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3" name="AutoShape 6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74" name="AutoShape 6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358" name="Group 71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359" name="Group 7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65" name="AutoShape 68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6" name="AutoShape 69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7" name="AutoShape 70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8" name="AutoShape 71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60" name="Group 77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61" name="AutoShape 73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2" name="AutoShape 74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3" name="AutoShape 75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64" name="AutoShape 76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334" name="Group 82"/>
            <p:cNvGrpSpPr>
              <a:grpSpLocks/>
            </p:cNvGrpSpPr>
            <p:nvPr/>
          </p:nvGrpSpPr>
          <p:grpSpPr bwMode="auto">
            <a:xfrm rot="344040">
              <a:off x="418" y="124"/>
              <a:ext cx="933" cy="229"/>
              <a:chOff x="0" y="0"/>
              <a:chExt cx="962" cy="234"/>
            </a:xfrm>
          </p:grpSpPr>
          <p:grpSp>
            <p:nvGrpSpPr>
              <p:cNvPr id="4335" name="Group 83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347" name="Group 8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53" name="AutoShape 8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4" name="AutoShape 8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5" name="AutoShape 8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6" name="AutoShape 8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48" name="Group 89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49" name="AutoShape 8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0" name="AutoShape 8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1" name="AutoShape 8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52" name="AutoShape 8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336" name="Group 94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337" name="Group 9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43" name="AutoShape 91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4" name="AutoShape 92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5" name="AutoShape 93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6" name="AutoShape 94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38" name="Group 100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39" name="AutoShape 96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0" name="AutoShape 97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1" name="AutoShape 98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42" name="AutoShape 99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4107" name="Group 105"/>
          <p:cNvGrpSpPr>
            <a:grpSpLocks/>
          </p:cNvGrpSpPr>
          <p:nvPr/>
        </p:nvGrpSpPr>
        <p:grpSpPr bwMode="auto">
          <a:xfrm>
            <a:off x="1797050" y="3570288"/>
            <a:ext cx="731838" cy="554037"/>
            <a:chOff x="0" y="0"/>
            <a:chExt cx="1358" cy="1030"/>
          </a:xfrm>
        </p:grpSpPr>
        <p:sp>
          <p:nvSpPr>
            <p:cNvPr id="4261" name="Oval 101"/>
            <p:cNvSpPr>
              <a:spLocks noChangeArrowheads="1"/>
            </p:cNvSpPr>
            <p:nvPr/>
          </p:nvSpPr>
          <p:spPr bwMode="auto">
            <a:xfrm>
              <a:off x="118" y="0"/>
              <a:ext cx="1022" cy="103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u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262" name="Group 107"/>
            <p:cNvGrpSpPr>
              <a:grpSpLocks/>
            </p:cNvGrpSpPr>
            <p:nvPr/>
          </p:nvGrpSpPr>
          <p:grpSpPr bwMode="auto">
            <a:xfrm rot="10082854">
              <a:off x="-3" y="743"/>
              <a:ext cx="933" cy="228"/>
              <a:chOff x="0" y="0"/>
              <a:chExt cx="962" cy="234"/>
            </a:xfrm>
          </p:grpSpPr>
          <p:grpSp>
            <p:nvGrpSpPr>
              <p:cNvPr id="4310" name="Group 108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322" name="Group 10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28" name="AutoShape 10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9" name="AutoShape 10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30" name="AutoShape 10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31" name="AutoShape 10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23" name="Group 114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24" name="AutoShape 11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5" name="AutoShape 11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6" name="AutoShape 11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7" name="AutoShape 11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311" name="Group 119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312" name="Group 12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18" name="AutoShape 116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19" name="AutoShape 117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0" name="AutoShape 118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21" name="AutoShape 119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313" name="Group 125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314" name="AutoShape 121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15" name="AutoShape 122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16" name="AutoShape 123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17" name="AutoShape 124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263" name="Group 130"/>
            <p:cNvGrpSpPr>
              <a:grpSpLocks/>
            </p:cNvGrpSpPr>
            <p:nvPr/>
          </p:nvGrpSpPr>
          <p:grpSpPr bwMode="auto">
            <a:xfrm rot="-232145">
              <a:off x="380" y="64"/>
              <a:ext cx="961" cy="247"/>
              <a:chOff x="0" y="0"/>
              <a:chExt cx="992" cy="258"/>
            </a:xfrm>
          </p:grpSpPr>
          <p:grpSp>
            <p:nvGrpSpPr>
              <p:cNvPr id="4264" name="Group 131"/>
              <p:cNvGrpSpPr>
                <a:grpSpLocks/>
              </p:cNvGrpSpPr>
              <p:nvPr/>
            </p:nvGrpSpPr>
            <p:grpSpPr bwMode="auto">
              <a:xfrm rot="513316">
                <a:off x="0" y="0"/>
                <a:ext cx="962" cy="234"/>
                <a:chOff x="0" y="0"/>
                <a:chExt cx="962" cy="234"/>
              </a:xfrm>
            </p:grpSpPr>
            <p:grpSp>
              <p:nvGrpSpPr>
                <p:cNvPr id="4288" name="Group 13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2" cy="234"/>
                  <a:chOff x="0" y="0"/>
                  <a:chExt cx="898" cy="236"/>
                </a:xfrm>
              </p:grpSpPr>
              <p:grpSp>
                <p:nvGrpSpPr>
                  <p:cNvPr id="4300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306" name="AutoShape 129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7" name="AutoShape 130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8" name="AutoShape 131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9" name="AutoShape 132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301" name="Group 13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302" name="AutoShape 134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3" name="AutoShape 135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4" name="AutoShape 136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05" name="AutoShape 137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289" name="Group 14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8" cy="191"/>
                  <a:chOff x="0" y="0"/>
                  <a:chExt cx="898" cy="236"/>
                </a:xfrm>
              </p:grpSpPr>
              <p:grpSp>
                <p:nvGrpSpPr>
                  <p:cNvPr id="429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96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7" name="AutoShape 141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8" name="AutoShape 142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9" name="AutoShape 143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91" name="Group 14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92" name="AutoShape 145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3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4" name="AutoShape 147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95" name="AutoShape 148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265" name="Group 154"/>
              <p:cNvGrpSpPr>
                <a:grpSpLocks/>
              </p:cNvGrpSpPr>
              <p:nvPr/>
            </p:nvGrpSpPr>
            <p:grpSpPr bwMode="auto">
              <a:xfrm rot="513316">
                <a:off x="30" y="24"/>
                <a:ext cx="962" cy="234"/>
                <a:chOff x="0" y="0"/>
                <a:chExt cx="962" cy="234"/>
              </a:xfrm>
            </p:grpSpPr>
            <p:grpSp>
              <p:nvGrpSpPr>
                <p:cNvPr id="4266" name="Group 15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2" cy="234"/>
                  <a:chOff x="0" y="0"/>
                  <a:chExt cx="898" cy="236"/>
                </a:xfrm>
              </p:grpSpPr>
              <p:grpSp>
                <p:nvGrpSpPr>
                  <p:cNvPr id="427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84" name="AutoShape 152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5" name="AutoShape 153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6" name="AutoShape 154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7" name="AutoShape 155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79" name="Group 16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80" name="AutoShape 157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1" name="AutoShape 158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2" name="AutoShape 159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83" name="AutoShape 160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267" name="Group 16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8" cy="191"/>
                  <a:chOff x="0" y="0"/>
                  <a:chExt cx="898" cy="236"/>
                </a:xfrm>
              </p:grpSpPr>
              <p:grpSp>
                <p:nvGrpSpPr>
                  <p:cNvPr id="4268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74" name="AutoShape 163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5" name="AutoShape 164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6" name="AutoShape 165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7" name="AutoShape 166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69" name="Group 17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70" name="AutoShape 168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1" name="AutoShape 169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2" name="AutoShape 170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73" name="AutoShape 171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108" name="Group 177"/>
          <p:cNvGrpSpPr>
            <a:grpSpLocks/>
          </p:cNvGrpSpPr>
          <p:nvPr/>
        </p:nvGrpSpPr>
        <p:grpSpPr bwMode="auto">
          <a:xfrm>
            <a:off x="1785938" y="1201738"/>
            <a:ext cx="754062" cy="571500"/>
            <a:chOff x="0" y="0"/>
            <a:chExt cx="1358" cy="1030"/>
          </a:xfrm>
        </p:grpSpPr>
        <p:sp>
          <p:nvSpPr>
            <p:cNvPr id="4190" name="Oval 173"/>
            <p:cNvSpPr>
              <a:spLocks noChangeArrowheads="1"/>
            </p:cNvSpPr>
            <p:nvPr/>
          </p:nvSpPr>
          <p:spPr bwMode="auto">
            <a:xfrm>
              <a:off x="117" y="0"/>
              <a:ext cx="1022" cy="10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u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191" name="Group 179"/>
            <p:cNvGrpSpPr>
              <a:grpSpLocks/>
            </p:cNvGrpSpPr>
            <p:nvPr/>
          </p:nvGrpSpPr>
          <p:grpSpPr bwMode="auto">
            <a:xfrm rot="10082854">
              <a:off x="-3" y="743"/>
              <a:ext cx="933" cy="228"/>
              <a:chOff x="0" y="0"/>
              <a:chExt cx="962" cy="234"/>
            </a:xfrm>
          </p:grpSpPr>
          <p:grpSp>
            <p:nvGrpSpPr>
              <p:cNvPr id="4239" name="Group 180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2" cy="234"/>
                <a:chOff x="0" y="0"/>
                <a:chExt cx="898" cy="236"/>
              </a:xfrm>
            </p:grpSpPr>
            <p:grpSp>
              <p:nvGrpSpPr>
                <p:cNvPr id="4251" name="Group 18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257" name="AutoShape 17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8" name="AutoShape 17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9" name="AutoShape 17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60" name="AutoShape 18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252" name="Group 186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253" name="AutoShape 18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4" name="AutoShape 18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5" name="AutoShape 18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6" name="AutoShape 18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8" cy="191"/>
                <a:chOff x="0" y="0"/>
                <a:chExt cx="898" cy="236"/>
              </a:xfrm>
            </p:grpSpPr>
            <p:grpSp>
              <p:nvGrpSpPr>
                <p:cNvPr id="4241" name="Group 19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247" name="AutoShape 188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48" name="AutoShape 189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49" name="AutoShape 190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50" name="AutoShape 191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242" name="Group 197"/>
                <p:cNvGrpSpPr>
                  <a:grpSpLocks/>
                </p:cNvGrpSpPr>
                <p:nvPr/>
              </p:nvGrpSpPr>
              <p:grpSpPr bwMode="auto"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4243" name="AutoShape 193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44" name="AutoShape 194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45" name="AutoShape 195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46" name="AutoShape 196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192" name="Group 202"/>
            <p:cNvGrpSpPr>
              <a:grpSpLocks/>
            </p:cNvGrpSpPr>
            <p:nvPr/>
          </p:nvGrpSpPr>
          <p:grpSpPr bwMode="auto">
            <a:xfrm rot="-232145">
              <a:off x="380" y="64"/>
              <a:ext cx="961" cy="247"/>
              <a:chOff x="0" y="0"/>
              <a:chExt cx="992" cy="258"/>
            </a:xfrm>
          </p:grpSpPr>
          <p:grpSp>
            <p:nvGrpSpPr>
              <p:cNvPr id="4193" name="Group 203"/>
              <p:cNvGrpSpPr>
                <a:grpSpLocks/>
              </p:cNvGrpSpPr>
              <p:nvPr/>
            </p:nvGrpSpPr>
            <p:grpSpPr bwMode="auto">
              <a:xfrm rot="513316">
                <a:off x="0" y="0"/>
                <a:ext cx="962" cy="234"/>
                <a:chOff x="0" y="0"/>
                <a:chExt cx="962" cy="234"/>
              </a:xfrm>
            </p:grpSpPr>
            <p:grpSp>
              <p:nvGrpSpPr>
                <p:cNvPr id="4217" name="Group 204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2" cy="234"/>
                  <a:chOff x="0" y="0"/>
                  <a:chExt cx="898" cy="236"/>
                </a:xfrm>
              </p:grpSpPr>
              <p:grpSp>
                <p:nvGrpSpPr>
                  <p:cNvPr id="4229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35" name="AutoShape 201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6" name="AutoShape 202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7" name="AutoShape 203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8" name="AutoShape 204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30" name="Group 210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31" name="AutoShape 206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2" name="AutoShape 207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3" name="AutoShape 208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34" name="AutoShape 209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218" name="Group 21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8" cy="191"/>
                  <a:chOff x="0" y="0"/>
                  <a:chExt cx="898" cy="236"/>
                </a:xfrm>
              </p:grpSpPr>
              <p:grpSp>
                <p:nvGrpSpPr>
                  <p:cNvPr id="4219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25" name="AutoShape 212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6" name="AutoShape 213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7" name="AutoShape 214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8" name="AutoShape 215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20" name="Group 22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21" name="AutoShape 217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2" name="AutoShape 218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3" name="AutoShape 219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24" name="AutoShape 220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194" name="Group 226"/>
              <p:cNvGrpSpPr>
                <a:grpSpLocks/>
              </p:cNvGrpSpPr>
              <p:nvPr/>
            </p:nvGrpSpPr>
            <p:grpSpPr bwMode="auto">
              <a:xfrm rot="513316">
                <a:off x="30" y="24"/>
                <a:ext cx="962" cy="234"/>
                <a:chOff x="0" y="0"/>
                <a:chExt cx="962" cy="234"/>
              </a:xfrm>
            </p:grpSpPr>
            <p:grpSp>
              <p:nvGrpSpPr>
                <p:cNvPr id="4195" name="Group 22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2" cy="234"/>
                  <a:chOff x="0" y="0"/>
                  <a:chExt cx="898" cy="236"/>
                </a:xfrm>
              </p:grpSpPr>
              <p:grpSp>
                <p:nvGrpSpPr>
                  <p:cNvPr id="4207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13" name="AutoShape 224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4" name="AutoShape 225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5" name="AutoShape 226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6" name="AutoShape 227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208" name="Group 23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09" name="AutoShape 229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0" name="AutoShape 230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1" name="AutoShape 231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12" name="AutoShape 232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196" name="Group 23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8" cy="191"/>
                  <a:chOff x="0" y="0"/>
                  <a:chExt cx="898" cy="236"/>
                </a:xfrm>
              </p:grpSpPr>
              <p:grpSp>
                <p:nvGrpSpPr>
                  <p:cNvPr id="4197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203" name="AutoShape 235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4" name="AutoShape 236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5" name="AutoShape 237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6" name="AutoShape 238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198" name="Group 24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6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99" name="AutoShape 240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0" name="AutoShape 241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1" name="AutoShape 242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202" name="AutoShape 243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4109" name="Text Box 23"/>
          <p:cNvSpPr txBox="1">
            <a:spLocks noChangeArrowheads="1"/>
          </p:cNvSpPr>
          <p:nvPr/>
        </p:nvSpPr>
        <p:spPr bwMode="auto">
          <a:xfrm>
            <a:off x="2500313" y="2084388"/>
            <a:ext cx="5000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序列化问题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2500313" y="2873375"/>
            <a:ext cx="5000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性能优化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11" name="Text Box 23"/>
          <p:cNvSpPr txBox="1">
            <a:spLocks noChangeArrowheads="1"/>
          </p:cNvSpPr>
          <p:nvPr/>
        </p:nvSpPr>
        <p:spPr bwMode="auto">
          <a:xfrm>
            <a:off x="2500313" y="3667125"/>
            <a:ext cx="5000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抛玉引玉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112" name="Group 252"/>
          <p:cNvGrpSpPr>
            <a:grpSpLocks/>
          </p:cNvGrpSpPr>
          <p:nvPr/>
        </p:nvGrpSpPr>
        <p:grpSpPr bwMode="auto">
          <a:xfrm>
            <a:off x="1810910" y="1191635"/>
            <a:ext cx="731838" cy="554038"/>
            <a:chOff x="0" y="0"/>
            <a:chExt cx="1358" cy="1030"/>
          </a:xfrm>
        </p:grpSpPr>
        <p:sp>
          <p:nvSpPr>
            <p:cNvPr id="4119" name="Oval 101"/>
            <p:cNvSpPr>
              <a:spLocks noChangeArrowheads="1"/>
            </p:cNvSpPr>
            <p:nvPr/>
          </p:nvSpPr>
          <p:spPr bwMode="auto">
            <a:xfrm>
              <a:off x="118" y="0"/>
              <a:ext cx="1022" cy="103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u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120" name="Group 254"/>
            <p:cNvGrpSpPr>
              <a:grpSpLocks/>
            </p:cNvGrpSpPr>
            <p:nvPr/>
          </p:nvGrpSpPr>
          <p:grpSpPr bwMode="auto">
            <a:xfrm rot="10082854">
              <a:off x="-4" y="742"/>
              <a:ext cx="934" cy="228"/>
              <a:chOff x="0" y="0"/>
              <a:chExt cx="963" cy="234"/>
            </a:xfrm>
          </p:grpSpPr>
          <p:grpSp>
            <p:nvGrpSpPr>
              <p:cNvPr id="4168" name="Group 255"/>
              <p:cNvGrpSpPr>
                <a:grpSpLocks/>
              </p:cNvGrpSpPr>
              <p:nvPr/>
            </p:nvGrpSpPr>
            <p:grpSpPr bwMode="auto">
              <a:xfrm rot="-9970459" flipH="1" flipV="1">
                <a:off x="0" y="0"/>
                <a:ext cx="963" cy="234"/>
                <a:chOff x="0" y="0"/>
                <a:chExt cx="899" cy="236"/>
              </a:xfrm>
            </p:grpSpPr>
            <p:grpSp>
              <p:nvGrpSpPr>
                <p:cNvPr id="4180" name="Group 25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186" name="AutoShape 10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7" name="AutoShape 10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8" name="AutoShape 10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9" name="AutoShape 10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81" name="Group 261"/>
                <p:cNvGrpSpPr>
                  <a:grpSpLocks/>
                </p:cNvGrpSpPr>
                <p:nvPr/>
              </p:nvGrpSpPr>
              <p:grpSpPr bwMode="auto"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4182" name="AutoShape 11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3" name="AutoShape 11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4" name="AutoShape 11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85" name="AutoShape 11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69" name="Group 266"/>
              <p:cNvGrpSpPr>
                <a:grpSpLocks/>
              </p:cNvGrpSpPr>
              <p:nvPr/>
            </p:nvGrpSpPr>
            <p:grpSpPr bwMode="auto">
              <a:xfrm rot="-9970459" flipH="1" flipV="1">
                <a:off x="83" y="26"/>
                <a:ext cx="789" cy="191"/>
                <a:chOff x="0" y="0"/>
                <a:chExt cx="899" cy="236"/>
              </a:xfrm>
            </p:grpSpPr>
            <p:grpSp>
              <p:nvGrpSpPr>
                <p:cNvPr id="4170" name="Group 26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176" name="AutoShape 116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7" name="AutoShape 117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8" name="AutoShape 118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9" name="AutoShape 119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71" name="Group 272"/>
                <p:cNvGrpSpPr>
                  <a:grpSpLocks/>
                </p:cNvGrpSpPr>
                <p:nvPr/>
              </p:nvGrpSpPr>
              <p:grpSpPr bwMode="auto"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4172" name="AutoShape 121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3" name="AutoShape 122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4" name="AutoShape 123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75" name="AutoShape 124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u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121" name="Group 277"/>
            <p:cNvGrpSpPr>
              <a:grpSpLocks/>
            </p:cNvGrpSpPr>
            <p:nvPr/>
          </p:nvGrpSpPr>
          <p:grpSpPr bwMode="auto">
            <a:xfrm rot="-232145">
              <a:off x="376" y="65"/>
              <a:ext cx="962" cy="247"/>
              <a:chOff x="0" y="0"/>
              <a:chExt cx="993" cy="258"/>
            </a:xfrm>
          </p:grpSpPr>
          <p:grpSp>
            <p:nvGrpSpPr>
              <p:cNvPr id="4122" name="Group 278"/>
              <p:cNvGrpSpPr>
                <a:grpSpLocks/>
              </p:cNvGrpSpPr>
              <p:nvPr/>
            </p:nvGrpSpPr>
            <p:grpSpPr bwMode="auto">
              <a:xfrm rot="513316">
                <a:off x="0" y="0"/>
                <a:ext cx="963" cy="234"/>
                <a:chOff x="0" y="0"/>
                <a:chExt cx="963" cy="234"/>
              </a:xfrm>
            </p:grpSpPr>
            <p:grpSp>
              <p:nvGrpSpPr>
                <p:cNvPr id="4146" name="Group 27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3" cy="234"/>
                  <a:chOff x="0" y="0"/>
                  <a:chExt cx="899" cy="236"/>
                </a:xfrm>
              </p:grpSpPr>
              <p:grpSp>
                <p:nvGrpSpPr>
                  <p:cNvPr id="4158" name="Group 28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64" name="AutoShape 129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5" name="AutoShape 130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6" name="AutoShape 131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7" name="AutoShape 132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159" name="Group 28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7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60" name="AutoShape 134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1" name="AutoShape 135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2" name="AutoShape 136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63" name="AutoShape 137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147" name="Group 29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9" cy="191"/>
                  <a:chOff x="0" y="0"/>
                  <a:chExt cx="899" cy="236"/>
                </a:xfrm>
              </p:grpSpPr>
              <p:grpSp>
                <p:nvGrpSpPr>
                  <p:cNvPr id="4148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54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5" name="AutoShape 141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6" name="AutoShape 142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7" name="AutoShape 143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149" name="Group 29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7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50" name="AutoShape 145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1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2" name="AutoShape 147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53" name="AutoShape 148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123" name="Group 301"/>
              <p:cNvGrpSpPr>
                <a:grpSpLocks/>
              </p:cNvGrpSpPr>
              <p:nvPr/>
            </p:nvGrpSpPr>
            <p:grpSpPr bwMode="auto">
              <a:xfrm rot="513316">
                <a:off x="30" y="24"/>
                <a:ext cx="963" cy="234"/>
                <a:chOff x="0" y="0"/>
                <a:chExt cx="963" cy="234"/>
              </a:xfrm>
            </p:grpSpPr>
            <p:grpSp>
              <p:nvGrpSpPr>
                <p:cNvPr id="4124" name="Group 30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0" y="0"/>
                  <a:ext cx="963" cy="234"/>
                  <a:chOff x="0" y="0"/>
                  <a:chExt cx="899" cy="236"/>
                </a:xfrm>
              </p:grpSpPr>
              <p:grpSp>
                <p:nvGrpSpPr>
                  <p:cNvPr id="4136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42" name="AutoShape 152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43" name="AutoShape 153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44" name="AutoShape 154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45" name="AutoShape 155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137" name="Group 30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7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38" name="AutoShape 157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9" name="AutoShape 158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40" name="AutoShape 159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41" name="AutoShape 160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125" name="Group 31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83" y="26"/>
                  <a:ext cx="789" cy="191"/>
                  <a:chOff x="0" y="0"/>
                  <a:chExt cx="899" cy="236"/>
                </a:xfrm>
              </p:grpSpPr>
              <p:grpSp>
                <p:nvGrpSpPr>
                  <p:cNvPr id="4126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32" name="AutoShape 163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3" name="AutoShape 164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4" name="AutoShape 165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5" name="AutoShape 166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127" name="Group 31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157" y="50"/>
                    <a:ext cx="742" cy="186"/>
                    <a:chOff x="0" y="0"/>
                    <a:chExt cx="1118" cy="279"/>
                  </a:xfrm>
                </p:grpSpPr>
                <p:sp>
                  <p:nvSpPr>
                    <p:cNvPr id="4128" name="AutoShape 168"/>
                    <p:cNvSpPr>
                      <a:spLocks noChangeArrowheads="1"/>
                    </p:cNvSpPr>
                    <p:nvPr/>
                  </p:nvSpPr>
                  <p:spPr bwMode="auto">
                    <a:xfrm rot="5263130">
                      <a:off x="293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29" name="AutoShape 169"/>
                    <p:cNvSpPr>
                      <a:spLocks noChangeArrowheads="1"/>
                    </p:cNvSpPr>
                    <p:nvPr/>
                  </p:nvSpPr>
                  <p:spPr bwMode="auto">
                    <a:xfrm rot="6078281">
                      <a:off x="429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0" name="AutoShape 170"/>
                    <p:cNvSpPr>
                      <a:spLocks noChangeArrowheads="1"/>
                    </p:cNvSpPr>
                    <p:nvPr/>
                  </p:nvSpPr>
                  <p:spPr bwMode="auto">
                    <a:xfrm rot="6373927">
                      <a:off x="505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31" name="AutoShape 171"/>
                    <p:cNvSpPr>
                      <a:spLocks noChangeArrowheads="1"/>
                    </p:cNvSpPr>
                    <p:nvPr/>
                  </p:nvSpPr>
                  <p:spPr bwMode="auto">
                    <a:xfrm rot="6906312">
                      <a:off x="595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u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–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1600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4114" name="Text Box 10"/>
          <p:cNvSpPr txBox="1">
            <a:spLocks noChangeArrowheads="1"/>
          </p:cNvSpPr>
          <p:nvPr/>
        </p:nvSpPr>
        <p:spPr bwMode="auto">
          <a:xfrm>
            <a:off x="1954213" y="1244600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15" name="Text Box 14"/>
          <p:cNvSpPr txBox="1">
            <a:spLocks noChangeArrowheads="1"/>
          </p:cNvSpPr>
          <p:nvPr/>
        </p:nvSpPr>
        <p:spPr bwMode="auto">
          <a:xfrm>
            <a:off x="1951038" y="20193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auto">
          <a:xfrm>
            <a:off x="1955800" y="2849563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941513" y="3613150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971600" y="3956862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969958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39ECF457-4856-4679-AEFE-A9CD33546A63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为何要做这件事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129308"/>
            <a:ext cx="73469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1.GBase8t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，用原生的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Jdbc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读取的值异常：每一列的值是列名。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2.Oracle, 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不能解决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NUMBER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类型：双值为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的情况。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49554"/>
              </p:ext>
            </p:extLst>
          </p:nvPr>
        </p:nvGraphicFramePr>
        <p:xfrm>
          <a:off x="1115616" y="1705372"/>
          <a:ext cx="6552729" cy="11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name</a:t>
                      </a:r>
                      <a:r>
                        <a:rPr lang="en-US" altLang="zh-CN" baseline="0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 age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ID</a:t>
                      </a:r>
                      <a:r>
                        <a:rPr lang="zh-CN" altLang="en-US"/>
                        <a:t>（应该是数字）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name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 age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ID</a:t>
                      </a:r>
                      <a:r>
                        <a:rPr lang="zh-CN" altLang="en-US"/>
                        <a:t>（应该是数字）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   age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77580"/>
            <a:ext cx="785502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1464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39ECF457-4856-4679-AEFE-A9CD33546A63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为何要做这件事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129308"/>
            <a:ext cx="7346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当前的做法：</a:t>
            </a:r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）一个节点读取数据库（一个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worker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，默认一个分区），其它节点的资源空闲。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）重分区操作，数据会有迁移，时间开销。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解决方案：多分区并行加载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r>
              <a:rPr lang="en-US" altLang="zh-CN"/>
              <a:t> 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9165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39ECF457-4856-4679-AEFE-A9CD33546A63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抽样分区：解决数据倾斜问题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269" y="1129129"/>
            <a:ext cx="79950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给你一个长度为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的集合。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很大，但你不知道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有多大。你的任务是从这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个元素中随机取出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个元素。你只能遍历这个集合一次。你的算法必须保证取出的元素恰好有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个，且它们是完全随机的（出现概率均等）。</a:t>
            </a:r>
            <a:endParaRPr lang="en-US" altLang="zh-CN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蓄水池抽样法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首先创建一个</a:t>
            </a:r>
            <a:r>
              <a:rPr lang="zh-CN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的数组（蓄水池）用来存放结果，初始化为 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的前 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个元素。（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然后从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k+1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个元素开始迭代直到数组结束，在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S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i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个元素，算法生成一个随机数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[1,i]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j &lt;= k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，那么蓄水池的第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j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个元素被替换为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S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i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个元素。</a:t>
            </a:r>
          </a:p>
          <a:p>
            <a:endParaRPr lang="en-US" altLang="zh-CN"/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148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39ECF457-4856-4679-AEFE-A9CD33546A63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抽样分区：解决数据倾斜问题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273324"/>
            <a:ext cx="79950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：数学归纳法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首先，对于任意的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，第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个元素进入蓄水池的概率为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k / i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；而在蓄水池内每个元素被替换的概率为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 / k;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因此在第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轮第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个元素被替换的概率为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(k / i ) * (1 / k) = 1 / i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。 接下来用数学归纳法来证明，当循环结束时每个元素进入蓄水池的概率为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k / n.</a:t>
            </a:r>
          </a:p>
          <a:p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假设在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(i-1)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次迭代后，任意一个元素进入 蓄水池的概率为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k / (i-1)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。有上面的结论，在第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次迭代时，该元素被替换的概率为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 / i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 那么其不被替换的概率则为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1 - 1/i = (i-1)/i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；在第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此迭代后，该元素在蓄水池内的概率为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k / (i-1) * (i-1)/i = k / i.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归纳部分结束。</a:t>
            </a: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因此当循环结束时，每个元素进入蓄水池的概率为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k / n.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命题得证。</a:t>
            </a: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8753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39ECF457-4856-4679-AEFE-A9CD33546A63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抽样分区：解决数据倾斜问题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01316"/>
            <a:ext cx="79950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/>
          </a:p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def reservoirSampleLong(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input: ResultSet,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k: Int,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seed: Long = Random.nextLong())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: Array[Long]= {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 reservoir.sorted</a:t>
            </a: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endParaRPr lang="en-US" altLang="zh-CN" sz="20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随后，以样本代表整体对数组进行切分，一个范围代表一个分区，形成一个</a:t>
            </a:r>
            <a:r>
              <a:rPr lang="en-US" altLang="zh-CN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Partition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en-US" altLang="zh-CN" sz="20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379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8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并行加载：发挥集群威力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3923928" y="1415697"/>
            <a:ext cx="374441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并行加载的原理及实现方法</a:t>
            </a:r>
            <a:endParaRPr lang="en-US" altLang="zh-CN" sz="2000" b="1" kern="1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kern="10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kern="1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kern="100">
                <a:latin typeface="楷体" panose="02010609060101010101" pitchFamily="49" charset="-122"/>
                <a:ea typeface="楷体" panose="02010609060101010101" pitchFamily="49" charset="-122"/>
              </a:rPr>
              <a:t>）在数据加载之前，划分好每个分区对应在数据库的数据范围；（</a:t>
            </a:r>
            <a:r>
              <a:rPr lang="en-US" altLang="zh-CN" sz="2000" kern="1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kern="100">
                <a:latin typeface="楷体" panose="02010609060101010101" pitchFamily="49" charset="-122"/>
                <a:ea typeface="楷体" panose="02010609060101010101" pitchFamily="49" charset="-122"/>
              </a:rPr>
              <a:t>）多个节点同时读取数据库</a:t>
            </a:r>
            <a:endParaRPr lang="en-US" altLang="zh-CN" sz="2000" kern="1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94386"/>
              </p:ext>
            </p:extLst>
          </p:nvPr>
        </p:nvGraphicFramePr>
        <p:xfrm>
          <a:off x="1353030" y="1654678"/>
          <a:ext cx="1944216" cy="29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899592" y="1648495"/>
            <a:ext cx="222176" cy="859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899592" y="2569468"/>
            <a:ext cx="22217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937692" y="3433564"/>
            <a:ext cx="145976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1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9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并行加载：发挥集群威力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33400" y="1129308"/>
            <a:ext cx="8503096" cy="832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r>
              <a:rPr lang="en-US" altLang="zh-CN" sz="20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 JdbcRDD[T: ClassTag]( sc: SparkContext,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getConnection: () =&gt; Connection,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sql: String,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partion:Array[String],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fetchSize:Int,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mapRow: (ResultSet) =&gt; T = JdbcRDD.resultSetToObjectArray _)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extends RDD[T](sc, Nil) with Logging {     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override def getPartitions</a:t>
            </a: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Array[Partition] = { 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...........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        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override def compute</a:t>
            </a: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(thePart: Partition, context: TaskContext): Iterator[T] =new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NextIterator[T] {   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..............   (</a:t>
            </a:r>
            <a:r>
              <a:rPr lang="zh-CN" altLang="en-US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产生多个子</a:t>
            </a: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语句，对应多个</a:t>
            </a: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task)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</a:p>
          <a:p>
            <a:pPr algn="just" eaLnBrk="1" fontAlgn="auto" hangingPunct="1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0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20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160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1441</Words>
  <Application>Microsoft Office PowerPoint</Application>
  <PresentationFormat>全屏显示(16:10)</PresentationFormat>
  <Paragraphs>206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楷体</vt:lpstr>
      <vt:lpstr>微软雅黑</vt:lpstr>
      <vt:lpstr>Arial</vt:lpstr>
      <vt:lpstr>Calibri</vt:lpstr>
      <vt:lpstr>Times New Roman</vt:lpstr>
      <vt:lpstr>Tw Cen MT</vt:lpstr>
      <vt:lpstr>Verdana</vt:lpstr>
      <vt:lpstr>Wingdings</vt:lpstr>
      <vt:lpstr>Wingdings 2</vt:lpstr>
      <vt:lpstr>WidescreenPresentation</vt:lpstr>
      <vt:lpstr>BMP 图像</vt:lpstr>
      <vt:lpstr>数据库并行加载   上海直真君智科技有限公司            </vt:lpstr>
      <vt:lpstr>主要内容</vt:lpstr>
      <vt:lpstr>为何要做这件事</vt:lpstr>
      <vt:lpstr>为何要做这件事</vt:lpstr>
      <vt:lpstr>抽样分区：解决数据倾斜问题</vt:lpstr>
      <vt:lpstr>抽样分区：解决数据倾斜问题</vt:lpstr>
      <vt:lpstr>抽样分区：解决数据倾斜问题</vt:lpstr>
      <vt:lpstr>并行加载：发挥集群威力</vt:lpstr>
      <vt:lpstr>并行加载：发挥集群威力</vt:lpstr>
      <vt:lpstr>解决精度问题</vt:lpstr>
      <vt:lpstr>闭包引发：Task not serializable</vt:lpstr>
      <vt:lpstr>闭包引发：Task not serializable</vt:lpstr>
      <vt:lpstr>闭包引发：Task not serializable</vt:lpstr>
      <vt:lpstr>闭包引发：Task not serializable</vt:lpstr>
      <vt:lpstr>性能调优</vt:lpstr>
      <vt:lpstr>抛玉引玉</vt:lpstr>
      <vt:lpstr>谢 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2013-04-13T04:03:52Z</dcterms:created>
  <dcterms:modified xsi:type="dcterms:W3CDTF">2019-02-20T09:42:28Z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