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0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1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2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3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4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5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59" r:id="rId2"/>
    <p:sldMasterId id="2147483669" r:id="rId3"/>
    <p:sldMasterId id="2147483679" r:id="rId4"/>
    <p:sldMasterId id="2147483689" r:id="rId5"/>
    <p:sldMasterId id="2147483699" r:id="rId6"/>
    <p:sldMasterId id="2147483709" r:id="rId7"/>
    <p:sldMasterId id="2147483719" r:id="rId8"/>
    <p:sldMasterId id="2147483729" r:id="rId9"/>
    <p:sldMasterId id="2147483739" r:id="rId10"/>
    <p:sldMasterId id="2147483749" r:id="rId11"/>
    <p:sldMasterId id="2147483759" r:id="rId12"/>
    <p:sldMasterId id="2147483769" r:id="rId13"/>
    <p:sldMasterId id="2147483779" r:id="rId14"/>
    <p:sldMasterId id="2147483789" r:id="rId15"/>
    <p:sldMasterId id="2147483799" r:id="rId16"/>
  </p:sldMasterIdLst>
  <p:notesMasterIdLst>
    <p:notesMasterId r:id="rId38"/>
  </p:notesMasterIdLst>
  <p:handoutMasterIdLst>
    <p:handoutMasterId r:id="rId39"/>
  </p:handoutMasterIdLst>
  <p:sldIdLst>
    <p:sldId id="256" r:id="rId17"/>
    <p:sldId id="560" r:id="rId18"/>
    <p:sldId id="617" r:id="rId19"/>
    <p:sldId id="629" r:id="rId20"/>
    <p:sldId id="630" r:id="rId21"/>
    <p:sldId id="631" r:id="rId22"/>
    <p:sldId id="632" r:id="rId23"/>
    <p:sldId id="633" r:id="rId24"/>
    <p:sldId id="636" r:id="rId25"/>
    <p:sldId id="634" r:id="rId26"/>
    <p:sldId id="635" r:id="rId27"/>
    <p:sldId id="637" r:id="rId28"/>
    <p:sldId id="638" r:id="rId29"/>
    <p:sldId id="639" r:id="rId30"/>
    <p:sldId id="640" r:id="rId31"/>
    <p:sldId id="641" r:id="rId32"/>
    <p:sldId id="645" r:id="rId33"/>
    <p:sldId id="642" r:id="rId34"/>
    <p:sldId id="644" r:id="rId35"/>
    <p:sldId id="643" r:id="rId36"/>
    <p:sldId id="268" r:id="rId37"/>
  </p:sldIdLst>
  <p:sldSz cx="9144000" cy="5715000" type="screen16x10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0F4"/>
    <a:srgbClr val="CDE0E8"/>
    <a:srgbClr val="FC210A"/>
    <a:srgbClr val="00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01" autoAdjust="0"/>
  </p:normalViewPr>
  <p:slideViewPr>
    <p:cSldViewPr>
      <p:cViewPr varScale="1">
        <p:scale>
          <a:sx n="139" d="100"/>
          <a:sy n="139" d="100"/>
        </p:scale>
        <p:origin x="-840" y="-10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4FE8A-5357-4423-9BBE-89364C7D1A7C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FE327-B7B3-4EF1-953E-1A48FA36C7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36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A8ADFD5B-A66C-449C-B6E8-FB716D07777D}" type="datetimeFigureOut">
              <a:rPr lang="zh-CN" altLang="en-US"/>
              <a:pPr/>
              <a:t>2017/12/28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020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80711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>
                <a:solidFill>
                  <a:prstClr val="black"/>
                </a:solidFill>
              </a:rPr>
              <a:pPr/>
              <a:t>10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90656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>
                <a:solidFill>
                  <a:prstClr val="black"/>
                </a:solidFill>
              </a:rPr>
              <a:pPr/>
              <a:t>11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45868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>
                <a:solidFill>
                  <a:prstClr val="black"/>
                </a:solidFill>
              </a:rPr>
              <a:pPr/>
              <a:t>12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45868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>
                <a:solidFill>
                  <a:prstClr val="black"/>
                </a:solidFill>
              </a:rPr>
              <a:pPr/>
              <a:t>13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45868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>
                <a:solidFill>
                  <a:prstClr val="black"/>
                </a:solidFill>
              </a:rPr>
              <a:pPr/>
              <a:t>14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90656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>
                <a:solidFill>
                  <a:prstClr val="black"/>
                </a:solidFill>
              </a:rPr>
              <a:pPr/>
              <a:t>15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45868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>
                <a:solidFill>
                  <a:prstClr val="black"/>
                </a:solidFill>
              </a:rPr>
              <a:pPr/>
              <a:t>16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45868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>
                <a:solidFill>
                  <a:prstClr val="black"/>
                </a:solidFill>
              </a:rPr>
              <a:pPr/>
              <a:t>17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45868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>
                <a:solidFill>
                  <a:prstClr val="black"/>
                </a:solidFill>
              </a:rPr>
              <a:pPr/>
              <a:t>18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45868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>
                <a:solidFill>
                  <a:prstClr val="black"/>
                </a:solidFill>
              </a:rPr>
              <a:pPr/>
              <a:t>19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4586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56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>
                <a:solidFill>
                  <a:prstClr val="black"/>
                </a:solidFill>
              </a:rPr>
              <a:pPr/>
              <a:t>20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45868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21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7059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6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>
                <a:solidFill>
                  <a:prstClr val="black"/>
                </a:solidFill>
              </a:rPr>
              <a:pPr/>
              <a:t>4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4586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>
                <a:solidFill>
                  <a:prstClr val="black"/>
                </a:solidFill>
              </a:rPr>
              <a:pPr/>
              <a:t>5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9065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>
                <a:solidFill>
                  <a:prstClr val="black"/>
                </a:solidFill>
              </a:rPr>
              <a:pPr/>
              <a:t>6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4586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>
                <a:solidFill>
                  <a:prstClr val="black"/>
                </a:solidFill>
              </a:rPr>
              <a:pPr/>
              <a:t>7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4586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>
                <a:solidFill>
                  <a:prstClr val="black"/>
                </a:solidFill>
              </a:rPr>
              <a:pPr/>
              <a:t>8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45868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>
                <a:solidFill>
                  <a:prstClr val="black"/>
                </a:solidFill>
              </a:rPr>
              <a:pPr/>
              <a:t>9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4586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0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endParaRPr kumimoji="0" lang="zh-CN" sz="200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zh-CN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endParaRPr altLang="en-US"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82E0A0-C266-4798-8C8F-B9F91E9DA37E}" type="slidenum">
              <a:rPr lang="en-US" altLang="zh-CN" smtClean="0"/>
              <a:pPr/>
              <a:t>‹#›</a:t>
            </a:fld>
            <a:endParaRPr altLang="en-US" dirty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733122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endParaRPr altLang="en-US"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82E0A0-C266-4798-8C8F-B9F91E9DA37E}" type="slidenum">
              <a:rPr lang="en-US" altLang="zh-CN" smtClean="0"/>
              <a:pPr/>
              <a:t>‹#›</a:t>
            </a:fld>
            <a:endParaRPr altLang="en-US" dirty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67512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 dirty="0">
              <a:solidFill>
                <a:prstClr val="black"/>
              </a:solidFill>
              <a:ea typeface="华文仿宋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72442438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032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573023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0585917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816816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78168210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altLang="zh-CN">
                <a:solidFill>
                  <a:srgbClr val="464646"/>
                </a:solidFill>
              </a:rPr>
              <a:pPr/>
              <a:t>‹#›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37581676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9056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586704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endParaRPr altLang="en-US"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82E0A0-C266-4798-8C8F-B9F91E9DA37E}" type="slidenum">
              <a:rPr lang="en-US" altLang="zh-CN" smtClean="0"/>
              <a:pPr/>
              <a:t>‹#›</a:t>
            </a:fld>
            <a:endParaRPr altLang="en-US" dirty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061856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 dirty="0">
              <a:solidFill>
                <a:prstClr val="black"/>
              </a:solidFill>
              <a:ea typeface="华文仿宋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19343027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23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 dirty="0">
              <a:solidFill>
                <a:prstClr val="black"/>
              </a:solidFill>
              <a:ea typeface="华文仿宋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48984335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978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426967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9689451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171303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90024067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altLang="zh-CN">
                <a:solidFill>
                  <a:srgbClr val="464646"/>
                </a:solidFill>
              </a:rPr>
              <a:pPr/>
              <a:t>‹#›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401163987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544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047023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endParaRPr altLang="en-US"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82E0A0-C266-4798-8C8F-B9F91E9DA37E}" type="slidenum">
              <a:rPr lang="en-US" altLang="zh-CN" smtClean="0"/>
              <a:pPr/>
              <a:t>‹#›</a:t>
            </a:fld>
            <a:endParaRPr altLang="en-US" dirty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542419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 dirty="0">
              <a:solidFill>
                <a:prstClr val="black"/>
              </a:solidFill>
              <a:ea typeface="华文仿宋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89399542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538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493957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4084662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4767951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119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77817187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altLang="zh-CN">
                <a:solidFill>
                  <a:srgbClr val="464646"/>
                </a:solidFill>
              </a:rPr>
              <a:pPr/>
              <a:t>‹#›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81335901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104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124669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endParaRPr altLang="en-US"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82E0A0-C266-4798-8C8F-B9F91E9DA37E}" type="slidenum">
              <a:rPr lang="en-US" altLang="zh-CN" smtClean="0"/>
              <a:pPr/>
              <a:t>‹#›</a:t>
            </a:fld>
            <a:endParaRPr altLang="en-US" dirty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407330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 dirty="0">
              <a:solidFill>
                <a:prstClr val="black"/>
              </a:solidFill>
              <a:ea typeface="华文仿宋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76733999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436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112662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07330339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70732763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172445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82436642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altLang="zh-CN">
                <a:solidFill>
                  <a:srgbClr val="464646"/>
                </a:solidFill>
              </a:rPr>
              <a:pPr/>
              <a:t>‹#›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35846204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6378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056300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endParaRPr altLang="en-US"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82E0A0-C266-4798-8C8F-B9F91E9DA37E}" type="slidenum">
              <a:rPr lang="en-US" altLang="zh-CN" smtClean="0"/>
              <a:pPr/>
              <a:t>‹#›</a:t>
            </a:fld>
            <a:endParaRPr altLang="en-US" dirty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046424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 dirty="0">
              <a:solidFill>
                <a:prstClr val="black"/>
              </a:solidFill>
              <a:ea typeface="华文仿宋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609661184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37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415261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613224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489396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726599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54106736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altLang="zh-CN">
                <a:solidFill>
                  <a:srgbClr val="464646"/>
                </a:solidFill>
              </a:rPr>
              <a:pPr/>
              <a:t>‹#›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64507857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024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7544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1198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altLang="zh-CN">
                <a:solidFill>
                  <a:srgbClr val="464646"/>
                </a:solidFill>
              </a:rPr>
              <a:pPr/>
              <a:t>‹#›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452833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905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410654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endParaRPr altLang="en-US"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82E0A0-C266-4798-8C8F-B9F91E9DA37E}" type="slidenum">
              <a:rPr lang="en-US" altLang="zh-CN" smtClean="0"/>
              <a:pPr/>
              <a:t>‹#›</a:t>
            </a:fld>
            <a:endParaRPr altLang="en-US" dirty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961769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32737274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 dirty="0">
              <a:solidFill>
                <a:prstClr val="black"/>
              </a:solidFill>
              <a:ea typeface="华文仿宋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97131556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87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96040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021096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6709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2656521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altLang="zh-CN">
                <a:solidFill>
                  <a:srgbClr val="464646"/>
                </a:solidFill>
              </a:rPr>
              <a:pPr/>
              <a:t>‹#›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5858652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23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757925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endParaRPr altLang="en-US"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82E0A0-C266-4798-8C8F-B9F91E9DA37E}" type="slidenum">
              <a:rPr lang="en-US" altLang="zh-CN" smtClean="0"/>
              <a:pPr/>
              <a:t>‹#›</a:t>
            </a:fld>
            <a:endParaRPr altLang="en-US" dirty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4276946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 dirty="0">
              <a:solidFill>
                <a:prstClr val="black"/>
              </a:solidFill>
              <a:ea typeface="华文仿宋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995127908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28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824035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9437989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825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9157262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altLang="zh-CN">
                <a:solidFill>
                  <a:srgbClr val="464646"/>
                </a:solidFill>
              </a:rPr>
              <a:pPr/>
              <a:t>‹#›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408858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637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584936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endParaRPr altLang="en-US"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82E0A0-C266-4798-8C8F-B9F91E9DA37E}" type="slidenum">
              <a:rPr lang="en-US" altLang="zh-CN" smtClean="0"/>
              <a:pPr/>
              <a:t>‹#›</a:t>
            </a:fld>
            <a:endParaRPr altLang="en-US" dirty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327031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 dirty="0">
              <a:solidFill>
                <a:prstClr val="black"/>
              </a:solidFill>
              <a:ea typeface="华文仿宋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993167094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688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4204668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417144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84850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850631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altLang="zh-CN">
                <a:solidFill>
                  <a:srgbClr val="464646"/>
                </a:solidFill>
              </a:rPr>
              <a:pPr/>
              <a:t>‹#›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4213024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483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942885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endParaRPr altLang="en-US"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82E0A0-C266-4798-8C8F-B9F91E9DA37E}" type="slidenum">
              <a:rPr lang="en-US" altLang="zh-CN" smtClean="0"/>
              <a:pPr/>
              <a:t>‹#›</a:t>
            </a:fld>
            <a:endParaRPr altLang="en-US" dirty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307612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 dirty="0">
              <a:solidFill>
                <a:prstClr val="black"/>
              </a:solidFill>
              <a:ea typeface="华文仿宋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3354815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679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584348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84482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8838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615875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altLang="zh-CN">
                <a:solidFill>
                  <a:srgbClr val="464646"/>
                </a:solidFill>
              </a:rPr>
              <a:pPr/>
              <a:t>‹#›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8703409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84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154214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endParaRPr altLang="en-US"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82E0A0-C266-4798-8C8F-B9F91E9DA37E}" type="slidenum">
              <a:rPr lang="en-US" altLang="zh-CN" smtClean="0"/>
              <a:pPr/>
              <a:t>‹#›</a:t>
            </a:fld>
            <a:endParaRPr altLang="en-US" dirty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32182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 dirty="0">
              <a:solidFill>
                <a:prstClr val="black"/>
              </a:solidFill>
              <a:ea typeface="华文仿宋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12983413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62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56674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0402452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211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4116778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altLang="zh-CN">
                <a:solidFill>
                  <a:srgbClr val="464646"/>
                </a:solidFill>
              </a:rPr>
              <a:pPr/>
              <a:t>‹#›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4413885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1928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21104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endParaRPr altLang="en-US"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82E0A0-C266-4798-8C8F-B9F91E9DA37E}" type="slidenum">
              <a:rPr lang="en-US" altLang="zh-CN" smtClean="0"/>
              <a:pPr/>
              <a:t>‹#›</a:t>
            </a:fld>
            <a:endParaRPr altLang="en-US" dirty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670545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 dirty="0">
              <a:solidFill>
                <a:prstClr val="black"/>
              </a:solidFill>
              <a:ea typeface="华文仿宋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10869868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090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427434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6460888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95398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82220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altLang="zh-CN">
                <a:solidFill>
                  <a:srgbClr val="464646"/>
                </a:solidFill>
              </a:rPr>
              <a:pPr/>
              <a:t>‹#›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8381384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055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657084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endParaRPr altLang="en-US"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82E0A0-C266-4798-8C8F-B9F91E9DA37E}" type="slidenum">
              <a:rPr lang="en-US" altLang="zh-CN" smtClean="0"/>
              <a:pPr/>
              <a:t>‹#›</a:t>
            </a:fld>
            <a:endParaRPr altLang="en-US" dirty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635263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 dirty="0">
              <a:solidFill>
                <a:prstClr val="black"/>
              </a:solidFill>
              <a:ea typeface="华文仿宋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815601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404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75571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4385499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07585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3441716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altLang="zh-CN">
                <a:solidFill>
                  <a:srgbClr val="464646"/>
                </a:solidFill>
              </a:rPr>
              <a:pPr/>
              <a:t>‹#›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425456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6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496191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endParaRPr altLang="en-US"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82E0A0-C266-4798-8C8F-B9F91E9DA37E}" type="slidenum">
              <a:rPr lang="en-US" altLang="zh-CN" smtClean="0"/>
              <a:pPr/>
              <a:t>‹#›</a:t>
            </a:fld>
            <a:endParaRPr altLang="en-US" dirty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676903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 dirty="0">
              <a:solidFill>
                <a:prstClr val="black"/>
              </a:solidFill>
              <a:ea typeface="华文仿宋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59970822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1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4105084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81345657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73763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8861582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altLang="zh-CN">
                <a:solidFill>
                  <a:srgbClr val="464646"/>
                </a:solidFill>
              </a:rPr>
              <a:pPr/>
              <a:t>‹#›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6885171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57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pPr algn="ctr"/>
            <a:fld id="{8F82E0A0-C266-4798-8C8F-B9F91E9DA37E}" type="slidenum">
              <a:rPr kumimoji="0" lang="zh-CN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866879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endParaRPr altLang="en-US">
              <a:ea typeface="华文仿宋"/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82E0A0-C266-4798-8C8F-B9F91E9DA37E}" type="slidenum">
              <a:rPr lang="en-US" altLang="zh-CN" smtClean="0"/>
              <a:pPr/>
              <a:t>‹#›</a:t>
            </a:fld>
            <a:endParaRPr altLang="en-US" dirty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412723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 dirty="0">
              <a:solidFill>
                <a:prstClr val="black"/>
              </a:solidFill>
              <a:ea typeface="华文仿宋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18339909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BMP 图像" r:id="rId3" imgW="1057423" imgH="285866" progId="PBrush">
                  <p:embed/>
                </p:oleObj>
              </mc:Choice>
              <mc:Fallback>
                <p:oleObj name="BMP 图像" r:id="rId3" imgW="1057423" imgH="28586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5113"/>
                        <a:ext cx="1439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84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4278771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92198939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839785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10180167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altLang="zh-CN">
                <a:solidFill>
                  <a:srgbClr val="464646"/>
                </a:solidFill>
              </a:rPr>
              <a:pPr/>
              <a:t>‹#›</a:t>
            </a:fld>
            <a:endParaRPr altLang="en-US">
              <a:solidFill>
                <a:srgbClr val="464646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34362203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altLang="en-US">
              <a:solidFill>
                <a:prstClr val="black"/>
              </a:solidFill>
              <a:ea typeface="华文仿宋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0990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>
              <a:ea typeface="华文仿宋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/>
          <a:p>
            <a:endParaRPr altLang="en-US">
              <a:solidFill>
                <a:prstClr val="white"/>
              </a:solidFill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4081468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6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3.xml"/><Relationship Id="rId10" Type="http://schemas.openxmlformats.org/officeDocument/2006/relationships/theme" Target="../theme/theme13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2.xml"/><Relationship Id="rId10" Type="http://schemas.openxmlformats.org/officeDocument/2006/relationships/theme" Target="../theme/theme14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31.xml"/><Relationship Id="rId10" Type="http://schemas.openxmlformats.org/officeDocument/2006/relationships/theme" Target="../theme/theme15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16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  <p:extLst>
      <p:ext uri="{BB962C8B-B14F-4D97-AF65-F5344CB8AC3E}">
        <p14:creationId xmlns:p14="http://schemas.microsoft.com/office/powerpoint/2010/main" val="378948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  <p:extLst>
      <p:ext uri="{BB962C8B-B14F-4D97-AF65-F5344CB8AC3E}">
        <p14:creationId xmlns:p14="http://schemas.microsoft.com/office/powerpoint/2010/main" val="134251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  <p:extLst>
      <p:ext uri="{BB962C8B-B14F-4D97-AF65-F5344CB8AC3E}">
        <p14:creationId xmlns:p14="http://schemas.microsoft.com/office/powerpoint/2010/main" val="315376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  <p:extLst>
      <p:ext uri="{BB962C8B-B14F-4D97-AF65-F5344CB8AC3E}">
        <p14:creationId xmlns:p14="http://schemas.microsoft.com/office/powerpoint/2010/main" val="266175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  <p:extLst>
      <p:ext uri="{BB962C8B-B14F-4D97-AF65-F5344CB8AC3E}">
        <p14:creationId xmlns:p14="http://schemas.microsoft.com/office/powerpoint/2010/main" val="331766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  <p:extLst>
      <p:ext uri="{BB962C8B-B14F-4D97-AF65-F5344CB8AC3E}">
        <p14:creationId xmlns:p14="http://schemas.microsoft.com/office/powerpoint/2010/main" val="420127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  <p:extLst>
      <p:ext uri="{BB962C8B-B14F-4D97-AF65-F5344CB8AC3E}">
        <p14:creationId xmlns:p14="http://schemas.microsoft.com/office/powerpoint/2010/main" val="386030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  <p:extLst>
      <p:ext uri="{BB962C8B-B14F-4D97-AF65-F5344CB8AC3E}">
        <p14:creationId xmlns:p14="http://schemas.microsoft.com/office/powerpoint/2010/main" val="321405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  <p:extLst>
      <p:ext uri="{BB962C8B-B14F-4D97-AF65-F5344CB8AC3E}">
        <p14:creationId xmlns:p14="http://schemas.microsoft.com/office/powerpoint/2010/main" val="289393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  <p:extLst>
      <p:ext uri="{BB962C8B-B14F-4D97-AF65-F5344CB8AC3E}">
        <p14:creationId xmlns:p14="http://schemas.microsoft.com/office/powerpoint/2010/main" val="279139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  <p:extLst>
      <p:ext uri="{BB962C8B-B14F-4D97-AF65-F5344CB8AC3E}">
        <p14:creationId xmlns:p14="http://schemas.microsoft.com/office/powerpoint/2010/main" val="379310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  <p:extLst>
      <p:ext uri="{BB962C8B-B14F-4D97-AF65-F5344CB8AC3E}">
        <p14:creationId xmlns:p14="http://schemas.microsoft.com/office/powerpoint/2010/main" val="410774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  <p:extLst>
      <p:ext uri="{BB962C8B-B14F-4D97-AF65-F5344CB8AC3E}">
        <p14:creationId xmlns:p14="http://schemas.microsoft.com/office/powerpoint/2010/main" val="129884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  <p:extLst>
      <p:ext uri="{BB962C8B-B14F-4D97-AF65-F5344CB8AC3E}">
        <p14:creationId xmlns:p14="http://schemas.microsoft.com/office/powerpoint/2010/main" val="255399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altLang="en-US">
              <a:solidFill>
                <a:prstClr val="white"/>
              </a:solidFill>
              <a:ea typeface="华文仿宋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altLang="zh-CN"/>
              <a:pPr/>
              <a:t>‹#›</a:t>
            </a:fld>
            <a:endParaRPr altLang="en-US" dirty="0">
              <a:ea typeface="华文仿宋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  <p:extLst>
      <p:ext uri="{BB962C8B-B14F-4D97-AF65-F5344CB8AC3E}">
        <p14:creationId xmlns:p14="http://schemas.microsoft.com/office/powerpoint/2010/main" val="171311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323528" y="1633364"/>
            <a:ext cx="8712968" cy="136815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cap="none" dirty="0" smtClean="0">
                <a:solidFill>
                  <a:schemeClr val="tx1"/>
                </a:solidFill>
              </a:rPr>
              <a:t>SparkSQL join</a:t>
            </a:r>
            <a:r>
              <a:rPr lang="zh-CN" altLang="en-US" sz="4400" b="1" cap="none" dirty="0" smtClean="0">
                <a:solidFill>
                  <a:schemeClr val="tx1"/>
                </a:solidFill>
              </a:rPr>
              <a:t>探究</a:t>
            </a:r>
            <a:r>
              <a:rPr lang="en-US" altLang="zh-CN" sz="4400" b="1" cap="none" dirty="0" smtClean="0">
                <a:solidFill>
                  <a:schemeClr val="tx1"/>
                </a:solidFill>
              </a:rPr>
              <a:t/>
            </a:r>
            <a:br>
              <a:rPr lang="en-US" altLang="zh-CN" sz="4400" b="1" cap="none" dirty="0" smtClean="0">
                <a:solidFill>
                  <a:schemeClr val="tx1"/>
                </a:solidFill>
              </a:rPr>
            </a:br>
            <a:r>
              <a:rPr lang="zh-CN" altLang="en-US" sz="1800" b="1" cap="none" dirty="0" smtClean="0">
                <a:solidFill>
                  <a:schemeClr val="tx1"/>
                </a:solidFill>
              </a:rPr>
              <a:t>上海直真君智科技有限公司</a:t>
            </a:r>
            <a:endParaRPr lang="zh-CN" b="1" cap="non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6623720" y="5166320"/>
            <a:ext cx="2520280" cy="355476"/>
          </a:xfrm>
        </p:spPr>
        <p:txBody>
          <a:bodyPr>
            <a:normAutofit/>
          </a:bodyPr>
          <a:lstStyle/>
          <a:p>
            <a:pPr algn="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endParaRPr 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41476"/>
            <a:ext cx="288032" cy="2730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0192" y="343356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徐浩</a:t>
            </a:r>
            <a:endParaRPr lang="en-US" altLang="zh-CN" dirty="0" smtClean="0"/>
          </a:p>
          <a:p>
            <a:r>
              <a:rPr lang="en-US" altLang="zh-CN" dirty="0" smtClean="0"/>
              <a:t>2017.12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altLang="zh-CN" smtClean="0"/>
              <a:pPr/>
              <a:t>10</a:t>
            </a:fld>
            <a:endParaRPr altLang="en-US" dirty="0">
              <a:ea typeface="华文仿宋"/>
            </a:endParaRPr>
          </a:p>
        </p:txBody>
      </p:sp>
      <p:sp>
        <p:nvSpPr>
          <p:cNvPr id="98" name="标题 3"/>
          <p:cNvSpPr>
            <a:spLocks noGrp="1"/>
          </p:cNvSpPr>
          <p:nvPr>
            <p:ph type="title"/>
          </p:nvPr>
        </p:nvSpPr>
        <p:spPr>
          <a:xfrm>
            <a:off x="555396" y="339520"/>
            <a:ext cx="5096724" cy="42974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目录</a:t>
            </a:r>
            <a:endParaRPr lang="zh-CN" altLang="en-US" sz="2000" dirty="0"/>
          </a:p>
        </p:txBody>
      </p:sp>
      <p:sp>
        <p:nvSpPr>
          <p:cNvPr id="10" name="对角圆角矩形 9"/>
          <p:cNvSpPr/>
          <p:nvPr/>
        </p:nvSpPr>
        <p:spPr>
          <a:xfrm>
            <a:off x="1475656" y="2065412"/>
            <a:ext cx="6048673" cy="504056"/>
          </a:xfrm>
          <a:prstGeom prst="round2DiagRect">
            <a:avLst/>
          </a:prstGeom>
          <a:solidFill>
            <a:srgbClr val="FF7415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角圆角矩形 11"/>
          <p:cNvSpPr/>
          <p:nvPr/>
        </p:nvSpPr>
        <p:spPr>
          <a:xfrm>
            <a:off x="1547663" y="2746444"/>
            <a:ext cx="6048673" cy="504056"/>
          </a:xfrm>
          <a:prstGeom prst="round2Diag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join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对角圆角矩形 12"/>
          <p:cNvSpPr/>
          <p:nvPr/>
        </p:nvSpPr>
        <p:spPr>
          <a:xfrm>
            <a:off x="1547663" y="3427476"/>
            <a:ext cx="6048673" cy="504056"/>
          </a:xfrm>
          <a:prstGeom prst="round2Diag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3.SparkSQL join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altLang="en-US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1547663" y="4108508"/>
            <a:ext cx="6048673" cy="504056"/>
          </a:xfrm>
          <a:prstGeom prst="round2Diag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实践和总结</a:t>
            </a:r>
          </a:p>
        </p:txBody>
      </p:sp>
    </p:spTree>
    <p:extLst>
      <p:ext uri="{BB962C8B-B14F-4D97-AF65-F5344CB8AC3E}">
        <p14:creationId xmlns:p14="http://schemas.microsoft.com/office/powerpoint/2010/main" val="40423049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altLang="zh-CN" smtClean="0"/>
              <a:pPr/>
              <a:t>11</a:t>
            </a:fld>
            <a:endParaRPr altLang="en-US" dirty="0">
              <a:ea typeface="华文仿宋"/>
            </a:endParaRPr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273869" y="121196"/>
            <a:ext cx="6696744" cy="6508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3.SparkSQL </a:t>
            </a:r>
            <a:r>
              <a:rPr lang="en-US" altLang="zh-CN" b="1" dirty="0" smtClean="0"/>
              <a:t>join</a:t>
            </a:r>
            <a:r>
              <a:rPr lang="zh-CN" altLang="en-US" b="1" dirty="0"/>
              <a:t>算法</a:t>
            </a:r>
            <a:endParaRPr lang="en-US" altLang="zh-CN" b="1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SparkSQL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5814" y="1561356"/>
            <a:ext cx="4032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shuffle hash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join</a:t>
            </a:r>
          </a:p>
          <a:p>
            <a:pPr lvl="0"/>
            <a:r>
              <a:rPr lang="en-US" altLang="zh-CN" dirty="0" smtClean="0"/>
              <a:t>Step1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shuffle</a:t>
            </a:r>
            <a:r>
              <a:rPr lang="zh-CN" altLang="zh-CN" dirty="0"/>
              <a:t>阶段：分别将两个表按照</a:t>
            </a:r>
            <a:r>
              <a:rPr lang="en-US" altLang="zh-CN" dirty="0"/>
              <a:t>join key</a:t>
            </a:r>
            <a:r>
              <a:rPr lang="zh-CN" altLang="zh-CN" dirty="0"/>
              <a:t>进行分区，将相同</a:t>
            </a:r>
            <a:r>
              <a:rPr lang="en-US" altLang="zh-CN" dirty="0"/>
              <a:t>join key</a:t>
            </a:r>
            <a:r>
              <a:rPr lang="zh-CN" altLang="zh-CN" dirty="0"/>
              <a:t>的记录重分布到同一节点，两张表的数据会被重分布到集群中所有节点。这个过程称为</a:t>
            </a:r>
            <a:r>
              <a:rPr lang="en-US" altLang="zh-CN" dirty="0"/>
              <a:t>shuffle</a:t>
            </a:r>
            <a:r>
              <a:rPr lang="zh-CN" altLang="zh-CN" dirty="0"/>
              <a:t>。 </a:t>
            </a:r>
          </a:p>
          <a:p>
            <a:pPr lvl="0"/>
            <a:r>
              <a:rPr lang="en-US" altLang="zh-CN" dirty="0" smtClean="0"/>
              <a:t>Step2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hash </a:t>
            </a:r>
            <a:r>
              <a:rPr lang="en-US" altLang="zh-CN" dirty="0"/>
              <a:t>join</a:t>
            </a:r>
            <a:r>
              <a:rPr lang="zh-CN" altLang="zh-CN" dirty="0"/>
              <a:t>阶段：每个分区节点上的数据单独执行</a:t>
            </a:r>
            <a:r>
              <a:rPr lang="en-US" altLang="zh-CN" dirty="0"/>
              <a:t>hash join</a:t>
            </a:r>
            <a:r>
              <a:rPr lang="zh-CN" altLang="zh-CN" dirty="0"/>
              <a:t>算法。</a:t>
            </a:r>
          </a:p>
          <a:p>
            <a:pPr lvl="0"/>
            <a:r>
              <a:rPr lang="zh-CN" altLang="zh-CN" dirty="0"/>
              <a:t>条件：</a:t>
            </a:r>
            <a:r>
              <a:rPr lang="en-US" altLang="zh-CN" dirty="0"/>
              <a:t>build</a:t>
            </a:r>
            <a:r>
              <a:rPr lang="zh-CN" altLang="zh-CN" dirty="0"/>
              <a:t>端的小表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平均</a:t>
            </a:r>
            <a:r>
              <a:rPr lang="zh-CN" altLang="zh-CN" dirty="0" smtClean="0"/>
              <a:t>分区小于</a:t>
            </a:r>
            <a:r>
              <a:rPr lang="en-US" altLang="zh-CN" dirty="0" err="1" smtClean="0"/>
              <a:t>spark.sql.autoBroadcastJoinThreshold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10" name="图片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715818"/>
            <a:ext cx="319944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97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altLang="zh-CN" smtClean="0"/>
              <a:pPr/>
              <a:t>12</a:t>
            </a:fld>
            <a:endParaRPr altLang="en-US" dirty="0">
              <a:ea typeface="华文仿宋"/>
            </a:endParaRPr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273869" y="121196"/>
            <a:ext cx="6696744" cy="6508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3.SparkSQL </a:t>
            </a:r>
            <a:r>
              <a:rPr lang="en-US" altLang="zh-CN" b="1" dirty="0" smtClean="0"/>
              <a:t>join</a:t>
            </a:r>
            <a:r>
              <a:rPr lang="zh-CN" altLang="en-US" b="1" dirty="0"/>
              <a:t>算法</a:t>
            </a:r>
            <a:endParaRPr lang="en-US" altLang="zh-CN" b="1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SparkSQL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5814" y="1561356"/>
            <a:ext cx="4032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broadcast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hash join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 smtClean="0"/>
              <a:t>Step1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broadcast</a:t>
            </a:r>
            <a:r>
              <a:rPr lang="zh-CN" altLang="zh-CN" dirty="0"/>
              <a:t>阶段：将小表广播分发到大表所在的所有主机。广播算法可以有很多，最简单的是先发给</a:t>
            </a:r>
            <a:r>
              <a:rPr lang="en-US" altLang="zh-CN" dirty="0"/>
              <a:t>driver</a:t>
            </a:r>
            <a:r>
              <a:rPr lang="zh-CN" altLang="zh-CN" dirty="0"/>
              <a:t>，</a:t>
            </a:r>
            <a:r>
              <a:rPr lang="en-US" altLang="zh-CN" dirty="0"/>
              <a:t>driver</a:t>
            </a:r>
            <a:r>
              <a:rPr lang="zh-CN" altLang="zh-CN" dirty="0"/>
              <a:t>再统一分发给所有</a:t>
            </a:r>
            <a:r>
              <a:rPr lang="en-US" altLang="zh-CN" dirty="0"/>
              <a:t>executor</a:t>
            </a:r>
            <a:r>
              <a:rPr lang="zh-CN" altLang="zh-CN" dirty="0"/>
              <a:t>。 </a:t>
            </a:r>
          </a:p>
          <a:p>
            <a:pPr lvl="0"/>
            <a:r>
              <a:rPr lang="en-US" altLang="zh-CN" dirty="0" smtClean="0"/>
              <a:t>Step2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hash </a:t>
            </a:r>
            <a:r>
              <a:rPr lang="en-US" altLang="zh-CN" dirty="0"/>
              <a:t>join</a:t>
            </a:r>
            <a:r>
              <a:rPr lang="zh-CN" altLang="zh-CN" dirty="0"/>
              <a:t>阶段：在每个</a:t>
            </a:r>
            <a:r>
              <a:rPr lang="en-US" altLang="zh-CN" dirty="0"/>
              <a:t>executor</a:t>
            </a:r>
            <a:r>
              <a:rPr lang="zh-CN" altLang="zh-CN" dirty="0"/>
              <a:t>上执行单机版</a:t>
            </a:r>
            <a:r>
              <a:rPr lang="en-US" altLang="zh-CN" dirty="0"/>
              <a:t>hash join</a:t>
            </a:r>
            <a:r>
              <a:rPr lang="zh-CN" altLang="zh-CN" dirty="0"/>
              <a:t>，小</a:t>
            </a:r>
            <a:r>
              <a:rPr lang="zh-CN" altLang="zh-CN" dirty="0" smtClean="0"/>
              <a:t>表</a:t>
            </a:r>
            <a:r>
              <a:rPr lang="en-US" altLang="zh-CN" dirty="0" smtClean="0"/>
              <a:t>hash</a:t>
            </a:r>
            <a:r>
              <a:rPr lang="zh-CN" altLang="zh-CN" dirty="0" smtClean="0"/>
              <a:t>，</a:t>
            </a:r>
            <a:r>
              <a:rPr lang="zh-CN" altLang="zh-CN" dirty="0"/>
              <a:t>大</a:t>
            </a:r>
            <a:r>
              <a:rPr lang="zh-CN" altLang="zh-CN" dirty="0" smtClean="0"/>
              <a:t>表</a:t>
            </a:r>
            <a:r>
              <a:rPr lang="en-US" altLang="zh-CN" dirty="0" smtClean="0"/>
              <a:t>probe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en-US" dirty="0" smtClean="0"/>
              <a:t>条件：</a:t>
            </a:r>
            <a:r>
              <a:rPr lang="zh-CN" altLang="zh-CN" dirty="0" smtClean="0"/>
              <a:t>广播</a:t>
            </a:r>
            <a:r>
              <a:rPr lang="zh-CN" altLang="zh-CN" dirty="0"/>
              <a:t>小表必须</a:t>
            </a:r>
            <a:r>
              <a:rPr lang="zh-CN" altLang="zh-CN" dirty="0" smtClean="0"/>
              <a:t>小于</a:t>
            </a:r>
            <a:r>
              <a:rPr lang="en-US" altLang="zh-CN" dirty="0" err="1" smtClean="0"/>
              <a:t>spark.sql.autoBroadcastJoinThreshold</a:t>
            </a:r>
            <a:r>
              <a:rPr lang="zh-CN" altLang="zh-CN" dirty="0"/>
              <a:t>。</a:t>
            </a:r>
          </a:p>
          <a:p>
            <a:endParaRPr altLang="zh-CN" dirty="0">
              <a:solidFill>
                <a:prstClr val="black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262" y="1633364"/>
            <a:ext cx="320413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221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altLang="zh-CN" smtClean="0"/>
              <a:pPr/>
              <a:t>13</a:t>
            </a:fld>
            <a:endParaRPr altLang="en-US" dirty="0">
              <a:ea typeface="华文仿宋"/>
            </a:endParaRPr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273869" y="121196"/>
            <a:ext cx="6696744" cy="6508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3.SparkSQL </a:t>
            </a:r>
            <a:r>
              <a:rPr lang="en-US" altLang="zh-CN" b="1" dirty="0" smtClean="0"/>
              <a:t>join</a:t>
            </a:r>
            <a:r>
              <a:rPr lang="zh-CN" altLang="en-US" b="1" dirty="0"/>
              <a:t>算法</a:t>
            </a:r>
            <a:endParaRPr lang="en-US" altLang="zh-CN" b="1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SparkSQL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0642" y="1345333"/>
            <a:ext cx="42274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sort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merge join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 smtClean="0"/>
              <a:t>Step1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shuffle</a:t>
            </a:r>
            <a:r>
              <a:rPr lang="zh-CN" altLang="zh-CN" dirty="0"/>
              <a:t>阶段：将两张大表根据</a:t>
            </a:r>
            <a:r>
              <a:rPr lang="en-US" altLang="zh-CN" dirty="0"/>
              <a:t>join key</a:t>
            </a:r>
            <a:r>
              <a:rPr lang="zh-CN" altLang="zh-CN" dirty="0"/>
              <a:t>进行重新分区，两张表数据会分布到整个集群，以便分布式并行处理。 </a:t>
            </a:r>
          </a:p>
          <a:p>
            <a:pPr lvl="0"/>
            <a:r>
              <a:rPr lang="en-US" altLang="zh-CN" dirty="0" smtClean="0"/>
              <a:t>Step2</a:t>
            </a:r>
            <a:r>
              <a:rPr lang="zh-CN" altLang="en-US" dirty="0" smtClean="0"/>
              <a:t>，在每个分区节点上进行</a:t>
            </a:r>
            <a:r>
              <a:rPr lang="en-US" altLang="zh-CN" dirty="0" smtClean="0"/>
              <a:t>sort merge join</a:t>
            </a:r>
          </a:p>
          <a:p>
            <a:pPr lvl="0"/>
            <a:r>
              <a:rPr lang="en-US" altLang="zh-CN" dirty="0" smtClean="0"/>
              <a:t>sort</a:t>
            </a:r>
            <a:r>
              <a:rPr lang="zh-CN" altLang="zh-CN" dirty="0"/>
              <a:t>阶段：对单个分区节点的两表数据，分别进行排序。</a:t>
            </a:r>
          </a:p>
          <a:p>
            <a:pPr lvl="0"/>
            <a:r>
              <a:rPr lang="en-US" altLang="zh-CN" dirty="0" smtClean="0"/>
              <a:t>merge</a:t>
            </a:r>
            <a:r>
              <a:rPr lang="zh-CN" altLang="zh-CN" dirty="0"/>
              <a:t>阶段：对单个分区的两张表单独执行</a:t>
            </a:r>
            <a:r>
              <a:rPr lang="en-US" altLang="zh-CN" dirty="0"/>
              <a:t>merge join</a:t>
            </a:r>
            <a:r>
              <a:rPr lang="zh-CN" altLang="zh-CN" dirty="0"/>
              <a:t>操作。</a:t>
            </a:r>
          </a:p>
          <a:p>
            <a:pPr lvl="0"/>
            <a:r>
              <a:rPr lang="zh-CN" altLang="en-US" dirty="0" smtClean="0"/>
              <a:t>特点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无论</a:t>
            </a:r>
            <a:r>
              <a:rPr lang="zh-CN" altLang="zh-CN" dirty="0"/>
              <a:t>分区有多大，</a:t>
            </a:r>
            <a:r>
              <a:rPr lang="en-US" altLang="zh-CN" dirty="0"/>
              <a:t>Sort Merge Join</a:t>
            </a:r>
            <a:r>
              <a:rPr lang="zh-CN" altLang="zh-CN" dirty="0"/>
              <a:t>都不用把某一侧的数据全部加载到内存中，而是即用即取即丢，从而大大提升了大数据量下</a:t>
            </a:r>
            <a:r>
              <a:rPr lang="en-US" altLang="zh-CN" dirty="0" err="1"/>
              <a:t>sql</a:t>
            </a:r>
            <a:r>
              <a:rPr lang="en-US" altLang="zh-CN" dirty="0"/>
              <a:t> join</a:t>
            </a:r>
            <a:r>
              <a:rPr lang="zh-CN" altLang="zh-CN" dirty="0"/>
              <a:t>的稳定性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440" y="1967268"/>
            <a:ext cx="2877482" cy="168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75303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altLang="zh-CN" smtClean="0"/>
              <a:pPr/>
              <a:t>14</a:t>
            </a:fld>
            <a:endParaRPr altLang="en-US" dirty="0">
              <a:ea typeface="华文仿宋"/>
            </a:endParaRPr>
          </a:p>
        </p:txBody>
      </p:sp>
      <p:sp>
        <p:nvSpPr>
          <p:cNvPr id="98" name="标题 3"/>
          <p:cNvSpPr>
            <a:spLocks noGrp="1"/>
          </p:cNvSpPr>
          <p:nvPr>
            <p:ph type="title"/>
          </p:nvPr>
        </p:nvSpPr>
        <p:spPr>
          <a:xfrm>
            <a:off x="555396" y="339520"/>
            <a:ext cx="5096724" cy="42974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目录</a:t>
            </a:r>
            <a:endParaRPr lang="zh-CN" altLang="en-US" sz="2000" dirty="0"/>
          </a:p>
        </p:txBody>
      </p:sp>
      <p:sp>
        <p:nvSpPr>
          <p:cNvPr id="10" name="对角圆角矩形 9"/>
          <p:cNvSpPr/>
          <p:nvPr/>
        </p:nvSpPr>
        <p:spPr>
          <a:xfrm>
            <a:off x="1475656" y="2065412"/>
            <a:ext cx="6048673" cy="504056"/>
          </a:xfrm>
          <a:prstGeom prst="round2DiagRect">
            <a:avLst/>
          </a:prstGeom>
          <a:solidFill>
            <a:srgbClr val="FF7415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角圆角矩形 11"/>
          <p:cNvSpPr/>
          <p:nvPr/>
        </p:nvSpPr>
        <p:spPr>
          <a:xfrm>
            <a:off x="1547663" y="2746444"/>
            <a:ext cx="6048673" cy="504056"/>
          </a:xfrm>
          <a:prstGeom prst="round2Diag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join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对角圆角矩形 12"/>
          <p:cNvSpPr/>
          <p:nvPr/>
        </p:nvSpPr>
        <p:spPr>
          <a:xfrm>
            <a:off x="1547663" y="3427476"/>
            <a:ext cx="6048673" cy="504056"/>
          </a:xfrm>
          <a:prstGeom prst="round2Diag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3.SparkSQL join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altLang="en-US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1547663" y="4108508"/>
            <a:ext cx="6048673" cy="504056"/>
          </a:xfrm>
          <a:prstGeom prst="round2Diag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实践和总结</a:t>
            </a:r>
          </a:p>
        </p:txBody>
      </p:sp>
    </p:spTree>
    <p:extLst>
      <p:ext uri="{BB962C8B-B14F-4D97-AF65-F5344CB8AC3E}">
        <p14:creationId xmlns:p14="http://schemas.microsoft.com/office/powerpoint/2010/main" val="9678595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altLang="zh-CN" smtClean="0"/>
              <a:pPr/>
              <a:t>15</a:t>
            </a:fld>
            <a:endParaRPr altLang="en-US" dirty="0">
              <a:ea typeface="华文仿宋"/>
            </a:endParaRPr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273869" y="121196"/>
            <a:ext cx="6696744" cy="6508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实践和</a:t>
            </a:r>
            <a:r>
              <a:rPr lang="zh-CN" altLang="en-US" b="1" dirty="0" smtClean="0"/>
              <a:t>总结</a:t>
            </a:r>
            <a:endParaRPr lang="en-US" altLang="zh-CN" b="1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45005" y="1489348"/>
            <a:ext cx="6624736" cy="319265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lang="zh-CN"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lang="zh-CN"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zh-CN"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0"/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zh-CN" sz="2000" dirty="0" smtClean="0">
                <a:latin typeface="楷体" pitchFamily="49" charset="-122"/>
                <a:ea typeface="楷体" pitchFamily="49" charset="-122"/>
              </a:rPr>
              <a:t>由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上述内容可以看到，对于同时适用于上述三种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join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的情形，</a:t>
            </a:r>
            <a:r>
              <a:rPr lang="en-US" altLang="zh-CN" sz="2200" dirty="0">
                <a:latin typeface="+mn-lt"/>
                <a:ea typeface="华文仿宋" pitchFamily="2" charset="-122"/>
              </a:rPr>
              <a:t>broadcast join &gt; shuffle hash join &gt; sort merge join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，所以在可能的情况下我们优先选择</a:t>
            </a:r>
            <a:r>
              <a:rPr lang="en-US" altLang="zh-CN" sz="2200" dirty="0">
                <a:latin typeface="+mn-lt"/>
                <a:ea typeface="华文仿宋" pitchFamily="2" charset="-122"/>
              </a:rPr>
              <a:t>broadcast join</a:t>
            </a:r>
            <a:r>
              <a:rPr lang="zh-CN" altLang="zh-CN" sz="20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0" lvl="0" indent="0">
              <a:buNone/>
            </a:pPr>
            <a:r>
              <a:rPr lang="en-US" altLang="zh-CN" sz="2200" dirty="0" err="1">
                <a:latin typeface="+mn-lt"/>
                <a:ea typeface="华文仿宋" pitchFamily="2" charset="-122"/>
              </a:rPr>
              <a:t>bigTable.join</a:t>
            </a:r>
            <a:r>
              <a:rPr lang="en-US" altLang="zh-CN" sz="2200" dirty="0">
                <a:latin typeface="+mn-lt"/>
                <a:ea typeface="华文仿宋" pitchFamily="2" charset="-122"/>
              </a:rPr>
              <a:t>(</a:t>
            </a:r>
            <a:r>
              <a:rPr lang="en-US" altLang="zh-CN" sz="2200" dirty="0" err="1">
                <a:latin typeface="+mn-lt"/>
                <a:ea typeface="华文仿宋" pitchFamily="2" charset="-122"/>
              </a:rPr>
              <a:t>smallTable</a:t>
            </a:r>
            <a:r>
              <a:rPr lang="en-US" altLang="zh-CN" sz="2200" dirty="0">
                <a:latin typeface="+mn-lt"/>
                <a:ea typeface="华文仿宋" pitchFamily="2" charset="-122"/>
              </a:rPr>
              <a:t>)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200" dirty="0" err="1">
                <a:latin typeface="+mn-lt"/>
                <a:ea typeface="华文仿宋" pitchFamily="2" charset="-122"/>
              </a:rPr>
              <a:t>bigTable.join</a:t>
            </a:r>
            <a:r>
              <a:rPr lang="en-US" altLang="zh-CN" sz="2200" dirty="0">
                <a:latin typeface="+mn-lt"/>
                <a:ea typeface="华文仿宋" pitchFamily="2" charset="-122"/>
              </a:rPr>
              <a:t>(broadcast(</a:t>
            </a:r>
            <a:r>
              <a:rPr lang="en-US" altLang="zh-CN" sz="2200" dirty="0" err="1">
                <a:latin typeface="+mn-lt"/>
                <a:ea typeface="华文仿宋" pitchFamily="2" charset="-122"/>
              </a:rPr>
              <a:t>smallTable</a:t>
            </a:r>
            <a:r>
              <a:rPr lang="en-US" altLang="zh-CN" sz="2200" dirty="0">
                <a:latin typeface="+mn-lt"/>
                <a:ea typeface="华文仿宋" pitchFamily="2" charset="-122"/>
              </a:rPr>
              <a:t>))</a:t>
            </a:r>
            <a:endParaRPr lang="zh-CN" altLang="zh-CN" sz="2200" dirty="0">
              <a:latin typeface="+mn-lt"/>
              <a:ea typeface="华文仿宋" pitchFamily="2" charset="-122"/>
            </a:endParaRPr>
          </a:p>
          <a:p>
            <a:pPr lvl="0"/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zh-CN" sz="2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spark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内置了一些优化</a:t>
            </a:r>
            <a:r>
              <a:rPr lang="zh-CN" altLang="zh-CN" sz="2000" dirty="0" smtClean="0">
                <a:latin typeface="楷体" pitchFamily="49" charset="-122"/>
                <a:ea typeface="楷体" pitchFamily="49" charset="-122"/>
              </a:rPr>
              <a:t>规则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(RBO)</a:t>
            </a:r>
            <a:r>
              <a:rPr lang="zh-CN" altLang="zh-CN" sz="20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000" dirty="0" smtClean="0">
                <a:latin typeface="楷体" pitchFamily="49" charset="-122"/>
                <a:ea typeface="楷体" pitchFamily="49" charset="-122"/>
              </a:rPr>
              <a:t>当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两个小表进行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join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时可以不涉及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shuffle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直接通过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hash join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实现，当一个大表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join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一个小表时可以判断小表是否小于</a:t>
            </a:r>
            <a:r>
              <a:rPr lang="en-US" altLang="zh-CN" sz="2500" dirty="0" err="1">
                <a:latin typeface="+mn-lt"/>
                <a:ea typeface="华文仿宋" pitchFamily="2" charset="-122"/>
              </a:rPr>
              <a:t>spark.sql.autoBroadcastJoinThreshold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来将其广播。当小表超过阈值时，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spark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会进行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shuffle hash join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，前提是小表的平均分区小于参数</a:t>
            </a:r>
            <a:r>
              <a:rPr lang="en-US" altLang="zh-CN" sz="2500" dirty="0" err="1">
                <a:latin typeface="+mn-lt"/>
                <a:ea typeface="华文仿宋" pitchFamily="2" charset="-122"/>
              </a:rPr>
              <a:t>spark.sql.autoBroadcastJoinThreshold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。当不满足上述条件或者是两个大表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join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时，采用</a:t>
            </a:r>
            <a:r>
              <a:rPr lang="en-US" altLang="zh-CN" sz="2500" dirty="0">
                <a:latin typeface="+mn-lt"/>
                <a:ea typeface="华文仿宋" pitchFamily="2" charset="-122"/>
              </a:rPr>
              <a:t>sort merge join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lvl="0"/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zh-CN" sz="2000" dirty="0" smtClean="0">
                <a:latin typeface="楷体" pitchFamily="49" charset="-122"/>
                <a:ea typeface="楷体" pitchFamily="49" charset="-122"/>
              </a:rPr>
              <a:t>我们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可以</a:t>
            </a:r>
            <a:r>
              <a:rPr lang="zh-CN" altLang="zh-CN" sz="2000" dirty="0" smtClean="0">
                <a:latin typeface="楷体" pitchFamily="49" charset="-122"/>
                <a:ea typeface="楷体" pitchFamily="49" charset="-122"/>
              </a:rPr>
              <a:t>通过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调节</a:t>
            </a:r>
            <a:r>
              <a:rPr lang="en-US" altLang="zh-CN" sz="2500" dirty="0" err="1">
                <a:latin typeface="+mn-lt"/>
                <a:ea typeface="华文仿宋" pitchFamily="2" charset="-122"/>
              </a:rPr>
              <a:t>spark.sql.autoBroadcastJoinThreshold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来</a:t>
            </a:r>
            <a:r>
              <a:rPr lang="zh-CN" altLang="zh-CN" sz="2000" dirty="0" smtClean="0">
                <a:latin typeface="楷体" pitchFamily="49" charset="-122"/>
                <a:ea typeface="楷体" pitchFamily="49" charset="-122"/>
              </a:rPr>
              <a:t>实现小表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（最好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200M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以内）的</a:t>
            </a:r>
            <a:r>
              <a:rPr lang="en-US" altLang="zh-CN" sz="2500" dirty="0" smtClean="0">
                <a:latin typeface="+mn-lt"/>
                <a:ea typeface="华文仿宋" pitchFamily="2" charset="-122"/>
              </a:rPr>
              <a:t>broadcast </a:t>
            </a:r>
            <a:r>
              <a:rPr lang="en-US" altLang="zh-CN" sz="2500" dirty="0">
                <a:latin typeface="+mn-lt"/>
                <a:ea typeface="华文仿宋" pitchFamily="2" charset="-122"/>
              </a:rPr>
              <a:t>join</a:t>
            </a:r>
            <a:r>
              <a:rPr lang="zh-CN" altLang="zh-CN" sz="20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20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5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altLang="zh-CN" smtClean="0"/>
              <a:pPr/>
              <a:t>16</a:t>
            </a:fld>
            <a:endParaRPr altLang="en-US" dirty="0">
              <a:ea typeface="华文仿宋"/>
            </a:endParaRPr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273869" y="121196"/>
            <a:ext cx="6696744" cy="6508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实践和</a:t>
            </a:r>
            <a:r>
              <a:rPr lang="zh-CN" altLang="en-US" b="1" dirty="0" smtClean="0"/>
              <a:t>总结</a:t>
            </a:r>
            <a:endParaRPr lang="en-US" altLang="zh-CN" b="1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55576" y="1417340"/>
            <a:ext cx="6624736" cy="31926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lang="zh-CN"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lang="zh-CN"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zh-CN"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0">
              <a:buClr>
                <a:srgbClr val="DA1F28"/>
              </a:buClr>
            </a:pPr>
            <a:r>
              <a:rPr lang="en-US" altLang="zh-CN" sz="2000" dirty="0" smtClean="0"/>
              <a:t>4.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进行</a:t>
            </a:r>
            <a:r>
              <a:rPr lang="en-US" altLang="zh-CN" sz="2000" dirty="0"/>
              <a:t>inner join</a:t>
            </a:r>
            <a:r>
              <a:rPr lang="zh-CN" altLang="zh-CN" sz="2000" dirty="0"/>
              <a:t>时尽量使用大表</a:t>
            </a:r>
            <a:r>
              <a:rPr lang="en-US" altLang="zh-CN" sz="2000" dirty="0"/>
              <a:t>join</a:t>
            </a:r>
            <a:r>
              <a:rPr lang="zh-CN" altLang="zh-CN" sz="2000" dirty="0"/>
              <a:t>小表，而不是小表</a:t>
            </a:r>
            <a:r>
              <a:rPr lang="en-US" altLang="zh-CN" sz="2000" dirty="0"/>
              <a:t>join</a:t>
            </a:r>
            <a:r>
              <a:rPr lang="zh-CN" altLang="zh-CN" sz="2000" dirty="0"/>
              <a:t>大表</a:t>
            </a:r>
            <a:r>
              <a:rPr lang="zh-CN" altLang="zh-CN" sz="2000" dirty="0" smtClean="0"/>
              <a:t>。</a:t>
            </a:r>
            <a:endParaRPr altLang="zh-CN" sz="2000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sz="2000" dirty="0" smtClean="0"/>
              <a:t>5.</a:t>
            </a:r>
            <a:r>
              <a:rPr lang="zh-CN" altLang="en-US" sz="2000" dirty="0" smtClean="0"/>
              <a:t>有时候避开</a:t>
            </a:r>
            <a:r>
              <a:rPr lang="en-US" altLang="zh-CN" sz="2000" dirty="0" smtClean="0"/>
              <a:t>shuffle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join</a:t>
            </a:r>
            <a:r>
              <a:rPr lang="zh-CN" altLang="en-US" sz="2000" dirty="0" smtClean="0"/>
              <a:t>）也许是个更好的选择。</a:t>
            </a: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     1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）如一个大表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join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极小表（数千条记录以内）的时候</a:t>
            </a:r>
            <a:r>
              <a:rPr lang="zh-CN" altLang="zh-CN" sz="2000" dirty="0" smtClean="0">
                <a:latin typeface="华文仿宋" pitchFamily="2" charset="-122"/>
                <a:ea typeface="华文仿宋" pitchFamily="2" charset="-122"/>
              </a:rPr>
              <a:t>可以</a:t>
            </a:r>
            <a:r>
              <a:rPr lang="zh-CN" altLang="zh-CN" sz="2000" dirty="0">
                <a:latin typeface="华文仿宋" pitchFamily="2" charset="-122"/>
                <a:ea typeface="华文仿宋" pitchFamily="2" charset="-122"/>
              </a:rPr>
              <a:t>尝试</a:t>
            </a:r>
            <a:r>
              <a:rPr lang="en-US" altLang="zh-CN" sz="2000" dirty="0">
                <a:latin typeface="+mn-lt"/>
                <a:ea typeface="华文仿宋" pitchFamily="2" charset="-122"/>
              </a:rPr>
              <a:t>map side join</a:t>
            </a:r>
            <a:r>
              <a:rPr lang="zh-CN" altLang="zh-CN" sz="2000" dirty="0">
                <a:latin typeface="华文仿宋" pitchFamily="2" charset="-122"/>
                <a:ea typeface="华文仿宋" pitchFamily="2" charset="-122"/>
              </a:rPr>
              <a:t>，即将</a:t>
            </a:r>
            <a:r>
              <a:rPr lang="en-US" altLang="zh-CN" sz="2000" dirty="0">
                <a:latin typeface="+mn-lt"/>
                <a:ea typeface="华文仿宋" pitchFamily="2" charset="-122"/>
              </a:rPr>
              <a:t>join</a:t>
            </a:r>
            <a:r>
              <a:rPr lang="zh-CN" altLang="zh-CN" sz="2000" dirty="0">
                <a:latin typeface="华文仿宋" pitchFamily="2" charset="-122"/>
                <a:ea typeface="华文仿宋" pitchFamily="2" charset="-122"/>
              </a:rPr>
              <a:t>转化为</a:t>
            </a:r>
            <a:r>
              <a:rPr lang="en-US" altLang="zh-CN" sz="2000" dirty="0" err="1">
                <a:latin typeface="+mn-lt"/>
                <a:ea typeface="华文仿宋" pitchFamily="2" charset="-122"/>
              </a:rPr>
              <a:t>map+filter</a:t>
            </a:r>
            <a:r>
              <a:rPr lang="zh-CN" altLang="zh-CN" sz="2000" dirty="0">
                <a:latin typeface="华文仿宋" pitchFamily="2" charset="-122"/>
                <a:ea typeface="华文仿宋" pitchFamily="2" charset="-122"/>
              </a:rPr>
              <a:t>：</a:t>
            </a:r>
          </a:p>
          <a:p>
            <a:pPr marL="0" indent="0">
              <a:buNone/>
            </a:pPr>
            <a:endParaRPr lang="en-US" altLang="zh-CN" dirty="0" smtClean="0">
              <a:latin typeface="华文仿宋" pitchFamily="2" charset="-122"/>
              <a:ea typeface="华文仿宋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华文仿宋" pitchFamily="2" charset="-122"/>
              <a:ea typeface="华文仿宋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仿宋" pitchFamily="2" charset="-122"/>
              <a:ea typeface="华文仿宋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华文仿宋" pitchFamily="2" charset="-122"/>
              <a:ea typeface="华文仿宋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仿宋" pitchFamily="2" charset="-122"/>
              <a:ea typeface="华文仿宋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华文仿宋" pitchFamily="2" charset="-122"/>
              <a:ea typeface="华文仿宋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华文仿宋" pitchFamily="2" charset="-122"/>
              <a:ea typeface="华文仿宋" pitchFamily="2" charset="-122"/>
            </a:endParaRPr>
          </a:p>
          <a:p>
            <a:pPr marL="0" indent="0">
              <a:buNone/>
            </a:pPr>
            <a:r>
              <a:rPr lang="zh-CN" altLang="zh-CN" dirty="0" smtClean="0">
                <a:latin typeface="华文仿宋" pitchFamily="2" charset="-122"/>
                <a:ea typeface="华文仿宋" pitchFamily="2" charset="-122"/>
              </a:rPr>
              <a:t>这里</a:t>
            </a:r>
            <a:r>
              <a:rPr lang="en-US" altLang="zh-CN" dirty="0" err="1" smtClean="0">
                <a:latin typeface="华文仿宋" pitchFamily="2" charset="-122"/>
                <a:ea typeface="华文仿宋" pitchFamily="2" charset="-122"/>
              </a:rPr>
              <a:t>smallArr</a:t>
            </a:r>
            <a:r>
              <a:rPr lang="zh-CN" altLang="zh-CN" dirty="0" smtClean="0">
                <a:latin typeface="华文仿宋" pitchFamily="2" charset="-122"/>
                <a:ea typeface="华文仿宋" pitchFamily="2" charset="-122"/>
              </a:rPr>
              <a:t>稍</a:t>
            </a:r>
            <a:r>
              <a:rPr lang="zh-CN" altLang="zh-CN" dirty="0">
                <a:latin typeface="华文仿宋" pitchFamily="2" charset="-122"/>
                <a:ea typeface="华文仿宋" pitchFamily="2" charset="-122"/>
              </a:rPr>
              <a:t>大时也可以通过</a:t>
            </a:r>
            <a:r>
              <a:rPr lang="en-US" altLang="zh-CN" sz="2000" dirty="0" err="1">
                <a:latin typeface="+mn-lt"/>
                <a:ea typeface="华文仿宋" pitchFamily="2" charset="-122"/>
              </a:rPr>
              <a:t>sc.Broadcast</a:t>
            </a:r>
            <a:r>
              <a:rPr lang="zh-CN" altLang="zh-CN" dirty="0">
                <a:latin typeface="华文仿宋" pitchFamily="2" charset="-122"/>
                <a:ea typeface="华文仿宋" pitchFamily="2" charset="-122"/>
              </a:rPr>
              <a:t>将其广播</a:t>
            </a:r>
            <a:r>
              <a:rPr lang="zh-CN" altLang="zh-CN" dirty="0" smtClean="0">
                <a:latin typeface="华文仿宋" pitchFamily="2" charset="-122"/>
                <a:ea typeface="华文仿宋" pitchFamily="2" charset="-122"/>
              </a:rPr>
              <a:t>。</a:t>
            </a:r>
            <a:endParaRPr lang="zh-CN" altLang="zh-CN" dirty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08632"/>
            <a:ext cx="6644084" cy="178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99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altLang="zh-CN" smtClean="0"/>
              <a:pPr/>
              <a:t>17</a:t>
            </a:fld>
            <a:endParaRPr altLang="en-US" dirty="0">
              <a:ea typeface="华文仿宋"/>
            </a:endParaRPr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273869" y="121196"/>
            <a:ext cx="6696744" cy="6508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实践和</a:t>
            </a:r>
            <a:r>
              <a:rPr lang="zh-CN" altLang="en-US" b="1" dirty="0" smtClean="0"/>
              <a:t>总结</a:t>
            </a:r>
            <a:endParaRPr lang="en-US" altLang="zh-CN" b="1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45005" y="1489348"/>
            <a:ext cx="6624736" cy="31926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lang="zh-CN"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lang="zh-CN"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zh-CN"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DA1F28"/>
              </a:buClr>
            </a:pPr>
            <a:r>
              <a:rPr lang="en-US" altLang="zh-CN" sz="1900" dirty="0"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1900" dirty="0">
                <a:latin typeface="华文仿宋" pitchFamily="2" charset="-122"/>
                <a:ea typeface="华文仿宋" pitchFamily="2" charset="-122"/>
              </a:rPr>
              <a:t>）有时候优化</a:t>
            </a:r>
            <a:r>
              <a:rPr lang="zh-CN" altLang="en-US" sz="1900" dirty="0" smtClean="0">
                <a:latin typeface="华文仿宋" pitchFamily="2" charset="-122"/>
                <a:ea typeface="华文仿宋" pitchFamily="2" charset="-122"/>
              </a:rPr>
              <a:t>一下</a:t>
            </a:r>
            <a:r>
              <a:rPr lang="zh-CN" altLang="en-US" sz="1900" dirty="0">
                <a:latin typeface="华文仿宋" pitchFamily="2" charset="-122"/>
                <a:ea typeface="华文仿宋" pitchFamily="2" charset="-122"/>
              </a:rPr>
              <a:t>算法</a:t>
            </a:r>
            <a:r>
              <a:rPr lang="zh-CN" altLang="en-US" sz="1900" dirty="0" smtClean="0">
                <a:latin typeface="华文仿宋" pitchFamily="2" charset="-122"/>
                <a:ea typeface="华文仿宋" pitchFamily="2" charset="-122"/>
              </a:rPr>
              <a:t>流程</a:t>
            </a:r>
            <a:r>
              <a:rPr lang="zh-CN" altLang="en-US" sz="1900" dirty="0">
                <a:latin typeface="华文仿宋" pitchFamily="2" charset="-122"/>
                <a:ea typeface="华文仿宋" pitchFamily="2" charset="-122"/>
              </a:rPr>
              <a:t>也能避免</a:t>
            </a:r>
            <a:r>
              <a:rPr lang="en-US" altLang="zh-CN" sz="1900" dirty="0">
                <a:latin typeface="华文仿宋" pitchFamily="2" charset="-122"/>
                <a:ea typeface="华文仿宋" pitchFamily="2" charset="-122"/>
              </a:rPr>
              <a:t>join</a:t>
            </a:r>
            <a:r>
              <a:rPr lang="zh-CN" altLang="en-US" sz="1900" dirty="0">
                <a:latin typeface="华文仿宋" pitchFamily="2" charset="-122"/>
                <a:ea typeface="华文仿宋" pitchFamily="2" charset="-122"/>
              </a:rPr>
              <a:t>操作</a:t>
            </a:r>
            <a:endParaRPr lang="en-US" altLang="zh-CN" sz="1900" dirty="0">
              <a:latin typeface="华文仿宋" pitchFamily="2" charset="-122"/>
              <a:ea typeface="华文仿宋" pitchFamily="2" charset="-122"/>
            </a:endParaRPr>
          </a:p>
          <a:p>
            <a:pPr marL="0" indent="0">
              <a:buClr>
                <a:srgbClr val="DA1F28"/>
              </a:buClr>
              <a:buNone/>
            </a:pPr>
            <a:endParaRPr lang="en-US" altLang="zh-CN" sz="1200" dirty="0" smtClean="0">
              <a:solidFill>
                <a:prstClr val="black"/>
              </a:solidFill>
              <a:latin typeface="华文仿宋"/>
              <a:ea typeface="华文仿宋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3805"/>
              </p:ext>
            </p:extLst>
          </p:nvPr>
        </p:nvGraphicFramePr>
        <p:xfrm>
          <a:off x="1187624" y="1924615"/>
          <a:ext cx="1080120" cy="116428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40060"/>
                <a:gridCol w="540060"/>
              </a:tblGrid>
              <a:tr h="3113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k</a:t>
                      </a:r>
                      <a:r>
                        <a:rPr lang="en-US" sz="1050" kern="100" dirty="0" smtClean="0">
                          <a:effectLst/>
                        </a:rPr>
                        <a:t>ey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v</a:t>
                      </a:r>
                      <a:r>
                        <a:rPr lang="en-US" sz="1050" kern="100" dirty="0" smtClean="0">
                          <a:effectLst/>
                        </a:rPr>
                        <a:t>alue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1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aa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1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bb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aa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bb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91680"/>
              </p:ext>
            </p:extLst>
          </p:nvPr>
        </p:nvGraphicFramePr>
        <p:xfrm>
          <a:off x="1115616" y="3670674"/>
          <a:ext cx="1728192" cy="116428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76064"/>
                <a:gridCol w="576064"/>
                <a:gridCol w="576064"/>
              </a:tblGrid>
              <a:tr h="343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k</a:t>
                      </a:r>
                      <a:r>
                        <a:rPr lang="en-US" sz="1050" kern="100" dirty="0" smtClean="0">
                          <a:effectLst/>
                        </a:rPr>
                        <a:t>ey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count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v</a:t>
                      </a:r>
                      <a:r>
                        <a:rPr lang="en-US" sz="1050" kern="100" dirty="0" smtClean="0">
                          <a:effectLst/>
                        </a:rPr>
                        <a:t>alue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2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aa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81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bb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2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aa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81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bb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1763688" y="3217540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96202"/>
            <a:ext cx="4464496" cy="295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4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altLang="zh-CN" smtClean="0"/>
              <a:pPr/>
              <a:t>18</a:t>
            </a:fld>
            <a:endParaRPr altLang="en-US" dirty="0">
              <a:ea typeface="华文仿宋"/>
            </a:endParaRPr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273869" y="121196"/>
            <a:ext cx="6696744" cy="6508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实践和</a:t>
            </a:r>
            <a:r>
              <a:rPr lang="zh-CN" altLang="en-US" b="1" dirty="0" smtClean="0"/>
              <a:t>总结</a:t>
            </a:r>
            <a:endParaRPr lang="en-US" altLang="zh-CN" b="1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45005" y="1489348"/>
            <a:ext cx="6624736" cy="31926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lang="zh-CN"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lang="zh-CN"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zh-CN"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0"/>
            <a:r>
              <a:rPr lang="en-US" altLang="zh-CN" sz="1200" dirty="0" smtClean="0"/>
              <a:t>6.</a:t>
            </a:r>
            <a:r>
              <a:rPr lang="zh-CN" altLang="en-US" sz="1200" dirty="0" smtClean="0"/>
              <a:t>有时，</a:t>
            </a:r>
            <a:r>
              <a:rPr lang="zh-CN" altLang="zh-CN" sz="1200" dirty="0" smtClean="0"/>
              <a:t> </a:t>
            </a:r>
            <a:r>
              <a:rPr lang="zh-CN" altLang="zh-CN" sz="1200" dirty="0"/>
              <a:t>通过</a:t>
            </a:r>
            <a:r>
              <a:rPr lang="en-US" altLang="zh-CN" sz="1200" dirty="0"/>
              <a:t>pair </a:t>
            </a:r>
            <a:r>
              <a:rPr lang="en-US" altLang="zh-CN" sz="1200" dirty="0" err="1"/>
              <a:t>rdd</a:t>
            </a:r>
            <a:r>
              <a:rPr lang="zh-CN" altLang="zh-CN" sz="1200" dirty="0"/>
              <a:t>替代</a:t>
            </a:r>
            <a:r>
              <a:rPr lang="en-US" altLang="zh-CN" sz="1200" dirty="0"/>
              <a:t>join</a:t>
            </a:r>
            <a:r>
              <a:rPr lang="zh-CN" altLang="zh-CN" sz="1200" dirty="0"/>
              <a:t>有时也是一个不错的选择。即：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dirty="0">
              <a:latin typeface="华文仿宋" pitchFamily="2" charset="-122"/>
              <a:ea typeface="华文仿宋" pitchFamily="2" charset="-122"/>
            </a:endParaRPr>
          </a:p>
          <a:p>
            <a:pPr marL="0" indent="0">
              <a:buNone/>
            </a:pPr>
            <a:endParaRPr lang="en-US" altLang="zh-CN" sz="1200" dirty="0" smtClean="0">
              <a:latin typeface="华文仿宋" pitchFamily="2" charset="-122"/>
              <a:ea typeface="华文仿宋" pitchFamily="2" charset="-122"/>
            </a:endParaRPr>
          </a:p>
          <a:p>
            <a:pPr marL="0" indent="0">
              <a:buNone/>
            </a:pPr>
            <a:endParaRPr lang="en-US" altLang="zh-CN" sz="1200" dirty="0">
              <a:latin typeface="华文仿宋" pitchFamily="2" charset="-122"/>
              <a:ea typeface="华文仿宋" pitchFamily="2" charset="-122"/>
            </a:endParaRPr>
          </a:p>
          <a:p>
            <a:pPr marL="0" indent="0">
              <a:buNone/>
            </a:pPr>
            <a:endParaRPr lang="zh-CN" altLang="zh-CN" sz="1200" dirty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7.</a:t>
            </a:r>
            <a:r>
              <a:rPr lang="zh-CN" altLang="en-US" sz="1400" dirty="0" smtClean="0"/>
              <a:t>数据倾斜也是</a:t>
            </a:r>
            <a:r>
              <a:rPr lang="en-US" altLang="zh-CN" sz="1400" dirty="0" smtClean="0"/>
              <a:t>join</a:t>
            </a:r>
            <a:r>
              <a:rPr lang="zh-CN" altLang="en-US" sz="1400" dirty="0" smtClean="0"/>
              <a:t>的一大障碍，当数据倾斜发生时</a:t>
            </a:r>
            <a:r>
              <a:rPr lang="zh-CN" altLang="zh-CN" sz="1400" dirty="0" smtClean="0"/>
              <a:t>可以</a:t>
            </a:r>
            <a:r>
              <a:rPr lang="zh-CN" altLang="zh-CN" sz="1400" dirty="0"/>
              <a:t>尝试：</a:t>
            </a:r>
          </a:p>
          <a:p>
            <a:pPr marL="0" indent="0">
              <a:buNone/>
            </a:pPr>
            <a:r>
              <a:rPr lang="en-US" altLang="zh-CN" sz="1400" dirty="0">
                <a:latin typeface="+mj-ea"/>
                <a:ea typeface="+mj-ea"/>
              </a:rPr>
              <a:t> </a:t>
            </a:r>
            <a:r>
              <a:rPr lang="en-US" altLang="zh-CN" sz="1400" dirty="0" smtClean="0">
                <a:latin typeface="+mj-ea"/>
                <a:ea typeface="+mj-ea"/>
              </a:rPr>
              <a:t>        1</a:t>
            </a:r>
            <a:r>
              <a:rPr lang="zh-CN" altLang="en-US" sz="1400" dirty="0" smtClean="0">
                <a:latin typeface="+mj-ea"/>
                <a:ea typeface="+mj-ea"/>
              </a:rPr>
              <a:t>）</a:t>
            </a:r>
            <a:r>
              <a:rPr lang="en-US" altLang="zh-CN" sz="1400" dirty="0" smtClean="0">
                <a:latin typeface="+mj-ea"/>
                <a:ea typeface="+mj-ea"/>
              </a:rPr>
              <a:t>filter</a:t>
            </a:r>
            <a:r>
              <a:rPr lang="zh-CN" altLang="zh-CN" sz="1200" dirty="0">
                <a:latin typeface="+mj-ea"/>
                <a:ea typeface="+mj-ea"/>
              </a:rPr>
              <a:t>大的</a:t>
            </a:r>
            <a:r>
              <a:rPr lang="en-US" altLang="zh-CN" sz="1200" dirty="0">
                <a:latin typeface="+mj-ea"/>
                <a:ea typeface="+mj-ea"/>
              </a:rPr>
              <a:t>key</a:t>
            </a:r>
            <a:r>
              <a:rPr lang="zh-CN" altLang="zh-CN" sz="1200" dirty="0">
                <a:latin typeface="+mj-ea"/>
                <a:ea typeface="+mj-ea"/>
              </a:rPr>
              <a:t>单独</a:t>
            </a:r>
            <a:r>
              <a:rPr lang="zh-CN" altLang="zh-CN" sz="1200" dirty="0" smtClean="0">
                <a:latin typeface="+mj-ea"/>
                <a:ea typeface="+mj-ea"/>
              </a:rPr>
              <a:t>处理</a:t>
            </a:r>
            <a:r>
              <a:rPr lang="zh-CN" altLang="en-US" sz="1200" dirty="0" smtClean="0">
                <a:latin typeface="+mj-ea"/>
                <a:ea typeface="+mj-ea"/>
              </a:rPr>
              <a:t>；</a:t>
            </a:r>
            <a:endParaRPr lang="zh-CN" altLang="zh-CN" sz="1200" dirty="0">
              <a:latin typeface="+mj-ea"/>
              <a:ea typeface="+mj-ea"/>
            </a:endParaRPr>
          </a:p>
          <a:p>
            <a:pPr marL="0" lvl="0" indent="0">
              <a:buNone/>
            </a:pPr>
            <a:r>
              <a:rPr lang="en-US" altLang="zh-CN" sz="1200" dirty="0">
                <a:latin typeface="+mj-ea"/>
                <a:ea typeface="+mj-ea"/>
              </a:rPr>
              <a:t> </a:t>
            </a:r>
            <a:r>
              <a:rPr lang="en-US" altLang="zh-CN" sz="1200" dirty="0" smtClean="0">
                <a:latin typeface="+mj-ea"/>
                <a:ea typeface="+mj-ea"/>
              </a:rPr>
              <a:t>         2</a:t>
            </a:r>
            <a:r>
              <a:rPr lang="zh-CN" altLang="en-US" sz="1200" dirty="0" smtClean="0">
                <a:latin typeface="+mj-ea"/>
                <a:ea typeface="+mj-ea"/>
              </a:rPr>
              <a:t>）</a:t>
            </a:r>
            <a:r>
              <a:rPr lang="zh-CN" altLang="zh-CN" sz="1200" dirty="0" smtClean="0">
                <a:latin typeface="+mj-ea"/>
                <a:ea typeface="+mj-ea"/>
              </a:rPr>
              <a:t>拆分</a:t>
            </a:r>
            <a:r>
              <a:rPr lang="zh-CN" altLang="en-US" sz="1200" dirty="0" smtClean="0">
                <a:latin typeface="+mj-ea"/>
                <a:ea typeface="+mj-ea"/>
              </a:rPr>
              <a:t>大表中</a:t>
            </a:r>
            <a:r>
              <a:rPr lang="zh-CN" altLang="zh-CN" sz="1200" dirty="0" smtClean="0">
                <a:latin typeface="+mj-ea"/>
                <a:ea typeface="+mj-ea"/>
              </a:rPr>
              <a:t>大</a:t>
            </a:r>
            <a:r>
              <a:rPr lang="zh-CN" altLang="zh-CN" sz="1200" dirty="0">
                <a:latin typeface="+mj-ea"/>
                <a:ea typeface="+mj-ea"/>
              </a:rPr>
              <a:t>的</a:t>
            </a:r>
            <a:r>
              <a:rPr lang="en-US" altLang="zh-CN" sz="1200" dirty="0" smtClean="0">
                <a:latin typeface="+mj-ea"/>
                <a:ea typeface="+mj-ea"/>
              </a:rPr>
              <a:t>key</a:t>
            </a:r>
            <a:r>
              <a:rPr lang="zh-CN" altLang="en-US" sz="1200" dirty="0" smtClean="0">
                <a:latin typeface="+mj-ea"/>
                <a:ea typeface="+mj-ea"/>
              </a:rPr>
              <a:t>，</a:t>
            </a:r>
            <a:r>
              <a:rPr lang="zh-CN" altLang="en-US" sz="1200" dirty="0">
                <a:latin typeface="+mj-ea"/>
                <a:ea typeface="+mj-ea"/>
              </a:rPr>
              <a:t>同时</a:t>
            </a:r>
            <a:r>
              <a:rPr lang="zh-CN" altLang="en-US" sz="1200" dirty="0" smtClean="0">
                <a:latin typeface="+mj-ea"/>
                <a:ea typeface="+mj-ea"/>
              </a:rPr>
              <a:t>小表对应膨胀，再</a:t>
            </a:r>
            <a:r>
              <a:rPr lang="en-US" altLang="zh-CN" sz="1200" dirty="0" smtClean="0">
                <a:latin typeface="+mj-ea"/>
                <a:ea typeface="+mj-ea"/>
              </a:rPr>
              <a:t>join</a:t>
            </a:r>
            <a:r>
              <a:rPr lang="zh-CN" altLang="en-US" sz="1200" dirty="0" smtClean="0">
                <a:latin typeface="+mj-ea"/>
                <a:ea typeface="+mj-ea"/>
              </a:rPr>
              <a:t>；</a:t>
            </a:r>
            <a:endParaRPr lang="zh-CN" altLang="zh-CN" sz="1200" dirty="0">
              <a:latin typeface="+mj-ea"/>
              <a:ea typeface="+mj-ea"/>
            </a:endParaRPr>
          </a:p>
          <a:p>
            <a:pPr marL="0" lvl="0" indent="0">
              <a:buNone/>
            </a:pPr>
            <a:r>
              <a:rPr lang="en-US" altLang="zh-CN" sz="1200" dirty="0" smtClean="0">
                <a:latin typeface="+mj-ea"/>
                <a:ea typeface="+mj-ea"/>
              </a:rPr>
              <a:t>          3</a:t>
            </a:r>
            <a:r>
              <a:rPr lang="zh-CN" altLang="en-US" sz="1200" dirty="0" smtClean="0">
                <a:latin typeface="+mj-ea"/>
                <a:ea typeface="+mj-ea"/>
              </a:rPr>
              <a:t>）</a:t>
            </a:r>
            <a:r>
              <a:rPr lang="zh-CN" altLang="zh-CN" sz="1200" dirty="0" smtClean="0">
                <a:latin typeface="+mj-ea"/>
                <a:ea typeface="+mj-ea"/>
              </a:rPr>
              <a:t>调</a:t>
            </a:r>
            <a:r>
              <a:rPr lang="zh-CN" altLang="zh-CN" sz="1200" dirty="0">
                <a:latin typeface="+mj-ea"/>
                <a:ea typeface="+mj-ea"/>
              </a:rPr>
              <a:t>大</a:t>
            </a:r>
            <a:r>
              <a:rPr lang="en-US" altLang="zh-CN" sz="1200" dirty="0" smtClean="0">
                <a:latin typeface="+mj-ea"/>
                <a:ea typeface="+mj-ea"/>
              </a:rPr>
              <a:t>spark.sql.shuffle.partitions</a:t>
            </a:r>
            <a:r>
              <a:rPr lang="zh-CN" altLang="en-US" sz="1200" dirty="0" smtClean="0">
                <a:latin typeface="+mj-ea"/>
                <a:ea typeface="+mj-ea"/>
              </a:rPr>
              <a:t>。</a:t>
            </a:r>
            <a:endParaRPr lang="en-US" altLang="zh-CN" sz="1200" dirty="0" smtClean="0">
              <a:latin typeface="+mj-ea"/>
              <a:ea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4" y="1921396"/>
            <a:ext cx="7623113" cy="108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54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altLang="zh-CN" smtClean="0"/>
              <a:pPr/>
              <a:t>19</a:t>
            </a:fld>
            <a:endParaRPr altLang="en-US" dirty="0">
              <a:ea typeface="华文仿宋"/>
            </a:endParaRPr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273869" y="121196"/>
            <a:ext cx="6696744" cy="6508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实践和</a:t>
            </a:r>
            <a:r>
              <a:rPr lang="zh-CN" altLang="en-US" b="1" dirty="0" smtClean="0"/>
              <a:t>总结</a:t>
            </a:r>
            <a:endParaRPr lang="en-US" altLang="zh-CN" b="1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45004" y="1489348"/>
            <a:ext cx="6895347" cy="3528392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lang="zh-CN"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lang="zh-CN"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zh-CN"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DA1F28"/>
              </a:buClr>
            </a:pPr>
            <a:r>
              <a:rPr lang="en-US" altLang="zh-CN" sz="2900" dirty="0"/>
              <a:t>8.</a:t>
            </a:r>
            <a:r>
              <a:rPr lang="zh-CN" altLang="zh-CN" sz="2900" dirty="0"/>
              <a:t>当两个表</a:t>
            </a:r>
            <a:r>
              <a:rPr lang="en-US" altLang="zh-CN" sz="2900" dirty="0"/>
              <a:t>join</a:t>
            </a:r>
            <a:r>
              <a:rPr lang="zh-CN" altLang="zh-CN" sz="2900" dirty="0"/>
              <a:t>时，事先的分区数会影响</a:t>
            </a:r>
            <a:r>
              <a:rPr lang="en-US" altLang="zh-CN" sz="2900" dirty="0"/>
              <a:t>join</a:t>
            </a:r>
            <a:r>
              <a:rPr lang="zh-CN" altLang="zh-CN" sz="2900" dirty="0"/>
              <a:t>的</a:t>
            </a:r>
            <a:r>
              <a:rPr lang="zh-CN" altLang="zh-CN" sz="2900" dirty="0" smtClean="0"/>
              <a:t>效率</a:t>
            </a:r>
            <a:r>
              <a:rPr lang="zh-CN" altLang="en-US" sz="2900" dirty="0" smtClean="0"/>
              <a:t>，也会影响</a:t>
            </a:r>
            <a:r>
              <a:rPr lang="en-US" altLang="zh-CN" sz="2900" dirty="0" smtClean="0"/>
              <a:t>broadcast</a:t>
            </a:r>
            <a:r>
              <a:rPr lang="zh-CN" altLang="en-US" sz="2900" dirty="0" smtClean="0"/>
              <a:t>过程</a:t>
            </a:r>
            <a:r>
              <a:rPr lang="zh-CN" altLang="zh-CN" sz="2900" dirty="0" smtClean="0"/>
              <a:t>。</a:t>
            </a:r>
            <a:endParaRPr lang="en-US" altLang="zh-CN" sz="2900" dirty="0"/>
          </a:p>
          <a:p>
            <a:pPr marL="0" indent="0">
              <a:buClr>
                <a:srgbClr val="DA1F28"/>
              </a:buClr>
              <a:buNone/>
            </a:pPr>
            <a:r>
              <a:rPr lang="en-US" altLang="zh-CN" sz="2100" dirty="0">
                <a:latin typeface="+mn-ea"/>
                <a:ea typeface="+mn-ea"/>
              </a:rPr>
              <a:t> </a:t>
            </a:r>
            <a:r>
              <a:rPr lang="en-US" altLang="zh-CN" sz="2100" dirty="0" smtClean="0">
                <a:latin typeface="+mn-ea"/>
                <a:ea typeface="+mn-ea"/>
              </a:rPr>
              <a:t>       </a:t>
            </a:r>
            <a:r>
              <a:rPr lang="zh-CN" altLang="zh-CN" sz="3500" dirty="0" smtClean="0">
                <a:latin typeface="+mn-ea"/>
                <a:ea typeface="+mn-ea"/>
              </a:rPr>
              <a:t>以</a:t>
            </a:r>
            <a:r>
              <a:rPr lang="zh-CN" altLang="zh-CN" sz="3500" dirty="0">
                <a:latin typeface="+mn-ea"/>
                <a:ea typeface="+mn-ea"/>
              </a:rPr>
              <a:t>在数据源读入的过程中慎用</a:t>
            </a:r>
            <a:r>
              <a:rPr lang="en-US" altLang="zh-CN" sz="3500" dirty="0" err="1">
                <a:latin typeface="+mn-ea"/>
                <a:ea typeface="+mn-ea"/>
              </a:rPr>
              <a:t>repartion</a:t>
            </a:r>
            <a:r>
              <a:rPr lang="zh-CN" altLang="zh-CN" sz="3500" dirty="0">
                <a:latin typeface="+mn-ea"/>
                <a:ea typeface="+mn-ea"/>
              </a:rPr>
              <a:t>，采用的是均匀分区，</a:t>
            </a:r>
            <a:r>
              <a:rPr lang="en-US" altLang="zh-CN" sz="3500" dirty="0">
                <a:latin typeface="+mn-ea"/>
                <a:ea typeface="+mn-ea"/>
              </a:rPr>
              <a:t>shuffle</a:t>
            </a:r>
            <a:r>
              <a:rPr lang="zh-CN" altLang="zh-CN" sz="3500" dirty="0">
                <a:latin typeface="+mn-ea"/>
                <a:ea typeface="+mn-ea"/>
              </a:rPr>
              <a:t>时又会重新按</a:t>
            </a:r>
            <a:r>
              <a:rPr lang="en-US" altLang="zh-CN" sz="3500" dirty="0">
                <a:latin typeface="+mn-ea"/>
                <a:ea typeface="+mn-ea"/>
              </a:rPr>
              <a:t>key</a:t>
            </a:r>
            <a:r>
              <a:rPr lang="zh-CN" altLang="zh-CN" sz="3500" dirty="0">
                <a:latin typeface="+mn-ea"/>
                <a:ea typeface="+mn-ea"/>
              </a:rPr>
              <a:t>分区，增加了时耗。除非后面绝大多数应用是基于</a:t>
            </a:r>
            <a:r>
              <a:rPr lang="en-US" altLang="zh-CN" sz="3500" dirty="0">
                <a:latin typeface="+mn-ea"/>
                <a:ea typeface="+mn-ea"/>
              </a:rPr>
              <a:t>map</a:t>
            </a:r>
            <a:r>
              <a:rPr lang="zh-CN" altLang="zh-CN" sz="3500" dirty="0">
                <a:latin typeface="+mn-ea"/>
                <a:ea typeface="+mn-ea"/>
              </a:rPr>
              <a:t>类型的，尽量不要</a:t>
            </a:r>
            <a:r>
              <a:rPr lang="en-US" altLang="zh-CN" sz="3500" dirty="0">
                <a:latin typeface="+mn-ea"/>
                <a:ea typeface="+mn-ea"/>
              </a:rPr>
              <a:t>repartition</a:t>
            </a:r>
            <a:r>
              <a:rPr lang="zh-CN" altLang="zh-CN" sz="3500" dirty="0">
                <a:latin typeface="+mn-ea"/>
                <a:ea typeface="+mn-ea"/>
              </a:rPr>
              <a:t>。</a:t>
            </a:r>
            <a:endParaRPr lang="en-US" altLang="zh-CN" sz="3500" dirty="0">
              <a:latin typeface="+mn-ea"/>
              <a:ea typeface="+mn-ea"/>
            </a:endParaRPr>
          </a:p>
          <a:p>
            <a:pPr lvl="0">
              <a:buClr>
                <a:srgbClr val="DA1F28"/>
              </a:buClr>
            </a:pPr>
            <a:r>
              <a:rPr lang="en-US" altLang="zh-CN" sz="2900" dirty="0"/>
              <a:t>9.SparkSQL</a:t>
            </a:r>
            <a:r>
              <a:rPr lang="zh-CN" altLang="zh-CN" sz="2900" dirty="0"/>
              <a:t>中的非等值</a:t>
            </a:r>
            <a:r>
              <a:rPr lang="en-US" altLang="zh-CN" sz="2900" dirty="0"/>
              <a:t>join</a:t>
            </a:r>
            <a:r>
              <a:rPr lang="zh-CN" altLang="zh-CN" sz="2900" dirty="0"/>
              <a:t>可以利用。</a:t>
            </a:r>
          </a:p>
          <a:p>
            <a:pPr marL="0" indent="0">
              <a:buNone/>
            </a:pPr>
            <a:r>
              <a:rPr lang="zh-CN" altLang="zh-CN" sz="3500" dirty="0" smtClean="0">
                <a:latin typeface="+mn-ea"/>
                <a:ea typeface="+mn-ea"/>
              </a:rPr>
              <a:t>情景：</a:t>
            </a:r>
            <a:r>
              <a:rPr lang="en-US" altLang="zh-CN" sz="3500" dirty="0" err="1" smtClean="0">
                <a:latin typeface="+mn-ea"/>
                <a:ea typeface="+mn-ea"/>
              </a:rPr>
              <a:t>tableB</a:t>
            </a:r>
            <a:r>
              <a:rPr lang="zh-CN" altLang="zh-CN" sz="3500" dirty="0" smtClean="0">
                <a:latin typeface="+mn-ea"/>
                <a:ea typeface="+mn-ea"/>
              </a:rPr>
              <a:t>表有</a:t>
            </a:r>
            <a:r>
              <a:rPr lang="en-US" altLang="zh-CN" sz="3500" dirty="0" smtClean="0">
                <a:latin typeface="+mn-ea"/>
                <a:ea typeface="+mn-ea"/>
              </a:rPr>
              <a:t>key</a:t>
            </a:r>
            <a:r>
              <a:rPr lang="zh-CN" altLang="zh-CN" sz="3500" dirty="0" smtClean="0">
                <a:latin typeface="+mn-ea"/>
                <a:ea typeface="+mn-ea"/>
              </a:rPr>
              <a:t>，</a:t>
            </a:r>
            <a:r>
              <a:rPr lang="zh-CN" altLang="zh-CN" sz="3500" dirty="0">
                <a:latin typeface="+mn-ea"/>
                <a:ea typeface="+mn-ea"/>
              </a:rPr>
              <a:t>有记录时间</a:t>
            </a:r>
            <a:r>
              <a:rPr lang="zh-CN" altLang="zh-CN" sz="3500" dirty="0" smtClean="0">
                <a:latin typeface="+mn-ea"/>
                <a:ea typeface="+mn-ea"/>
              </a:rPr>
              <a:t>。</a:t>
            </a:r>
            <a:r>
              <a:rPr lang="en-US" altLang="zh-CN" sz="3500" dirty="0" err="1" smtClean="0">
                <a:latin typeface="+mn-ea"/>
                <a:ea typeface="+mn-ea"/>
              </a:rPr>
              <a:t>tableA</a:t>
            </a:r>
            <a:r>
              <a:rPr lang="zh-CN" altLang="zh-CN" sz="3500" dirty="0" smtClean="0">
                <a:latin typeface="+mn-ea"/>
                <a:ea typeface="+mn-ea"/>
              </a:rPr>
              <a:t>表有</a:t>
            </a:r>
            <a:r>
              <a:rPr lang="en-US" altLang="zh-CN" sz="3500" dirty="0" smtClean="0">
                <a:latin typeface="+mn-ea"/>
                <a:ea typeface="+mn-ea"/>
              </a:rPr>
              <a:t>key</a:t>
            </a:r>
            <a:r>
              <a:rPr lang="zh-CN" altLang="zh-CN" sz="3500" dirty="0" smtClean="0">
                <a:latin typeface="+mn-ea"/>
                <a:ea typeface="+mn-ea"/>
              </a:rPr>
              <a:t>，</a:t>
            </a:r>
            <a:r>
              <a:rPr lang="zh-CN" altLang="zh-CN" sz="3500" dirty="0">
                <a:latin typeface="+mn-ea"/>
                <a:ea typeface="+mn-ea"/>
              </a:rPr>
              <a:t>有起止时间。规定匹配规则，</a:t>
            </a:r>
          </a:p>
          <a:p>
            <a:pPr marL="0" indent="0">
              <a:buNone/>
            </a:pPr>
            <a:r>
              <a:rPr lang="en-US" altLang="zh-CN" sz="3500" dirty="0" err="1" smtClean="0">
                <a:latin typeface="+mn-ea"/>
              </a:rPr>
              <a:t>tableB</a:t>
            </a:r>
            <a:r>
              <a:rPr lang="zh-CN" altLang="en-US" sz="3500" dirty="0">
                <a:latin typeface="+mn-ea"/>
                <a:ea typeface="+mn-ea"/>
              </a:rPr>
              <a:t>的</a:t>
            </a:r>
            <a:r>
              <a:rPr lang="en-US" altLang="zh-CN" sz="3500" dirty="0" smtClean="0">
                <a:latin typeface="+mn-ea"/>
                <a:ea typeface="+mn-ea"/>
              </a:rPr>
              <a:t>key</a:t>
            </a:r>
            <a:r>
              <a:rPr lang="zh-CN" altLang="zh-CN" sz="3500" dirty="0" smtClean="0">
                <a:latin typeface="+mn-ea"/>
                <a:ea typeface="+mn-ea"/>
              </a:rPr>
              <a:t>和</a:t>
            </a:r>
            <a:r>
              <a:rPr lang="en-US" altLang="zh-CN" sz="3500" dirty="0" err="1" smtClean="0">
                <a:latin typeface="+mn-ea"/>
                <a:ea typeface="+mn-ea"/>
              </a:rPr>
              <a:t>tableA</a:t>
            </a:r>
            <a:r>
              <a:rPr lang="zh-CN" altLang="zh-CN" sz="3500" dirty="0" smtClean="0">
                <a:latin typeface="+mn-ea"/>
                <a:ea typeface="+mn-ea"/>
              </a:rPr>
              <a:t>的</a:t>
            </a:r>
            <a:r>
              <a:rPr lang="en-US" altLang="zh-CN" sz="3500" dirty="0" smtClean="0">
                <a:latin typeface="+mn-ea"/>
                <a:ea typeface="+mn-ea"/>
              </a:rPr>
              <a:t>key</a:t>
            </a:r>
            <a:r>
              <a:rPr lang="zh-CN" altLang="zh-CN" sz="3500" dirty="0" smtClean="0">
                <a:latin typeface="+mn-ea"/>
                <a:ea typeface="+mn-ea"/>
              </a:rPr>
              <a:t>对应</a:t>
            </a:r>
            <a:r>
              <a:rPr lang="zh-CN" altLang="zh-CN" sz="3500" dirty="0">
                <a:latin typeface="+mn-ea"/>
                <a:ea typeface="+mn-ea"/>
              </a:rPr>
              <a:t>，</a:t>
            </a:r>
            <a:r>
              <a:rPr lang="zh-CN" altLang="zh-CN" sz="3500" dirty="0" smtClean="0">
                <a:latin typeface="+mn-ea"/>
                <a:ea typeface="+mn-ea"/>
              </a:rPr>
              <a:t>且</a:t>
            </a:r>
            <a:r>
              <a:rPr lang="en-US" altLang="zh-CN" sz="3500" dirty="0" err="1" smtClean="0">
                <a:latin typeface="+mn-ea"/>
                <a:ea typeface="+mn-ea"/>
              </a:rPr>
              <a:t>tableB</a:t>
            </a:r>
            <a:r>
              <a:rPr lang="zh-CN" altLang="zh-CN" sz="3500" dirty="0" smtClean="0">
                <a:latin typeface="+mn-ea"/>
                <a:ea typeface="+mn-ea"/>
              </a:rPr>
              <a:t>的</a:t>
            </a:r>
            <a:r>
              <a:rPr lang="zh-CN" altLang="zh-CN" sz="3500" dirty="0">
                <a:latin typeface="+mn-ea"/>
                <a:ea typeface="+mn-ea"/>
              </a:rPr>
              <a:t>记录时间</a:t>
            </a:r>
            <a:r>
              <a:rPr lang="zh-CN" altLang="zh-CN" sz="3500" dirty="0" smtClean="0">
                <a:latin typeface="+mn-ea"/>
                <a:ea typeface="+mn-ea"/>
              </a:rPr>
              <a:t>在</a:t>
            </a:r>
            <a:r>
              <a:rPr lang="en-US" altLang="zh-CN" sz="3500" dirty="0" err="1" smtClean="0">
                <a:latin typeface="+mn-ea"/>
                <a:ea typeface="+mn-ea"/>
              </a:rPr>
              <a:t>tableA</a:t>
            </a:r>
            <a:r>
              <a:rPr lang="zh-CN" altLang="en-US" sz="3500" dirty="0" smtClean="0">
                <a:latin typeface="+mn-ea"/>
                <a:ea typeface="+mn-ea"/>
              </a:rPr>
              <a:t>对应</a:t>
            </a:r>
            <a:r>
              <a:rPr lang="zh-CN" altLang="zh-CN" sz="3500" dirty="0" smtClean="0">
                <a:latin typeface="+mn-ea"/>
                <a:ea typeface="+mn-ea"/>
              </a:rPr>
              <a:t>起止</a:t>
            </a:r>
            <a:r>
              <a:rPr lang="zh-CN" altLang="zh-CN" sz="3500" dirty="0">
                <a:latin typeface="+mn-ea"/>
                <a:ea typeface="+mn-ea"/>
              </a:rPr>
              <a:t>时间内，认为两条记录对应。两表一大一小，大</a:t>
            </a:r>
            <a:r>
              <a:rPr lang="zh-CN" altLang="zh-CN" sz="3500" dirty="0" smtClean="0">
                <a:latin typeface="+mn-ea"/>
                <a:ea typeface="+mn-ea"/>
              </a:rPr>
              <a:t>表</a:t>
            </a:r>
            <a:r>
              <a:rPr lang="en-US" altLang="zh-CN" sz="3500" dirty="0" smtClean="0">
                <a:latin typeface="+mn-ea"/>
                <a:ea typeface="+mn-ea"/>
              </a:rPr>
              <a:t>13G</a:t>
            </a:r>
            <a:r>
              <a:rPr lang="zh-CN" altLang="zh-CN" sz="3500" dirty="0">
                <a:latin typeface="+mn-ea"/>
                <a:ea typeface="+mn-ea"/>
              </a:rPr>
              <a:t>，小</a:t>
            </a:r>
            <a:r>
              <a:rPr lang="zh-CN" altLang="zh-CN" sz="3500" dirty="0" smtClean="0">
                <a:latin typeface="+mn-ea"/>
                <a:ea typeface="+mn-ea"/>
              </a:rPr>
              <a:t>表</a:t>
            </a:r>
            <a:r>
              <a:rPr lang="en-US" altLang="zh-CN" sz="3500" dirty="0">
                <a:latin typeface="+mn-ea"/>
                <a:ea typeface="+mn-ea"/>
              </a:rPr>
              <a:t>5</a:t>
            </a:r>
            <a:r>
              <a:rPr lang="en-US" altLang="zh-CN" sz="3500" dirty="0" smtClean="0">
                <a:latin typeface="+mn-ea"/>
                <a:ea typeface="+mn-ea"/>
              </a:rPr>
              <a:t>G</a:t>
            </a:r>
            <a:r>
              <a:rPr lang="zh-CN" altLang="zh-CN" sz="3500" dirty="0">
                <a:latin typeface="+mn-ea"/>
                <a:ea typeface="+mn-ea"/>
              </a:rPr>
              <a:t>。</a:t>
            </a:r>
          </a:p>
          <a:p>
            <a:pPr marL="0" indent="0">
              <a:buNone/>
            </a:pPr>
            <a:endParaRPr lang="en-US" altLang="zh-CN" sz="23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3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3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3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3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3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3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zh-CN" sz="3500" dirty="0" smtClean="0">
                <a:latin typeface="+mn-ea"/>
                <a:ea typeface="+mn-ea"/>
              </a:rPr>
              <a:t>方案</a:t>
            </a:r>
            <a:r>
              <a:rPr lang="en-US" altLang="zh-CN" sz="3500" dirty="0" smtClean="0">
                <a:latin typeface="+mn-ea"/>
                <a:ea typeface="+mn-ea"/>
              </a:rPr>
              <a:t>1</a:t>
            </a:r>
            <a:r>
              <a:rPr lang="zh-CN" altLang="zh-CN" sz="3500" dirty="0" smtClean="0">
                <a:latin typeface="+mn-ea"/>
                <a:ea typeface="+mn-ea"/>
              </a:rPr>
              <a:t>对应</a:t>
            </a:r>
            <a:r>
              <a:rPr lang="en-US" altLang="zh-CN" sz="3500" dirty="0" smtClean="0">
                <a:latin typeface="+mn-ea"/>
                <a:ea typeface="+mn-ea"/>
              </a:rPr>
              <a:t>shuffle </a:t>
            </a:r>
            <a:r>
              <a:rPr lang="en-US" altLang="zh-CN" sz="3500" dirty="0">
                <a:latin typeface="+mn-ea"/>
                <a:ea typeface="+mn-ea"/>
              </a:rPr>
              <a:t>hash join</a:t>
            </a:r>
            <a:r>
              <a:rPr lang="zh-CN" altLang="zh-CN" sz="3500" dirty="0">
                <a:latin typeface="+mn-ea"/>
                <a:ea typeface="+mn-ea"/>
              </a:rPr>
              <a:t>，方案</a:t>
            </a:r>
            <a:r>
              <a:rPr lang="en-US" altLang="zh-CN" sz="3500" dirty="0">
                <a:latin typeface="+mn-ea"/>
                <a:ea typeface="+mn-ea"/>
              </a:rPr>
              <a:t>2</a:t>
            </a:r>
            <a:r>
              <a:rPr lang="zh-CN" altLang="zh-CN" sz="3500" dirty="0" smtClean="0">
                <a:latin typeface="+mn-ea"/>
                <a:ea typeface="+mn-ea"/>
              </a:rPr>
              <a:t>对应</a:t>
            </a:r>
            <a:r>
              <a:rPr lang="en-US" altLang="zh-CN" sz="3500" dirty="0" smtClean="0">
                <a:latin typeface="+mn-ea"/>
                <a:ea typeface="+mn-ea"/>
              </a:rPr>
              <a:t>sort </a:t>
            </a:r>
            <a:r>
              <a:rPr lang="en-US" altLang="zh-CN" sz="3500" dirty="0">
                <a:latin typeface="+mn-ea"/>
                <a:ea typeface="+mn-ea"/>
              </a:rPr>
              <a:t>merge join</a:t>
            </a:r>
            <a:r>
              <a:rPr lang="zh-CN" altLang="zh-CN" sz="3500" dirty="0" smtClean="0">
                <a:latin typeface="+mn-ea"/>
                <a:ea typeface="+mn-ea"/>
              </a:rPr>
              <a:t>。</a:t>
            </a:r>
            <a:r>
              <a:rPr lang="zh-CN" altLang="en-US" sz="3500" dirty="0" smtClean="0">
                <a:latin typeface="+mn-ea"/>
                <a:ea typeface="+mn-ea"/>
              </a:rPr>
              <a:t>对于大的数据，在实践上感觉</a:t>
            </a:r>
            <a:r>
              <a:rPr lang="zh-CN" altLang="zh-CN" sz="3500" dirty="0" smtClean="0">
                <a:latin typeface="+mn-ea"/>
                <a:ea typeface="+mn-ea"/>
              </a:rPr>
              <a:t>方案</a:t>
            </a:r>
            <a:r>
              <a:rPr lang="en-US" altLang="zh-CN" sz="3500" dirty="0" smtClean="0">
                <a:latin typeface="+mn-ea"/>
                <a:ea typeface="+mn-ea"/>
              </a:rPr>
              <a:t>2</a:t>
            </a:r>
            <a:r>
              <a:rPr lang="zh-CN" altLang="en-US" sz="3500" dirty="0" smtClean="0">
                <a:latin typeface="+mn-ea"/>
                <a:ea typeface="+mn-ea"/>
              </a:rPr>
              <a:t>更稳健一些</a:t>
            </a:r>
            <a:r>
              <a:rPr lang="zh-CN" altLang="zh-CN" sz="3500" dirty="0" smtClean="0">
                <a:latin typeface="+mn-ea"/>
                <a:ea typeface="+mn-ea"/>
              </a:rPr>
              <a:t>。</a:t>
            </a:r>
            <a:endParaRPr lang="zh-CN" altLang="zh-CN" sz="3500" dirty="0">
              <a:latin typeface="+mn-ea"/>
              <a:ea typeface="+mn-ea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0" y="3102589"/>
            <a:ext cx="8119485" cy="132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5427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2</a:t>
            </a:fld>
            <a:endParaRPr kumimoji="0" lang="zh-CN" dirty="0"/>
          </a:p>
        </p:txBody>
      </p:sp>
      <p:sp>
        <p:nvSpPr>
          <p:cNvPr id="98" name="标题 3"/>
          <p:cNvSpPr>
            <a:spLocks noGrp="1"/>
          </p:cNvSpPr>
          <p:nvPr>
            <p:ph type="title"/>
          </p:nvPr>
        </p:nvSpPr>
        <p:spPr>
          <a:xfrm>
            <a:off x="555396" y="339520"/>
            <a:ext cx="5096724" cy="42974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目录</a:t>
            </a:r>
            <a:endParaRPr lang="zh-CN" altLang="en-US" sz="2000" dirty="0"/>
          </a:p>
        </p:txBody>
      </p:sp>
      <p:sp>
        <p:nvSpPr>
          <p:cNvPr id="10" name="对角圆角矩形 9"/>
          <p:cNvSpPr/>
          <p:nvPr/>
        </p:nvSpPr>
        <p:spPr>
          <a:xfrm>
            <a:off x="1475656" y="2065412"/>
            <a:ext cx="6048673" cy="504056"/>
          </a:xfrm>
          <a:prstGeom prst="round2DiagRect">
            <a:avLst/>
          </a:prstGeom>
          <a:solidFill>
            <a:srgbClr val="FF7415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角圆角矩形 11"/>
          <p:cNvSpPr/>
          <p:nvPr/>
        </p:nvSpPr>
        <p:spPr>
          <a:xfrm>
            <a:off x="1547663" y="2746444"/>
            <a:ext cx="6048673" cy="504056"/>
          </a:xfrm>
          <a:prstGeom prst="round2Diag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join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3" name="对角圆角矩形 12"/>
          <p:cNvSpPr/>
          <p:nvPr/>
        </p:nvSpPr>
        <p:spPr>
          <a:xfrm>
            <a:off x="1547663" y="3427476"/>
            <a:ext cx="6048673" cy="504056"/>
          </a:xfrm>
          <a:prstGeom prst="round2Diag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3.SparkSQL join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1547663" y="4108508"/>
            <a:ext cx="6048673" cy="504056"/>
          </a:xfrm>
          <a:prstGeom prst="round2Diag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实践和总结</a:t>
            </a:r>
          </a:p>
        </p:txBody>
      </p:sp>
    </p:spTree>
    <p:extLst>
      <p:ext uri="{BB962C8B-B14F-4D97-AF65-F5344CB8AC3E}">
        <p14:creationId xmlns:p14="http://schemas.microsoft.com/office/powerpoint/2010/main" val="30375300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altLang="zh-CN" smtClean="0"/>
              <a:pPr/>
              <a:t>20</a:t>
            </a:fld>
            <a:endParaRPr altLang="en-US" dirty="0">
              <a:ea typeface="华文仿宋"/>
            </a:endParaRPr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273869" y="121196"/>
            <a:ext cx="6696744" cy="6508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实践和</a:t>
            </a:r>
            <a:r>
              <a:rPr lang="zh-CN" altLang="en-US" b="1" dirty="0" smtClean="0"/>
              <a:t>总结</a:t>
            </a:r>
            <a:endParaRPr lang="en-US" altLang="zh-CN" b="1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45005" y="1489348"/>
            <a:ext cx="6624736" cy="31926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lang="zh-CN"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lang="zh-CN"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zh-CN"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DA1F28"/>
              </a:buClr>
            </a:pPr>
            <a:r>
              <a:rPr lang="en-US" altLang="zh-CN" sz="1600" dirty="0" smtClean="0"/>
              <a:t>10.</a:t>
            </a:r>
            <a:r>
              <a:rPr lang="zh-CN" altLang="zh-CN" sz="1600" dirty="0" smtClean="0"/>
              <a:t>兵</a:t>
            </a:r>
            <a:r>
              <a:rPr lang="zh-CN" altLang="zh-CN" sz="1600" dirty="0"/>
              <a:t>无常势，水无常</a:t>
            </a:r>
            <a:r>
              <a:rPr lang="zh-CN" altLang="zh-CN" sz="1600" dirty="0" smtClean="0"/>
              <a:t>形</a:t>
            </a:r>
            <a:r>
              <a:rPr lang="zh-CN" altLang="en-US" sz="1600" dirty="0" smtClean="0"/>
              <a:t>，能因敌变化而制胜者，谓之神也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marL="0" indent="0">
              <a:buClr>
                <a:srgbClr val="DA1F28"/>
              </a:buClr>
              <a:buNone/>
            </a:pPr>
            <a:r>
              <a:rPr lang="en-US" altLang="zh-CN" sz="1600" dirty="0"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       </a:t>
            </a:r>
            <a:r>
              <a:rPr lang="zh-CN" altLang="zh-CN" sz="1600" dirty="0" smtClean="0">
                <a:latin typeface="华文仿宋" pitchFamily="2" charset="-122"/>
                <a:ea typeface="华文仿宋" pitchFamily="2" charset="-122"/>
              </a:rPr>
              <a:t>数据</a:t>
            </a:r>
            <a:r>
              <a:rPr lang="zh-CN" altLang="zh-CN" sz="1600" dirty="0">
                <a:latin typeface="华文仿宋" pitchFamily="2" charset="-122"/>
                <a:ea typeface="华文仿宋" pitchFamily="2" charset="-122"/>
              </a:rPr>
              <a:t>按</a:t>
            </a:r>
            <a:r>
              <a:rPr lang="en-US" altLang="zh-CN" sz="1600" dirty="0">
                <a:latin typeface="华文仿宋" pitchFamily="2" charset="-122"/>
                <a:ea typeface="华文仿宋" pitchFamily="2" charset="-122"/>
              </a:rPr>
              <a:t>key</a:t>
            </a:r>
            <a:r>
              <a:rPr lang="zh-CN" altLang="zh-CN" sz="1600" dirty="0">
                <a:latin typeface="华文仿宋" pitchFamily="2" charset="-122"/>
                <a:ea typeface="华文仿宋" pitchFamily="2" charset="-122"/>
              </a:rPr>
              <a:t>的分布不同、分区不同、集群配置不同，往往策略不同。最好的方式是：察看数据结构，选定几种方案，都尝试</a:t>
            </a:r>
            <a:r>
              <a:rPr lang="zh-CN" altLang="zh-CN" sz="1600" dirty="0" smtClean="0">
                <a:latin typeface="华文仿宋" pitchFamily="2" charset="-122"/>
                <a:ea typeface="华文仿宋" pitchFamily="2" charset="-122"/>
              </a:rPr>
              <a:t>一下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zh-CN" altLang="zh-CN" sz="1600" dirty="0" smtClean="0">
                <a:latin typeface="华文仿宋" pitchFamily="2" charset="-122"/>
                <a:ea typeface="华文仿宋" pitchFamily="2" charset="-122"/>
              </a:rPr>
              <a:t>观察</a:t>
            </a:r>
            <a:r>
              <a:rPr lang="zh-CN" altLang="zh-CN" sz="1600" dirty="0">
                <a:latin typeface="华文仿宋" pitchFamily="2" charset="-122"/>
                <a:ea typeface="华文仿宋" pitchFamily="2" charset="-122"/>
              </a:rPr>
              <a:t>哪种最好</a:t>
            </a:r>
            <a:r>
              <a:rPr lang="zh-CN" altLang="zh-CN" sz="1600" dirty="0" smtClean="0">
                <a:latin typeface="华文仿宋" pitchFamily="2" charset="-122"/>
                <a:ea typeface="华文仿宋" pitchFamily="2" charset="-122"/>
              </a:rPr>
              <a:t>。</a:t>
            </a:r>
            <a:endParaRPr lang="zh-CN" altLang="zh-CN" sz="1600" dirty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54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915816" y="2065412"/>
            <a:ext cx="3403104" cy="1686159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谢 谢！</a:t>
            </a:r>
            <a:r>
              <a:rPr lang="en-US" altLang="zh-CN" sz="4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sz="4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2411760" y="5017740"/>
            <a:ext cx="6732240" cy="571500"/>
          </a:xfrm>
        </p:spPr>
        <p:txBody>
          <a:bodyPr>
            <a:normAutofit/>
          </a:bodyPr>
          <a:lstStyle/>
          <a:p>
            <a:endParaRPr lang="en-US" altLang="zh-CN" sz="2000" b="1" dirty="0" smtClean="0"/>
          </a:p>
          <a:p>
            <a:endParaRPr lang="zh-CN" altLang="en-US" dirty="0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6623720" y="5166320"/>
            <a:ext cx="2520280" cy="35547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lang="zh-CN" sz="2800" kern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lang="zh-CN"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lang="zh-CN"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lang="zh-CN"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lang="zh-CN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/>
            <a:r>
              <a:rPr lang="en-US" altLang="zh-CN" sz="1600" b="1" dirty="0" smtClean="0"/>
              <a:t>2017</a:t>
            </a:r>
            <a:r>
              <a:rPr lang="zh-CN" altLang="en-US" sz="1600" b="1" dirty="0" smtClean="0"/>
              <a:t>年</a:t>
            </a:r>
            <a:endParaRPr lang="zh-CN" altLang="en-US" sz="1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3</a:t>
            </a:fld>
            <a:endParaRPr kumimoji="0"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619672" y="1489348"/>
            <a:ext cx="5544616" cy="316835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性能是客户重点关注的内容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在于客户的沟通中发现他们对性能特别的重视</a:t>
            </a:r>
            <a:endParaRPr lang="en-US" altLang="zh-CN" sz="2000" dirty="0" smtClean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在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项博的指导下，总分析流的时间由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30s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左右，降到了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10s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，单个分支降到了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4s</a:t>
            </a:r>
          </a:p>
          <a:p>
            <a:pPr lvl="1">
              <a:buFont typeface="Arial" pitchFamily="34" charset="0"/>
              <a:buChar char="•"/>
            </a:pPr>
            <a:r>
              <a:rPr lang="zh-CN" altLang="zh-CN" sz="2000" dirty="0" smtClean="0">
                <a:latin typeface="华文仿宋" pitchFamily="2" charset="-122"/>
                <a:ea typeface="华文仿宋" pitchFamily="2" charset="-122"/>
              </a:rPr>
              <a:t>在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诸多</a:t>
            </a:r>
            <a:r>
              <a:rPr lang="zh-CN" altLang="zh-CN" sz="2000" dirty="0" smtClean="0">
                <a:latin typeface="华文仿宋" pitchFamily="2" charset="-122"/>
                <a:ea typeface="华文仿宋" pitchFamily="2" charset="-122"/>
              </a:rPr>
              <a:t>业务</a:t>
            </a:r>
            <a:r>
              <a:rPr lang="zh-CN" altLang="zh-CN" sz="2000" dirty="0">
                <a:latin typeface="华文仿宋" pitchFamily="2" charset="-122"/>
                <a:ea typeface="华文仿宋" pitchFamily="2" charset="-122"/>
              </a:rPr>
              <a:t>场景中，涉及到</a:t>
            </a:r>
            <a:r>
              <a:rPr lang="en-US" altLang="zh-CN" sz="2000" dirty="0">
                <a:latin typeface="华文仿宋" pitchFamily="2" charset="-122"/>
                <a:ea typeface="华文仿宋" pitchFamily="2" charset="-122"/>
              </a:rPr>
              <a:t>shuffle</a:t>
            </a:r>
            <a:r>
              <a:rPr lang="zh-CN" altLang="zh-CN" sz="2000" dirty="0">
                <a:latin typeface="华文仿宋" pitchFamily="2" charset="-122"/>
                <a:ea typeface="华文仿宋" pitchFamily="2" charset="-122"/>
              </a:rPr>
              <a:t>操作最多的是</a:t>
            </a:r>
            <a:r>
              <a:rPr lang="en-US" altLang="zh-CN" sz="2000" dirty="0">
                <a:latin typeface="华文仿宋" pitchFamily="2" charset="-122"/>
                <a:ea typeface="华文仿宋" pitchFamily="2" charset="-122"/>
              </a:rPr>
              <a:t>join</a:t>
            </a:r>
            <a:r>
              <a:rPr lang="zh-CN" altLang="zh-CN" sz="2000" dirty="0">
                <a:latin typeface="华文仿宋" pitchFamily="2" charset="-122"/>
                <a:ea typeface="华文仿宋" pitchFamily="2" charset="-122"/>
              </a:rPr>
              <a:t>和</a:t>
            </a:r>
            <a:r>
              <a:rPr lang="en-US" altLang="zh-CN" sz="2000" dirty="0" err="1" smtClean="0">
                <a:latin typeface="华文仿宋" pitchFamily="2" charset="-122"/>
                <a:ea typeface="华文仿宋" pitchFamily="2" charset="-122"/>
              </a:rPr>
              <a:t>groupby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，也是优化的重点</a:t>
            </a:r>
            <a:endParaRPr lang="en-US" altLang="zh-CN" sz="2000" dirty="0" smtClean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我搜了一些关于</a:t>
            </a:r>
            <a:r>
              <a:rPr lang="en-US" altLang="zh-CN" sz="2000" dirty="0" smtClean="0">
                <a:latin typeface="华文仿宋" pitchFamily="2" charset="-122"/>
                <a:ea typeface="华文仿宋" pitchFamily="2" charset="-122"/>
              </a:rPr>
              <a:t>join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资料，结合实践，进行了整理和总结，在此分享给大家</a:t>
            </a:r>
            <a:endParaRPr lang="en-US" altLang="zh-CN" sz="2000" dirty="0" smtClean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Arial" pitchFamily="34" charset="0"/>
              <a:buChar char="•"/>
            </a:pPr>
            <a:endParaRPr lang="zh-CN" altLang="en-US" sz="2000" dirty="0"/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273869" y="121196"/>
            <a:ext cx="6696744" cy="6508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引言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83181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altLang="zh-CN" smtClean="0"/>
              <a:pPr/>
              <a:t>4</a:t>
            </a:fld>
            <a:endParaRPr altLang="en-US" dirty="0">
              <a:ea typeface="华文仿宋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619672" y="1489348"/>
            <a:ext cx="5544616" cy="316835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抛</a:t>
            </a:r>
            <a:r>
              <a:rPr lang="zh-CN" altLang="en-US" sz="2400" dirty="0" smtClean="0"/>
              <a:t>砖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zh-CN" sz="2000" dirty="0">
                <a:latin typeface="华文仿宋" pitchFamily="2" charset="-122"/>
                <a:ea typeface="华文仿宋" pitchFamily="2" charset="-122"/>
              </a:rPr>
              <a:t>遗憾的是我在公司集群上尝试</a:t>
            </a:r>
            <a:r>
              <a:rPr lang="zh-CN" altLang="zh-CN" sz="2000" dirty="0" smtClean="0">
                <a:latin typeface="华文仿宋" pitchFamily="2" charset="-122"/>
                <a:ea typeface="华文仿宋" pitchFamily="2" charset="-122"/>
              </a:rPr>
              <a:t>复现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一些</a:t>
            </a:r>
            <a:r>
              <a:rPr lang="zh-CN" altLang="zh-CN" sz="2000" dirty="0" smtClean="0">
                <a:latin typeface="华文仿宋" pitchFamily="2" charset="-122"/>
                <a:ea typeface="华文仿宋" pitchFamily="2" charset="-122"/>
              </a:rPr>
              <a:t>场景</a:t>
            </a:r>
            <a:r>
              <a:rPr lang="zh-CN" altLang="zh-CN" sz="2000" dirty="0">
                <a:latin typeface="华文仿宋" pitchFamily="2" charset="-122"/>
                <a:ea typeface="华文仿宋" pitchFamily="2" charset="-122"/>
              </a:rPr>
              <a:t>，尝试了很久没有成功，所以以下有部分理论还没有经过实践验证</a:t>
            </a:r>
            <a:r>
              <a:rPr lang="zh-CN" altLang="zh-CN" sz="2000" dirty="0" smtClean="0">
                <a:latin typeface="华文仿宋" pitchFamily="2" charset="-122"/>
                <a:ea typeface="华文仿宋" pitchFamily="2" charset="-122"/>
              </a:rPr>
              <a:t>。</a:t>
            </a:r>
            <a:endParaRPr lang="en-US" altLang="zh-CN" sz="2000" dirty="0" smtClean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zh-CN" sz="2000" dirty="0" smtClean="0">
                <a:latin typeface="华文仿宋" pitchFamily="2" charset="-122"/>
                <a:ea typeface="华文仿宋" pitchFamily="2" charset="-122"/>
              </a:rPr>
              <a:t>希望</a:t>
            </a:r>
            <a:r>
              <a:rPr lang="zh-CN" altLang="zh-CN" sz="2000" dirty="0">
                <a:latin typeface="华文仿宋" pitchFamily="2" charset="-122"/>
                <a:ea typeface="华文仿宋" pitchFamily="2" charset="-122"/>
              </a:rPr>
              <a:t>后面有同事碰到类似情况</a:t>
            </a:r>
            <a:r>
              <a:rPr lang="zh-CN" altLang="zh-CN" sz="2000" dirty="0" smtClean="0">
                <a:latin typeface="华文仿宋" pitchFamily="2" charset="-122"/>
                <a:ea typeface="华文仿宋" pitchFamily="2" charset="-122"/>
              </a:rPr>
              <a:t>可以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一起交流和分享</a:t>
            </a:r>
            <a:r>
              <a:rPr lang="zh-CN" altLang="zh-CN" sz="2000" dirty="0" smtClean="0">
                <a:latin typeface="华文仿宋" pitchFamily="2" charset="-122"/>
                <a:ea typeface="华文仿宋" pitchFamily="2" charset="-122"/>
              </a:rPr>
              <a:t>；</a:t>
            </a:r>
            <a:r>
              <a:rPr lang="zh-CN" altLang="zh-CN" sz="2000" dirty="0">
                <a:latin typeface="华文仿宋" pitchFamily="2" charset="-122"/>
                <a:ea typeface="华文仿宋" pitchFamily="2" charset="-122"/>
              </a:rPr>
              <a:t>或者</a:t>
            </a:r>
            <a:r>
              <a:rPr lang="zh-CN" altLang="zh-CN" sz="2000" dirty="0" smtClean="0">
                <a:latin typeface="华文仿宋" pitchFamily="2" charset="-122"/>
                <a:ea typeface="华文仿宋" pitchFamily="2" charset="-122"/>
              </a:rPr>
              <a:t>等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后续</a:t>
            </a:r>
            <a:r>
              <a:rPr lang="zh-CN" altLang="zh-CN" sz="2000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zh-CN" altLang="en-US" sz="2000" dirty="0" smtClean="0">
                <a:latin typeface="华文仿宋" pitchFamily="2" charset="-122"/>
                <a:ea typeface="华文仿宋" pitchFamily="2" charset="-122"/>
              </a:rPr>
              <a:t>有时间</a:t>
            </a:r>
            <a:r>
              <a:rPr lang="zh-CN" altLang="zh-CN" sz="2000" dirty="0" smtClean="0">
                <a:latin typeface="华文仿宋" pitchFamily="2" charset="-122"/>
                <a:ea typeface="华文仿宋" pitchFamily="2" charset="-122"/>
              </a:rPr>
              <a:t>实践</a:t>
            </a:r>
            <a:r>
              <a:rPr lang="zh-CN" altLang="zh-CN" sz="2000" dirty="0">
                <a:latin typeface="华文仿宋" pitchFamily="2" charset="-122"/>
                <a:ea typeface="华文仿宋" pitchFamily="2" charset="-122"/>
              </a:rPr>
              <a:t>一下，再做一次更系统的</a:t>
            </a:r>
            <a:r>
              <a:rPr lang="zh-CN" altLang="zh-CN" sz="2000" dirty="0" smtClean="0">
                <a:latin typeface="华文仿宋" pitchFamily="2" charset="-122"/>
                <a:ea typeface="华文仿宋" pitchFamily="2" charset="-122"/>
              </a:rPr>
              <a:t>分享</a:t>
            </a:r>
            <a:endParaRPr lang="zh-CN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Arial" pitchFamily="34" charset="0"/>
              <a:buChar char="•"/>
            </a:pPr>
            <a:endParaRPr lang="zh-CN" altLang="en-US" sz="2000" dirty="0"/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273869" y="121196"/>
            <a:ext cx="6696744" cy="65087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引言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82973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altLang="zh-CN" smtClean="0"/>
              <a:pPr/>
              <a:t>5</a:t>
            </a:fld>
            <a:endParaRPr altLang="en-US" dirty="0">
              <a:ea typeface="华文仿宋"/>
            </a:endParaRPr>
          </a:p>
        </p:txBody>
      </p:sp>
      <p:sp>
        <p:nvSpPr>
          <p:cNvPr id="98" name="标题 3"/>
          <p:cNvSpPr>
            <a:spLocks noGrp="1"/>
          </p:cNvSpPr>
          <p:nvPr>
            <p:ph type="title"/>
          </p:nvPr>
        </p:nvSpPr>
        <p:spPr>
          <a:xfrm>
            <a:off x="555396" y="339520"/>
            <a:ext cx="5096724" cy="42974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目录</a:t>
            </a:r>
            <a:endParaRPr lang="zh-CN" altLang="en-US" sz="2000" dirty="0"/>
          </a:p>
        </p:txBody>
      </p:sp>
      <p:sp>
        <p:nvSpPr>
          <p:cNvPr id="10" name="对角圆角矩形 9"/>
          <p:cNvSpPr/>
          <p:nvPr/>
        </p:nvSpPr>
        <p:spPr>
          <a:xfrm>
            <a:off x="1475656" y="2065412"/>
            <a:ext cx="6048673" cy="504056"/>
          </a:xfrm>
          <a:prstGeom prst="round2DiagRect">
            <a:avLst/>
          </a:prstGeom>
          <a:solidFill>
            <a:srgbClr val="FF7415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角圆角矩形 11"/>
          <p:cNvSpPr/>
          <p:nvPr/>
        </p:nvSpPr>
        <p:spPr>
          <a:xfrm>
            <a:off x="1547663" y="2746444"/>
            <a:ext cx="6048673" cy="504056"/>
          </a:xfrm>
          <a:prstGeom prst="round2Diag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join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对角圆角矩形 12"/>
          <p:cNvSpPr/>
          <p:nvPr/>
        </p:nvSpPr>
        <p:spPr>
          <a:xfrm>
            <a:off x="1547663" y="3427476"/>
            <a:ext cx="6048673" cy="504056"/>
          </a:xfrm>
          <a:prstGeom prst="round2Diag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3.SparkSQL join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altLang="en-US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1547663" y="4108508"/>
            <a:ext cx="6048673" cy="504056"/>
          </a:xfrm>
          <a:prstGeom prst="round2Diag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实践和总结</a:t>
            </a:r>
          </a:p>
        </p:txBody>
      </p:sp>
    </p:spTree>
    <p:extLst>
      <p:ext uri="{BB962C8B-B14F-4D97-AF65-F5344CB8AC3E}">
        <p14:creationId xmlns:p14="http://schemas.microsoft.com/office/powerpoint/2010/main" val="16094403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altLang="zh-CN" smtClean="0"/>
              <a:pPr/>
              <a:t>6</a:t>
            </a:fld>
            <a:endParaRPr altLang="en-US" dirty="0">
              <a:ea typeface="华文仿宋"/>
            </a:endParaRPr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273869" y="121196"/>
            <a:ext cx="6696744" cy="6508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2.SQL </a:t>
            </a:r>
            <a:r>
              <a:rPr lang="en-US" altLang="zh-CN" b="1" dirty="0" smtClean="0"/>
              <a:t>join</a:t>
            </a:r>
            <a:r>
              <a:rPr lang="zh-CN" altLang="en-US" b="1" dirty="0"/>
              <a:t>算法</a:t>
            </a:r>
            <a:endParaRPr lang="en-US" altLang="zh-CN" b="1" dirty="0" smtClean="0"/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056392"/>
            <a:ext cx="3024336" cy="180020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06319"/>
              </p:ext>
            </p:extLst>
          </p:nvPr>
        </p:nvGraphicFramePr>
        <p:xfrm>
          <a:off x="755576" y="3289548"/>
          <a:ext cx="2088232" cy="15841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1777"/>
                <a:gridCol w="1046455"/>
              </a:tblGrid>
              <a:tr h="27671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1, null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r1</a:t>
                      </a:r>
                      <a:r>
                        <a:rPr lang="zh-CN" sz="1050" kern="100">
                          <a:effectLst/>
                        </a:rPr>
                        <a:t>，</a:t>
                      </a:r>
                      <a:r>
                        <a:rPr lang="en-US" sz="1050" kern="100">
                          <a:effectLst/>
                        </a:rPr>
                        <a:t>null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866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3, 3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r3</a:t>
                      </a:r>
                      <a:r>
                        <a:rPr lang="zh-CN" sz="1050" kern="100">
                          <a:effectLst/>
                        </a:rPr>
                        <a:t>，</a:t>
                      </a:r>
                      <a:r>
                        <a:rPr lang="en-US" sz="1050" kern="100">
                          <a:effectLst/>
                        </a:rPr>
                        <a:t> R3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71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null, 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null</a:t>
                      </a:r>
                      <a:r>
                        <a:rPr lang="zh-CN" sz="1050" kern="100">
                          <a:effectLst/>
                        </a:rPr>
                        <a:t>，</a:t>
                      </a:r>
                      <a:r>
                        <a:rPr lang="en-US" sz="1050" kern="100">
                          <a:effectLst/>
                        </a:rPr>
                        <a:t> R4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71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5, null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r5</a:t>
                      </a:r>
                      <a:r>
                        <a:rPr lang="zh-CN" sz="1050" kern="100">
                          <a:effectLst/>
                        </a:rPr>
                        <a:t>，</a:t>
                      </a:r>
                      <a:r>
                        <a:rPr lang="en-US" sz="1050" kern="100">
                          <a:effectLst/>
                        </a:rPr>
                        <a:t> null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866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6, 6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r6</a:t>
                      </a:r>
                      <a:r>
                        <a:rPr lang="zh-CN" sz="1050" kern="100">
                          <a:effectLst/>
                        </a:rPr>
                        <a:t>，</a:t>
                      </a:r>
                      <a:r>
                        <a:rPr lang="en-US" sz="1050" kern="100">
                          <a:effectLst/>
                        </a:rPr>
                        <a:t> R6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671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null, 8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（</a:t>
                      </a:r>
                      <a:r>
                        <a:rPr lang="en-US" sz="1050" kern="100" dirty="0">
                          <a:effectLst/>
                        </a:rPr>
                        <a:t>null</a:t>
                      </a:r>
                      <a:r>
                        <a:rPr lang="zh-CN" sz="1050" kern="100" dirty="0">
                          <a:effectLst/>
                        </a:rPr>
                        <a:t>，</a:t>
                      </a:r>
                      <a:r>
                        <a:rPr lang="en-US" sz="1050" kern="100" dirty="0">
                          <a:effectLst/>
                        </a:rPr>
                        <a:t> R8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71600" y="2856592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种常用</a:t>
            </a:r>
            <a:r>
              <a:rPr lang="en-US" altLang="zh-CN" dirty="0" err="1" smtClean="0"/>
              <a:t>jion</a:t>
            </a:r>
            <a:r>
              <a:rPr lang="zh-CN" altLang="en-US" dirty="0"/>
              <a:t>操作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564963"/>
              </p:ext>
            </p:extLst>
          </p:nvPr>
        </p:nvGraphicFramePr>
        <p:xfrm>
          <a:off x="3100731" y="3289548"/>
          <a:ext cx="2047333" cy="12241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21389"/>
                <a:gridCol w="1025944"/>
              </a:tblGrid>
              <a:tr h="306034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1, null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r1</a:t>
                      </a:r>
                      <a:r>
                        <a:rPr lang="zh-CN" sz="1050" kern="100">
                          <a:effectLst/>
                        </a:rPr>
                        <a:t>，</a:t>
                      </a:r>
                      <a:r>
                        <a:rPr lang="en-US" sz="1050" kern="100">
                          <a:effectLst/>
                        </a:rPr>
                        <a:t>null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034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3, 3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r3</a:t>
                      </a:r>
                      <a:r>
                        <a:rPr lang="zh-CN" sz="1050" kern="100">
                          <a:effectLst/>
                        </a:rPr>
                        <a:t>，</a:t>
                      </a:r>
                      <a:r>
                        <a:rPr lang="en-US" sz="1050" kern="100">
                          <a:effectLst/>
                        </a:rPr>
                        <a:t> R3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034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5, null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（</a:t>
                      </a:r>
                      <a:r>
                        <a:rPr lang="en-US" sz="1050" kern="100" dirty="0">
                          <a:effectLst/>
                        </a:rPr>
                        <a:t>r5</a:t>
                      </a:r>
                      <a:r>
                        <a:rPr lang="zh-CN" sz="1050" kern="100" dirty="0">
                          <a:effectLst/>
                        </a:rPr>
                        <a:t>，</a:t>
                      </a:r>
                      <a:r>
                        <a:rPr lang="en-US" sz="1050" kern="100" dirty="0">
                          <a:effectLst/>
                        </a:rPr>
                        <a:t> null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034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6, 6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（</a:t>
                      </a:r>
                      <a:r>
                        <a:rPr lang="en-US" sz="1050" kern="100" dirty="0">
                          <a:effectLst/>
                        </a:rPr>
                        <a:t>r6</a:t>
                      </a:r>
                      <a:r>
                        <a:rPr lang="zh-CN" sz="1050" kern="100" dirty="0">
                          <a:effectLst/>
                        </a:rPr>
                        <a:t>，</a:t>
                      </a:r>
                      <a:r>
                        <a:rPr lang="en-US" sz="1050" kern="100" dirty="0">
                          <a:effectLst/>
                        </a:rPr>
                        <a:t> R6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53162"/>
              </p:ext>
            </p:extLst>
          </p:nvPr>
        </p:nvGraphicFramePr>
        <p:xfrm>
          <a:off x="5436096" y="3289548"/>
          <a:ext cx="2160240" cy="11521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7733"/>
                <a:gridCol w="1082507"/>
              </a:tblGrid>
              <a:tr h="265117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3, 3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r3</a:t>
                      </a:r>
                      <a:r>
                        <a:rPr lang="zh-CN" sz="1050" kern="100">
                          <a:effectLst/>
                        </a:rPr>
                        <a:t>，</a:t>
                      </a:r>
                      <a:r>
                        <a:rPr lang="en-US" sz="1050" kern="100">
                          <a:effectLst/>
                        </a:rPr>
                        <a:t> R3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947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null, 4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null</a:t>
                      </a:r>
                      <a:r>
                        <a:rPr lang="zh-CN" sz="1050" kern="100">
                          <a:effectLst/>
                        </a:rPr>
                        <a:t>，</a:t>
                      </a:r>
                      <a:r>
                        <a:rPr lang="en-US" sz="1050" kern="100">
                          <a:effectLst/>
                        </a:rPr>
                        <a:t> R4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117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6, 6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r6</a:t>
                      </a:r>
                      <a:r>
                        <a:rPr lang="zh-CN" sz="1050" kern="100">
                          <a:effectLst/>
                        </a:rPr>
                        <a:t>，</a:t>
                      </a:r>
                      <a:r>
                        <a:rPr lang="en-US" sz="1050" kern="100">
                          <a:effectLst/>
                        </a:rPr>
                        <a:t> R6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947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null, 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（</a:t>
                      </a:r>
                      <a:r>
                        <a:rPr lang="en-US" sz="1050" kern="100" dirty="0">
                          <a:effectLst/>
                        </a:rPr>
                        <a:t>null</a:t>
                      </a:r>
                      <a:r>
                        <a:rPr lang="zh-CN" sz="1050" kern="100" dirty="0">
                          <a:effectLst/>
                        </a:rPr>
                        <a:t>，</a:t>
                      </a:r>
                      <a:r>
                        <a:rPr lang="en-US" sz="1050" kern="100" dirty="0">
                          <a:effectLst/>
                        </a:rPr>
                        <a:t> R8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300192" y="1771826"/>
            <a:ext cx="193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这里特指</a:t>
            </a:r>
            <a:r>
              <a:rPr lang="en-US" altLang="zh-CN" dirty="0" smtClean="0"/>
              <a:t>inner 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3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altLang="zh-CN" smtClean="0"/>
              <a:pPr/>
              <a:t>7</a:t>
            </a:fld>
            <a:endParaRPr altLang="en-US" dirty="0">
              <a:ea typeface="华文仿宋"/>
            </a:endParaRPr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273869" y="121196"/>
            <a:ext cx="6696744" cy="6508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2.SQL </a:t>
            </a:r>
            <a:r>
              <a:rPr lang="en-US" altLang="zh-CN" b="1" dirty="0" smtClean="0"/>
              <a:t>join</a:t>
            </a:r>
            <a:r>
              <a:rPr lang="zh-CN" altLang="en-US" b="1" dirty="0"/>
              <a:t>算法</a:t>
            </a:r>
            <a:endParaRPr lang="en-US" altLang="zh-CN" b="1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一般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2547" y="1561356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nest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loop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Step1</a:t>
            </a:r>
            <a:r>
              <a:rPr lang="zh-CN" altLang="en-US" dirty="0"/>
              <a:t>，</a:t>
            </a:r>
            <a:r>
              <a:rPr lang="zh-CN" altLang="zh-CN" dirty="0" smtClean="0"/>
              <a:t>遍历</a:t>
            </a:r>
            <a:r>
              <a:rPr lang="en-US" altLang="zh-CN" dirty="0" smtClean="0"/>
              <a:t> B</a:t>
            </a:r>
            <a:r>
              <a:rPr lang="zh-CN" altLang="en-US" dirty="0" smtClean="0"/>
              <a:t>中所有的记录，对每条记录遍历</a:t>
            </a:r>
            <a:r>
              <a:rPr lang="en-US" altLang="zh-CN" dirty="0" smtClean="0"/>
              <a:t>A</a:t>
            </a:r>
            <a:r>
              <a:rPr lang="zh-CN" altLang="en-US" dirty="0" smtClean="0"/>
              <a:t>寻找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匹配的记录</a:t>
            </a:r>
            <a:endParaRPr lang="zh-CN" altLang="zh-CN" dirty="0"/>
          </a:p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O(m*n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2782263"/>
            <a:ext cx="3279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hash join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Step1</a:t>
            </a:r>
            <a:r>
              <a:rPr lang="zh-CN" altLang="en-US" dirty="0"/>
              <a:t>，</a:t>
            </a:r>
            <a:r>
              <a:rPr lang="zh-CN" altLang="zh-CN" dirty="0" smtClean="0"/>
              <a:t>找到</a:t>
            </a:r>
            <a:r>
              <a:rPr lang="zh-CN" altLang="zh-CN" dirty="0"/>
              <a:t>较小的表</a:t>
            </a:r>
            <a:r>
              <a:rPr lang="en-US" altLang="zh-CN" dirty="0"/>
              <a:t>A</a:t>
            </a:r>
            <a:r>
              <a:rPr lang="zh-CN" altLang="zh-CN" dirty="0"/>
              <a:t>，将其</a:t>
            </a:r>
            <a:r>
              <a:rPr lang="en-US" altLang="zh-CN" dirty="0"/>
              <a:t>key</a:t>
            </a:r>
            <a:r>
              <a:rPr lang="zh-CN" altLang="zh-CN" dirty="0"/>
              <a:t>进行</a:t>
            </a:r>
            <a:r>
              <a:rPr lang="en-US" altLang="zh-CN" dirty="0"/>
              <a:t>hash</a:t>
            </a:r>
            <a:endParaRPr lang="zh-CN" altLang="zh-CN" dirty="0"/>
          </a:p>
          <a:p>
            <a:r>
              <a:rPr lang="en-US" altLang="zh-CN" dirty="0" smtClean="0"/>
              <a:t>Step2</a:t>
            </a:r>
            <a:r>
              <a:rPr lang="zh-CN" altLang="en-US" dirty="0"/>
              <a:t>，</a:t>
            </a:r>
            <a:r>
              <a:rPr lang="zh-CN" altLang="zh-CN" dirty="0" smtClean="0"/>
              <a:t>遍历</a:t>
            </a:r>
            <a:r>
              <a:rPr lang="en-US" altLang="zh-CN" dirty="0"/>
              <a:t>B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表中找到与</a:t>
            </a:r>
            <a:r>
              <a:rPr lang="en-US" altLang="zh-CN" dirty="0" err="1" smtClean="0"/>
              <a:t>B.key</a:t>
            </a:r>
            <a:r>
              <a:rPr lang="zh-CN" altLang="zh-CN" dirty="0"/>
              <a:t>对应</a:t>
            </a:r>
            <a:r>
              <a:rPr lang="zh-CN" altLang="zh-CN" dirty="0" smtClean="0"/>
              <a:t>的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O(m</a:t>
            </a:r>
            <a:r>
              <a:rPr lang="en-US" altLang="zh-CN" dirty="0"/>
              <a:t>) + n*O(1) = O(m + n)</a:t>
            </a:r>
            <a:endParaRPr lang="zh-CN" altLang="zh-CN" dirty="0"/>
          </a:p>
        </p:txBody>
      </p:sp>
      <p:pic>
        <p:nvPicPr>
          <p:cNvPr id="14" name="图片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1013" y="2509332"/>
            <a:ext cx="370536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1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altLang="zh-CN" smtClean="0"/>
              <a:pPr/>
              <a:t>8</a:t>
            </a:fld>
            <a:endParaRPr altLang="en-US" dirty="0">
              <a:ea typeface="华文仿宋"/>
            </a:endParaRPr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273869" y="121196"/>
            <a:ext cx="6696744" cy="6508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2.SQL </a:t>
            </a:r>
            <a:r>
              <a:rPr lang="en-US" altLang="zh-CN" b="1" dirty="0" smtClean="0"/>
              <a:t>join</a:t>
            </a:r>
            <a:r>
              <a:rPr lang="zh-CN" altLang="en-US" b="1" dirty="0"/>
              <a:t>算法</a:t>
            </a:r>
            <a:endParaRPr lang="en-US" altLang="zh-CN" b="1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一般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2547" y="1561356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merge join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Step1</a:t>
            </a:r>
            <a:r>
              <a:rPr lang="zh-CN" altLang="en-US" dirty="0"/>
              <a:t>，</a:t>
            </a:r>
            <a:r>
              <a:rPr lang="en-US" altLang="zh-CN" dirty="0" smtClean="0"/>
              <a:t>A</a:t>
            </a:r>
            <a:r>
              <a:rPr lang="zh-CN" altLang="zh-CN" dirty="0"/>
              <a:t>排序，</a:t>
            </a:r>
            <a:r>
              <a:rPr lang="en-US" altLang="zh-CN" dirty="0"/>
              <a:t>B</a:t>
            </a:r>
            <a:r>
              <a:rPr lang="zh-CN" altLang="zh-CN" dirty="0"/>
              <a:t>排序</a:t>
            </a:r>
          </a:p>
          <a:p>
            <a:r>
              <a:rPr lang="en-US" altLang="zh-CN" dirty="0" smtClean="0"/>
              <a:t>Step2</a:t>
            </a:r>
            <a:r>
              <a:rPr lang="zh-CN" altLang="en-US" dirty="0"/>
              <a:t>，</a:t>
            </a:r>
            <a:r>
              <a:rPr lang="zh-CN" altLang="zh-CN" dirty="0" smtClean="0"/>
              <a:t>两</a:t>
            </a:r>
            <a:r>
              <a:rPr lang="zh-CN" altLang="zh-CN" dirty="0"/>
              <a:t>个指针分别从两表开头比对对应值得大小，如果小，对应指针下移。如果相等输出该条记录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时间复杂度：</a:t>
            </a:r>
            <a:r>
              <a:rPr lang="en-US" altLang="zh-CN" dirty="0"/>
              <a:t>O(m*log(m) + </a:t>
            </a:r>
            <a:r>
              <a:rPr lang="en-US" altLang="zh-CN" dirty="0" smtClean="0"/>
              <a:t>n*log(n))</a:t>
            </a:r>
            <a:endParaRPr lang="zh-CN" altLang="zh-CN" dirty="0"/>
          </a:p>
        </p:txBody>
      </p:sp>
      <p:pic>
        <p:nvPicPr>
          <p:cNvPr id="10" name="图片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8064" y="1566379"/>
            <a:ext cx="2736304" cy="180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4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F82E0A0-C266-4798-8C8F-B9F91E9DA37E}" type="slidenum">
              <a:rPr lang="en-US" altLang="zh-CN" smtClean="0"/>
              <a:pPr/>
              <a:t>9</a:t>
            </a:fld>
            <a:endParaRPr altLang="en-US" dirty="0">
              <a:ea typeface="华文仿宋"/>
            </a:endParaRPr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273869" y="121196"/>
            <a:ext cx="6696744" cy="6508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2.SQL </a:t>
            </a:r>
            <a:r>
              <a:rPr lang="en-US" altLang="zh-CN" b="1" dirty="0" smtClean="0"/>
              <a:t>join</a:t>
            </a:r>
            <a:r>
              <a:rPr lang="zh-CN" altLang="en-US" b="1" dirty="0"/>
              <a:t>算法</a:t>
            </a:r>
            <a:endParaRPr lang="en-US" altLang="zh-CN" b="1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上述三种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算法的比较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2546" y="1561356"/>
            <a:ext cx="66637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Nest loop</a:t>
            </a:r>
            <a:endParaRPr lang="zh-CN" altLang="zh-CN" sz="1400" dirty="0"/>
          </a:p>
          <a:p>
            <a:r>
              <a:rPr lang="zh-CN" altLang="zh-CN" sz="1400" dirty="0"/>
              <a:t>优点</a:t>
            </a:r>
            <a:r>
              <a:rPr lang="zh-CN" altLang="zh-CN" sz="1400" dirty="0" smtClean="0"/>
              <a:t>：</a:t>
            </a:r>
            <a:r>
              <a:rPr lang="en-US" altLang="zh-CN" sz="1400" dirty="0" smtClean="0"/>
              <a:t>	join</a:t>
            </a:r>
            <a:r>
              <a:rPr lang="zh-CN" altLang="zh-CN" sz="1400" dirty="0"/>
              <a:t>规则可以任意指定；</a:t>
            </a:r>
          </a:p>
          <a:p>
            <a:r>
              <a:rPr lang="en-US" altLang="zh-CN" sz="1400" dirty="0"/>
              <a:t>	</a:t>
            </a:r>
            <a:r>
              <a:rPr lang="zh-CN" altLang="zh-CN" sz="1400" dirty="0" smtClean="0"/>
              <a:t>表</a:t>
            </a:r>
            <a:r>
              <a:rPr lang="zh-CN" altLang="zh-CN" sz="1400" dirty="0"/>
              <a:t>非常小，且</a:t>
            </a:r>
            <a:r>
              <a:rPr lang="en-US" altLang="zh-CN" sz="1400" dirty="0"/>
              <a:t>join</a:t>
            </a:r>
            <a:r>
              <a:rPr lang="zh-CN" altLang="zh-CN" sz="1400" dirty="0"/>
              <a:t>的</a:t>
            </a:r>
            <a:r>
              <a:rPr lang="en-US" altLang="zh-CN" sz="1400" dirty="0"/>
              <a:t>key</a:t>
            </a:r>
            <a:r>
              <a:rPr lang="zh-CN" altLang="zh-CN" sz="1400" dirty="0"/>
              <a:t>建有索引时较快</a:t>
            </a:r>
          </a:p>
          <a:p>
            <a:r>
              <a:rPr lang="zh-CN" altLang="zh-CN" sz="1400" dirty="0" smtClean="0"/>
              <a:t>缺点：</a:t>
            </a:r>
            <a:r>
              <a:rPr lang="en-US" altLang="zh-CN" sz="1400" dirty="0" smtClean="0"/>
              <a:t>	</a:t>
            </a:r>
            <a:r>
              <a:rPr lang="zh-CN" altLang="zh-CN" sz="1400" dirty="0" smtClean="0"/>
              <a:t>不适用</a:t>
            </a:r>
            <a:r>
              <a:rPr lang="zh-CN" altLang="zh-CN" sz="1400" dirty="0"/>
              <a:t>于大数据</a:t>
            </a:r>
          </a:p>
          <a:p>
            <a:r>
              <a:rPr lang="en-US" altLang="zh-CN" sz="1400" dirty="0"/>
              <a:t>	</a:t>
            </a:r>
            <a:r>
              <a:rPr lang="zh-CN" altLang="zh-CN" sz="1400" dirty="0" smtClean="0"/>
              <a:t>不适用</a:t>
            </a:r>
            <a:r>
              <a:rPr lang="zh-CN" altLang="zh-CN" sz="1400" dirty="0"/>
              <a:t>于</a:t>
            </a:r>
            <a:r>
              <a:rPr lang="en-US" altLang="zh-CN" sz="1400" dirty="0"/>
              <a:t>key</a:t>
            </a:r>
            <a:r>
              <a:rPr lang="zh-CN" altLang="zh-CN" sz="1400" dirty="0"/>
              <a:t>无索引的</a:t>
            </a:r>
            <a:r>
              <a:rPr lang="en-US" altLang="zh-CN" sz="1400" dirty="0"/>
              <a:t>join</a:t>
            </a:r>
            <a:r>
              <a:rPr lang="zh-CN" altLang="zh-CN" sz="1400" dirty="0"/>
              <a:t>类型。</a:t>
            </a:r>
          </a:p>
          <a:p>
            <a:pPr lvl="0"/>
            <a:r>
              <a:rPr lang="en-US" altLang="zh-CN" sz="1400" dirty="0"/>
              <a:t>Hash join</a:t>
            </a:r>
            <a:endParaRPr lang="zh-CN" altLang="zh-CN" sz="1400" dirty="0"/>
          </a:p>
          <a:p>
            <a:r>
              <a:rPr lang="zh-CN" altLang="zh-CN" sz="1400" dirty="0"/>
              <a:t>优点</a:t>
            </a:r>
            <a:r>
              <a:rPr lang="zh-CN" altLang="zh-CN" sz="1400" dirty="0" smtClean="0"/>
              <a:t>：</a:t>
            </a:r>
            <a:r>
              <a:rPr lang="en-US" altLang="zh-CN" sz="1400" dirty="0" smtClean="0"/>
              <a:t>	</a:t>
            </a:r>
            <a:r>
              <a:rPr lang="zh-CN" altLang="zh-CN" sz="1400" dirty="0" smtClean="0"/>
              <a:t>三</a:t>
            </a:r>
            <a:r>
              <a:rPr lang="zh-CN" altLang="zh-CN" sz="1400" dirty="0"/>
              <a:t>种算法中时间复杂度最低</a:t>
            </a:r>
          </a:p>
          <a:p>
            <a:r>
              <a:rPr lang="en-US" altLang="zh-CN" sz="1400" dirty="0"/>
              <a:t>	</a:t>
            </a:r>
            <a:r>
              <a:rPr lang="zh-CN" altLang="zh-CN" sz="1400" dirty="0" smtClean="0"/>
              <a:t>适用于</a:t>
            </a:r>
            <a:r>
              <a:rPr lang="zh-CN" altLang="zh-CN" sz="1400" dirty="0"/>
              <a:t>大数据集</a:t>
            </a:r>
          </a:p>
          <a:p>
            <a:r>
              <a:rPr lang="zh-CN" altLang="zh-CN" sz="1400" dirty="0" smtClean="0"/>
              <a:t>缺点：</a:t>
            </a:r>
            <a:r>
              <a:rPr lang="en-US" altLang="zh-CN" sz="1400" dirty="0" smtClean="0"/>
              <a:t>	</a:t>
            </a:r>
            <a:r>
              <a:rPr lang="zh-CN" altLang="zh-CN" sz="1400" dirty="0" smtClean="0"/>
              <a:t>只能</a:t>
            </a:r>
            <a:r>
              <a:rPr lang="zh-CN" altLang="zh-CN" sz="1400" dirty="0"/>
              <a:t>做等值连接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hash</a:t>
            </a:r>
            <a:r>
              <a:rPr lang="zh-CN" altLang="en-US" sz="1400" dirty="0" smtClean="0"/>
              <a:t>过程</a:t>
            </a:r>
            <a:r>
              <a:rPr lang="zh-CN" altLang="zh-CN" sz="1400" dirty="0" smtClean="0"/>
              <a:t>不适用于</a:t>
            </a:r>
            <a:r>
              <a:rPr lang="zh-CN" altLang="en-US" sz="1400" dirty="0"/>
              <a:t>大表</a:t>
            </a:r>
            <a:r>
              <a:rPr lang="zh-CN" altLang="zh-CN" sz="1400" dirty="0" smtClean="0"/>
              <a:t>的</a:t>
            </a:r>
            <a:r>
              <a:rPr lang="zh-CN" altLang="zh-CN" sz="1400" dirty="0"/>
              <a:t>情况，内存会溢出，产生磁盘</a:t>
            </a:r>
            <a:r>
              <a:rPr lang="en-US" altLang="zh-CN" sz="1400" dirty="0"/>
              <a:t>IO</a:t>
            </a:r>
            <a:r>
              <a:rPr lang="zh-CN" altLang="zh-CN" sz="1400" dirty="0"/>
              <a:t>操作</a:t>
            </a:r>
          </a:p>
          <a:p>
            <a:pPr lvl="0"/>
            <a:r>
              <a:rPr lang="en-US" altLang="zh-CN" sz="1400" dirty="0"/>
              <a:t>Merge join</a:t>
            </a:r>
            <a:endParaRPr lang="zh-CN" altLang="zh-CN" sz="1400" dirty="0"/>
          </a:p>
          <a:p>
            <a:r>
              <a:rPr lang="zh-CN" altLang="zh-CN" sz="1400" dirty="0"/>
              <a:t>优点</a:t>
            </a:r>
            <a:r>
              <a:rPr lang="zh-CN" altLang="zh-CN" sz="1400" dirty="0" smtClean="0"/>
              <a:t>：</a:t>
            </a:r>
            <a:r>
              <a:rPr lang="en-US" altLang="zh-CN" sz="1400" dirty="0" smtClean="0"/>
              <a:t>	</a:t>
            </a:r>
            <a:r>
              <a:rPr lang="zh-CN" altLang="zh-CN" sz="1400" dirty="0" smtClean="0"/>
              <a:t>适用于</a:t>
            </a:r>
            <a:r>
              <a:rPr lang="zh-CN" altLang="zh-CN" sz="1400" dirty="0"/>
              <a:t>大数据集</a:t>
            </a:r>
          </a:p>
          <a:p>
            <a:r>
              <a:rPr lang="en-US" altLang="zh-CN" sz="1400" dirty="0"/>
              <a:t>	</a:t>
            </a:r>
            <a:r>
              <a:rPr lang="zh-CN" altLang="zh-CN" sz="1400" dirty="0" smtClean="0"/>
              <a:t>可以</a:t>
            </a:r>
            <a:r>
              <a:rPr lang="zh-CN" altLang="zh-CN" sz="1400" dirty="0"/>
              <a:t>做非等值的连接</a:t>
            </a:r>
          </a:p>
          <a:p>
            <a:r>
              <a:rPr lang="zh-CN" altLang="zh-CN" sz="1400" dirty="0"/>
              <a:t>缺点</a:t>
            </a:r>
            <a:r>
              <a:rPr lang="zh-CN" altLang="zh-CN" sz="1400" dirty="0" smtClean="0"/>
              <a:t>：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理论上</a:t>
            </a:r>
            <a:r>
              <a:rPr lang="zh-CN" altLang="zh-CN" sz="1400" dirty="0" smtClean="0"/>
              <a:t>要</a:t>
            </a:r>
            <a:r>
              <a:rPr lang="zh-CN" altLang="zh-CN" sz="1400" dirty="0"/>
              <a:t>比</a:t>
            </a:r>
            <a:r>
              <a:rPr lang="en-US" altLang="zh-CN" sz="1400" dirty="0"/>
              <a:t>hash join</a:t>
            </a:r>
            <a:r>
              <a:rPr lang="zh-CN" altLang="zh-CN" sz="1400" dirty="0"/>
              <a:t>慢</a:t>
            </a:r>
          </a:p>
          <a:p>
            <a:r>
              <a:rPr lang="en-US" altLang="zh-CN" sz="1400" dirty="0"/>
              <a:t>	</a:t>
            </a:r>
            <a:r>
              <a:rPr lang="zh-CN" altLang="zh-CN" sz="1400" dirty="0" smtClean="0"/>
              <a:t>最后</a:t>
            </a:r>
            <a:r>
              <a:rPr lang="zh-CN" altLang="zh-CN" sz="1400" dirty="0"/>
              <a:t>返回数据</a:t>
            </a:r>
          </a:p>
        </p:txBody>
      </p:sp>
    </p:spTree>
    <p:extLst>
      <p:ext uri="{BB962C8B-B14F-4D97-AF65-F5344CB8AC3E}">
        <p14:creationId xmlns:p14="http://schemas.microsoft.com/office/powerpoint/2010/main" val="17483104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3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4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5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1489</Words>
  <Application>Microsoft Office PowerPoint</Application>
  <PresentationFormat>全屏显示(16:10)</PresentationFormat>
  <Paragraphs>234</Paragraphs>
  <Slides>21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WidescreenPresentation</vt:lpstr>
      <vt:lpstr>1_WidescreenPresentation</vt:lpstr>
      <vt:lpstr>2_WidescreenPresentation</vt:lpstr>
      <vt:lpstr>3_WidescreenPresentation</vt:lpstr>
      <vt:lpstr>4_WidescreenPresentation</vt:lpstr>
      <vt:lpstr>5_WidescreenPresentation</vt:lpstr>
      <vt:lpstr>6_WidescreenPresentation</vt:lpstr>
      <vt:lpstr>7_WidescreenPresentation</vt:lpstr>
      <vt:lpstr>8_WidescreenPresentation</vt:lpstr>
      <vt:lpstr>9_WidescreenPresentation</vt:lpstr>
      <vt:lpstr>10_WidescreenPresentation</vt:lpstr>
      <vt:lpstr>11_WidescreenPresentation</vt:lpstr>
      <vt:lpstr>12_WidescreenPresentation</vt:lpstr>
      <vt:lpstr>13_WidescreenPresentation</vt:lpstr>
      <vt:lpstr>14_WidescreenPresentation</vt:lpstr>
      <vt:lpstr>15_WidescreenPresentation</vt:lpstr>
      <vt:lpstr>BMP 图像</vt:lpstr>
      <vt:lpstr>SparkSQL join探究 上海直真君智科技有限公司</vt:lpstr>
      <vt:lpstr>目录</vt:lpstr>
      <vt:lpstr>1.引言</vt:lpstr>
      <vt:lpstr>1.引言</vt:lpstr>
      <vt:lpstr>目录</vt:lpstr>
      <vt:lpstr>2.SQL join算法</vt:lpstr>
      <vt:lpstr>2.SQL join算法</vt:lpstr>
      <vt:lpstr>2.SQL join算法</vt:lpstr>
      <vt:lpstr>2.SQL join算法</vt:lpstr>
      <vt:lpstr>目录</vt:lpstr>
      <vt:lpstr>3.SparkSQL join算法</vt:lpstr>
      <vt:lpstr>3.SparkSQL join算法</vt:lpstr>
      <vt:lpstr>3.SparkSQL join算法</vt:lpstr>
      <vt:lpstr>目录</vt:lpstr>
      <vt:lpstr>4.实践和总结</vt:lpstr>
      <vt:lpstr>4.实践和总结</vt:lpstr>
      <vt:lpstr>4.实践和总结</vt:lpstr>
      <vt:lpstr>4.实践和总结</vt:lpstr>
      <vt:lpstr>4.实践和总结</vt:lpstr>
      <vt:lpstr>4.实践和总结</vt:lpstr>
      <vt:lpstr>谢 谢！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2013-04-13T04:03:52Z</dcterms:created>
  <dcterms:modified xsi:type="dcterms:W3CDTF">2017-12-28T01:24:53Z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