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9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AEA0-B0BE-4567-81B6-9759FBA135B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6F8F-09AE-45E8-BEBE-894F9450F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8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数据拆分算法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6F8F-09AE-45E8-BEBE-894F9450F9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8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GeoHash</a:t>
            </a:r>
            <a:r>
              <a:rPr lang="zh-CN" altLang="en-US" dirty="0"/>
              <a:t>分区编码算法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6F8F-09AE-45E8-BEBE-894F9450F9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8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>
            <a:extLst>
              <a:ext uri="{FF2B5EF4-FFF2-40B4-BE49-F238E27FC236}">
                <a16:creationId xmlns:a16="http://schemas.microsoft.com/office/drawing/2014/main" id="{6027D64D-E177-4D08-8566-AAF7FBA6C55C}"/>
              </a:ext>
            </a:extLst>
          </p:cNvPr>
          <p:cNvSpPr/>
          <p:nvPr/>
        </p:nvSpPr>
        <p:spPr>
          <a:xfrm>
            <a:off x="3642986" y="77044"/>
            <a:ext cx="1413506" cy="64996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02DC01-8B0E-4A41-BEE1-55CCD35F3626}"/>
              </a:ext>
            </a:extLst>
          </p:cNvPr>
          <p:cNvSpPr/>
          <p:nvPr/>
        </p:nvSpPr>
        <p:spPr>
          <a:xfrm>
            <a:off x="3642987" y="999156"/>
            <a:ext cx="1413507" cy="59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统计数据的分布边界和分布的离散情况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8575F12-9208-4361-AB98-030441649823}"/>
              </a:ext>
            </a:extLst>
          </p:cNvPr>
          <p:cNvSpPr/>
          <p:nvPr/>
        </p:nvSpPr>
        <p:spPr>
          <a:xfrm>
            <a:off x="3494879" y="3876430"/>
            <a:ext cx="1728192" cy="7032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编码对应数据点数目超过阈值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CB3B6EC-CDB6-4E7B-80A6-E9160BF3F644}"/>
              </a:ext>
            </a:extLst>
          </p:cNvPr>
          <p:cNvSpPr/>
          <p:nvPr/>
        </p:nvSpPr>
        <p:spPr>
          <a:xfrm>
            <a:off x="3642986" y="1878831"/>
            <a:ext cx="1413507" cy="721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需要进行编码的数据</a:t>
            </a:r>
            <a:r>
              <a:rPr lang="en-US" altLang="zh-CN" sz="1200" dirty="0"/>
              <a:t>,</a:t>
            </a:r>
            <a:r>
              <a:rPr lang="zh-CN" altLang="en-US" sz="1200" dirty="0"/>
              <a:t>初始化为全部数据</a:t>
            </a:r>
            <a:endParaRPr lang="en-US" altLang="zh-CN" sz="1200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9FBCB2F-79A7-4727-B671-DAE1A4324A46}"/>
              </a:ext>
            </a:extLst>
          </p:cNvPr>
          <p:cNvSpPr/>
          <p:nvPr/>
        </p:nvSpPr>
        <p:spPr>
          <a:xfrm>
            <a:off x="3642987" y="2872950"/>
            <a:ext cx="1413507" cy="721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对要编码的数据按编码进行分组统计</a:t>
            </a:r>
            <a:r>
              <a:rPr lang="en-US" altLang="zh-CN" sz="1200" dirty="0"/>
              <a:t>,</a:t>
            </a:r>
            <a:r>
              <a:rPr lang="zh-CN" altLang="en-US" sz="1200" dirty="0"/>
              <a:t>初始分组默认为全为一组</a:t>
            </a:r>
            <a:endParaRPr lang="en-US" altLang="zh-CN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FEF85D-784A-4B1E-B3A3-EE2015B147C9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4349739" y="727007"/>
            <a:ext cx="2" cy="272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FC40611-5149-47CA-AB32-E898D0CF202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4349740" y="1598088"/>
            <a:ext cx="1" cy="28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C3EA75-543D-4E45-94FC-16ACECF854C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349740" y="2600801"/>
            <a:ext cx="1" cy="272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9C3CCB-7DB7-4F1D-8862-B4F086A1A2A2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4349741" y="3594920"/>
            <a:ext cx="9234" cy="281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A0CBF99D-85D9-45F5-8486-55A12524384B}"/>
              </a:ext>
            </a:extLst>
          </p:cNvPr>
          <p:cNvSpPr/>
          <p:nvPr/>
        </p:nvSpPr>
        <p:spPr>
          <a:xfrm>
            <a:off x="5652120" y="3876430"/>
            <a:ext cx="2088232" cy="7032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编码长度</a:t>
            </a:r>
            <a:r>
              <a:rPr lang="en-US" altLang="zh-CN" sz="1200" dirty="0"/>
              <a:t>+1,</a:t>
            </a:r>
            <a:r>
              <a:rPr lang="zh-CN" altLang="en-US" sz="1200" dirty="0"/>
              <a:t>过滤超过阈值的编码对应的数据进行</a:t>
            </a:r>
            <a:r>
              <a:rPr lang="en-US" altLang="zh-CN" sz="1200" dirty="0" err="1"/>
              <a:t>GeoHash</a:t>
            </a:r>
            <a:r>
              <a:rPr lang="zh-CN" altLang="en-US" sz="1200" dirty="0"/>
              <a:t>分区编码算法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827950-6FCF-4F7B-8BB5-FF1D55347A5A}"/>
              </a:ext>
            </a:extLst>
          </p:cNvPr>
          <p:cNvCxnSpPr>
            <a:cxnSpLocks/>
            <a:stCxn id="30" idx="3"/>
            <a:endCxn id="30" idx="3"/>
          </p:cNvCxnSpPr>
          <p:nvPr/>
        </p:nvCxnSpPr>
        <p:spPr>
          <a:xfrm>
            <a:off x="7740352" y="422805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A23D755-0BBB-4C7D-B70A-2DAACF40DD32}"/>
              </a:ext>
            </a:extLst>
          </p:cNvPr>
          <p:cNvCxnSpPr>
            <a:cxnSpLocks/>
            <a:stCxn id="30" idx="3"/>
            <a:endCxn id="17" idx="3"/>
          </p:cNvCxnSpPr>
          <p:nvPr/>
        </p:nvCxnSpPr>
        <p:spPr>
          <a:xfrm flipH="1" flipV="1">
            <a:off x="5056493" y="2239816"/>
            <a:ext cx="2683859" cy="1988238"/>
          </a:xfrm>
          <a:prstGeom prst="bentConnector3">
            <a:avLst>
              <a:gd name="adj1" fmla="val -85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4D91C424-6745-4CC4-8403-AA708B36FE4C}"/>
              </a:ext>
            </a:extLst>
          </p:cNvPr>
          <p:cNvSpPr/>
          <p:nvPr/>
        </p:nvSpPr>
        <p:spPr>
          <a:xfrm>
            <a:off x="3642987" y="4828230"/>
            <a:ext cx="1413506" cy="83301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终止并输出所有已经编码的数据</a:t>
            </a:r>
            <a:r>
              <a:rPr lang="en-US" altLang="zh-CN" sz="1200" dirty="0"/>
              <a:t>,</a:t>
            </a:r>
            <a:r>
              <a:rPr lang="zh-CN" altLang="en-US" sz="1200" dirty="0"/>
              <a:t>所有数据的</a:t>
            </a:r>
            <a:r>
              <a:rPr lang="en-US" altLang="zh-CN" sz="1200" dirty="0" err="1"/>
              <a:t>GeoHash</a:t>
            </a:r>
            <a:r>
              <a:rPr lang="zh-CN" altLang="en-US" sz="1200" dirty="0"/>
              <a:t>编码即为分区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DEC7B79-AFD5-473C-B80B-2FA7EF9D1AA5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flipH="1">
            <a:off x="4349740" y="4579678"/>
            <a:ext cx="9235" cy="2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3819D09-E58A-42C6-9296-2C589009CE0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5223071" y="4228054"/>
            <a:ext cx="429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4841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>
            <a:extLst>
              <a:ext uri="{FF2B5EF4-FFF2-40B4-BE49-F238E27FC236}">
                <a16:creationId xmlns:a16="http://schemas.microsoft.com/office/drawing/2014/main" id="{6027D64D-E177-4D08-8566-AAF7FBA6C55C}"/>
              </a:ext>
            </a:extLst>
          </p:cNvPr>
          <p:cNvSpPr/>
          <p:nvPr/>
        </p:nvSpPr>
        <p:spPr>
          <a:xfrm>
            <a:off x="3666471" y="-290017"/>
            <a:ext cx="1413505" cy="67279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02DC01-8B0E-4A41-BEE1-55CCD35F3626}"/>
              </a:ext>
            </a:extLst>
          </p:cNvPr>
          <p:cNvSpPr/>
          <p:nvPr/>
        </p:nvSpPr>
        <p:spPr>
          <a:xfrm>
            <a:off x="3307434" y="724072"/>
            <a:ext cx="2131578" cy="976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初始化点的分区集合为空</a:t>
            </a:r>
            <a:r>
              <a:rPr lang="en-US" altLang="zh-CN" sz="1200" dirty="0"/>
              <a:t>;</a:t>
            </a:r>
          </a:p>
          <a:p>
            <a:pPr algn="ctr"/>
            <a:r>
              <a:rPr lang="zh-CN" altLang="en-US" sz="1200" dirty="0"/>
              <a:t>每个点对应一个唯一的</a:t>
            </a:r>
            <a:r>
              <a:rPr lang="en-US" altLang="zh-CN" sz="1200" dirty="0"/>
              <a:t>ID</a:t>
            </a:r>
            <a:r>
              <a:rPr lang="zh-CN" altLang="en-US" sz="1200" dirty="0"/>
              <a:t>作为标注</a:t>
            </a:r>
            <a:r>
              <a:rPr lang="en-US" altLang="zh-CN" sz="1200" dirty="0"/>
              <a:t>,</a:t>
            </a:r>
            <a:r>
              <a:rPr lang="zh-CN" altLang="en-US" sz="1200" dirty="0"/>
              <a:t>镜像向量为空</a:t>
            </a:r>
            <a:r>
              <a:rPr lang="en-US" altLang="zh-CN" sz="1200" dirty="0"/>
              <a:t>,</a:t>
            </a:r>
            <a:r>
              <a:rPr lang="zh-CN" altLang="en-US" sz="1200" dirty="0"/>
              <a:t>开始所有点均不是镜像点</a:t>
            </a:r>
            <a:endParaRPr lang="en-US" altLang="zh-CN" sz="1200" dirty="0"/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8575F12-9208-4361-AB98-030441649823}"/>
              </a:ext>
            </a:extLst>
          </p:cNvPr>
          <p:cNvSpPr/>
          <p:nvPr/>
        </p:nvSpPr>
        <p:spPr>
          <a:xfrm>
            <a:off x="3642987" y="4743268"/>
            <a:ext cx="1728192" cy="7032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编码对应数据点数目超过阈值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CB3B6EC-CDB6-4E7B-80A6-E9160BF3F644}"/>
              </a:ext>
            </a:extLst>
          </p:cNvPr>
          <p:cNvSpPr/>
          <p:nvPr/>
        </p:nvSpPr>
        <p:spPr>
          <a:xfrm>
            <a:off x="8244408" y="1700808"/>
            <a:ext cx="1413507" cy="721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初始化分区</a:t>
            </a:r>
            <a:r>
              <a:rPr lang="en-US" altLang="zh-CN" sz="1200" dirty="0"/>
              <a:t>ID</a:t>
            </a:r>
            <a:r>
              <a:rPr lang="zh-CN" altLang="en-US" sz="1200" dirty="0"/>
              <a:t>为</a:t>
            </a:r>
            <a:r>
              <a:rPr lang="en-US" altLang="zh-CN" sz="1200" dirty="0"/>
              <a:t>0</a:t>
            </a:r>
          </a:p>
          <a:p>
            <a:pPr algn="ctr"/>
            <a:r>
              <a:rPr lang="zh-CN" altLang="en-US" sz="1200" dirty="0"/>
              <a:t>每个维度的最大最小值为所有点在该维度的边界</a:t>
            </a:r>
            <a:endParaRPr lang="en-US" altLang="zh-CN" sz="1200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9FBCB2F-79A7-4727-B671-DAE1A4324A46}"/>
              </a:ext>
            </a:extLst>
          </p:cNvPr>
          <p:cNvSpPr/>
          <p:nvPr/>
        </p:nvSpPr>
        <p:spPr>
          <a:xfrm>
            <a:off x="8658787" y="4149080"/>
            <a:ext cx="2286290" cy="22399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往复循环遍历所有维度直到次数等于遍历次数</a:t>
            </a:r>
            <a:r>
              <a:rPr lang="en-US" altLang="zh-CN" sz="1200" dirty="0"/>
              <a:t>:</a:t>
            </a:r>
          </a:p>
          <a:p>
            <a:pPr algn="ctr"/>
            <a:r>
              <a:rPr lang="en-US" altLang="zh-CN" sz="1200" dirty="0"/>
              <a:t>1)</a:t>
            </a:r>
            <a:r>
              <a:rPr lang="zh-CN" altLang="en-US" sz="1200" dirty="0"/>
              <a:t>若数据点在该维度的值小于等于最大值和最小值的均值则</a:t>
            </a:r>
            <a:endParaRPr lang="en-US" altLang="zh-CN" sz="1200" dirty="0"/>
          </a:p>
          <a:p>
            <a:pPr algn="ctr"/>
            <a:r>
              <a:rPr lang="zh-CN" altLang="en-US" sz="1200" dirty="0"/>
              <a:t>分区</a:t>
            </a:r>
            <a:r>
              <a:rPr lang="en-US" altLang="zh-CN" sz="1200" dirty="0"/>
              <a:t>ID = </a:t>
            </a:r>
            <a:r>
              <a:rPr lang="zh-CN" altLang="en-US" sz="1200" dirty="0"/>
              <a:t>原分区</a:t>
            </a:r>
            <a:r>
              <a:rPr lang="en-US" altLang="zh-CN" sz="1200" dirty="0"/>
              <a:t>ID</a:t>
            </a:r>
            <a:r>
              <a:rPr lang="zh-CN" altLang="en-US" sz="1200" dirty="0"/>
              <a:t>左移一位</a:t>
            </a:r>
            <a:endParaRPr lang="en-US" altLang="zh-CN" sz="1200" dirty="0"/>
          </a:p>
          <a:p>
            <a:pPr algn="ctr"/>
            <a:r>
              <a:rPr lang="zh-CN" altLang="en-US" sz="1200" dirty="0"/>
              <a:t>最大值</a:t>
            </a:r>
            <a:r>
              <a:rPr lang="en-US" altLang="zh-CN" sz="1200" dirty="0"/>
              <a:t> = </a:t>
            </a:r>
            <a:r>
              <a:rPr lang="zh-CN" altLang="en-US" sz="1200" dirty="0"/>
              <a:t>原最大值和最小值的均值</a:t>
            </a:r>
            <a:endParaRPr lang="en-US" altLang="zh-CN" sz="1200" dirty="0"/>
          </a:p>
          <a:p>
            <a:pPr algn="ctr"/>
            <a:r>
              <a:rPr lang="en-US" altLang="zh-CN" sz="1200" dirty="0"/>
              <a:t>2)</a:t>
            </a:r>
            <a:r>
              <a:rPr lang="zh-CN" altLang="en-US" sz="1200" dirty="0"/>
              <a:t>否则</a:t>
            </a:r>
            <a:r>
              <a:rPr lang="en-US" altLang="zh-CN" sz="1200" dirty="0"/>
              <a:t> </a:t>
            </a:r>
            <a:r>
              <a:rPr lang="zh-CN" altLang="en-US" sz="1200" dirty="0"/>
              <a:t>分区</a:t>
            </a:r>
            <a:r>
              <a:rPr lang="en-US" altLang="zh-CN" sz="1200" dirty="0"/>
              <a:t>ID = </a:t>
            </a:r>
            <a:r>
              <a:rPr lang="zh-CN" altLang="en-US" sz="1200" dirty="0"/>
              <a:t>原分区</a:t>
            </a:r>
            <a:r>
              <a:rPr lang="en-US" altLang="zh-CN" sz="1200" dirty="0"/>
              <a:t>ID</a:t>
            </a:r>
            <a:r>
              <a:rPr lang="zh-CN" altLang="en-US" sz="1200" dirty="0"/>
              <a:t>左移一位</a:t>
            </a:r>
            <a:r>
              <a:rPr lang="en-US" altLang="zh-CN" sz="1200" dirty="0"/>
              <a:t> + 1</a:t>
            </a:r>
          </a:p>
          <a:p>
            <a:pPr algn="ctr"/>
            <a:r>
              <a:rPr lang="zh-CN" altLang="en-US" sz="1200" dirty="0"/>
              <a:t>最小值 </a:t>
            </a:r>
            <a:r>
              <a:rPr lang="en-US" altLang="zh-CN" sz="1200" dirty="0"/>
              <a:t>= </a:t>
            </a:r>
            <a:r>
              <a:rPr lang="zh-CN" altLang="en-US" sz="1200" dirty="0"/>
              <a:t>最大值和原最小值的均值</a:t>
            </a:r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FEF85D-784A-4B1E-B3A3-EE2015B147C9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4373223" y="382776"/>
            <a:ext cx="1" cy="341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C3EA75-543D-4E45-94FC-16ACECF854C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951162" y="2422778"/>
            <a:ext cx="850770" cy="172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A0CBF99D-85D9-45F5-8486-55A12524384B}"/>
              </a:ext>
            </a:extLst>
          </p:cNvPr>
          <p:cNvSpPr/>
          <p:nvPr/>
        </p:nvSpPr>
        <p:spPr>
          <a:xfrm>
            <a:off x="6372200" y="5505598"/>
            <a:ext cx="2016225" cy="7032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编码长度</a:t>
            </a:r>
            <a:r>
              <a:rPr lang="en-US" altLang="zh-CN" sz="1200" dirty="0"/>
              <a:t>+1,</a:t>
            </a:r>
            <a:r>
              <a:rPr lang="zh-CN" altLang="en-US" sz="1200" dirty="0"/>
              <a:t>过滤超过阈值的编码对应的数据进行</a:t>
            </a:r>
            <a:r>
              <a:rPr lang="en-US" altLang="zh-CN" sz="1200" dirty="0" err="1"/>
              <a:t>GeoHash</a:t>
            </a:r>
            <a:r>
              <a:rPr lang="zh-CN" altLang="en-US" sz="1200" dirty="0"/>
              <a:t>分区编码算法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827950-6FCF-4F7B-8BB5-FF1D55347A5A}"/>
              </a:ext>
            </a:extLst>
          </p:cNvPr>
          <p:cNvCxnSpPr>
            <a:cxnSpLocks/>
            <a:stCxn id="30" idx="3"/>
            <a:endCxn id="30" idx="3"/>
          </p:cNvCxnSpPr>
          <p:nvPr/>
        </p:nvCxnSpPr>
        <p:spPr>
          <a:xfrm>
            <a:off x="8388425" y="585722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A23D755-0BBB-4C7D-B70A-2DAACF40DD32}"/>
              </a:ext>
            </a:extLst>
          </p:cNvPr>
          <p:cNvCxnSpPr>
            <a:cxnSpLocks/>
            <a:stCxn id="30" idx="3"/>
            <a:endCxn id="17" idx="3"/>
          </p:cNvCxnSpPr>
          <p:nvPr/>
        </p:nvCxnSpPr>
        <p:spPr>
          <a:xfrm flipV="1">
            <a:off x="8388425" y="2061793"/>
            <a:ext cx="1269490" cy="3795429"/>
          </a:xfrm>
          <a:prstGeom prst="bentConnector3">
            <a:avLst>
              <a:gd name="adj1" fmla="val 1180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4D91C424-6745-4CC4-8403-AA708B36FE4C}"/>
              </a:ext>
            </a:extLst>
          </p:cNvPr>
          <p:cNvSpPr/>
          <p:nvPr/>
        </p:nvSpPr>
        <p:spPr>
          <a:xfrm>
            <a:off x="3647215" y="5841965"/>
            <a:ext cx="1413506" cy="6660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终止并输出所有已经编码的数据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DEC7B79-AFD5-473C-B80B-2FA7EF9D1AA5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flipH="1">
            <a:off x="4353968" y="5446516"/>
            <a:ext cx="153115" cy="39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3819D09-E58A-42C6-9296-2C589009CE0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5371179" y="5094892"/>
            <a:ext cx="1001021" cy="7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BBBC0B3F-4BA3-46E6-A343-1C20DFD51158}"/>
              </a:ext>
            </a:extLst>
          </p:cNvPr>
          <p:cNvSpPr/>
          <p:nvPr/>
        </p:nvSpPr>
        <p:spPr>
          <a:xfrm>
            <a:off x="3489872" y="2345267"/>
            <a:ext cx="1728192" cy="7032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是否为镜像点</a:t>
            </a: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0978E72-7EF8-4D49-A6B2-BDBBEED5D94A}"/>
              </a:ext>
            </a:extLst>
          </p:cNvPr>
          <p:cNvSpPr/>
          <p:nvPr/>
        </p:nvSpPr>
        <p:spPr>
          <a:xfrm>
            <a:off x="3650660" y="3549098"/>
            <a:ext cx="1413507" cy="721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对镜像向量进行</a:t>
            </a:r>
            <a:r>
              <a:rPr lang="en-US" altLang="zh-CN" sz="1200" dirty="0" err="1"/>
              <a:t>GeoHash</a:t>
            </a:r>
            <a:r>
              <a:rPr lang="zh-CN" altLang="en-US" sz="1200" dirty="0"/>
              <a:t>算法</a:t>
            </a:r>
            <a:endParaRPr lang="en-US" altLang="zh-CN" sz="1200" dirty="0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C3D5EC99-6CFD-456E-A9AD-2AF2443C611D}"/>
              </a:ext>
            </a:extLst>
          </p:cNvPr>
          <p:cNvSpPr/>
          <p:nvPr/>
        </p:nvSpPr>
        <p:spPr>
          <a:xfrm>
            <a:off x="5796136" y="1890510"/>
            <a:ext cx="1413507" cy="721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对点的原有向量进行考虑交叠镜像的</a:t>
            </a:r>
            <a:r>
              <a:rPr lang="en-US" altLang="zh-CN" sz="1200" dirty="0" err="1"/>
              <a:t>GeoHash</a:t>
            </a:r>
            <a:r>
              <a:rPr lang="zh-CN" altLang="en-US" sz="1200" dirty="0"/>
              <a:t>算法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59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ADBF-67E8-43FD-B098-5A1DC94A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D9FED-423B-4D3B-BC78-E3D98D9F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6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F4557-6DEC-4A73-A032-3BD2E721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F8C6A-C940-49B8-85EE-150F0544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8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240E-6A6F-46F6-8F2F-5E742250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3DC6B-F547-4840-966C-0926B8A1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4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8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267</Words>
  <Application>Microsoft Office PowerPoint</Application>
  <PresentationFormat>全屏显示(4:3)</PresentationFormat>
  <Paragraphs>28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datashoe</dc:creator>
  <cp:lastModifiedBy>datashoe</cp:lastModifiedBy>
  <cp:revision>21</cp:revision>
  <dcterms:created xsi:type="dcterms:W3CDTF">2019-06-05T08:18:32Z</dcterms:created>
  <dcterms:modified xsi:type="dcterms:W3CDTF">2019-06-06T10:07:17Z</dcterms:modified>
</cp:coreProperties>
</file>