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54"/>
  </p:notesMasterIdLst>
  <p:handoutMasterIdLst>
    <p:handoutMasterId r:id="rId55"/>
  </p:handoutMasterIdLst>
  <p:sldIdLst>
    <p:sldId id="256" r:id="rId2"/>
    <p:sldId id="580" r:id="rId3"/>
    <p:sldId id="582" r:id="rId4"/>
    <p:sldId id="594" r:id="rId5"/>
    <p:sldId id="583" r:id="rId6"/>
    <p:sldId id="614" r:id="rId7"/>
    <p:sldId id="615" r:id="rId8"/>
    <p:sldId id="617" r:id="rId9"/>
    <p:sldId id="616" r:id="rId10"/>
    <p:sldId id="618" r:id="rId11"/>
    <p:sldId id="619" r:id="rId12"/>
    <p:sldId id="620" r:id="rId13"/>
    <p:sldId id="621" r:id="rId14"/>
    <p:sldId id="622" r:id="rId15"/>
    <p:sldId id="623" r:id="rId16"/>
    <p:sldId id="624" r:id="rId17"/>
    <p:sldId id="625" r:id="rId18"/>
    <p:sldId id="631" r:id="rId19"/>
    <p:sldId id="626" r:id="rId20"/>
    <p:sldId id="627" r:id="rId21"/>
    <p:sldId id="628" r:id="rId22"/>
    <p:sldId id="629" r:id="rId23"/>
    <p:sldId id="511" r:id="rId24"/>
    <p:sldId id="521" r:id="rId25"/>
    <p:sldId id="522" r:id="rId26"/>
    <p:sldId id="613" r:id="rId27"/>
    <p:sldId id="630" r:id="rId28"/>
    <p:sldId id="523" r:id="rId29"/>
    <p:sldId id="589" r:id="rId30"/>
    <p:sldId id="533" r:id="rId31"/>
    <p:sldId id="591" r:id="rId32"/>
    <p:sldId id="632" r:id="rId33"/>
    <p:sldId id="601" r:id="rId34"/>
    <p:sldId id="603" r:id="rId35"/>
    <p:sldId id="565" r:id="rId36"/>
    <p:sldId id="573" r:id="rId37"/>
    <p:sldId id="633" r:id="rId38"/>
    <p:sldId id="606" r:id="rId39"/>
    <p:sldId id="608" r:id="rId40"/>
    <p:sldId id="609" r:id="rId41"/>
    <p:sldId id="539" r:id="rId42"/>
    <p:sldId id="543" r:id="rId43"/>
    <p:sldId id="546" r:id="rId44"/>
    <p:sldId id="604" r:id="rId45"/>
    <p:sldId id="605" r:id="rId46"/>
    <p:sldId id="607" r:id="rId47"/>
    <p:sldId id="547" r:id="rId48"/>
    <p:sldId id="550" r:id="rId49"/>
    <p:sldId id="612" r:id="rId50"/>
    <p:sldId id="610" r:id="rId51"/>
    <p:sldId id="611" r:id="rId52"/>
    <p:sldId id="268" r:id="rId53"/>
  </p:sldIdLst>
  <p:sldSz cx="9144000" cy="5715000" type="screen16x10"/>
  <p:notesSz cx="6858000" cy="9144000"/>
  <p:defaultTextStyle>
    <a:lvl1pPr marL="0" algn="l" rtl="0" latinLnBrk="0">
      <a:defRPr lang="zh-CN" sz="1800" kern="1200">
        <a:solidFill>
          <a:schemeClr val="tx1"/>
        </a:solidFill>
        <a:latin typeface="+mn-lt"/>
        <a:ea typeface="+mn-ea"/>
        <a:cs typeface="+mn-cs"/>
      </a:defRPr>
    </a:lvl1pPr>
    <a:lvl2pPr marL="457200" algn="l" rtl="0" latinLnBrk="0">
      <a:defRPr lang="zh-CN" sz="1800" kern="1200">
        <a:solidFill>
          <a:schemeClr val="tx1"/>
        </a:solidFill>
        <a:latin typeface="+mn-lt"/>
        <a:ea typeface="+mn-ea"/>
        <a:cs typeface="+mn-cs"/>
      </a:defRPr>
    </a:lvl2pPr>
    <a:lvl3pPr marL="914400" algn="l" rtl="0" latinLnBrk="0">
      <a:defRPr lang="zh-CN" sz="1800" kern="1200">
        <a:solidFill>
          <a:schemeClr val="tx1"/>
        </a:solidFill>
        <a:latin typeface="+mn-lt"/>
        <a:ea typeface="+mn-ea"/>
        <a:cs typeface="+mn-cs"/>
      </a:defRPr>
    </a:lvl3pPr>
    <a:lvl4pPr marL="1371600" algn="l" rtl="0" latinLnBrk="0">
      <a:defRPr lang="zh-CN" sz="1800" kern="1200">
        <a:solidFill>
          <a:schemeClr val="tx1"/>
        </a:solidFill>
        <a:latin typeface="+mn-lt"/>
        <a:ea typeface="+mn-ea"/>
        <a:cs typeface="+mn-cs"/>
      </a:defRPr>
    </a:lvl4pPr>
    <a:lvl5pPr marL="1828800" algn="l" rtl="0" latinLnBrk="0">
      <a:defRPr lang="zh-CN" sz="1800" kern="1200">
        <a:solidFill>
          <a:schemeClr val="tx1"/>
        </a:solidFill>
        <a:latin typeface="+mn-lt"/>
        <a:ea typeface="+mn-ea"/>
        <a:cs typeface="+mn-cs"/>
      </a:defRPr>
    </a:lvl5pPr>
    <a:lvl6pPr marL="2286000" algn="l" rtl="0" latinLnBrk="0">
      <a:defRPr lang="zh-CN" sz="1800" kern="1200">
        <a:solidFill>
          <a:schemeClr val="tx1"/>
        </a:solidFill>
        <a:latin typeface="+mn-lt"/>
        <a:ea typeface="+mn-ea"/>
        <a:cs typeface="+mn-cs"/>
      </a:defRPr>
    </a:lvl6pPr>
    <a:lvl7pPr marL="2743200" algn="l" rtl="0" latinLnBrk="0">
      <a:defRPr lang="zh-CN" sz="1800" kern="1200">
        <a:solidFill>
          <a:schemeClr val="tx1"/>
        </a:solidFill>
        <a:latin typeface="+mn-lt"/>
        <a:ea typeface="+mn-ea"/>
        <a:cs typeface="+mn-cs"/>
      </a:defRPr>
    </a:lvl7pPr>
    <a:lvl8pPr marL="3200400" algn="l" rtl="0" latinLnBrk="0">
      <a:defRPr lang="zh-CN" sz="1800" kern="1200">
        <a:solidFill>
          <a:schemeClr val="tx1"/>
        </a:solidFill>
        <a:latin typeface="+mn-lt"/>
        <a:ea typeface="+mn-ea"/>
        <a:cs typeface="+mn-cs"/>
      </a:defRPr>
    </a:lvl8pPr>
    <a:lvl9pPr marL="3657600" algn="l" rtl="0" latinLnBrk="0">
      <a:defRPr lang="zh-CN"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8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1" autoAdjust="0"/>
    <p:restoredTop sz="75396" autoAdjust="0"/>
  </p:normalViewPr>
  <p:slideViewPr>
    <p:cSldViewPr snapToGrid="0">
      <p:cViewPr varScale="1">
        <p:scale>
          <a:sx n="66" d="100"/>
          <a:sy n="66" d="100"/>
        </p:scale>
        <p:origin x="1500" y="72"/>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C4FE8A-5357-4423-9BBE-89364C7D1A7C}" type="datetimeFigureOut">
              <a:rPr lang="zh-CN" altLang="en-US" smtClean="0"/>
              <a:pPr/>
              <a:t>2018/4/28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AFE327-B7B3-4EF1-953E-1A48FA36C700}" type="slidenum">
              <a:rPr lang="zh-CN" altLang="en-US" smtClean="0"/>
              <a:pPr/>
              <a:t>‹#›</a:t>
            </a:fld>
            <a:endParaRPr lang="zh-CN" altLang="en-US"/>
          </a:p>
        </p:txBody>
      </p:sp>
    </p:spTree>
    <p:extLst>
      <p:ext uri="{BB962C8B-B14F-4D97-AF65-F5344CB8AC3E}">
        <p14:creationId xmlns:p14="http://schemas.microsoft.com/office/powerpoint/2010/main" val="3256836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CN" sz="1200"/>
            </a:lvl1pPr>
            <a:extLst/>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CN" sz="1200"/>
            </a:lvl1pPr>
            <a:extLst/>
          </a:lstStyle>
          <a:p>
            <a:fld id="{A8ADFD5B-A66C-449C-B6E8-FB716D07777D}" type="datetimeFigureOut">
              <a:rPr lang="zh-CN" altLang="en-US"/>
              <a:pPr/>
              <a:t>2018/4/28</a:t>
            </a:fld>
            <a:endParaRPr lang="zh-CN"/>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rtlCol="0" anchor="ctr"/>
          <a:lstStyle>
            <a:extLst/>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extLst/>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extLst/>
          </a:lstStyle>
          <a:p>
            <a:fld id="{CA5D3BF3-D352-46FC-8343-31F56E6730EA}" type="slidenum">
              <a:rPr/>
              <a:pPr/>
              <a:t>‹#›</a:t>
            </a:fld>
            <a:endParaRPr lang="zh-CN"/>
          </a:p>
        </p:txBody>
      </p:sp>
    </p:spTree>
    <p:extLst>
      <p:ext uri="{BB962C8B-B14F-4D97-AF65-F5344CB8AC3E}">
        <p14:creationId xmlns:p14="http://schemas.microsoft.com/office/powerpoint/2010/main" val="602075223"/>
      </p:ext>
    </p:extLst>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latinLnBrk="0">
      <a:defRPr lang="zh-CN" sz="1200" kern="1200">
        <a:solidFill>
          <a:schemeClr val="tx1"/>
        </a:solidFill>
        <a:latin typeface="+mn-lt"/>
        <a:ea typeface="+mn-ea"/>
        <a:cs typeface="+mn-cs"/>
      </a:defRPr>
    </a:lvl2pPr>
    <a:lvl3pPr marL="914400" algn="l" rtl="0" latinLnBrk="0">
      <a:defRPr lang="zh-CN" sz="1200" kern="1200">
        <a:solidFill>
          <a:schemeClr val="tx1"/>
        </a:solidFill>
        <a:latin typeface="+mn-lt"/>
        <a:ea typeface="+mn-ea"/>
        <a:cs typeface="+mn-cs"/>
      </a:defRPr>
    </a:lvl3pPr>
    <a:lvl4pPr marL="1371600" algn="l" rtl="0" latinLnBrk="0">
      <a:defRPr lang="zh-CN" sz="1200" kern="1200">
        <a:solidFill>
          <a:schemeClr val="tx1"/>
        </a:solidFill>
        <a:latin typeface="+mn-lt"/>
        <a:ea typeface="+mn-ea"/>
        <a:cs typeface="+mn-cs"/>
      </a:defRPr>
    </a:lvl4pPr>
    <a:lvl5pPr marL="1828800" algn="l" rtl="0" latinLnBrk="0">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extLst/>
          </a:lstStyle>
          <a:p>
            <a:endParaRPr lang="zh-CN" dirty="0"/>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1</a:t>
            </a:fld>
            <a:endParaRPr lang="zh-CN"/>
          </a:p>
        </p:txBody>
      </p:sp>
    </p:spTree>
    <p:extLst>
      <p:ext uri="{BB962C8B-B14F-4D97-AF65-F5344CB8AC3E}">
        <p14:creationId xmlns:p14="http://schemas.microsoft.com/office/powerpoint/2010/main" val="328071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smtClean="0">
                <a:solidFill>
                  <a:schemeClr val="tx1"/>
                </a:solidFill>
                <a:latin typeface="+mn-lt"/>
                <a:ea typeface="+mn-ea"/>
                <a:cs typeface="+mn-cs"/>
              </a:rPr>
              <a:t>由于信息遗漏或者无法获取等因素导致数据集的数据缺失，会增加数据集的不确定性，影响算法的执行，一种处理方式是直接删除，另外一种处理方式就是补全，补全的算法有</a:t>
            </a:r>
          </a:p>
          <a:p>
            <a:pPr lvl="1"/>
            <a:r>
              <a:rPr lang="zh-CN" altLang="zh-CN" sz="1200" kern="1200" dirty="0" smtClean="0">
                <a:solidFill>
                  <a:schemeClr val="tx1"/>
                </a:solidFill>
                <a:latin typeface="+mn-lt"/>
                <a:ea typeface="+mn-ea"/>
                <a:cs typeface="+mn-cs"/>
              </a:rPr>
              <a:t>均值填充：对于数字类型的变量，采用没有缺失值的平均值进行估计，需要对没有缺失值的数据进行求和操作，并除以没有缺失值的记录数</a:t>
            </a:r>
          </a:p>
          <a:p>
            <a:pPr lvl="1"/>
            <a:r>
              <a:rPr lang="zh-CN" altLang="zh-CN" sz="1200" kern="1200" dirty="0" smtClean="0">
                <a:solidFill>
                  <a:schemeClr val="tx1"/>
                </a:solidFill>
                <a:latin typeface="+mn-lt"/>
                <a:ea typeface="+mn-ea"/>
                <a:cs typeface="+mn-cs"/>
              </a:rPr>
              <a:t>中值填充：采用没有缺失值的中值进行估计，中值也叫中位数，是指将数据按大小顺序排列起来，形成一个数列，居于数列中间位置的那个数据。计算时需要对所有数据进行排序操作</a:t>
            </a:r>
          </a:p>
          <a:p>
            <a:pPr lvl="1"/>
            <a:r>
              <a:rPr lang="zh-CN" altLang="zh-CN" sz="1200" kern="1200" dirty="0" smtClean="0">
                <a:solidFill>
                  <a:schemeClr val="tx1"/>
                </a:solidFill>
                <a:latin typeface="+mn-lt"/>
                <a:ea typeface="+mn-ea"/>
                <a:cs typeface="+mn-cs"/>
              </a:rPr>
              <a:t>众数填充：采用没有缺失值的众数进行估计，众数是一组数据中出现次数最多的那个数据</a:t>
            </a:r>
          </a:p>
          <a:p>
            <a:pPr lvl="1"/>
            <a:r>
              <a:rPr lang="zh-CN" altLang="zh-CN" sz="1200" kern="1200" dirty="0" smtClean="0">
                <a:solidFill>
                  <a:schemeClr val="tx1"/>
                </a:solidFill>
                <a:latin typeface="+mn-lt"/>
                <a:ea typeface="+mn-ea"/>
                <a:cs typeface="+mn-cs"/>
              </a:rPr>
              <a:t>线性插值法填充：线性插值法是指使用连接两个已知量的直线来确定在这两个已知量之间的一个未知量的值的方法，采用线性插值法估计出缺失值，进行填充</a:t>
            </a:r>
          </a:p>
          <a:p>
            <a:pPr lvl="1"/>
            <a:r>
              <a:rPr lang="zh-CN" altLang="zh-CN" sz="1200" kern="1200" dirty="0" smtClean="0">
                <a:solidFill>
                  <a:schemeClr val="tx1"/>
                </a:solidFill>
                <a:latin typeface="+mn-lt"/>
                <a:ea typeface="+mn-ea"/>
                <a:cs typeface="+mn-cs"/>
              </a:rPr>
              <a:t>固定值填充：采用一个给定的固定值填充缺失值，例如缺失值固定填充</a:t>
            </a:r>
            <a:r>
              <a:rPr lang="en-US" altLang="zh-CN" sz="1200" kern="1200" dirty="0" smtClean="0">
                <a:solidFill>
                  <a:schemeClr val="tx1"/>
                </a:solidFill>
                <a:latin typeface="+mn-lt"/>
                <a:ea typeface="+mn-ea"/>
                <a:cs typeface="+mn-cs"/>
              </a:rPr>
              <a:t>0</a:t>
            </a:r>
            <a:r>
              <a:rPr lang="zh-CN" altLang="zh-CN" sz="1200" kern="1200" dirty="0" smtClean="0">
                <a:solidFill>
                  <a:schemeClr val="tx1"/>
                </a:solidFill>
                <a:latin typeface="+mn-lt"/>
                <a:ea typeface="+mn-ea"/>
                <a:cs typeface="+mn-cs"/>
              </a:rPr>
              <a:t>，或者</a:t>
            </a:r>
            <a:r>
              <a:rPr lang="en-US" altLang="zh-CN" sz="1200" kern="1200" dirty="0" smtClean="0">
                <a:solidFill>
                  <a:schemeClr val="tx1"/>
                </a:solidFill>
                <a:latin typeface="+mn-lt"/>
                <a:ea typeface="+mn-ea"/>
                <a:cs typeface="+mn-cs"/>
              </a:rPr>
              <a:t>UNKOWN</a:t>
            </a:r>
            <a:r>
              <a:rPr lang="zh-CN" altLang="zh-CN" sz="1200" kern="1200" dirty="0" smtClean="0">
                <a:solidFill>
                  <a:schemeClr val="tx1"/>
                </a:solidFill>
                <a:latin typeface="+mn-lt"/>
                <a:ea typeface="+mn-ea"/>
                <a:cs typeface="+mn-cs"/>
              </a:rPr>
              <a:t>等</a:t>
            </a:r>
          </a:p>
          <a:p>
            <a:pPr lvl="1"/>
            <a:r>
              <a:rPr lang="zh-CN" altLang="zh-CN" sz="1200" kern="1200" dirty="0" smtClean="0">
                <a:solidFill>
                  <a:schemeClr val="tx1"/>
                </a:solidFill>
                <a:latin typeface="+mn-lt"/>
                <a:ea typeface="+mn-ea"/>
                <a:cs typeface="+mn-cs"/>
              </a:rPr>
              <a:t>临近点均值填充：采用缺失值临近的</a:t>
            </a:r>
            <a:r>
              <a:rPr lang="en-US" altLang="zh-CN" sz="1200" kern="1200" dirty="0" smtClean="0">
                <a:solidFill>
                  <a:schemeClr val="tx1"/>
                </a:solidFill>
                <a:latin typeface="+mn-lt"/>
                <a:ea typeface="+mn-ea"/>
                <a:cs typeface="+mn-cs"/>
              </a:rPr>
              <a:t>N</a:t>
            </a:r>
            <a:r>
              <a:rPr lang="zh-CN" altLang="zh-CN" sz="1200" kern="1200" dirty="0" smtClean="0">
                <a:solidFill>
                  <a:schemeClr val="tx1"/>
                </a:solidFill>
                <a:latin typeface="+mn-lt"/>
                <a:ea typeface="+mn-ea"/>
                <a:cs typeface="+mn-cs"/>
              </a:rPr>
              <a:t>个没有缺失值点的平均值进行估计</a:t>
            </a:r>
          </a:p>
          <a:p>
            <a:r>
              <a:rPr lang="zh-CN" altLang="zh-CN" sz="1200" kern="1200" dirty="0" smtClean="0">
                <a:solidFill>
                  <a:schemeClr val="tx1"/>
                </a:solidFill>
                <a:latin typeface="+mn-lt"/>
                <a:ea typeface="+mn-ea"/>
                <a:cs typeface="+mn-cs"/>
              </a:rPr>
              <a:t>临近点中值填充：采用缺失值临近的</a:t>
            </a:r>
            <a:r>
              <a:rPr lang="en-US" altLang="zh-CN" sz="1200" kern="1200" dirty="0" smtClean="0">
                <a:solidFill>
                  <a:schemeClr val="tx1"/>
                </a:solidFill>
                <a:latin typeface="+mn-lt"/>
                <a:ea typeface="+mn-ea"/>
                <a:cs typeface="+mn-cs"/>
              </a:rPr>
              <a:t>N</a:t>
            </a:r>
            <a:r>
              <a:rPr lang="zh-CN" altLang="zh-CN" sz="1200" kern="1200" dirty="0" smtClean="0">
                <a:solidFill>
                  <a:schemeClr val="tx1"/>
                </a:solidFill>
                <a:latin typeface="+mn-lt"/>
                <a:ea typeface="+mn-ea"/>
                <a:cs typeface="+mn-cs"/>
              </a:rPr>
              <a:t>个没有缺失值点的中值进行估计</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12</a:t>
            </a:fld>
            <a:endParaRPr lang="zh-CN" altLang="en-US"/>
          </a:p>
        </p:txBody>
      </p:sp>
    </p:spTree>
    <p:extLst>
      <p:ext uri="{BB962C8B-B14F-4D97-AF65-F5344CB8AC3E}">
        <p14:creationId xmlns:p14="http://schemas.microsoft.com/office/powerpoint/2010/main" val="490291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kern="1200" dirty="0" smtClean="0">
                <a:solidFill>
                  <a:schemeClr val="tx1"/>
                </a:solidFill>
                <a:latin typeface="+mn-lt"/>
                <a:ea typeface="+mn-ea"/>
                <a:cs typeface="+mn-cs"/>
              </a:rPr>
              <a:t>噪</a:t>
            </a:r>
            <a:r>
              <a:rPr lang="zh-CN" altLang="zh-CN" sz="1200" kern="1200" dirty="0" smtClean="0">
                <a:solidFill>
                  <a:schemeClr val="tx1"/>
                </a:solidFill>
                <a:latin typeface="+mn-lt"/>
                <a:ea typeface="+mn-ea"/>
                <a:cs typeface="+mn-cs"/>
              </a:rPr>
              <a:t>声数据是数据集中的干扰数据，如果数据中含有大量的噪声数据，将会大大的影响数据的收敛速度，甚至对于训练生成模型的准确也会有很大的副作用。因此对于噪声数据需要进行去除</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所谓</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分箱</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，实际上就是按照属性值划分的子区间，如果一个属性值处于某个子区间范围内，就称把该属性值放进这个子区间所代表的</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箱子</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内。把待处理的数据（某列属性值）按照一定的规则放进一些箱子中，考察每一个箱子中的数据，采用某种方法分别对各个箱子中的数据进行处理</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需要确定的两个主要问题就是：如何分箱以及如何对每个箱子中的数据进行平滑处理。</a:t>
            </a:r>
          </a:p>
          <a:p>
            <a:r>
              <a:rPr lang="zh-CN" altLang="zh-CN" sz="1200" kern="1200" dirty="0" smtClean="0">
                <a:solidFill>
                  <a:schemeClr val="tx1"/>
                </a:solidFill>
                <a:latin typeface="+mn-lt"/>
                <a:ea typeface="+mn-ea"/>
                <a:cs typeface="+mn-cs"/>
              </a:rPr>
              <a:t>分箱的方法有：</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等深分箱法：将数据集按记录行数分箱，每箱具有相同的记录数，每箱记录数称为箱子的深度。这是最简单的一种分箱方法</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等宽分箱法：使数据集在整个属性值的区间上平均分布，即每个箱的区间范围是一个常量，称为箱子宽度</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用户自定义区间法：用户可以根据需要自定义区间，当用户明确希望观察某些区间范围内的数据分布时，使用这种方法可以方便地帮助用户达到目的</a:t>
            </a:r>
          </a:p>
          <a:p>
            <a:r>
              <a:rPr lang="zh-CN" altLang="zh-CN" sz="1200" kern="1200" dirty="0" smtClean="0">
                <a:solidFill>
                  <a:schemeClr val="tx1"/>
                </a:solidFill>
                <a:latin typeface="+mn-lt"/>
                <a:ea typeface="+mn-ea"/>
                <a:cs typeface="+mn-cs"/>
              </a:rPr>
              <a:t>数据平滑处理的方式有：</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箱均值平滑：对同一箱值中的数据求平均值，用平均值替代该箱子中的所有数据</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箱中位数平滑：取箱子的中值，用来替代箱子中的所有数据</a:t>
            </a:r>
          </a:p>
          <a:p>
            <a:r>
              <a:rPr lang="zh-CN" altLang="zh-CN" sz="1200" kern="1200" dirty="0" smtClean="0">
                <a:solidFill>
                  <a:schemeClr val="tx1"/>
                </a:solidFill>
                <a:latin typeface="+mn-lt"/>
                <a:ea typeface="+mn-ea"/>
                <a:cs typeface="+mn-cs"/>
              </a:rPr>
              <a:t>箱边界平滑：用距离较小的边界值替代箱中每一数据</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回归：</a:t>
            </a:r>
            <a:r>
              <a:rPr lang="zh-CN" altLang="zh-CN" sz="1200" kern="1200" dirty="0" smtClean="0">
                <a:solidFill>
                  <a:schemeClr val="tx1"/>
                </a:solidFill>
                <a:latin typeface="+mn-lt"/>
                <a:ea typeface="+mn-ea"/>
                <a:cs typeface="+mn-cs"/>
              </a:rPr>
              <a:t>确定两种或两种以上变量间相互依赖</a:t>
            </a:r>
            <a:r>
              <a:rPr lang="zh-CN" altLang="en-US" sz="1200" kern="1200" dirty="0" smtClean="0">
                <a:solidFill>
                  <a:schemeClr val="tx1"/>
                </a:solidFill>
                <a:latin typeface="+mn-lt"/>
                <a:ea typeface="+mn-ea"/>
                <a:cs typeface="+mn-cs"/>
              </a:rPr>
              <a:t>。应用范围比较广，可以用于分类，也可用于噪声清理，</a:t>
            </a:r>
            <a:r>
              <a:rPr lang="zh-CN" altLang="zh-CN" sz="1200" kern="1200" dirty="0" smtClean="0">
                <a:solidFill>
                  <a:schemeClr val="tx1"/>
                </a:solidFill>
                <a:latin typeface="+mn-lt"/>
                <a:ea typeface="+mn-ea"/>
                <a:cs typeface="+mn-cs"/>
              </a:rPr>
              <a:t>通过让数据适应回归函数来平滑数据，比较适合连续的数字型数据</a:t>
            </a:r>
            <a:endParaRPr lang="en-US" altLang="zh-CN"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离群点分析：在样本空间中，与其他样本点的一般行为或特征不一致的点，称为离群点。离群点在某些应用中是关注点，比如欺诈行为检测。但是在很多应用中，离群点会影响分析的准确性，是需要清除的</a:t>
            </a:r>
          </a:p>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13</a:t>
            </a:fld>
            <a:endParaRPr lang="zh-CN" altLang="en-US"/>
          </a:p>
        </p:txBody>
      </p:sp>
    </p:spTree>
    <p:extLst>
      <p:ext uri="{BB962C8B-B14F-4D97-AF65-F5344CB8AC3E}">
        <p14:creationId xmlns:p14="http://schemas.microsoft.com/office/powerpoint/2010/main" val="100047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合并来自多个数据存储的数据，在数据集成过程中减少结果数据集的冗余和不一致，有助于提高挖掘过程的准确性和速度</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冗余相关分析：从多个数据源中抽取不同数据的时候，容易导致数据的冗余，有些冗余可以通过相关分析检测到</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14</a:t>
            </a:fld>
            <a:endParaRPr lang="zh-CN" altLang="en-US"/>
          </a:p>
        </p:txBody>
      </p:sp>
    </p:spTree>
    <p:extLst>
      <p:ext uri="{BB962C8B-B14F-4D97-AF65-F5344CB8AC3E}">
        <p14:creationId xmlns:p14="http://schemas.microsoft.com/office/powerpoint/2010/main" val="268493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在海量数据上进行复杂的数据分析和挖掘需要很长时间，使得这种分析不现实或不可行，数据规约技术可以用来得到数据集的规约表示，使得数据集小很多，但仍然接近于保持原始数据的完整性</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维规约：</a:t>
            </a:r>
            <a:r>
              <a:rPr lang="zh-CN" altLang="zh-CN" sz="1200" kern="1200" dirty="0" smtClean="0">
                <a:solidFill>
                  <a:schemeClr val="tx1"/>
                </a:solidFill>
                <a:latin typeface="+mn-lt"/>
                <a:ea typeface="+mn-ea"/>
                <a:cs typeface="+mn-cs"/>
              </a:rPr>
              <a:t>减少随机变量或属性的个数，也就是降低特征维度，维度减少能够改善模型性能，使数据集更好理解，因此较低的特征维度可以更容易数据可视化，降低了训练模型的时间开销和节省存储空间</a:t>
            </a:r>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数量规约：用替代的、较小的数据表示形式替换原数据</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聚类：聚类技术应用很广泛，将对象划分为群或簇，使得在一个簇中的对象相互“相似”，在数据规约中，用数据的簇代表替换实际数据</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抽样：使用数据的小得多的样本（子集）表示大型数据集，常用的抽样方法有无放回简单随机抽样、有放回简单随机抽样、簇抽样、分层抽样等</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15</a:t>
            </a:fld>
            <a:endParaRPr lang="zh-CN" altLang="en-US"/>
          </a:p>
        </p:txBody>
      </p:sp>
    </p:spTree>
    <p:extLst>
      <p:ext uri="{BB962C8B-B14F-4D97-AF65-F5344CB8AC3E}">
        <p14:creationId xmlns:p14="http://schemas.microsoft.com/office/powerpoint/2010/main" val="1298274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将数据变换或统一，使得挖掘过程更有效，挖掘的模式更容易理解</a:t>
            </a:r>
            <a:endParaRPr lang="en-US" altLang="zh-CN" sz="1200" kern="1200" dirty="0" smtClean="0">
              <a:solidFill>
                <a:schemeClr val="tx1"/>
              </a:solidFill>
              <a:latin typeface="+mn-lt"/>
              <a:ea typeface="+mn-ea"/>
              <a:cs typeface="+mn-cs"/>
            </a:endParaRPr>
          </a:p>
          <a:p>
            <a:pPr lvl="0"/>
            <a:r>
              <a:rPr lang="zh-CN" altLang="zh-CN" sz="1200" kern="1200" dirty="0" smtClean="0">
                <a:solidFill>
                  <a:schemeClr val="tx1"/>
                </a:solidFill>
                <a:latin typeface="+mn-lt"/>
                <a:ea typeface="+mn-ea"/>
                <a:cs typeface="+mn-cs"/>
              </a:rPr>
              <a:t>数据规范化</a:t>
            </a:r>
          </a:p>
          <a:p>
            <a:pPr lvl="1"/>
            <a:r>
              <a:rPr lang="zh-CN" altLang="zh-CN" sz="1200" kern="1200" dirty="0" smtClean="0">
                <a:solidFill>
                  <a:schemeClr val="tx1"/>
                </a:solidFill>
                <a:latin typeface="+mn-lt"/>
                <a:ea typeface="+mn-ea"/>
                <a:cs typeface="+mn-cs"/>
              </a:rPr>
              <a:t>最小</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最大规范化：最小最大规范化也叫离差标准化，对原始数据进行线性变换，设</a:t>
            </a:r>
            <a:r>
              <a:rPr lang="en-US" altLang="zh-CN" sz="1200" kern="1200" dirty="0" err="1" smtClean="0">
                <a:solidFill>
                  <a:schemeClr val="tx1"/>
                </a:solidFill>
                <a:latin typeface="+mn-lt"/>
                <a:ea typeface="+mn-ea"/>
                <a:cs typeface="+mn-cs"/>
              </a:rPr>
              <a:t>minA</a:t>
            </a:r>
            <a:r>
              <a:rPr lang="zh-CN" altLang="zh-CN" sz="1200" kern="1200" dirty="0" smtClean="0">
                <a:solidFill>
                  <a:schemeClr val="tx1"/>
                </a:solidFill>
                <a:latin typeface="+mn-lt"/>
                <a:ea typeface="+mn-ea"/>
                <a:cs typeface="+mn-cs"/>
              </a:rPr>
              <a:t>和</a:t>
            </a:r>
            <a:r>
              <a:rPr lang="en-US" altLang="zh-CN" sz="1200" kern="1200" dirty="0" err="1" smtClean="0">
                <a:solidFill>
                  <a:schemeClr val="tx1"/>
                </a:solidFill>
                <a:latin typeface="+mn-lt"/>
                <a:ea typeface="+mn-ea"/>
                <a:cs typeface="+mn-cs"/>
              </a:rPr>
              <a:t>maxA</a:t>
            </a:r>
            <a:r>
              <a:rPr lang="zh-CN" altLang="zh-CN" sz="1200" kern="1200" dirty="0" smtClean="0">
                <a:solidFill>
                  <a:schemeClr val="tx1"/>
                </a:solidFill>
                <a:latin typeface="+mn-lt"/>
                <a:ea typeface="+mn-ea"/>
                <a:cs typeface="+mn-cs"/>
              </a:rPr>
              <a:t>为属性</a:t>
            </a:r>
            <a:r>
              <a:rPr lang="en-US" altLang="zh-CN" sz="1200" kern="1200" dirty="0" smtClean="0">
                <a:solidFill>
                  <a:schemeClr val="tx1"/>
                </a:solidFill>
                <a:latin typeface="+mn-lt"/>
                <a:ea typeface="+mn-ea"/>
                <a:cs typeface="+mn-cs"/>
              </a:rPr>
              <a:t>A</a:t>
            </a:r>
            <a:r>
              <a:rPr lang="zh-CN" altLang="zh-CN" sz="1200" kern="1200" dirty="0" smtClean="0">
                <a:solidFill>
                  <a:schemeClr val="tx1"/>
                </a:solidFill>
                <a:latin typeface="+mn-lt"/>
                <a:ea typeface="+mn-ea"/>
                <a:cs typeface="+mn-cs"/>
              </a:rPr>
              <a:t>的最小值和最大值，将</a:t>
            </a:r>
            <a:r>
              <a:rPr lang="en-US" altLang="zh-CN" sz="1200" kern="1200" dirty="0" smtClean="0">
                <a:solidFill>
                  <a:schemeClr val="tx1"/>
                </a:solidFill>
                <a:latin typeface="+mn-lt"/>
                <a:ea typeface="+mn-ea"/>
                <a:cs typeface="+mn-cs"/>
              </a:rPr>
              <a:t>A</a:t>
            </a:r>
            <a:r>
              <a:rPr lang="zh-CN" altLang="zh-CN" sz="1200" kern="1200" dirty="0" smtClean="0">
                <a:solidFill>
                  <a:schemeClr val="tx1"/>
                </a:solidFill>
                <a:latin typeface="+mn-lt"/>
                <a:ea typeface="+mn-ea"/>
                <a:cs typeface="+mn-cs"/>
              </a:rPr>
              <a:t>的一个原始值</a:t>
            </a:r>
            <a:r>
              <a:rPr lang="en-US" altLang="zh-CN" sz="1200" kern="1200" dirty="0" smtClean="0">
                <a:solidFill>
                  <a:schemeClr val="tx1"/>
                </a:solidFill>
                <a:latin typeface="+mn-lt"/>
                <a:ea typeface="+mn-ea"/>
                <a:cs typeface="+mn-cs"/>
              </a:rPr>
              <a:t>x</a:t>
            </a:r>
            <a:r>
              <a:rPr lang="zh-CN" altLang="zh-CN" sz="1200" kern="1200" dirty="0" smtClean="0">
                <a:solidFill>
                  <a:schemeClr val="tx1"/>
                </a:solidFill>
                <a:latin typeface="+mn-lt"/>
                <a:ea typeface="+mn-ea"/>
                <a:cs typeface="+mn-cs"/>
              </a:rPr>
              <a:t>通过</a:t>
            </a:r>
            <a:r>
              <a:rPr lang="en-US" altLang="zh-CN" sz="1200" kern="1200" dirty="0" smtClean="0">
                <a:solidFill>
                  <a:schemeClr val="tx1"/>
                </a:solidFill>
                <a:latin typeface="+mn-lt"/>
                <a:ea typeface="+mn-ea"/>
                <a:cs typeface="+mn-cs"/>
              </a:rPr>
              <a:t>min-max</a:t>
            </a:r>
            <a:r>
              <a:rPr lang="zh-CN" altLang="zh-CN" sz="1200" kern="1200" dirty="0" smtClean="0">
                <a:solidFill>
                  <a:schemeClr val="tx1"/>
                </a:solidFill>
                <a:latin typeface="+mn-lt"/>
                <a:ea typeface="+mn-ea"/>
                <a:cs typeface="+mn-cs"/>
              </a:rPr>
              <a:t>标准化映射成灾区间【</a:t>
            </a:r>
            <a:r>
              <a:rPr lang="en-US" altLang="zh-CN" sz="1200" kern="1200" dirty="0" smtClean="0">
                <a:solidFill>
                  <a:schemeClr val="tx1"/>
                </a:solidFill>
                <a:latin typeface="+mn-lt"/>
                <a:ea typeface="+mn-ea"/>
                <a:cs typeface="+mn-cs"/>
              </a:rPr>
              <a:t>0</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】中的值</a:t>
            </a:r>
            <a:r>
              <a:rPr lang="en-US" altLang="zh-CN" sz="1200" kern="1200" dirty="0" smtClean="0">
                <a:solidFill>
                  <a:schemeClr val="tx1"/>
                </a:solidFill>
                <a:latin typeface="+mn-lt"/>
                <a:ea typeface="+mn-ea"/>
                <a:cs typeface="+mn-cs"/>
              </a:rPr>
              <a:t>x‘</a:t>
            </a:r>
            <a:endParaRPr lang="zh-CN" altLang="zh-CN" sz="1200" kern="1200" dirty="0" smtClean="0">
              <a:solidFill>
                <a:schemeClr val="tx1"/>
              </a:solidFill>
              <a:latin typeface="+mn-lt"/>
              <a:ea typeface="+mn-ea"/>
              <a:cs typeface="+mn-cs"/>
            </a:endParaRPr>
          </a:p>
          <a:p>
            <a:pPr lvl="1"/>
            <a:r>
              <a:rPr lang="en-US" altLang="zh-CN" sz="1200" kern="1200" dirty="0" smtClean="0">
                <a:solidFill>
                  <a:schemeClr val="tx1"/>
                </a:solidFill>
                <a:latin typeface="+mn-lt"/>
                <a:ea typeface="+mn-ea"/>
                <a:cs typeface="+mn-cs"/>
              </a:rPr>
              <a:t>Z</a:t>
            </a:r>
            <a:r>
              <a:rPr lang="zh-CN" altLang="zh-CN" sz="1200" kern="1200" dirty="0" smtClean="0">
                <a:solidFill>
                  <a:schemeClr val="tx1"/>
                </a:solidFill>
                <a:latin typeface="+mn-lt"/>
                <a:ea typeface="+mn-ea"/>
                <a:cs typeface="+mn-cs"/>
              </a:rPr>
              <a:t>分数规范化：这种方法基于原始数据的均值（</a:t>
            </a:r>
            <a:r>
              <a:rPr lang="en-US" altLang="zh-CN" sz="1200" kern="1200" dirty="0" smtClean="0">
                <a:solidFill>
                  <a:schemeClr val="tx1"/>
                </a:solidFill>
                <a:latin typeface="+mn-lt"/>
                <a:ea typeface="+mn-ea"/>
                <a:cs typeface="+mn-cs"/>
              </a:rPr>
              <a:t>mean</a:t>
            </a:r>
            <a:r>
              <a:rPr lang="zh-CN" altLang="zh-CN" sz="1200" kern="1200" dirty="0" smtClean="0">
                <a:solidFill>
                  <a:schemeClr val="tx1"/>
                </a:solidFill>
                <a:latin typeface="+mn-lt"/>
                <a:ea typeface="+mn-ea"/>
                <a:cs typeface="+mn-cs"/>
              </a:rPr>
              <a:t>）和标准差（</a:t>
            </a:r>
            <a:r>
              <a:rPr lang="en-US" altLang="zh-CN" sz="1200" kern="1200" dirty="0" smtClean="0">
                <a:solidFill>
                  <a:schemeClr val="tx1"/>
                </a:solidFill>
                <a:latin typeface="+mn-lt"/>
                <a:ea typeface="+mn-ea"/>
                <a:cs typeface="+mn-cs"/>
              </a:rPr>
              <a:t>standard deviation</a:t>
            </a:r>
            <a:r>
              <a:rPr lang="zh-CN" altLang="zh-CN" sz="1200" kern="1200" dirty="0" smtClean="0">
                <a:solidFill>
                  <a:schemeClr val="tx1"/>
                </a:solidFill>
                <a:latin typeface="+mn-lt"/>
                <a:ea typeface="+mn-ea"/>
                <a:cs typeface="+mn-cs"/>
              </a:rPr>
              <a:t>）进行数据的标准化</a:t>
            </a:r>
          </a:p>
          <a:p>
            <a:pPr lvl="1"/>
            <a:r>
              <a:rPr lang="zh-CN" altLang="zh-CN" sz="1200" kern="1200" dirty="0" smtClean="0">
                <a:solidFill>
                  <a:schemeClr val="tx1"/>
                </a:solidFill>
                <a:latin typeface="+mn-lt"/>
                <a:ea typeface="+mn-ea"/>
                <a:cs typeface="+mn-cs"/>
              </a:rPr>
              <a:t>按小数定标规范化：通过移动数据的小数点位置来进行标准化，小数点移动多少位取决于属性</a:t>
            </a:r>
            <a:r>
              <a:rPr lang="en-US" altLang="zh-CN" sz="1200" kern="1200" dirty="0" smtClean="0">
                <a:solidFill>
                  <a:schemeClr val="tx1"/>
                </a:solidFill>
                <a:latin typeface="+mn-lt"/>
                <a:ea typeface="+mn-ea"/>
                <a:cs typeface="+mn-cs"/>
              </a:rPr>
              <a:t>A</a:t>
            </a:r>
            <a:r>
              <a:rPr lang="zh-CN" altLang="zh-CN" sz="1200" kern="1200" dirty="0" smtClean="0">
                <a:solidFill>
                  <a:schemeClr val="tx1"/>
                </a:solidFill>
                <a:latin typeface="+mn-lt"/>
                <a:ea typeface="+mn-ea"/>
                <a:cs typeface="+mn-cs"/>
              </a:rPr>
              <a:t>的取值中的最大绝对值。</a:t>
            </a:r>
          </a:p>
          <a:p>
            <a:pPr lvl="0"/>
            <a:r>
              <a:rPr lang="zh-CN" altLang="zh-CN" sz="1200" kern="1200" dirty="0" smtClean="0">
                <a:solidFill>
                  <a:schemeClr val="tx1"/>
                </a:solidFill>
                <a:latin typeface="+mn-lt"/>
                <a:ea typeface="+mn-ea"/>
                <a:cs typeface="+mn-cs"/>
              </a:rPr>
              <a:t>数据离散化：数据离散化是数据变换的一种形式，数值属性的原始值用区间标签或概念标签替换，这些标签可以递归地组织成更高层概念，导致数值属性的概念分层</a:t>
            </a:r>
          </a:p>
          <a:p>
            <a:pPr lvl="1"/>
            <a:r>
              <a:rPr lang="zh-CN" altLang="zh-CN" sz="1200" kern="1200" dirty="0" smtClean="0">
                <a:solidFill>
                  <a:schemeClr val="tx1"/>
                </a:solidFill>
                <a:latin typeface="+mn-lt"/>
                <a:ea typeface="+mn-ea"/>
                <a:cs typeface="+mn-cs"/>
              </a:rPr>
              <a:t>分箱：基于箱个数自顶向下分裂，也可以用于数据离散化，例如使用等宽或等频分箱，用箱均值或中位数替换箱中的每个值，可以将属性离散化</a:t>
            </a:r>
          </a:p>
          <a:p>
            <a:pPr lvl="1"/>
            <a:r>
              <a:rPr lang="zh-CN" altLang="zh-CN" sz="1200" kern="1200" dirty="0" smtClean="0">
                <a:solidFill>
                  <a:schemeClr val="tx1"/>
                </a:solidFill>
                <a:latin typeface="+mn-lt"/>
                <a:ea typeface="+mn-ea"/>
                <a:cs typeface="+mn-cs"/>
              </a:rPr>
              <a:t>聚类：将属性的值划分成簇或组，遵循自顶向下的划分策略或自底向上的合并策略，聚类可以用来产生属性的概念分层</a:t>
            </a:r>
          </a:p>
          <a:p>
            <a:pPr lvl="1"/>
            <a:r>
              <a:rPr lang="zh-CN" altLang="zh-CN" sz="1200" kern="1200" dirty="0" smtClean="0">
                <a:solidFill>
                  <a:schemeClr val="tx1"/>
                </a:solidFill>
                <a:latin typeface="+mn-lt"/>
                <a:ea typeface="+mn-ea"/>
                <a:cs typeface="+mn-cs"/>
              </a:rPr>
              <a:t>决策树：为分类生产分类决策树，使用自顶向下划分方法</a:t>
            </a:r>
          </a:p>
          <a:p>
            <a:r>
              <a:rPr lang="zh-CN" altLang="zh-CN" sz="1200" kern="1200" dirty="0" smtClean="0">
                <a:solidFill>
                  <a:schemeClr val="tx1"/>
                </a:solidFill>
                <a:latin typeface="+mn-lt"/>
                <a:ea typeface="+mn-ea"/>
                <a:cs typeface="+mn-cs"/>
              </a:rPr>
              <a:t>相关分析：例如</a:t>
            </a:r>
            <a:r>
              <a:rPr lang="en-US" altLang="zh-CN" sz="1200" kern="1200" dirty="0" err="1" smtClean="0">
                <a:solidFill>
                  <a:schemeClr val="tx1"/>
                </a:solidFill>
                <a:latin typeface="+mn-lt"/>
                <a:ea typeface="+mn-ea"/>
                <a:cs typeface="+mn-cs"/>
              </a:rPr>
              <a:t>ChiMerge</a:t>
            </a:r>
            <a:r>
              <a:rPr lang="zh-CN" altLang="zh-CN" sz="1200" kern="1200" dirty="0" smtClean="0">
                <a:solidFill>
                  <a:schemeClr val="tx1"/>
                </a:solidFill>
                <a:latin typeface="+mn-lt"/>
                <a:ea typeface="+mn-ea"/>
                <a:cs typeface="+mn-cs"/>
              </a:rPr>
              <a:t>是一种基于卡方的离散化方法。采用自底向上的策略，递归地找出最邻近的区间，然后合并它们，形成较大的区间</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16</a:t>
            </a:fld>
            <a:endParaRPr lang="zh-CN" altLang="en-US"/>
          </a:p>
        </p:txBody>
      </p:sp>
    </p:spTree>
    <p:extLst>
      <p:ext uri="{BB962C8B-B14F-4D97-AF65-F5344CB8AC3E}">
        <p14:creationId xmlns:p14="http://schemas.microsoft.com/office/powerpoint/2010/main" val="189738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17</a:t>
            </a:fld>
            <a:endParaRPr lang="zh-CN" altLang="en-US"/>
          </a:p>
        </p:txBody>
      </p:sp>
    </p:spTree>
    <p:extLst>
      <p:ext uri="{BB962C8B-B14F-4D97-AF65-F5344CB8AC3E}">
        <p14:creationId xmlns:p14="http://schemas.microsoft.com/office/powerpoint/2010/main" val="3807442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单表：仅展示一个</a:t>
            </a:r>
            <a:r>
              <a:rPr lang="en-US" altLang="zh-CN" dirty="0" err="1" smtClean="0"/>
              <a:t>DataFrame</a:t>
            </a:r>
            <a:r>
              <a:rPr lang="zh-CN" altLang="en-US" dirty="0" smtClean="0"/>
              <a:t>的数据</a:t>
            </a:r>
            <a:endParaRPr lang="en-US" altLang="zh-CN" dirty="0" smtClean="0"/>
          </a:p>
          <a:p>
            <a:r>
              <a:rPr lang="zh-CN" altLang="en-US" dirty="0" smtClean="0"/>
              <a:t>坐标系：带数轴的展示方式，如折线图、柱状图</a:t>
            </a:r>
            <a:endParaRPr lang="en-US" altLang="zh-CN" dirty="0" smtClean="0"/>
          </a:p>
          <a:p>
            <a:r>
              <a:rPr lang="zh-CN" altLang="en-US" dirty="0" smtClean="0"/>
              <a:t>图形：不带数轴的展示方式，如饼图、、漏斗图</a:t>
            </a:r>
            <a:endParaRPr lang="en-US" altLang="zh-CN" dirty="0" smtClean="0"/>
          </a:p>
          <a:p>
            <a:r>
              <a:rPr lang="zh-CN" altLang="en-US" dirty="0" smtClean="0"/>
              <a:t>二维：平面展示，三维：立体展示</a:t>
            </a:r>
            <a:endParaRPr lang="en-US" altLang="zh-CN" dirty="0" smtClean="0"/>
          </a:p>
          <a:p>
            <a:r>
              <a:rPr lang="zh-CN" altLang="en-US" dirty="0" smtClean="0"/>
              <a:t>单组：</a:t>
            </a:r>
            <a:r>
              <a:rPr lang="en-US" altLang="zh-CN" dirty="0" smtClean="0"/>
              <a:t>X</a:t>
            </a:r>
            <a:r>
              <a:rPr lang="zh-CN" altLang="en-US" dirty="0" smtClean="0"/>
              <a:t>轴有一个变量，</a:t>
            </a:r>
            <a:r>
              <a:rPr lang="en-US" altLang="zh-CN" dirty="0" smtClean="0"/>
              <a:t>Y</a:t>
            </a:r>
            <a:r>
              <a:rPr lang="zh-CN" altLang="en-US" dirty="0" smtClean="0"/>
              <a:t>轴一个变量</a:t>
            </a:r>
            <a:endParaRPr lang="en-US" altLang="zh-CN" dirty="0" smtClean="0"/>
          </a:p>
          <a:p>
            <a:r>
              <a:rPr lang="zh-CN" altLang="en-US" dirty="0" smtClean="0"/>
              <a:t>多组：</a:t>
            </a:r>
            <a:r>
              <a:rPr lang="en-US" altLang="zh-CN" dirty="0" smtClean="0"/>
              <a:t>X</a:t>
            </a:r>
            <a:r>
              <a:rPr lang="zh-CN" altLang="en-US" dirty="0" smtClean="0"/>
              <a:t>轴一个变量，</a:t>
            </a:r>
            <a:r>
              <a:rPr lang="en-US" altLang="zh-CN" dirty="0" smtClean="0"/>
              <a:t>Y</a:t>
            </a:r>
            <a:r>
              <a:rPr lang="zh-CN" altLang="en-US" dirty="0" smtClean="0"/>
              <a:t>轴一个或多个变量</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20</a:t>
            </a:fld>
            <a:endParaRPr lang="zh-CN" altLang="en-US"/>
          </a:p>
        </p:txBody>
      </p:sp>
    </p:spTree>
    <p:extLst>
      <p:ext uri="{BB962C8B-B14F-4D97-AF65-F5344CB8AC3E}">
        <p14:creationId xmlns:p14="http://schemas.microsoft.com/office/powerpoint/2010/main" val="952212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在机器学习领域里，不</a:t>
            </a:r>
            <a:r>
              <a:rPr lang="zh-CN" altLang="en-US" smtClean="0"/>
              <a:t>存在一种万能</a:t>
            </a:r>
            <a:r>
              <a:rPr lang="zh-CN" altLang="en-US" dirty="0" smtClean="0"/>
              <a:t>的算法可以完美解决所有问题，尤其是像预测建模的监督学习里</a:t>
            </a:r>
            <a:endParaRPr lang="en-US" altLang="zh-CN" dirty="0" smtClean="0"/>
          </a:p>
          <a:p>
            <a:r>
              <a:rPr lang="zh-CN" altLang="en-US" dirty="0" smtClean="0"/>
              <a:t>比方说，神经网络不见得比决策树好，同样反过来也不成立，最后的结果是有很多因素在起作用，比方说数据集的大小及组成</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23</a:t>
            </a:fld>
            <a:endParaRPr lang="zh-CN" altLang="en-US"/>
          </a:p>
        </p:txBody>
      </p:sp>
    </p:spTree>
    <p:extLst>
      <p:ext uri="{BB962C8B-B14F-4D97-AF65-F5344CB8AC3E}">
        <p14:creationId xmlns:p14="http://schemas.microsoft.com/office/powerpoint/2010/main" val="2246477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24</a:t>
            </a:fld>
            <a:endParaRPr lang="zh-CN" altLang="en-US"/>
          </a:p>
        </p:txBody>
      </p:sp>
    </p:spTree>
    <p:extLst>
      <p:ext uri="{BB962C8B-B14F-4D97-AF65-F5344CB8AC3E}">
        <p14:creationId xmlns:p14="http://schemas.microsoft.com/office/powerpoint/2010/main" val="32184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优点</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简单，易于理解，易于实现，无需估计参数，无需训练；</a:t>
            </a:r>
          </a:p>
          <a:p>
            <a:r>
              <a:rPr lang="en-US" altLang="zh-CN" sz="1200" b="0" i="0" kern="1200" dirty="0" smtClean="0">
                <a:solidFill>
                  <a:schemeClr val="tx1"/>
                </a:solidFill>
                <a:latin typeface="+mn-lt"/>
                <a:ea typeface="+mn-ea"/>
                <a:cs typeface="+mn-cs"/>
              </a:rPr>
              <a:t>2. </a:t>
            </a:r>
            <a:r>
              <a:rPr lang="zh-CN" altLang="en-US" sz="1200" b="0" i="0" kern="1200" dirty="0" smtClean="0">
                <a:solidFill>
                  <a:schemeClr val="tx1"/>
                </a:solidFill>
                <a:latin typeface="+mn-lt"/>
                <a:ea typeface="+mn-ea"/>
                <a:cs typeface="+mn-cs"/>
              </a:rPr>
              <a:t>适合对稀有事件进行分类；</a:t>
            </a: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特别适合于多分类问题</a:t>
            </a:r>
            <a:r>
              <a:rPr lang="en-US" altLang="zh-CN" sz="1200" b="0" i="0" kern="1200" dirty="0" smtClean="0">
                <a:solidFill>
                  <a:schemeClr val="tx1"/>
                </a:solidFill>
                <a:latin typeface="+mn-lt"/>
                <a:ea typeface="+mn-ea"/>
                <a:cs typeface="+mn-cs"/>
              </a:rPr>
              <a:t>(multi-modal,</a:t>
            </a:r>
            <a:r>
              <a:rPr lang="zh-CN" altLang="en-US" sz="1200" b="0" i="0" kern="1200" dirty="0" smtClean="0">
                <a:solidFill>
                  <a:schemeClr val="tx1"/>
                </a:solidFill>
                <a:latin typeface="+mn-lt"/>
                <a:ea typeface="+mn-ea"/>
                <a:cs typeface="+mn-cs"/>
              </a:rPr>
              <a:t>对象具有多个类别标签</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kNN</a:t>
            </a:r>
            <a:r>
              <a:rPr lang="zh-CN" altLang="en-US" sz="1200" b="0" i="0" kern="1200" dirty="0" smtClean="0">
                <a:solidFill>
                  <a:schemeClr val="tx1"/>
                </a:solidFill>
                <a:latin typeface="+mn-lt"/>
                <a:ea typeface="+mn-ea"/>
                <a:cs typeface="+mn-cs"/>
              </a:rPr>
              <a:t>比</a:t>
            </a:r>
            <a:r>
              <a:rPr lang="en-US" altLang="zh-CN" sz="1200" b="0" i="0" kern="1200" dirty="0" smtClean="0">
                <a:solidFill>
                  <a:schemeClr val="tx1"/>
                </a:solidFill>
                <a:latin typeface="+mn-lt"/>
                <a:ea typeface="+mn-ea"/>
                <a:cs typeface="+mn-cs"/>
              </a:rPr>
              <a:t>SVM</a:t>
            </a:r>
            <a:r>
              <a:rPr lang="zh-CN" altLang="en-US" sz="1200" b="0" i="0" kern="1200" dirty="0" smtClean="0">
                <a:solidFill>
                  <a:schemeClr val="tx1"/>
                </a:solidFill>
                <a:latin typeface="+mn-lt"/>
                <a:ea typeface="+mn-ea"/>
                <a:cs typeface="+mn-cs"/>
              </a:rPr>
              <a:t>的表现要好</a:t>
            </a:r>
          </a:p>
          <a:p>
            <a:endParaRPr lang="en-US" altLang="zh-CN" dirty="0" smtClean="0"/>
          </a:p>
          <a:p>
            <a:r>
              <a:rPr lang="zh-CN" altLang="en-US" dirty="0" smtClean="0"/>
              <a:t>缺点</a:t>
            </a:r>
            <a:endParaRPr lang="en-US" altLang="zh-CN" dirty="0" smtClean="0"/>
          </a:p>
          <a:p>
            <a:r>
              <a:rPr lang="zh-CN" altLang="en-US" sz="1200" b="0" i="0" kern="1200" dirty="0" smtClean="0">
                <a:solidFill>
                  <a:schemeClr val="tx1"/>
                </a:solidFill>
                <a:latin typeface="+mn-lt"/>
                <a:ea typeface="+mn-ea"/>
                <a:cs typeface="+mn-cs"/>
              </a:rPr>
              <a:t>该算法在分类时有个主要的不足是，当样本不平衡时，如一个类的样本容量很大，而其他类样本容量很小时，有可能导致当输入一个新样本时，该样本的</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个邻居中大容量类的样本占多数。 该算法只计算“最近的”邻居样本，某一类的样本数量很大，那么或者这类样本并不接近目标样本，或者这类样本很靠近目标样本。</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该方法的另一个不足之处是计算量较大，因为对每一个待分类的文本都要计算它到全体已知样本的距离，才能求得它的</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个最近邻点。</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28</a:t>
            </a:fld>
            <a:endParaRPr lang="zh-CN" altLang="en-US"/>
          </a:p>
        </p:txBody>
      </p:sp>
    </p:spTree>
    <p:extLst>
      <p:ext uri="{BB962C8B-B14F-4D97-AF65-F5344CB8AC3E}">
        <p14:creationId xmlns:p14="http://schemas.microsoft.com/office/powerpoint/2010/main" val="366757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数据挖掘是集成许多学科中成熟的工具和技术，从大量的、不完全的、有噪声的、模糊的数据中提取隐含在其中的、人们事先不知道的、但又是潜在有用的信息和知识的过程，由以下步骤的迭代序列组成：</a:t>
            </a:r>
          </a:p>
          <a:p>
            <a:pPr lvl="0"/>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数据清理：消除噪声、删除不一致数据、数据回填等</a:t>
            </a:r>
          </a:p>
          <a:p>
            <a:pPr lvl="0"/>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数据集成：将多种数据源组合在一起</a:t>
            </a:r>
          </a:p>
          <a:p>
            <a:pPr lvl="0"/>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数据选择：从数据库中提取与分析任务相关的数据</a:t>
            </a:r>
          </a:p>
          <a:p>
            <a:pPr lvl="0"/>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数据变换：通过汇总或聚集操作，把数据变换和统一成合适挖掘的形式</a:t>
            </a:r>
          </a:p>
          <a:p>
            <a:pPr lvl="0"/>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知识挖掘：使用智能方法提取数据模式</a:t>
            </a:r>
          </a:p>
          <a:p>
            <a:pPr lvl="0"/>
            <a:r>
              <a:rPr lang="en-US" altLang="zh-CN"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模式评估：根据某种兴趣度度量，识别代表知识的真正感兴趣的模式</a:t>
            </a:r>
          </a:p>
          <a:p>
            <a:pPr lvl="0"/>
            <a:r>
              <a:rPr lang="en-US" altLang="zh-CN" sz="1200" kern="1200" dirty="0" smtClean="0">
                <a:solidFill>
                  <a:schemeClr val="tx1"/>
                </a:solidFill>
                <a:latin typeface="+mn-lt"/>
                <a:ea typeface="+mn-ea"/>
                <a:cs typeface="+mn-cs"/>
              </a:rPr>
              <a:t>7</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知识表示：使用可视化和知识表示技术，向用户提供挖掘的知识</a:t>
            </a:r>
          </a:p>
          <a:p>
            <a:endParaRPr lang="zh-CN" altLang="en-US" dirty="0" smtClean="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a:t>
            </a:fld>
            <a:endParaRPr lang="zh-CN" altLang="en-US"/>
          </a:p>
        </p:txBody>
      </p:sp>
    </p:spTree>
    <p:extLst>
      <p:ext uri="{BB962C8B-B14F-4D97-AF65-F5344CB8AC3E}">
        <p14:creationId xmlns:p14="http://schemas.microsoft.com/office/powerpoint/2010/main" val="81235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利用升维德方式把样本集分开</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29</a:t>
            </a:fld>
            <a:endParaRPr lang="zh-CN" altLang="en-US"/>
          </a:p>
        </p:txBody>
      </p:sp>
    </p:spTree>
    <p:extLst>
      <p:ext uri="{BB962C8B-B14F-4D97-AF65-F5344CB8AC3E}">
        <p14:creationId xmlns:p14="http://schemas.microsoft.com/office/powerpoint/2010/main" val="2651912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30</a:t>
            </a:fld>
            <a:endParaRPr lang="zh-CN" altLang="en-US"/>
          </a:p>
        </p:txBody>
      </p:sp>
    </p:spTree>
    <p:extLst>
      <p:ext uri="{BB962C8B-B14F-4D97-AF65-F5344CB8AC3E}">
        <p14:creationId xmlns:p14="http://schemas.microsoft.com/office/powerpoint/2010/main" val="1502077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线性回归能对连续值结果进行预测，而现实生活中常见的另外一类问题是，分类问题。最简单的情况是是与否的二分类问题。比如说医生需要判断病人是否生病，银行要判断一个人的信用程度是否达到可以给他发信用卡的程度，邮件收件箱要自动对邮件分类为正常邮件和垃圾邮件等等</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34</a:t>
            </a:fld>
            <a:endParaRPr lang="zh-CN" altLang="en-US"/>
          </a:p>
        </p:txBody>
      </p:sp>
    </p:spTree>
    <p:extLst>
      <p:ext uri="{BB962C8B-B14F-4D97-AF65-F5344CB8AC3E}">
        <p14:creationId xmlns:p14="http://schemas.microsoft.com/office/powerpoint/2010/main" val="1381856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算子利用数据源训练出一个多层感知器模型，也就是一个简易的全连接神经网络模型</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35</a:t>
            </a:fld>
            <a:endParaRPr lang="zh-CN" altLang="en-US"/>
          </a:p>
        </p:txBody>
      </p:sp>
    </p:spTree>
    <p:extLst>
      <p:ext uri="{BB962C8B-B14F-4D97-AF65-F5344CB8AC3E}">
        <p14:creationId xmlns:p14="http://schemas.microsoft.com/office/powerpoint/2010/main" val="2656588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36</a:t>
            </a:fld>
            <a:endParaRPr lang="zh-CN" altLang="en-US"/>
          </a:p>
        </p:txBody>
      </p:sp>
    </p:spTree>
    <p:extLst>
      <p:ext uri="{BB962C8B-B14F-4D97-AF65-F5344CB8AC3E}">
        <p14:creationId xmlns:p14="http://schemas.microsoft.com/office/powerpoint/2010/main" val="20303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协同过滤简单来说是利用某兴趣相投、拥有共同经验之群体的喜好来推荐用户感兴趣的信息，个人通过合作的机制给予信息相当程度的回应（如评分）并记录下来以达到过滤的目的进而帮助别人筛选信息，回应不一定局限于特别感兴趣的，特别不感兴趣信息的纪录也相当重要。</a:t>
            </a:r>
            <a:endParaRPr lang="en-US" altLang="zh-CN" dirty="0" smtClean="0"/>
          </a:p>
          <a:p>
            <a:r>
              <a:rPr lang="zh-CN" altLang="en-US" sz="1200" kern="1200" dirty="0" smtClean="0">
                <a:solidFill>
                  <a:schemeClr val="tx1"/>
                </a:solidFill>
                <a:latin typeface="+mn-lt"/>
                <a:ea typeface="+mn-ea"/>
                <a:cs typeface="+mn-cs"/>
              </a:rPr>
              <a:t>协同过滤</a:t>
            </a:r>
            <a:r>
              <a:rPr lang="en-US" altLang="zh-CN" sz="1200" kern="1200" dirty="0" smtClean="0">
                <a:solidFill>
                  <a:schemeClr val="tx1"/>
                </a:solidFill>
                <a:latin typeface="+mn-lt"/>
                <a:ea typeface="+mn-ea"/>
                <a:cs typeface="+mn-cs"/>
              </a:rPr>
              <a:t>(Collaborative Filtering)</a:t>
            </a:r>
            <a:r>
              <a:rPr lang="zh-CN" altLang="en-US" sz="1200" kern="1200" dirty="0" smtClean="0">
                <a:solidFill>
                  <a:schemeClr val="tx1"/>
                </a:solidFill>
                <a:latin typeface="+mn-lt"/>
                <a:ea typeface="+mn-ea"/>
                <a:cs typeface="+mn-cs"/>
              </a:rPr>
              <a:t>的推荐系统的原理是通过将用户和其他用户的数据进行比对来实现推荐的。比对的具体方法就是通过计算两个用户数据之间的相似性，通过相似性的计算来说明两个用户数据之间的相似程度。相似度函数的设计必须满足度量空间的三点要求，即非负性，对称性和三角不等性。常用的相似度的计算方法有：欧式距离法、皮尔逊相关系数法和夹角余弦相似度法。</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38</a:t>
            </a:fld>
            <a:endParaRPr lang="zh-CN" altLang="en-US"/>
          </a:p>
        </p:txBody>
      </p:sp>
    </p:spTree>
    <p:extLst>
      <p:ext uri="{BB962C8B-B14F-4D97-AF65-F5344CB8AC3E}">
        <p14:creationId xmlns:p14="http://schemas.microsoft.com/office/powerpoint/2010/main" val="2628142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异常检测算法先是将一些正常的样本做为无标签样本来学习模型</a:t>
            </a:r>
            <a:r>
              <a:rPr lang="en-US" altLang="zh-CN" dirty="0" smtClean="0"/>
              <a:t>p(x),</a:t>
            </a:r>
            <a:r>
              <a:rPr lang="zh-CN" altLang="en-US" dirty="0" smtClean="0"/>
              <a:t>即评估参数，然后用学习到的模型在交叉验证集上通过</a:t>
            </a:r>
            <a:r>
              <a:rPr lang="en-US" altLang="zh-CN" dirty="0" smtClean="0"/>
              <a:t>F1</a:t>
            </a:r>
            <a:r>
              <a:rPr lang="zh-CN" altLang="en-US" dirty="0" smtClean="0"/>
              <a:t>值来选择表现最好的</a:t>
            </a:r>
            <a:r>
              <a:rPr lang="en-US" altLang="zh-CN" dirty="0" smtClean="0"/>
              <a:t>ε</a:t>
            </a:r>
            <a:r>
              <a:rPr lang="zh-CN" altLang="en-US" dirty="0" smtClean="0"/>
              <a:t>的值，然后在测试集上进行算法的评估。</a:t>
            </a:r>
            <a:endParaRPr lang="en-US" altLang="zh-CN" dirty="0" smtClean="0"/>
          </a:p>
          <a:p>
            <a:endParaRPr lang="en-US" altLang="zh-CN" dirty="0" smtClean="0"/>
          </a:p>
          <a:p>
            <a:r>
              <a:rPr lang="zh-CN" altLang="zh-CN" sz="1200" kern="1200" dirty="0" smtClean="0">
                <a:solidFill>
                  <a:schemeClr val="tx1"/>
                </a:solidFill>
                <a:latin typeface="+mn-lt"/>
                <a:ea typeface="+mn-ea"/>
                <a:cs typeface="+mn-cs"/>
              </a:rPr>
              <a:t>业务级别异常检测模型是指对文本句子进行聚类分析，将类别数量最少的一类归为异常类，这有别于通常所说的“异常检测”</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39</a:t>
            </a:fld>
            <a:endParaRPr lang="zh-CN" altLang="en-US"/>
          </a:p>
        </p:txBody>
      </p:sp>
    </p:spTree>
    <p:extLst>
      <p:ext uri="{BB962C8B-B14F-4D97-AF65-F5344CB8AC3E}">
        <p14:creationId xmlns:p14="http://schemas.microsoft.com/office/powerpoint/2010/main" val="4149144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粗糙集理论（</a:t>
            </a:r>
            <a:r>
              <a:rPr lang="en-US" altLang="zh-CN" dirty="0" smtClean="0"/>
              <a:t>Rough Set theory</a:t>
            </a:r>
            <a:r>
              <a:rPr lang="zh-CN" altLang="en-US" dirty="0" smtClean="0"/>
              <a:t>）是一个种处理数据分类的数据挖掘方法。当数据属于定性数据或不确定性数据，无法使用一般的统计方法时，粗糙集理论可以在信息不完整和信息不一致下，用来规约数据集合，发掘隐藏的数据阳性和数据相关性，以产生有用的分类规则。 </a:t>
            </a:r>
            <a:br>
              <a:rPr lang="zh-CN" altLang="en-US" dirty="0" smtClean="0"/>
            </a:br>
            <a:r>
              <a:rPr lang="zh-CN" altLang="en-US" dirty="0" smtClean="0"/>
              <a:t>粗糙集理论现在主要应用在①临床医疗诊断；②电力系统和其他工业过程故障诊断；③预测与控制；④模式识别与分类；⑤机器学习和数据挖掘； ⑥图像处理等方面。</a:t>
            </a:r>
            <a:endParaRPr lang="en-US" altLang="zh-CN" dirty="0" smtClean="0"/>
          </a:p>
          <a:p>
            <a:r>
              <a:rPr lang="zh-CN" altLang="en-US" sz="1200" dirty="0" smtClean="0"/>
              <a:t>不确定性按性质划分</a:t>
            </a:r>
            <a:r>
              <a:rPr lang="en-US" altLang="zh-CN" sz="1200" dirty="0" smtClean="0"/>
              <a:t>:</a:t>
            </a:r>
            <a:endParaRPr lang="zh-CN" altLang="en-US" dirty="0" smtClean="0"/>
          </a:p>
          <a:p>
            <a:r>
              <a:rPr lang="en-US" altLang="zh-CN" sz="1200" dirty="0" smtClean="0"/>
              <a:t>1)</a:t>
            </a:r>
            <a:r>
              <a:rPr lang="zh-CN" altLang="en-US" sz="1200" kern="1200" dirty="0" smtClean="0">
                <a:solidFill>
                  <a:schemeClr val="tx1"/>
                </a:solidFill>
                <a:latin typeface="+mn-lt"/>
                <a:ea typeface="+mn-ea"/>
                <a:cs typeface="+mn-cs"/>
              </a:rPr>
              <a:t>        </a:t>
            </a:r>
            <a:r>
              <a:rPr lang="zh-CN" altLang="en-US" sz="1200" dirty="0" smtClean="0"/>
              <a:t>随机性</a:t>
            </a:r>
            <a:r>
              <a:rPr lang="en-US" altLang="zh-CN" sz="1200" dirty="0" smtClean="0"/>
              <a:t>.</a:t>
            </a:r>
            <a:endParaRPr lang="zh-CN" altLang="en-US" dirty="0" smtClean="0"/>
          </a:p>
          <a:p>
            <a:r>
              <a:rPr lang="zh-CN" altLang="en-US" sz="1200" dirty="0" smtClean="0"/>
              <a:t>例</a:t>
            </a:r>
            <a:r>
              <a:rPr lang="en-US" altLang="zh-CN" sz="1200" dirty="0" smtClean="0"/>
              <a:t>:</a:t>
            </a:r>
            <a:r>
              <a:rPr lang="zh-CN" altLang="en-US" sz="1200" dirty="0" smtClean="0"/>
              <a:t>明天可能会下雨</a:t>
            </a:r>
            <a:endParaRPr lang="zh-CN" altLang="en-US" dirty="0" smtClean="0"/>
          </a:p>
          <a:p>
            <a:r>
              <a:rPr lang="en-US" altLang="zh-CN" sz="1200" dirty="0" smtClean="0"/>
              <a:t>2)</a:t>
            </a:r>
            <a:r>
              <a:rPr lang="zh-CN" altLang="en-US" sz="1200" kern="1200" dirty="0" smtClean="0">
                <a:solidFill>
                  <a:schemeClr val="tx1"/>
                </a:solidFill>
                <a:latin typeface="+mn-lt"/>
                <a:ea typeface="+mn-ea"/>
                <a:cs typeface="+mn-cs"/>
              </a:rPr>
              <a:t>        </a:t>
            </a:r>
            <a:r>
              <a:rPr lang="zh-CN" altLang="en-US" sz="1200" dirty="0" smtClean="0"/>
              <a:t>模糊性</a:t>
            </a:r>
            <a:r>
              <a:rPr lang="en-US" altLang="zh-CN" sz="1200" dirty="0" smtClean="0"/>
              <a:t>:</a:t>
            </a:r>
            <a:endParaRPr lang="zh-CN" altLang="en-US" dirty="0" smtClean="0"/>
          </a:p>
          <a:p>
            <a:r>
              <a:rPr lang="zh-CN" altLang="en-US" sz="1200" dirty="0" smtClean="0"/>
              <a:t>模糊性就是一个命题中所出现的某些言词概念上无明确的内涵和外延。模糊现象是指边界不清楚，在质上没有确定性的含义，在量上没有确切界限的事物的一种客观属性，是事物之间的差异存在一定的中间过渡的结果</a:t>
            </a:r>
            <a:r>
              <a:rPr lang="en-US" altLang="zh-CN" sz="1200" dirty="0" smtClean="0"/>
              <a:t>.</a:t>
            </a:r>
            <a:endParaRPr lang="zh-CN" altLang="en-US" dirty="0" smtClean="0"/>
          </a:p>
          <a:p>
            <a:r>
              <a:rPr lang="zh-CN" altLang="en-US" sz="1200" dirty="0" smtClean="0"/>
              <a:t>例</a:t>
            </a:r>
            <a:r>
              <a:rPr lang="en-US" altLang="zh-CN" sz="1200" dirty="0" smtClean="0"/>
              <a:t>:</a:t>
            </a:r>
            <a:r>
              <a:rPr lang="zh-CN" altLang="en-US" sz="1200" dirty="0" smtClean="0"/>
              <a:t>这孩子是个聪明的孩子</a:t>
            </a:r>
            <a:endParaRPr lang="zh-CN" altLang="en-US" dirty="0" smtClean="0"/>
          </a:p>
          <a:p>
            <a:r>
              <a:rPr lang="en-US" altLang="zh-CN" sz="1200" dirty="0" smtClean="0"/>
              <a:t>3)</a:t>
            </a:r>
            <a:r>
              <a:rPr lang="zh-CN" altLang="en-US" sz="1200" kern="1200" dirty="0" smtClean="0">
                <a:solidFill>
                  <a:schemeClr val="tx1"/>
                </a:solidFill>
                <a:latin typeface="+mn-lt"/>
                <a:ea typeface="+mn-ea"/>
                <a:cs typeface="+mn-cs"/>
              </a:rPr>
              <a:t>        </a:t>
            </a:r>
            <a:r>
              <a:rPr lang="zh-CN" altLang="en-US" sz="1200" dirty="0" smtClean="0"/>
              <a:t>不完全性</a:t>
            </a:r>
            <a:r>
              <a:rPr lang="en-US" altLang="zh-CN" sz="1200" dirty="0" smtClean="0"/>
              <a:t>:</a:t>
            </a:r>
            <a:endParaRPr lang="zh-CN" altLang="en-US" dirty="0" smtClean="0"/>
          </a:p>
          <a:p>
            <a:r>
              <a:rPr lang="zh-CN" altLang="en-US" sz="1200" dirty="0" smtClean="0"/>
              <a:t>例</a:t>
            </a:r>
            <a:r>
              <a:rPr lang="en-US" altLang="zh-CN" sz="1200" dirty="0" smtClean="0"/>
              <a:t>:</a:t>
            </a:r>
            <a:r>
              <a:rPr lang="zh-CN" altLang="en-US" sz="1200" dirty="0" smtClean="0"/>
              <a:t>在炒股票中</a:t>
            </a:r>
            <a:r>
              <a:rPr lang="en-US" altLang="zh-CN" sz="1200" dirty="0" smtClean="0"/>
              <a:t>.</a:t>
            </a:r>
            <a:endParaRPr lang="zh-CN" altLang="en-US" dirty="0" smtClean="0"/>
          </a:p>
          <a:p>
            <a:r>
              <a:rPr lang="en-US" altLang="zh-CN" sz="1200" dirty="0" smtClean="0"/>
              <a:t>4)</a:t>
            </a:r>
            <a:r>
              <a:rPr lang="zh-CN" altLang="en-US" sz="1200" kern="1200" dirty="0" smtClean="0">
                <a:solidFill>
                  <a:schemeClr val="tx1"/>
                </a:solidFill>
                <a:latin typeface="+mn-lt"/>
                <a:ea typeface="+mn-ea"/>
                <a:cs typeface="+mn-cs"/>
              </a:rPr>
              <a:t>        </a:t>
            </a:r>
            <a:r>
              <a:rPr lang="zh-CN" altLang="en-US" sz="1200" dirty="0" smtClean="0"/>
              <a:t>不一致性</a:t>
            </a:r>
            <a:r>
              <a:rPr lang="en-US" altLang="zh-CN" sz="1200" dirty="0" smtClean="0"/>
              <a:t>:</a:t>
            </a:r>
            <a:endParaRPr lang="zh-CN" altLang="en-US" dirty="0" smtClean="0"/>
          </a:p>
          <a:p>
            <a:r>
              <a:rPr lang="zh-CN" altLang="en-US" sz="1200" dirty="0" smtClean="0"/>
              <a:t>相同原因产生不一样的结果</a:t>
            </a:r>
            <a:endParaRPr lang="zh-CN" altLang="en-US" dirty="0" smtClean="0"/>
          </a:p>
          <a:p>
            <a:r>
              <a:rPr lang="en-US" altLang="zh-CN" sz="1200" dirty="0" smtClean="0"/>
              <a:t>5)</a:t>
            </a:r>
            <a:r>
              <a:rPr lang="zh-CN" altLang="en-US" sz="1200" kern="1200" dirty="0" smtClean="0">
                <a:solidFill>
                  <a:schemeClr val="tx1"/>
                </a:solidFill>
                <a:latin typeface="+mn-lt"/>
                <a:ea typeface="+mn-ea"/>
                <a:cs typeface="+mn-cs"/>
              </a:rPr>
              <a:t>        </a:t>
            </a:r>
            <a:r>
              <a:rPr lang="zh-CN" altLang="en-US" sz="1200" dirty="0" smtClean="0"/>
              <a:t>时变性</a:t>
            </a:r>
            <a:r>
              <a:rPr lang="en-US" altLang="zh-CN" sz="1200" dirty="0" smtClean="0"/>
              <a:t>:</a:t>
            </a:r>
            <a:endParaRPr lang="zh-CN" altLang="en-US" dirty="0" smtClean="0"/>
          </a:p>
          <a:p>
            <a:r>
              <a:rPr lang="zh-CN" altLang="en-US" sz="1200" dirty="0" smtClean="0"/>
              <a:t>随着时间会改变的事物</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40</a:t>
            </a:fld>
            <a:endParaRPr lang="zh-CN" altLang="en-US"/>
          </a:p>
        </p:txBody>
      </p:sp>
    </p:spTree>
    <p:extLst>
      <p:ext uri="{BB962C8B-B14F-4D97-AF65-F5344CB8AC3E}">
        <p14:creationId xmlns:p14="http://schemas.microsoft.com/office/powerpoint/2010/main" val="32038920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K-Means</a:t>
            </a:r>
            <a:r>
              <a:rPr lang="zh-CN" altLang="en-US" sz="1200" b="0" i="0" kern="1200" dirty="0" smtClean="0">
                <a:solidFill>
                  <a:schemeClr val="tx1"/>
                </a:solidFill>
                <a:latin typeface="+mn-lt"/>
                <a:ea typeface="+mn-ea"/>
                <a:cs typeface="+mn-cs"/>
              </a:rPr>
              <a:t>算法的优势在于它的速度非常快，因为我们所做的只是计算点和簇中心之间的距离</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这已经是非常少的计算了！因此它具有线性的复杂度</a:t>
            </a:r>
            <a:r>
              <a:rPr lang="en-US" altLang="zh-CN" sz="1200" b="0" i="0" kern="1200" dirty="0" smtClean="0">
                <a:solidFill>
                  <a:schemeClr val="tx1"/>
                </a:solidFill>
                <a:latin typeface="+mn-lt"/>
                <a:ea typeface="+mn-ea"/>
                <a:cs typeface="+mn-cs"/>
              </a:rPr>
              <a:t>O(n)</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但是，</a:t>
            </a:r>
            <a:r>
              <a:rPr lang="en-US" altLang="zh-CN" sz="1200" b="0" i="0" kern="1200" dirty="0" smtClean="0">
                <a:solidFill>
                  <a:schemeClr val="tx1"/>
                </a:solidFill>
                <a:latin typeface="+mn-lt"/>
                <a:ea typeface="+mn-ea"/>
                <a:cs typeface="+mn-cs"/>
              </a:rPr>
              <a:t>K-Means</a:t>
            </a:r>
            <a:r>
              <a:rPr lang="zh-CN" altLang="en-US" sz="1200" b="0" i="0" kern="1200" dirty="0" smtClean="0">
                <a:solidFill>
                  <a:schemeClr val="tx1"/>
                </a:solidFill>
                <a:latin typeface="+mn-lt"/>
                <a:ea typeface="+mn-ea"/>
                <a:cs typeface="+mn-cs"/>
              </a:rPr>
              <a:t>算法也是有一些缺点。首先，你必须手动选择有多少簇。这是一个很大的弊端，理想情况下，我们是希望能使用一个聚类算法来帮助我们找出有多少簇，因为聚类算法的目的就是从数据中来获得一些有用信息。</a:t>
            </a:r>
            <a:r>
              <a:rPr lang="en-US" altLang="zh-CN" sz="1200" b="0" i="0" kern="1200" dirty="0" smtClean="0">
                <a:solidFill>
                  <a:schemeClr val="tx1"/>
                </a:solidFill>
                <a:latin typeface="+mn-lt"/>
                <a:ea typeface="+mn-ea"/>
                <a:cs typeface="+mn-cs"/>
              </a:rPr>
              <a:t>K-means</a:t>
            </a:r>
            <a:r>
              <a:rPr lang="zh-CN" altLang="en-US" sz="1200" b="0" i="0" kern="1200" dirty="0" smtClean="0">
                <a:solidFill>
                  <a:schemeClr val="tx1"/>
                </a:solidFill>
                <a:latin typeface="+mn-lt"/>
                <a:ea typeface="+mn-ea"/>
                <a:cs typeface="+mn-cs"/>
              </a:rPr>
              <a:t>算法的另一个缺点是从随机选择的簇中心点开始运行，这导致每一次运行该算法可能产生不同的聚类结果。因此，该算法结果可能具有不可重复，缺乏一致性等性质。而其他聚类算法的结果则会显得更一致一些。</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K-Medians</a:t>
            </a:r>
            <a:r>
              <a:rPr lang="zh-CN" altLang="en-US" sz="1200" b="0" i="0" kern="1200" dirty="0" smtClean="0">
                <a:solidFill>
                  <a:schemeClr val="tx1"/>
                </a:solidFill>
                <a:latin typeface="+mn-lt"/>
                <a:ea typeface="+mn-ea"/>
                <a:cs typeface="+mn-cs"/>
              </a:rPr>
              <a:t>是与</a:t>
            </a:r>
            <a:r>
              <a:rPr lang="en-US" altLang="zh-CN" sz="1200" b="0" i="0" kern="1200" dirty="0" smtClean="0">
                <a:solidFill>
                  <a:schemeClr val="tx1"/>
                </a:solidFill>
                <a:latin typeface="+mn-lt"/>
                <a:ea typeface="+mn-ea"/>
                <a:cs typeface="+mn-cs"/>
              </a:rPr>
              <a:t>K-Means</a:t>
            </a:r>
            <a:r>
              <a:rPr lang="zh-CN" altLang="en-US" sz="1200" b="0" i="0" kern="1200" dirty="0" smtClean="0">
                <a:solidFill>
                  <a:schemeClr val="tx1"/>
                </a:solidFill>
                <a:latin typeface="+mn-lt"/>
                <a:ea typeface="+mn-ea"/>
                <a:cs typeface="+mn-cs"/>
              </a:rPr>
              <a:t>类似的另一种聚类算法，它是通过计算类中所有向量的中值，而不是平均值，来确定簇的中心点。这种方法的优点是对数据中的异常值不太敏感，但是在较大的数据集时进行聚类时，速度要慢得多，造成这种现象的原因是这种方法每次迭代时，都需要对数据进行排序。</a:t>
            </a:r>
          </a:p>
          <a:p>
            <a:endParaRPr lang="en-US" altLang="zh-CN" dirty="0" smtClean="0"/>
          </a:p>
          <a:p>
            <a:endParaRPr lang="en-US" altLang="zh-CN" dirty="0" smtClean="0"/>
          </a:p>
          <a:p>
            <a:r>
              <a:rPr lang="zh-CN" altLang="en-US" sz="1200" b="0" i="0" kern="1200" dirty="0" smtClean="0">
                <a:solidFill>
                  <a:schemeClr val="tx1"/>
                </a:solidFill>
                <a:latin typeface="+mn-lt"/>
                <a:ea typeface="+mn-ea"/>
                <a:cs typeface="+mn-cs"/>
              </a:rPr>
              <a:t>主要是为了改进</a:t>
            </a:r>
            <a:r>
              <a:rPr lang="en-US" altLang="zh-CN" sz="1200" b="0" i="0" kern="1200" dirty="0" smtClean="0">
                <a:solidFill>
                  <a:schemeClr val="tx1"/>
                </a:solidFill>
                <a:latin typeface="+mn-lt"/>
                <a:ea typeface="+mn-ea"/>
                <a:cs typeface="+mn-cs"/>
              </a:rPr>
              <a:t>k-means</a:t>
            </a:r>
            <a:r>
              <a:rPr lang="zh-CN" altLang="en-US" sz="1200" b="0" i="0" kern="1200" dirty="0" smtClean="0">
                <a:solidFill>
                  <a:schemeClr val="tx1"/>
                </a:solidFill>
                <a:latin typeface="+mn-lt"/>
                <a:ea typeface="+mn-ea"/>
                <a:cs typeface="+mn-cs"/>
              </a:rPr>
              <a:t>算法随机选择初始质心的随机性造成聚类结果不确定性的问题，而</a:t>
            </a:r>
            <a:r>
              <a:rPr lang="en-US" altLang="zh-CN" sz="1200" b="0" i="0" kern="1200" dirty="0" smtClean="0">
                <a:solidFill>
                  <a:schemeClr val="tx1"/>
                </a:solidFill>
                <a:latin typeface="+mn-lt"/>
                <a:ea typeface="+mn-ea"/>
                <a:cs typeface="+mn-cs"/>
              </a:rPr>
              <a:t>Bisecting k-means</a:t>
            </a:r>
            <a:r>
              <a:rPr lang="zh-CN" altLang="en-US" sz="1200" b="0" i="0" kern="1200" dirty="0" smtClean="0">
                <a:solidFill>
                  <a:schemeClr val="tx1"/>
                </a:solidFill>
                <a:latin typeface="+mn-lt"/>
                <a:ea typeface="+mn-ea"/>
                <a:cs typeface="+mn-cs"/>
              </a:rPr>
              <a:t>算法受随机选择初始质心的影响比较小</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41</a:t>
            </a:fld>
            <a:endParaRPr lang="zh-CN" altLang="en-US"/>
          </a:p>
        </p:txBody>
      </p:sp>
    </p:spTree>
    <p:extLst>
      <p:ext uri="{BB962C8B-B14F-4D97-AF65-F5344CB8AC3E}">
        <p14:creationId xmlns:p14="http://schemas.microsoft.com/office/powerpoint/2010/main" val="3111669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DBSCAN</a:t>
            </a:r>
            <a:r>
              <a:rPr lang="zh-CN" altLang="en-US" sz="1200" b="0" i="0" kern="1200" dirty="0" smtClean="0">
                <a:solidFill>
                  <a:schemeClr val="tx1"/>
                </a:solidFill>
                <a:latin typeface="+mn-lt"/>
                <a:ea typeface="+mn-ea"/>
                <a:cs typeface="+mn-cs"/>
              </a:rPr>
              <a:t>算法的主要缺点是，当数据簇密度不均匀时，它的效果不如其他算法好。这是因为当密度变化时，用于识别邻近点的距离阈值</a:t>
            </a:r>
            <a:r>
              <a:rPr lang="en-US" altLang="zh-CN" sz="1200" b="0" i="0" kern="1200" dirty="0" smtClean="0">
                <a:solidFill>
                  <a:schemeClr val="tx1"/>
                </a:solidFill>
                <a:latin typeface="+mn-lt"/>
                <a:ea typeface="+mn-ea"/>
                <a:cs typeface="+mn-cs"/>
              </a:rPr>
              <a:t>ε</a:t>
            </a:r>
            <a:r>
              <a:rPr lang="zh-CN" altLang="en-US" sz="1200" b="0" i="0" kern="1200" dirty="0" smtClean="0">
                <a:solidFill>
                  <a:schemeClr val="tx1"/>
                </a:solidFill>
                <a:latin typeface="+mn-lt"/>
                <a:ea typeface="+mn-ea"/>
                <a:cs typeface="+mn-cs"/>
              </a:rPr>
              <a:t>和</a:t>
            </a:r>
            <a:r>
              <a:rPr lang="en-US" altLang="zh-CN" sz="1200" b="0" i="0" kern="1200" dirty="0" err="1" smtClean="0">
                <a:solidFill>
                  <a:schemeClr val="tx1"/>
                </a:solidFill>
                <a:latin typeface="+mn-lt"/>
                <a:ea typeface="+mn-ea"/>
                <a:cs typeface="+mn-cs"/>
              </a:rPr>
              <a:t>minPoints</a:t>
            </a:r>
            <a:r>
              <a:rPr lang="zh-CN" altLang="en-US" sz="1200" b="0" i="0" kern="1200" dirty="0" smtClean="0">
                <a:solidFill>
                  <a:schemeClr val="tx1"/>
                </a:solidFill>
                <a:latin typeface="+mn-lt"/>
                <a:ea typeface="+mn-ea"/>
                <a:cs typeface="+mn-cs"/>
              </a:rPr>
              <a:t>的设置将随着簇而变化。在处理高维数据时也会出现这种缺点，因为难以估计距离阈值</a:t>
            </a:r>
            <a:r>
              <a:rPr lang="en-US" altLang="zh-CN" sz="1200" b="0" i="0" kern="1200" dirty="0" smtClean="0">
                <a:solidFill>
                  <a:schemeClr val="tx1"/>
                </a:solidFill>
                <a:latin typeface="+mn-lt"/>
                <a:ea typeface="+mn-ea"/>
                <a:cs typeface="+mn-cs"/>
              </a:rPr>
              <a:t>ε</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42</a:t>
            </a:fld>
            <a:endParaRPr lang="zh-CN" altLang="en-US"/>
          </a:p>
        </p:txBody>
      </p:sp>
    </p:spTree>
    <p:extLst>
      <p:ext uri="{BB962C8B-B14F-4D97-AF65-F5344CB8AC3E}">
        <p14:creationId xmlns:p14="http://schemas.microsoft.com/office/powerpoint/2010/main" val="149070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算子是利用</a:t>
            </a:r>
            <a:r>
              <a:rPr lang="en-US" altLang="zh-CN" sz="1200" kern="1200" dirty="0" smtClean="0">
                <a:solidFill>
                  <a:schemeClr val="tx1"/>
                </a:solidFill>
                <a:latin typeface="+mn-lt"/>
                <a:ea typeface="+mn-ea"/>
                <a:cs typeface="+mn-cs"/>
              </a:rPr>
              <a:t>DI</a:t>
            </a:r>
            <a:r>
              <a:rPr lang="zh-CN" altLang="en-US" sz="1200" kern="1200" dirty="0" smtClean="0">
                <a:solidFill>
                  <a:schemeClr val="tx1"/>
                </a:solidFill>
                <a:latin typeface="+mn-lt"/>
                <a:ea typeface="+mn-ea"/>
                <a:cs typeface="+mn-cs"/>
              </a:rPr>
              <a:t>平台进行数据挖掘的基本单位，所有处理功能都可以算子化</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3</a:t>
            </a:fld>
            <a:endParaRPr lang="zh-CN" altLang="en-US"/>
          </a:p>
        </p:txBody>
      </p:sp>
    </p:spTree>
    <p:extLst>
      <p:ext uri="{BB962C8B-B14F-4D97-AF65-F5344CB8AC3E}">
        <p14:creationId xmlns:p14="http://schemas.microsoft.com/office/powerpoint/2010/main" val="1715747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与</a:t>
            </a:r>
            <a:r>
              <a:rPr lang="en-US" altLang="zh-CN" sz="1200" b="0" i="0" kern="1200" dirty="0" err="1" smtClean="0">
                <a:solidFill>
                  <a:schemeClr val="tx1"/>
                </a:solidFill>
                <a:latin typeface="+mn-lt"/>
                <a:ea typeface="+mn-ea"/>
                <a:cs typeface="+mn-cs"/>
              </a:rPr>
              <a:t>Kmeans</a:t>
            </a:r>
            <a:r>
              <a:rPr lang="zh-CN" altLang="en-US" sz="1200" b="0" i="0" kern="1200" dirty="0" smtClean="0">
                <a:solidFill>
                  <a:schemeClr val="tx1"/>
                </a:solidFill>
                <a:latin typeface="+mn-lt"/>
                <a:ea typeface="+mn-ea"/>
                <a:cs typeface="+mn-cs"/>
              </a:rPr>
              <a:t>类似，但是是根据概率来对样本点归类</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应用：</a:t>
            </a:r>
            <a:r>
              <a:rPr lang="zh-CN" altLang="en-US" sz="1200" kern="1200" dirty="0" smtClean="0">
                <a:solidFill>
                  <a:schemeClr val="tx1"/>
                </a:solidFill>
                <a:latin typeface="+mn-lt"/>
                <a:ea typeface="+mn-ea"/>
                <a:cs typeface="+mn-cs"/>
              </a:rPr>
              <a:t>图像分割、对象识别、视频分析等等</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使用</a:t>
            </a:r>
            <a:r>
              <a:rPr lang="en-US" altLang="zh-CN" sz="1200" b="0" i="0" kern="1200" dirty="0" smtClean="0">
                <a:solidFill>
                  <a:schemeClr val="tx1"/>
                </a:solidFill>
                <a:latin typeface="+mn-lt"/>
                <a:ea typeface="+mn-ea"/>
                <a:cs typeface="+mn-cs"/>
              </a:rPr>
              <a:t>GMM</a:t>
            </a:r>
            <a:r>
              <a:rPr lang="zh-CN" altLang="en-US" sz="1200" b="0" i="0" kern="1200" dirty="0" smtClean="0">
                <a:solidFill>
                  <a:schemeClr val="tx1"/>
                </a:solidFill>
                <a:latin typeface="+mn-lt"/>
                <a:ea typeface="+mn-ea"/>
                <a:cs typeface="+mn-cs"/>
              </a:rPr>
              <a:t>方法有两个很重要的优点。 首先，</a:t>
            </a:r>
            <a:r>
              <a:rPr lang="en-US" altLang="zh-CN" sz="1200" b="0" i="0" kern="1200" dirty="0" smtClean="0">
                <a:solidFill>
                  <a:schemeClr val="tx1"/>
                </a:solidFill>
                <a:latin typeface="+mn-lt"/>
                <a:ea typeface="+mn-ea"/>
                <a:cs typeface="+mn-cs"/>
              </a:rPr>
              <a:t>GMM</a:t>
            </a:r>
            <a:r>
              <a:rPr lang="zh-CN" altLang="en-US" sz="1200" b="0" i="0" kern="1200" dirty="0" smtClean="0">
                <a:solidFill>
                  <a:schemeClr val="tx1"/>
                </a:solidFill>
                <a:latin typeface="+mn-lt"/>
                <a:ea typeface="+mn-ea"/>
                <a:cs typeface="+mn-cs"/>
              </a:rPr>
              <a:t>方法在聚类协方差上比</a:t>
            </a:r>
            <a:r>
              <a:rPr lang="en-US" altLang="zh-CN" sz="1200" b="0" i="0" kern="1200" dirty="0" smtClean="0">
                <a:solidFill>
                  <a:schemeClr val="tx1"/>
                </a:solidFill>
                <a:latin typeface="+mn-lt"/>
                <a:ea typeface="+mn-ea"/>
                <a:cs typeface="+mn-cs"/>
              </a:rPr>
              <a:t>K-Means</a:t>
            </a:r>
            <a:r>
              <a:rPr lang="zh-CN" altLang="en-US" sz="1200" b="0" i="0" kern="1200" dirty="0" smtClean="0">
                <a:solidFill>
                  <a:schemeClr val="tx1"/>
                </a:solidFill>
                <a:latin typeface="+mn-lt"/>
                <a:ea typeface="+mn-ea"/>
                <a:cs typeface="+mn-cs"/>
              </a:rPr>
              <a:t>灵活得多</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由于使用了标准偏差参数，簇可以呈现任何椭圆形状，而不是被限制为圆形</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其次，由于</a:t>
            </a:r>
            <a:r>
              <a:rPr lang="en-US" altLang="zh-CN" sz="1200" b="0" i="0" kern="1200" dirty="0" smtClean="0">
                <a:solidFill>
                  <a:schemeClr val="tx1"/>
                </a:solidFill>
                <a:latin typeface="+mn-lt"/>
                <a:ea typeface="+mn-ea"/>
                <a:cs typeface="+mn-cs"/>
              </a:rPr>
              <a:t>GMM</a:t>
            </a:r>
            <a:r>
              <a:rPr lang="zh-CN" altLang="en-US" sz="1200" b="0" i="0" kern="1200" dirty="0" smtClean="0">
                <a:solidFill>
                  <a:schemeClr val="tx1"/>
                </a:solidFill>
                <a:latin typeface="+mn-lt"/>
                <a:ea typeface="+mn-ea"/>
                <a:cs typeface="+mn-cs"/>
              </a:rPr>
              <a:t>使用了概率，每个数据点可以有多个簇。因此，如果一个数据点位于两个重叠的簇的中间，我们可以简单地定义它的类，即属于类</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的概率是百分之</a:t>
            </a:r>
            <a:r>
              <a:rPr lang="en-US" altLang="zh-CN" sz="1200" b="0" i="0"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，属于类</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的概率是百分之</a:t>
            </a:r>
            <a:r>
              <a:rPr lang="en-US" altLang="zh-CN" sz="1200" b="0" i="0" kern="1200" dirty="0" smtClean="0">
                <a:solidFill>
                  <a:schemeClr val="tx1"/>
                </a:solidFill>
                <a:latin typeface="+mn-lt"/>
                <a:ea typeface="+mn-ea"/>
                <a:cs typeface="+mn-cs"/>
              </a:rPr>
              <a:t>Y</a:t>
            </a:r>
            <a:endParaRPr lang="zh-CN" altLang="en-US" sz="1200" b="0"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43</a:t>
            </a:fld>
            <a:endParaRPr lang="zh-CN" altLang="en-US"/>
          </a:p>
        </p:txBody>
      </p:sp>
    </p:spTree>
    <p:extLst>
      <p:ext uri="{BB962C8B-B14F-4D97-AF65-F5344CB8AC3E}">
        <p14:creationId xmlns:p14="http://schemas.microsoft.com/office/powerpoint/2010/main" val="3483246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模糊</a:t>
            </a:r>
            <a:r>
              <a:rPr lang="en-US" altLang="zh-CN" dirty="0" smtClean="0"/>
              <a:t>C</a:t>
            </a:r>
            <a:r>
              <a:rPr lang="zh-CN" altLang="en-US" dirty="0" smtClean="0"/>
              <a:t>均值中，每个数据点（元素）到每个簇都存在一个隶属度，但是每个数据点到所有簇的隶属度之和为</a:t>
            </a:r>
            <a:r>
              <a:rPr lang="en-US" altLang="zh-CN" dirty="0" smtClean="0"/>
              <a:t>1</a:t>
            </a:r>
            <a:r>
              <a:rPr lang="zh-CN" altLang="en-US" dirty="0" smtClean="0"/>
              <a:t>。</a:t>
            </a:r>
            <a:endParaRPr lang="zh-CN" altLang="en-US" sz="1200" b="0"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44</a:t>
            </a:fld>
            <a:endParaRPr lang="zh-CN" altLang="en-US"/>
          </a:p>
        </p:txBody>
      </p:sp>
    </p:spTree>
    <p:extLst>
      <p:ext uri="{BB962C8B-B14F-4D97-AF65-F5344CB8AC3E}">
        <p14:creationId xmlns:p14="http://schemas.microsoft.com/office/powerpoint/2010/main" val="3387917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Louvain</a:t>
            </a:r>
            <a:r>
              <a:rPr lang="zh-CN" altLang="en-US" dirty="0" smtClean="0"/>
              <a:t>算法是基于模块度（</a:t>
            </a:r>
            <a:r>
              <a:rPr lang="en-US" altLang="zh-CN" dirty="0" smtClean="0"/>
              <a:t>Modularity</a:t>
            </a:r>
            <a:r>
              <a:rPr lang="zh-CN" altLang="en-US" dirty="0" smtClean="0"/>
              <a:t>）的社区发现算法，该算法在效率和效果上都表现比较好，并且能够发现层次性的社区结构</a:t>
            </a:r>
            <a:endParaRPr lang="en-US" altLang="zh-CN" dirty="0" smtClean="0"/>
          </a:p>
          <a:p>
            <a:r>
              <a:rPr lang="zh-CN" altLang="en-US" dirty="0" smtClean="0"/>
              <a:t>算法：每个点作为一个</a:t>
            </a:r>
            <a:r>
              <a:rPr lang="en-US" altLang="zh-CN" dirty="0" smtClean="0"/>
              <a:t>community</a:t>
            </a:r>
            <a:r>
              <a:rPr lang="zh-CN" altLang="en-US" dirty="0" smtClean="0"/>
              <a:t>，然后考虑每个</a:t>
            </a:r>
            <a:r>
              <a:rPr lang="en-US" altLang="zh-CN" dirty="0" smtClean="0"/>
              <a:t>community</a:t>
            </a:r>
            <a:r>
              <a:rPr lang="zh-CN" altLang="en-US" dirty="0" smtClean="0"/>
              <a:t>的邻居节点，合并到</a:t>
            </a:r>
            <a:r>
              <a:rPr lang="en-US" altLang="zh-CN" dirty="0" smtClean="0"/>
              <a:t>community</a:t>
            </a:r>
            <a:r>
              <a:rPr lang="zh-CN" altLang="en-US" dirty="0" smtClean="0"/>
              <a:t>，然后看</a:t>
            </a:r>
            <a:r>
              <a:rPr lang="en-US" altLang="zh-CN" dirty="0" smtClean="0"/>
              <a:t>delta Q</a:t>
            </a:r>
            <a:r>
              <a:rPr lang="zh-CN" altLang="en-US" dirty="0" smtClean="0"/>
              <a:t>（模块度增益）；找到最大的正</a:t>
            </a:r>
            <a:r>
              <a:rPr lang="en-US" altLang="zh-CN" dirty="0" smtClean="0"/>
              <a:t>delta Q</a:t>
            </a:r>
            <a:r>
              <a:rPr lang="zh-CN" altLang="en-US" dirty="0" smtClean="0"/>
              <a:t>，合并点到</a:t>
            </a:r>
            <a:r>
              <a:rPr lang="en-US" altLang="zh-CN" dirty="0" smtClean="0"/>
              <a:t>community</a:t>
            </a:r>
            <a:r>
              <a:rPr lang="zh-CN" altLang="en-US" dirty="0" smtClean="0"/>
              <a:t>；多进行几轮，至不再变动，那么结束</a:t>
            </a:r>
            <a:endParaRPr lang="en-US" altLang="zh-CN" dirty="0" smtClean="0"/>
          </a:p>
          <a:p>
            <a:r>
              <a:rPr lang="zh-CN" altLang="zh-CN" dirty="0" smtClean="0"/>
              <a:t>Louvain算法包括两个阶段，在步骤一它不断地遍历网络中的结点，尝试将单个结点加入能够使modularity提升最大的社区中，直到所有结点都不再变化。在步骤二，它处理第一阶段的结果，将一个个小的社区归并为一个超结点来重新构造网络，这时边的权重为两个结点内所有原始结点的边权重之和。迭代这两个步骤直至算法稳定</a:t>
            </a:r>
          </a:p>
          <a:p>
            <a:endParaRPr lang="zh-CN" altLang="zh-CN" dirty="0" smtClean="0"/>
          </a:p>
          <a:p>
            <a:endParaRPr lang="zh-CN" altLang="en-US" sz="1200" b="0"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45</a:t>
            </a:fld>
            <a:endParaRPr lang="zh-CN" altLang="en-US"/>
          </a:p>
        </p:txBody>
      </p:sp>
    </p:spTree>
    <p:extLst>
      <p:ext uri="{BB962C8B-B14F-4D97-AF65-F5344CB8AC3E}">
        <p14:creationId xmlns:p14="http://schemas.microsoft.com/office/powerpoint/2010/main" val="371445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b="0"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46</a:t>
            </a:fld>
            <a:endParaRPr lang="zh-CN" altLang="en-US"/>
          </a:p>
        </p:txBody>
      </p:sp>
    </p:spTree>
    <p:extLst>
      <p:ext uri="{BB962C8B-B14F-4D97-AF65-F5344CB8AC3E}">
        <p14:creationId xmlns:p14="http://schemas.microsoft.com/office/powerpoint/2010/main" val="1532812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中文分词与英文分词有很大的不同，对英文而言，一个单词就是一个词，而汉语是以字为基本的书写单位，词语之间没有明显的区分标记，需要人为切分。中 文分词系统是利用计算机对中文文本进行词语自动识别的系统，对其研究已经取得了很多成果，出现了众多的算法。根据其特点，可以将现有的分词算法分为四大 类：基于字符串匹配的分词方法、基于理解的分词方法、基于统计的分词方法和基于语义的分词方法等</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51</a:t>
            </a:fld>
            <a:endParaRPr lang="zh-CN" altLang="en-US"/>
          </a:p>
        </p:txBody>
      </p:sp>
    </p:spTree>
    <p:extLst>
      <p:ext uri="{BB962C8B-B14F-4D97-AF65-F5344CB8AC3E}">
        <p14:creationId xmlns:p14="http://schemas.microsoft.com/office/powerpoint/2010/main" val="991080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685800" y="685800"/>
            <a:ext cx="5486400" cy="3429000"/>
          </a:xfrm>
        </p:spPr>
      </p:sp>
      <p:sp>
        <p:nvSpPr>
          <p:cNvPr id="3" name="Rectangle 2"/>
          <p:cNvSpPr>
            <a:spLocks noGrp="1"/>
          </p:cNvSpPr>
          <p:nvPr>
            <p:ph type="body" idx="1"/>
          </p:nvPr>
        </p:nvSpPr>
        <p:spPr/>
        <p:txBody>
          <a:bodyPr/>
          <a:lstStyle>
            <a:extLst/>
          </a:lstStyle>
          <a:p>
            <a:endParaRPr lang="zh-CN" dirty="0"/>
          </a:p>
        </p:txBody>
      </p:sp>
      <p:sp>
        <p:nvSpPr>
          <p:cNvPr id="4" name="Rectangle 3"/>
          <p:cNvSpPr>
            <a:spLocks noGrp="1"/>
          </p:cNvSpPr>
          <p:nvPr>
            <p:ph type="sldNum" sz="quarter" idx="10"/>
          </p:nvPr>
        </p:nvSpPr>
        <p:spPr/>
        <p:txBody>
          <a:bodyPr/>
          <a:lstStyle>
            <a:extLst/>
          </a:lstStyle>
          <a:p>
            <a:fld id="{CA5D3BF3-D352-46FC-8343-31F56E6730EA}" type="slidenum">
              <a:rPr lang="en-US" altLang="zh-CN" smtClean="0"/>
              <a:pPr/>
              <a:t>52</a:t>
            </a:fld>
            <a:endParaRPr lang="zh-CN"/>
          </a:p>
        </p:txBody>
      </p:sp>
    </p:spTree>
    <p:extLst>
      <p:ext uri="{BB962C8B-B14F-4D97-AF65-F5344CB8AC3E}">
        <p14:creationId xmlns:p14="http://schemas.microsoft.com/office/powerpoint/2010/main" val="417059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从数据源获取数据的一类算子，不包含算法，平台目前支持的数据源有：文本数据、</a:t>
            </a:r>
            <a:r>
              <a:rPr lang="en-US" altLang="zh-CN" sz="1200" kern="1200" dirty="0" smtClean="0">
                <a:solidFill>
                  <a:schemeClr val="tx1"/>
                </a:solidFill>
                <a:latin typeface="+mn-lt"/>
                <a:ea typeface="+mn-ea"/>
                <a:cs typeface="+mn-cs"/>
              </a:rPr>
              <a:t>excel</a:t>
            </a:r>
            <a:r>
              <a:rPr lang="zh-CN" altLang="zh-CN" sz="1200" kern="1200" dirty="0" smtClean="0">
                <a:solidFill>
                  <a:schemeClr val="tx1"/>
                </a:solidFill>
                <a:latin typeface="+mn-lt"/>
                <a:ea typeface="+mn-ea"/>
                <a:cs typeface="+mn-cs"/>
              </a:rPr>
              <a:t>数据、关系型数据库、</a:t>
            </a:r>
            <a:r>
              <a:rPr lang="en-US" altLang="zh-CN" sz="1200" kern="1200" dirty="0" err="1" smtClean="0">
                <a:solidFill>
                  <a:schemeClr val="tx1"/>
                </a:solidFill>
                <a:latin typeface="+mn-lt"/>
                <a:ea typeface="+mn-ea"/>
                <a:cs typeface="+mn-cs"/>
              </a:rPr>
              <a:t>hdfs</a:t>
            </a:r>
            <a:r>
              <a:rPr lang="zh-CN" altLang="zh-CN" sz="1200" kern="1200" dirty="0" smtClean="0">
                <a:solidFill>
                  <a:schemeClr val="tx1"/>
                </a:solidFill>
                <a:latin typeface="+mn-lt"/>
                <a:ea typeface="+mn-ea"/>
                <a:cs typeface="+mn-cs"/>
              </a:rPr>
              <a:t>数据、</a:t>
            </a:r>
            <a:r>
              <a:rPr lang="en-US" altLang="zh-CN" sz="1200" kern="1200" dirty="0" smtClean="0">
                <a:solidFill>
                  <a:schemeClr val="tx1"/>
                </a:solidFill>
                <a:latin typeface="+mn-lt"/>
                <a:ea typeface="+mn-ea"/>
                <a:cs typeface="+mn-cs"/>
              </a:rPr>
              <a:t>hive</a:t>
            </a:r>
            <a:r>
              <a:rPr lang="zh-CN" altLang="zh-CN" sz="1200" kern="1200" dirty="0" smtClean="0">
                <a:solidFill>
                  <a:schemeClr val="tx1"/>
                </a:solidFill>
                <a:latin typeface="+mn-lt"/>
                <a:ea typeface="+mn-ea"/>
                <a:cs typeface="+mn-cs"/>
              </a:rPr>
              <a:t>数据等等，同时，也提供将中间结果或者远程数据进行转存等操作，这些算子也归到数据源算子中</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5</a:t>
            </a:fld>
            <a:endParaRPr lang="zh-CN" altLang="en-US"/>
          </a:p>
        </p:txBody>
      </p:sp>
    </p:spTree>
    <p:extLst>
      <p:ext uri="{BB962C8B-B14F-4D97-AF65-F5344CB8AC3E}">
        <p14:creationId xmlns:p14="http://schemas.microsoft.com/office/powerpoint/2010/main" val="231110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smtClean="0">
                <a:solidFill>
                  <a:schemeClr val="tx1"/>
                </a:solidFill>
                <a:effectLst/>
                <a:latin typeface="+mn-lt"/>
                <a:ea typeface="+mn-ea"/>
                <a:cs typeface="+mn-cs"/>
              </a:rPr>
              <a:t>按目录读取二进制文件</a:t>
            </a:r>
            <a:r>
              <a:rPr lang="zh-CN" altLang="en-US" sz="1200"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该</a:t>
            </a:r>
            <a:r>
              <a:rPr lang="zh-CN" altLang="zh-CN" sz="1200" kern="1200" dirty="0" smtClean="0">
                <a:solidFill>
                  <a:schemeClr val="tx1"/>
                </a:solidFill>
                <a:effectLst/>
                <a:latin typeface="+mn-lt"/>
                <a:ea typeface="+mn-ea"/>
                <a:cs typeface="+mn-cs"/>
              </a:rPr>
              <a:t>算子是业务算子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只适应特殊文件</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6</a:t>
            </a:fld>
            <a:endParaRPr lang="zh-CN" altLang="en-US"/>
          </a:p>
        </p:txBody>
      </p:sp>
    </p:spTree>
    <p:extLst>
      <p:ext uri="{BB962C8B-B14F-4D97-AF65-F5344CB8AC3E}">
        <p14:creationId xmlns:p14="http://schemas.microsoft.com/office/powerpoint/2010/main" val="335998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7</a:t>
            </a:fld>
            <a:endParaRPr lang="zh-CN" altLang="en-US"/>
          </a:p>
        </p:txBody>
      </p:sp>
    </p:spTree>
    <p:extLst>
      <p:ext uri="{BB962C8B-B14F-4D97-AF65-F5344CB8AC3E}">
        <p14:creationId xmlns:p14="http://schemas.microsoft.com/office/powerpoint/2010/main" val="134334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关系型数据库规则读取”与“关系型数据源”算子类似，都是从关系型数据库中指定数据库中读取数据。不同点是“关系型数据源”是从指定的表中读取数据，“关系型数据库规则读取”是从满足自定义规则的表中读取数据</a:t>
            </a:r>
            <a:r>
              <a:rPr lang="zh-CN" altLang="zh-CN" sz="1200" kern="1200" dirty="0" smtClean="0">
                <a:solidFill>
                  <a:schemeClr val="tx1"/>
                </a:solidFill>
                <a:effectLst/>
                <a:latin typeface="+mn-lt"/>
                <a:ea typeface="+mn-ea"/>
                <a:cs typeface="+mn-cs"/>
              </a:rPr>
              <a:t>。规则主要是时间规则，比如设定时间范围从</a:t>
            </a:r>
            <a:r>
              <a:rPr lang="en-US" altLang="zh-CN" sz="1200" kern="1200" dirty="0" smtClean="0">
                <a:solidFill>
                  <a:schemeClr val="tx1"/>
                </a:solidFill>
                <a:effectLst/>
                <a:latin typeface="+mn-lt"/>
                <a:ea typeface="+mn-ea"/>
                <a:cs typeface="+mn-cs"/>
              </a:rPr>
              <a:t>2017-10-01</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2017-10-21</a:t>
            </a:r>
            <a:r>
              <a:rPr lang="zh-CN" altLang="zh-CN" sz="1200" kern="1200" dirty="0" smtClean="0">
                <a:solidFill>
                  <a:schemeClr val="tx1"/>
                </a:solidFill>
                <a:effectLst/>
                <a:latin typeface="+mn-lt"/>
                <a:ea typeface="+mn-ea"/>
                <a:cs typeface="+mn-cs"/>
              </a:rPr>
              <a:t>，就把数据库中表名时间（表名含有时间，因为这些表每天都会产生，且每个表的表结构一致）在</a:t>
            </a:r>
            <a:r>
              <a:rPr lang="en-US" altLang="zh-CN" sz="1200" kern="1200" dirty="0" smtClean="0">
                <a:solidFill>
                  <a:schemeClr val="tx1"/>
                </a:solidFill>
                <a:effectLst/>
                <a:latin typeface="+mn-lt"/>
                <a:ea typeface="+mn-ea"/>
                <a:cs typeface="+mn-cs"/>
              </a:rPr>
              <a:t>2017-10-01</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2017-10-21</a:t>
            </a:r>
            <a:r>
              <a:rPr lang="zh-CN" altLang="zh-CN" sz="1200" kern="1200" dirty="0" smtClean="0">
                <a:solidFill>
                  <a:schemeClr val="tx1"/>
                </a:solidFill>
                <a:effectLst/>
                <a:latin typeface="+mn-lt"/>
                <a:ea typeface="+mn-ea"/>
                <a:cs typeface="+mn-cs"/>
              </a:rPr>
              <a:t>范围内的数据表都查找出来，然后合并成一个表作为数据源。</a:t>
            </a:r>
            <a:endParaRPr lang="zh-CN" altLang="en-US" dirty="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8</a:t>
            </a:fld>
            <a:endParaRPr lang="zh-CN" altLang="en-US"/>
          </a:p>
        </p:txBody>
      </p:sp>
    </p:spTree>
    <p:extLst>
      <p:ext uri="{BB962C8B-B14F-4D97-AF65-F5344CB8AC3E}">
        <p14:creationId xmlns:p14="http://schemas.microsoft.com/office/powerpoint/2010/main" val="90615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t>DF</a:t>
            </a:r>
            <a:r>
              <a:rPr lang="zh-CN" altLang="en-US" sz="2200" dirty="0" smtClean="0"/>
              <a:t>保存到</a:t>
            </a:r>
            <a:r>
              <a:rPr lang="en-US" altLang="zh-CN" sz="2200" dirty="0" smtClean="0"/>
              <a:t>HDFS</a:t>
            </a:r>
            <a:r>
              <a:rPr lang="zh-CN" altLang="en-US" sz="1200" baseline="0" dirty="0" smtClean="0"/>
              <a:t> 和</a:t>
            </a:r>
            <a:r>
              <a:rPr lang="zh-CN" altLang="en-US" sz="1200" dirty="0" smtClean="0"/>
              <a:t>读取保存在</a:t>
            </a:r>
            <a:r>
              <a:rPr lang="en-US" altLang="zh-CN" sz="1200" dirty="0" smtClean="0"/>
              <a:t>HDFS</a:t>
            </a:r>
            <a:r>
              <a:rPr lang="zh-CN" altLang="en-US" sz="1200" dirty="0" smtClean="0"/>
              <a:t>上的</a:t>
            </a:r>
            <a:r>
              <a:rPr lang="en-US" altLang="zh-CN" sz="1200" dirty="0" smtClean="0"/>
              <a:t>DF</a:t>
            </a:r>
            <a:r>
              <a:rPr lang="en-US" altLang="zh-CN" sz="2200" baseline="0" dirty="0" smtClean="0"/>
              <a:t> </a:t>
            </a:r>
            <a:r>
              <a:rPr lang="zh-CN" altLang="en-US" sz="2200" baseline="0" dirty="0" smtClean="0"/>
              <a:t>需要配套使用</a:t>
            </a:r>
            <a:endParaRPr lang="en-US" altLang="zh-CN" sz="1200" dirty="0" smtClean="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9</a:t>
            </a:fld>
            <a:endParaRPr lang="zh-CN" altLang="en-US"/>
          </a:p>
        </p:txBody>
      </p:sp>
    </p:spTree>
    <p:extLst>
      <p:ext uri="{BB962C8B-B14F-4D97-AF65-F5344CB8AC3E}">
        <p14:creationId xmlns:p14="http://schemas.microsoft.com/office/powerpoint/2010/main" val="51266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CA5D3BF3-D352-46FC-8343-31F56E6730EA}" type="slidenum">
              <a:rPr lang="en-US" altLang="zh-CN" smtClean="0"/>
              <a:pPr/>
              <a:t>10</a:t>
            </a:fld>
            <a:endParaRPr lang="zh-CN" altLang="en-US"/>
          </a:p>
        </p:txBody>
      </p:sp>
    </p:spTree>
    <p:extLst>
      <p:ext uri="{BB962C8B-B14F-4D97-AF65-F5344CB8AC3E}">
        <p14:creationId xmlns:p14="http://schemas.microsoft.com/office/powerpoint/2010/main" val="379335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a:xfrm>
            <a:off x="0" y="497586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0" name="Rectangle 9"/>
          <p:cNvSpPr/>
          <p:nvPr/>
        </p:nvSpPr>
        <p:spPr>
          <a:xfrm>
            <a:off x="-9144" y="5044440"/>
            <a:ext cx="2249424"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1" name="Rectangle 10"/>
          <p:cNvSpPr/>
          <p:nvPr/>
        </p:nvSpPr>
        <p:spPr>
          <a:xfrm>
            <a:off x="2359152" y="5036820"/>
            <a:ext cx="6784848"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Subtitle 8"/>
          <p:cNvSpPr>
            <a:spLocks noGrp="1"/>
          </p:cNvSpPr>
          <p:nvPr>
            <p:ph type="subTitle" idx="1"/>
          </p:nvPr>
        </p:nvSpPr>
        <p:spPr>
          <a:xfrm>
            <a:off x="2362200" y="5041698"/>
            <a:ext cx="6515100" cy="571500"/>
          </a:xfrm>
        </p:spPr>
        <p:txBody>
          <a:bodyPr anchor="ctr"/>
          <a:lstStyle>
            <a:lvl1pPr marL="0" indent="0" algn="l" eaLnBrk="1" latinLnBrk="0" hangingPunct="1">
              <a:buNone/>
              <a:defRPr kumimoji="0" lang="zh-CN"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zh-CN" altLang="en-US" smtClean="0"/>
              <a:t>单击此处编辑母版副标题样式</a:t>
            </a:r>
            <a:endParaRPr/>
          </a:p>
        </p:txBody>
      </p:sp>
      <p:sp>
        <p:nvSpPr>
          <p:cNvPr id="28" name="Date Placeholder 27"/>
          <p:cNvSpPr>
            <a:spLocks noGrp="1"/>
          </p:cNvSpPr>
          <p:nvPr>
            <p:ph type="dt" sz="half" idx="10"/>
          </p:nvPr>
        </p:nvSpPr>
        <p:spPr>
          <a:xfrm>
            <a:off x="76200" y="5057249"/>
            <a:ext cx="2057400" cy="571500"/>
          </a:xfrm>
          <a:prstGeom prst="rect">
            <a:avLst/>
          </a:prstGeom>
        </p:spPr>
        <p:txBody>
          <a:bodyPr>
            <a:noAutofit/>
          </a:bodyPr>
          <a:lstStyle>
            <a:lvl1pPr algn="ctr" eaLnBrk="1" latinLnBrk="0" hangingPunct="1">
              <a:defRPr kumimoji="0" lang="zh-CN" sz="2000">
                <a:solidFill>
                  <a:srgbClr val="FFFFFF"/>
                </a:solidFill>
              </a:defRPr>
            </a:lvl1pPr>
            <a:extLst/>
          </a:lstStyle>
          <a:p>
            <a:pPr algn="ctr"/>
            <a:endParaRPr kumimoji="0" lang="zh-CN" sz="2000">
              <a:solidFill>
                <a:srgbClr val="FFFFFF"/>
              </a:solidFill>
            </a:endParaRPr>
          </a:p>
        </p:txBody>
      </p:sp>
      <p:sp>
        <p:nvSpPr>
          <p:cNvPr id="12" name="Rectangle 11"/>
          <p:cNvSpPr>
            <a:spLocks noGrp="1"/>
          </p:cNvSpPr>
          <p:nvPr>
            <p:ph type="title"/>
          </p:nvPr>
        </p:nvSpPr>
        <p:spPr>
          <a:xfrm>
            <a:off x="1619672" y="1489349"/>
            <a:ext cx="6477000" cy="1152128"/>
          </a:xfrm>
        </p:spPr>
        <p:txBody>
          <a:bodyPr rtlCol="0" anchor="b"/>
          <a:lstStyle>
            <a:lvl1pPr eaLnBrk="1" latinLnBrk="0" hangingPunct="1">
              <a:defRPr kumimoji="0" lang="zh-CN" cap="all" baseline="0"/>
            </a:lvl1pPr>
            <a:extLst/>
          </a:lstStyle>
          <a:p>
            <a:pPr eaLnBrk="1" latinLnBrk="0" hangingPunct="1"/>
            <a:r>
              <a:rPr lang="zh-CN" altLang="en-US" dirty="0" smtClean="0"/>
              <a:t>单击此处编辑母版标题样式</a:t>
            </a:r>
            <a:endParaRPr dirty="0"/>
          </a:p>
        </p:txBody>
      </p:sp>
      <p:sp>
        <p:nvSpPr>
          <p:cNvPr id="2" name="灯片编号占位符 1"/>
          <p:cNvSpPr>
            <a:spLocks noGrp="1"/>
          </p:cNvSpPr>
          <p:nvPr>
            <p:ph type="sldNum" sz="quarter" idx="11"/>
          </p:nvPr>
        </p:nvSpPr>
        <p:spPr/>
        <p:txBody>
          <a:bodyPr/>
          <a:lstStyle/>
          <a:p>
            <a:pPr algn="ctr"/>
            <a:fld id="{8F82E0A0-C266-4798-8C8F-B9F91E9DA37E}" type="slidenum">
              <a:rPr kumimoji="0" lang="zh-CN" sz="1400" b="1" smtClean="0">
                <a:solidFill>
                  <a:srgbClr val="FFFFFF"/>
                </a:solidFill>
              </a:rPr>
              <a:pPr algn="ctr"/>
              <a:t>‹#›</a:t>
            </a:fld>
            <a:endParaRPr kumimoji="0" lang="zh-CN" sz="1400" b="1" dirty="0">
              <a:solidFill>
                <a:srgbClr val="FFFFFF"/>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Rectangle 4"/>
          <p:cNvSpPr>
            <a:spLocks noGrp="1"/>
          </p:cNvSpPr>
          <p:nvPr>
            <p:ph type="sldNum" sz="quarter" idx="12"/>
          </p:nvPr>
        </p:nvSpPr>
        <p:spPr/>
        <p:txBody>
          <a:bodyPr/>
          <a:lstStyle>
            <a:extLst/>
          </a:lstStyle>
          <a:p>
            <a:pPr algn="ctr"/>
            <a:fld id="{8F82E0A0-C266-4798-8C8F-B9F91E9DA37E}" type="slidenum">
              <a:rPr kumimoji="0" lang="zh-CN" sz="1400" b="1">
                <a:solidFill>
                  <a:srgbClr val="FFFFFF"/>
                </a:solidFill>
              </a:rPr>
              <a:pPr algn="ctr"/>
              <a:t>‹#›</a:t>
            </a:fld>
            <a:endParaRPr kumimoji="0" lang="zh-CN" dirty="0"/>
          </a:p>
        </p:txBody>
      </p:sp>
      <p:sp>
        <p:nvSpPr>
          <p:cNvPr id="7" name="Rectangle 6"/>
          <p:cNvSpPr>
            <a:spLocks noGrp="1"/>
          </p:cNvSpPr>
          <p:nvPr>
            <p:ph sz="quarter" idx="13"/>
          </p:nvPr>
        </p:nvSpPr>
        <p:spPr>
          <a:xfrm>
            <a:off x="609600" y="1057301"/>
            <a:ext cx="8153400" cy="4086200"/>
          </a:xfrm>
        </p:spPr>
        <p:txBody>
          <a:bodyPr>
            <a:normAutofit/>
          </a:bodyPr>
          <a:lstStyle>
            <a:lvl1pPr>
              <a:defRPr sz="1800">
                <a:latin typeface="微软雅黑" pitchFamily="34" charset="-122"/>
                <a:ea typeface="微软雅黑" pitchFamily="34" charset="-122"/>
              </a:defRPr>
            </a:lvl1pPr>
            <a:lvl2pPr>
              <a:defRPr sz="1600">
                <a:latin typeface="微软雅黑" pitchFamily="34" charset="-122"/>
                <a:ea typeface="微软雅黑" pitchFamily="34" charset="-122"/>
              </a:defRPr>
            </a:lvl2pPr>
            <a:lvl3pPr>
              <a:defRPr sz="1400">
                <a:latin typeface="微软雅黑" pitchFamily="34" charset="-122"/>
                <a:ea typeface="微软雅黑" pitchFamily="34" charset="-122"/>
              </a:defRPr>
            </a:lvl3pPr>
            <a:lvl4pPr>
              <a:defRPr sz="1200">
                <a:latin typeface="微软雅黑" pitchFamily="34" charset="-122"/>
                <a:ea typeface="微软雅黑" pitchFamily="34" charset="-122"/>
              </a:defRPr>
            </a:lvl4pPr>
            <a:lvl5pPr>
              <a:defRPr sz="1200">
                <a:latin typeface="微软雅黑" pitchFamily="34" charset="-122"/>
                <a:ea typeface="微软雅黑" pitchFamily="34"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dirty="0"/>
          </a:p>
        </p:txBody>
      </p:sp>
      <p:sp>
        <p:nvSpPr>
          <p:cNvPr id="6" name="标题 5"/>
          <p:cNvSpPr>
            <a:spLocks noGrp="1"/>
          </p:cNvSpPr>
          <p:nvPr>
            <p:ph type="title"/>
          </p:nvPr>
        </p:nvSpPr>
        <p:spPr/>
        <p:txBody>
          <a:bodyPr/>
          <a:lstStyle/>
          <a:p>
            <a:r>
              <a:rPr lang="zh-CN" altLang="en-US" smtClean="0"/>
              <a:t>单击此处编辑母版标题样式</a:t>
            </a:r>
            <a:endParaRPr lang="zh-CN" altLang="en-US"/>
          </a:p>
        </p:txBody>
      </p:sp>
      <p:sp>
        <p:nvSpPr>
          <p:cNvPr id="8" name="页脚占位符 7"/>
          <p:cNvSpPr>
            <a:spLocks noGrp="1"/>
          </p:cNvSpPr>
          <p:nvPr>
            <p:ph type="ftr" sz="quarter" idx="14"/>
          </p:nvPr>
        </p:nvSpPr>
        <p:spPr>
          <a:xfrm>
            <a:off x="8190148" y="5233764"/>
            <a:ext cx="846348" cy="304271"/>
          </a:xfrm>
          <a:prstGeom prst="rect">
            <a:avLst/>
          </a:prstGeom>
        </p:spPr>
        <p:txBody>
          <a:bodyPr/>
          <a:lstStyle/>
          <a:p>
            <a:endParaRPr lang="zh-CN" altLang="en-US" dirty="0"/>
          </a:p>
        </p:txBody>
      </p:sp>
      <p:graphicFrame>
        <p:nvGraphicFramePr>
          <p:cNvPr id="2" name="对象 1"/>
          <p:cNvGraphicFramePr>
            <a:graphicFrameLocks noChangeAspect="1"/>
          </p:cNvGraphicFramePr>
          <p:nvPr userDrawn="1">
            <p:extLst>
              <p:ext uri="{D42A27DB-BD31-4B8C-83A1-F6EECF244321}">
                <p14:modId xmlns:p14="http://schemas.microsoft.com/office/powerpoint/2010/main" val="3032737274"/>
              </p:ext>
            </p:extLst>
          </p:nvPr>
        </p:nvGraphicFramePr>
        <p:xfrm>
          <a:off x="7308850" y="265113"/>
          <a:ext cx="1439863" cy="388937"/>
        </p:xfrm>
        <a:graphic>
          <a:graphicData uri="http://schemas.openxmlformats.org/presentationml/2006/ole">
            <mc:AlternateContent xmlns:mc="http://schemas.openxmlformats.org/markup-compatibility/2006">
              <mc:Choice xmlns:v="urn:schemas-microsoft-com:vml" Requires="v">
                <p:oleObj spid="_x0000_s2906" name="BMP 图像" r:id="rId3" imgW="1057423" imgH="285866" progId="PBrush">
                  <p:embed/>
                </p:oleObj>
              </mc:Choice>
              <mc:Fallback>
                <p:oleObj name="BMP 图像" r:id="rId3" imgW="1057423" imgH="285866" progId="PBrush">
                  <p:embed/>
                  <p:pic>
                    <p:nvPicPr>
                      <p:cNvPr id="0" name="Picture 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265113"/>
                        <a:ext cx="1439863"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286001"/>
            <a:ext cx="7123113" cy="1394354"/>
          </a:xfrm>
        </p:spPr>
        <p:txBody>
          <a:bodyPr anchor="t"/>
          <a:lstStyle>
            <a:lvl1pPr eaLnBrk="1" latinLnBrk="0" hangingPunct="1">
              <a:buNone/>
              <a:defRPr kumimoji="0" lang="zh-CN" sz="28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extLst/>
          </a:lstStyle>
          <a:p>
            <a:pPr lvl="0" eaLnBrk="1" latinLnBrk="0" hangingPunct="1"/>
            <a:r>
              <a:rPr lang="zh-CN" altLang="en-US" smtClean="0"/>
              <a:t>单击此处编辑母版文本样式</a:t>
            </a:r>
          </a:p>
        </p:txBody>
      </p:sp>
      <p:sp>
        <p:nvSpPr>
          <p:cNvPr id="7" name="Rectangle 6"/>
          <p:cNvSpPr/>
          <p:nvPr/>
        </p:nvSpPr>
        <p:spPr>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8" name="Rectangle 7"/>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 name="Title 1"/>
          <p:cNvSpPr>
            <a:spLocks noGrp="1"/>
          </p:cNvSpPr>
          <p:nvPr>
            <p:ph type="title" hasCustomPrompt="1"/>
          </p:nvPr>
        </p:nvSpPr>
        <p:spPr>
          <a:xfrm>
            <a:off x="1371600" y="1333500"/>
            <a:ext cx="7620000" cy="825500"/>
          </a:xfrm>
        </p:spPr>
        <p:txBody>
          <a:bodyPr/>
          <a:lstStyle>
            <a:lvl1pPr algn="l" eaLnBrk="1" latinLnBrk="0" hangingPunct="1">
              <a:buNone/>
              <a:defRPr kumimoji="0" lang="zh-CN" sz="4400" b="0" cap="none">
                <a:solidFill>
                  <a:srgbClr val="FFFFFF"/>
                </a:solidFill>
              </a:defRPr>
            </a:lvl1pPr>
            <a:extLst/>
          </a:lstStyle>
          <a:p>
            <a:r>
              <a:rPr kumimoji="0" lang="zh-CN"/>
              <a:t>单击此处编辑母版标题样式</a:t>
            </a:r>
          </a:p>
        </p:txBody>
      </p:sp>
      <p:sp>
        <p:nvSpPr>
          <p:cNvPr id="12" name="Date Placeholder 11"/>
          <p:cNvSpPr>
            <a:spLocks noGrp="1"/>
          </p:cNvSpPr>
          <p:nvPr>
            <p:ph type="dt" sz="half" idx="10"/>
          </p:nvPr>
        </p:nvSpPr>
        <p:spPr>
          <a:xfrm>
            <a:off x="6096000" y="5207000"/>
            <a:ext cx="2667000" cy="304271"/>
          </a:xfrm>
          <a:prstGeom prst="rect">
            <a:avLst/>
          </a:prstGeom>
        </p:spPr>
        <p:txBody>
          <a:bodyPr/>
          <a:lstStyle>
            <a:extLst/>
          </a:lstStyle>
          <a:p>
            <a:endParaRPr kumimoji="0" lang="zh-CN"/>
          </a:p>
        </p:txBody>
      </p:sp>
      <p:sp>
        <p:nvSpPr>
          <p:cNvPr id="13" name="Slide Number Placeholder 12"/>
          <p:cNvSpPr>
            <a:spLocks noGrp="1"/>
          </p:cNvSpPr>
          <p:nvPr>
            <p:ph type="sldNum" sz="quarter" idx="11"/>
          </p:nvPr>
        </p:nvSpPr>
        <p:spPr>
          <a:xfrm>
            <a:off x="0" y="1460501"/>
            <a:ext cx="1295400" cy="584730"/>
          </a:xfrm>
        </p:spPr>
        <p:txBody>
          <a:bodyPr>
            <a:noAutofit/>
          </a:bodyPr>
          <a:lstStyle>
            <a:lvl1pPr eaLnBrk="1" latinLnBrk="0" hangingPunct="1">
              <a:defRPr kumimoji="0" lang="zh-CN" sz="2400">
                <a:solidFill>
                  <a:srgbClr val="FFFFFF"/>
                </a:solidFill>
              </a:defRPr>
            </a:lvl1pPr>
            <a:extLst/>
          </a:lstStyle>
          <a:p>
            <a:pPr algn="ctr"/>
            <a:fld id="{8F82E0A0-C266-4798-8C8F-B9F91E9DA37E}" type="slidenum">
              <a:rPr kumimoji="0" lang="zh-CN" sz="2400" b="1">
                <a:solidFill>
                  <a:srgbClr val="FFFFFF"/>
                </a:solidFill>
              </a:rPr>
              <a:pPr algn="ctr"/>
              <a:t>‹#›</a:t>
            </a:fld>
            <a:endParaRPr kumimoji="0" lang="zh-CN" sz="2400">
              <a:solidFill>
                <a:srgbClr val="FFFFFF"/>
              </a:solidFill>
            </a:endParaRPr>
          </a:p>
        </p:txBody>
      </p:sp>
      <p:sp>
        <p:nvSpPr>
          <p:cNvPr id="14" name="Footer Placeholder 13"/>
          <p:cNvSpPr>
            <a:spLocks noGrp="1"/>
          </p:cNvSpPr>
          <p:nvPr>
            <p:ph type="ftr" sz="quarter" idx="12"/>
          </p:nvPr>
        </p:nvSpPr>
        <p:spPr>
          <a:xfrm>
            <a:off x="8190148" y="5233764"/>
            <a:ext cx="846348" cy="304271"/>
          </a:xfrm>
          <a:prstGeom prst="rect">
            <a:avLst/>
          </a:prstGeom>
        </p:spPr>
        <p:txBody>
          <a:bodyPr/>
          <a:lstStyle>
            <a:extLst/>
          </a:lstStyle>
          <a:p>
            <a:endParaRPr kumimoji="0"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zh-CN" altLang="en-US" smtClean="0"/>
              <a:t>单击此处编辑母版标题样式</a:t>
            </a:r>
            <a:endParaRPr/>
          </a:p>
        </p:txBody>
      </p:sp>
      <p:sp>
        <p:nvSpPr>
          <p:cNvPr id="9" name="Content Placeholder 8"/>
          <p:cNvSpPr>
            <a:spLocks noGrp="1"/>
          </p:cNvSpPr>
          <p:nvPr>
            <p:ph sz="quarter" idx="13"/>
          </p:nvPr>
        </p:nvSpPr>
        <p:spPr>
          <a:xfrm>
            <a:off x="609600" y="1502835"/>
            <a:ext cx="3886200" cy="3631804"/>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1" name="Content Placeholder 10"/>
          <p:cNvSpPr>
            <a:spLocks noGrp="1"/>
          </p:cNvSpPr>
          <p:nvPr>
            <p:ph sz="quarter" idx="14"/>
          </p:nvPr>
        </p:nvSpPr>
        <p:spPr>
          <a:xfrm>
            <a:off x="4844901" y="1502833"/>
            <a:ext cx="3886200" cy="3631806"/>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8" name="Date Placeholder 7"/>
          <p:cNvSpPr>
            <a:spLocks noGrp="1"/>
          </p:cNvSpPr>
          <p:nvPr>
            <p:ph type="dt" sz="half" idx="15"/>
          </p:nvPr>
        </p:nvSpPr>
        <p:spPr>
          <a:xfrm>
            <a:off x="6096000" y="5207000"/>
            <a:ext cx="2667000" cy="304271"/>
          </a:xfrm>
          <a:prstGeom prst="rect">
            <a:avLst/>
          </a:prstGeom>
        </p:spPr>
        <p:txBody>
          <a:bodyPr rtlCol="0"/>
          <a:lstStyle>
            <a:extLst/>
          </a:lstStyle>
          <a:p>
            <a:endParaRPr kumimoji="0" lang="zh-CN"/>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zh-CN" sz="1400" b="1">
                <a:solidFill>
                  <a:srgbClr val="FFFFFF"/>
                </a:solidFill>
              </a:rPr>
              <a:pPr algn="ctr"/>
              <a:t>‹#›</a:t>
            </a:fld>
            <a:endParaRPr kumimoji="0" lang="zh-CN"/>
          </a:p>
        </p:txBody>
      </p:sp>
      <p:sp>
        <p:nvSpPr>
          <p:cNvPr id="12" name="Footer Placeholder 11"/>
          <p:cNvSpPr>
            <a:spLocks noGrp="1"/>
          </p:cNvSpPr>
          <p:nvPr>
            <p:ph type="ftr" sz="quarter" idx="17"/>
          </p:nvPr>
        </p:nvSpPr>
        <p:spPr>
          <a:xfrm>
            <a:off x="8190148" y="5233764"/>
            <a:ext cx="846348" cy="304271"/>
          </a:xfrm>
          <a:prstGeom prst="rect">
            <a:avLst/>
          </a:prstGeom>
        </p:spPr>
        <p:txBody>
          <a:bodyPr rtlCol="0"/>
          <a:lstStyle>
            <a:extLst/>
          </a:lstStyle>
          <a:p>
            <a:endParaRPr kumimoji="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2648" y="131233"/>
            <a:ext cx="8153400" cy="1117600"/>
          </a:xfrm>
        </p:spPr>
        <p:txBody>
          <a:bodyPr anchor="b"/>
          <a:lstStyle>
            <a:lvl1pPr eaLnBrk="1" latinLnBrk="0" hangingPunct="1">
              <a:defRPr kumimoji="0" lang="zh-CN"/>
            </a:lvl1pPr>
            <a:extLst/>
          </a:lstStyle>
          <a:p>
            <a:pPr eaLnBrk="1" latinLnBrk="0" hangingPunct="1"/>
            <a:r>
              <a:rPr lang="zh-CN" altLang="en-US" smtClean="0"/>
              <a:t>单击此处编辑母版标题样式</a:t>
            </a:r>
            <a:endParaRPr/>
          </a:p>
        </p:txBody>
      </p:sp>
      <p:sp>
        <p:nvSpPr>
          <p:cNvPr id="11" name="Content Placeholder 10"/>
          <p:cNvSpPr>
            <a:spLocks noGrp="1"/>
          </p:cNvSpPr>
          <p:nvPr>
            <p:ph sz="quarter" idx="13"/>
          </p:nvPr>
        </p:nvSpPr>
        <p:spPr>
          <a:xfrm>
            <a:off x="609600" y="2133131"/>
            <a:ext cx="3886200" cy="29210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3" name="Content Placeholder 12"/>
          <p:cNvSpPr>
            <a:spLocks noGrp="1"/>
          </p:cNvSpPr>
          <p:nvPr>
            <p:ph sz="quarter" idx="14"/>
          </p:nvPr>
        </p:nvSpPr>
        <p:spPr>
          <a:xfrm>
            <a:off x="4800600" y="2133131"/>
            <a:ext cx="3886200" cy="29210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10" name="Date Placeholder 9"/>
          <p:cNvSpPr>
            <a:spLocks noGrp="1"/>
          </p:cNvSpPr>
          <p:nvPr>
            <p:ph type="dt" sz="half" idx="15"/>
          </p:nvPr>
        </p:nvSpPr>
        <p:spPr>
          <a:xfrm>
            <a:off x="6096000" y="5207000"/>
            <a:ext cx="2667000" cy="304271"/>
          </a:xfrm>
          <a:prstGeom prst="rect">
            <a:avLst/>
          </a:prstGeom>
        </p:spPr>
        <p:txBody>
          <a:bodyPr rtlCol="0"/>
          <a:lstStyle>
            <a:extLst/>
          </a:lstStyle>
          <a:p>
            <a:endParaRPr kumimoji="0" lang="zh-CN"/>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zh-CN" sz="1400" b="1">
                <a:solidFill>
                  <a:srgbClr val="FFFFFF"/>
                </a:solidFill>
              </a:rPr>
              <a:pPr algn="ctr"/>
              <a:t>‹#›</a:t>
            </a:fld>
            <a:endParaRPr kumimoji="0" lang="zh-CN"/>
          </a:p>
        </p:txBody>
      </p:sp>
      <p:sp>
        <p:nvSpPr>
          <p:cNvPr id="14" name="Footer Placeholder 13"/>
          <p:cNvSpPr>
            <a:spLocks noGrp="1"/>
          </p:cNvSpPr>
          <p:nvPr>
            <p:ph type="ftr" sz="quarter" idx="17"/>
          </p:nvPr>
        </p:nvSpPr>
        <p:spPr>
          <a:xfrm>
            <a:off x="8190148" y="5233764"/>
            <a:ext cx="846348" cy="304271"/>
          </a:xfrm>
          <a:prstGeom prst="rect">
            <a:avLst/>
          </a:prstGeom>
        </p:spPr>
        <p:txBody>
          <a:bodyPr rtlCol="0"/>
          <a:lstStyle>
            <a:extLst/>
          </a:lstStyle>
          <a:p>
            <a:endParaRPr kumimoji="0" lang="zh-CN"/>
          </a:p>
        </p:txBody>
      </p:sp>
      <p:sp>
        <p:nvSpPr>
          <p:cNvPr id="16" name="Text Placeholder 15"/>
          <p:cNvSpPr>
            <a:spLocks noGrp="1"/>
          </p:cNvSpPr>
          <p:nvPr>
            <p:ph type="body" sz="quarter" idx="18"/>
          </p:nvPr>
        </p:nvSpPr>
        <p:spPr>
          <a:xfrm>
            <a:off x="609600" y="1513652"/>
            <a:ext cx="3886200" cy="589280"/>
          </a:xfrm>
          <a:solidFill>
            <a:schemeClr val="accent2"/>
          </a:solidFill>
        </p:spPr>
        <p:txBody>
          <a:bodyPr rtlCol="0" anchor="ctr"/>
          <a:lstStyle>
            <a:lvl1pPr eaLnBrk="1" latinLnBrk="0" hangingPunct="1">
              <a:buFontTx/>
              <a:buNone/>
              <a:defRPr kumimoji="0" lang="zh-CN" sz="2000" b="1">
                <a:solidFill>
                  <a:srgbClr val="FFFFFF"/>
                </a:solidFill>
              </a:defRPr>
            </a:lvl1pPr>
            <a:extLst/>
          </a:lstStyle>
          <a:p>
            <a:pPr lvl="0" eaLnBrk="1" latinLnBrk="0" hangingPunct="1"/>
            <a:r>
              <a:rPr lang="zh-CN" altLang="en-US" smtClean="0"/>
              <a:t>单击此处编辑母版文本样式</a:t>
            </a:r>
          </a:p>
        </p:txBody>
      </p:sp>
      <p:sp>
        <p:nvSpPr>
          <p:cNvPr id="15" name="Text Placeholder 14"/>
          <p:cNvSpPr>
            <a:spLocks noGrp="1"/>
          </p:cNvSpPr>
          <p:nvPr>
            <p:ph type="body" sz="quarter" idx="19"/>
          </p:nvPr>
        </p:nvSpPr>
        <p:spPr>
          <a:xfrm>
            <a:off x="4800600" y="1513652"/>
            <a:ext cx="3886200" cy="589280"/>
          </a:xfrm>
          <a:solidFill>
            <a:schemeClr val="accent4"/>
          </a:solidFill>
        </p:spPr>
        <p:txBody>
          <a:bodyPr rtlCol="0" anchor="ctr"/>
          <a:lstStyle>
            <a:lvl1pPr eaLnBrk="1" latinLnBrk="0" hangingPunct="1">
              <a:buFontTx/>
              <a:buNone/>
              <a:defRPr kumimoji="0" lang="zh-CN" sz="2000" b="1">
                <a:solidFill>
                  <a:srgbClr val="FFFFFF"/>
                </a:solidFill>
              </a:defRPr>
            </a:lvl1pPr>
            <a:extLst/>
          </a:lstStyle>
          <a:p>
            <a:pPr lvl="0" eaLnBrk="1" latinLnBrk="0" hangingPunct="1"/>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a:xfrm>
            <a:off x="6096000" y="5207000"/>
            <a:ext cx="2667000" cy="304271"/>
          </a:xfrm>
          <a:prstGeom prst="rect">
            <a:avLst/>
          </a:prstGeom>
        </p:spPr>
        <p:txBody>
          <a:bodyPr/>
          <a:lstStyle>
            <a:extLst/>
          </a:lstStyle>
          <a:p>
            <a:endParaRPr kumimoji="0" lang="zh-CN"/>
          </a:p>
        </p:txBody>
      </p:sp>
      <p:sp>
        <p:nvSpPr>
          <p:cNvPr id="4" name="Footer Placeholder 3"/>
          <p:cNvSpPr>
            <a:spLocks noGrp="1"/>
          </p:cNvSpPr>
          <p:nvPr>
            <p:ph type="ftr" sz="quarter" idx="11"/>
          </p:nvPr>
        </p:nvSpPr>
        <p:spPr>
          <a:xfrm>
            <a:off x="8190148" y="5233764"/>
            <a:ext cx="846348" cy="304271"/>
          </a:xfrm>
          <a:prstGeom prst="rect">
            <a:avLst/>
          </a:prstGeom>
        </p:spPr>
        <p:txBody>
          <a:bodyPr/>
          <a:lstStyle>
            <a:extLst/>
          </a:lstStyle>
          <a:p>
            <a:endParaRPr kumimoji="0" lang="zh-CN"/>
          </a:p>
        </p:txBody>
      </p:sp>
      <p:sp>
        <p:nvSpPr>
          <p:cNvPr id="5" name="Slide Number Placeholder 4"/>
          <p:cNvSpPr>
            <a:spLocks noGrp="1"/>
          </p:cNvSpPr>
          <p:nvPr>
            <p:ph type="sldNum" sz="quarter" idx="12"/>
          </p:nvPr>
        </p:nvSpPr>
        <p:spPr/>
        <p:txBody>
          <a:bodyPr/>
          <a:lstStyle>
            <a:lvl1pPr eaLnBrk="1" latinLnBrk="0" hangingPunct="1">
              <a:defRPr kumimoji="0" lang="zh-CN">
                <a:solidFill>
                  <a:srgbClr val="FFFFFF"/>
                </a:solidFill>
              </a:defRPr>
            </a:lvl1pPr>
            <a:extLst/>
          </a:lstStyle>
          <a:p>
            <a:fld id="{A3F7CB7D-F184-43C7-B6FD-03D728E1BBFF}" type="slidenum">
              <a:rPr kumimoji="0" lang="zh-CN">
                <a:solidFill>
                  <a:srgbClr val="FFFFFF"/>
                </a:solidFill>
              </a:rPr>
              <a:pPr/>
              <a:t>‹#›</a:t>
            </a:fld>
            <a:endParaRPr kumimoji="0"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5207000"/>
            <a:ext cx="2667000" cy="304271"/>
          </a:xfrm>
          <a:prstGeom prst="rect">
            <a:avLst/>
          </a:prstGeom>
        </p:spPr>
        <p:txBody>
          <a:bodyPr/>
          <a:lstStyle>
            <a:extLst/>
          </a:lstStyle>
          <a:p>
            <a:endParaRPr kumimoji="0" lang="zh-CN"/>
          </a:p>
        </p:txBody>
      </p:sp>
      <p:sp>
        <p:nvSpPr>
          <p:cNvPr id="3" name="Footer Placeholder 2"/>
          <p:cNvSpPr>
            <a:spLocks noGrp="1"/>
          </p:cNvSpPr>
          <p:nvPr>
            <p:ph type="ftr" sz="quarter" idx="11"/>
          </p:nvPr>
        </p:nvSpPr>
        <p:spPr>
          <a:xfrm>
            <a:off x="8190148" y="5233764"/>
            <a:ext cx="846348" cy="304271"/>
          </a:xfrm>
          <a:prstGeom prst="rect">
            <a:avLst/>
          </a:prstGeom>
        </p:spPr>
        <p:txBody>
          <a:bodyPr/>
          <a:lstStyle>
            <a:extLst/>
          </a:lstStyle>
          <a:p>
            <a:endParaRPr kumimoji="0" lang="zh-CN"/>
          </a:p>
        </p:txBody>
      </p:sp>
      <p:sp>
        <p:nvSpPr>
          <p:cNvPr id="4" name="Slide Number Placeholder 3"/>
          <p:cNvSpPr>
            <a:spLocks noGrp="1"/>
          </p:cNvSpPr>
          <p:nvPr>
            <p:ph type="sldNum" sz="quarter" idx="12"/>
          </p:nvPr>
        </p:nvSpPr>
        <p:spPr>
          <a:xfrm>
            <a:off x="0" y="5207000"/>
            <a:ext cx="533400" cy="317500"/>
          </a:xfrm>
        </p:spPr>
        <p:txBody>
          <a:bodyPr/>
          <a:lstStyle>
            <a:lvl1pPr eaLnBrk="1" latinLnBrk="0" hangingPunct="1">
              <a:defRPr kumimoji="0" lang="zh-CN">
                <a:solidFill>
                  <a:schemeClr val="tx2"/>
                </a:solidFill>
              </a:defRPr>
            </a:lvl1pPr>
            <a:extLst/>
          </a:lstStyle>
          <a:p>
            <a:fld id="{A3F7CB7D-F184-43C7-B6FD-03D728E1BBFF}" type="slidenum">
              <a:rPr kumimoji="0" lang="zh-CN">
                <a:solidFill>
                  <a:schemeClr val="tx2"/>
                </a:solidFill>
              </a:rPr>
              <a:pPr/>
              <a:t>‹#›</a:t>
            </a:fld>
            <a:endParaRPr kumimoji="0"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131233"/>
            <a:ext cx="8153400" cy="1117600"/>
          </a:xfrm>
        </p:spPr>
        <p:txBody>
          <a:bodyPr anchor="b"/>
          <a:lstStyle>
            <a:lvl1pPr algn="l" eaLnBrk="1" latinLnBrk="0" hangingPunct="1">
              <a:buNone/>
              <a:defRPr kumimoji="0" lang="zh-CN" sz="4200" b="0"/>
            </a:lvl1pPr>
            <a:extLst/>
          </a:lstStyle>
          <a:p>
            <a:pPr eaLnBrk="1" latinLnBrk="0" hangingPunct="1"/>
            <a:r>
              <a:rPr lang="zh-CN" altLang="en-US" smtClean="0"/>
              <a:t>单击此处编辑母版标题样式</a:t>
            </a:r>
            <a:endParaRPr/>
          </a:p>
        </p:txBody>
      </p:sp>
      <p:sp>
        <p:nvSpPr>
          <p:cNvPr id="5" name="Date Placeholder 4"/>
          <p:cNvSpPr>
            <a:spLocks noGrp="1"/>
          </p:cNvSpPr>
          <p:nvPr>
            <p:ph type="dt" sz="half" idx="10"/>
          </p:nvPr>
        </p:nvSpPr>
        <p:spPr>
          <a:xfrm>
            <a:off x="6096000" y="5207000"/>
            <a:ext cx="2667000" cy="304271"/>
          </a:xfrm>
          <a:prstGeom prst="rect">
            <a:avLst/>
          </a:prstGeom>
        </p:spPr>
        <p:txBody>
          <a:bodyPr/>
          <a:lstStyle>
            <a:extLst/>
          </a:lstStyle>
          <a:p>
            <a:endParaRPr kumimoji="0" lang="zh-CN"/>
          </a:p>
        </p:txBody>
      </p:sp>
      <p:sp>
        <p:nvSpPr>
          <p:cNvPr id="6" name="Footer Placeholder 5"/>
          <p:cNvSpPr>
            <a:spLocks noGrp="1"/>
          </p:cNvSpPr>
          <p:nvPr>
            <p:ph type="ftr" sz="quarter" idx="11"/>
          </p:nvPr>
        </p:nvSpPr>
        <p:spPr>
          <a:xfrm>
            <a:off x="8190148" y="5233764"/>
            <a:ext cx="846348" cy="304271"/>
          </a:xfrm>
          <a:prstGeom prst="rect">
            <a:avLst/>
          </a:prstGeom>
        </p:spPr>
        <p:txBody>
          <a:bodyPr/>
          <a:lstStyle>
            <a:extLst/>
          </a:lstStyle>
          <a:p>
            <a:endParaRPr kumimoji="0" lang="zh-CN"/>
          </a:p>
        </p:txBody>
      </p:sp>
      <p:sp>
        <p:nvSpPr>
          <p:cNvPr id="7" name="Slide Number Placeholder 6"/>
          <p:cNvSpPr>
            <a:spLocks noGrp="1"/>
          </p:cNvSpPr>
          <p:nvPr>
            <p:ph type="sldNum" sz="quarter" idx="12"/>
          </p:nvPr>
        </p:nvSpPr>
        <p:spPr/>
        <p:txBody>
          <a:bodyPr/>
          <a:lstStyle>
            <a:lvl1pPr eaLnBrk="1" latinLnBrk="0" hangingPunct="1">
              <a:defRPr kumimoji="0" lang="zh-CN">
                <a:solidFill>
                  <a:srgbClr val="FFFFFF"/>
                </a:solidFill>
              </a:defRPr>
            </a:lvl1pPr>
            <a:extLst/>
          </a:lstStyle>
          <a:p>
            <a:fld id="{A3F7CB7D-F184-43C7-B6FD-03D728E1BBFF}" type="slidenum">
              <a:rPr kumimoji="0" lang="zh-CN">
                <a:solidFill>
                  <a:srgbClr val="FFFFFF"/>
                </a:solidFill>
              </a:rPr>
              <a:pPr/>
              <a:t>‹#›</a:t>
            </a:fld>
            <a:endParaRPr kumimoji="0" lang="zh-CN">
              <a:solidFill>
                <a:srgbClr val="FFFFFF"/>
              </a:solidFill>
            </a:endParaRPr>
          </a:p>
        </p:txBody>
      </p:sp>
      <p:sp>
        <p:nvSpPr>
          <p:cNvPr id="3" name="Text Placeholder 2"/>
          <p:cNvSpPr>
            <a:spLocks noGrp="1"/>
          </p:cNvSpPr>
          <p:nvPr>
            <p:ph type="body" idx="1"/>
          </p:nvPr>
        </p:nvSpPr>
        <p:spPr>
          <a:xfrm>
            <a:off x="609600" y="1587500"/>
            <a:ext cx="1600200" cy="3471333"/>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extLst/>
          </a:lstStyle>
          <a:p>
            <a:pPr lvl="0" eaLnBrk="1" latinLnBrk="0" hangingPunct="1"/>
            <a:r>
              <a:rPr lang="zh-CN" altLang="en-US" smtClean="0"/>
              <a:t>单击此处编辑母版文本样式</a:t>
            </a:r>
          </a:p>
        </p:txBody>
      </p:sp>
      <p:sp>
        <p:nvSpPr>
          <p:cNvPr id="9" name="Content Placeholder 8"/>
          <p:cNvSpPr>
            <a:spLocks noGrp="1"/>
          </p:cNvSpPr>
          <p:nvPr>
            <p:ph sz="quarter" idx="13"/>
          </p:nvPr>
        </p:nvSpPr>
        <p:spPr>
          <a:xfrm>
            <a:off x="2362200" y="1587500"/>
            <a:ext cx="6400800" cy="3556000"/>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799840"/>
          </a:xfrm>
          <a:solidFill>
            <a:schemeClr val="tx2">
              <a:shade val="50000"/>
            </a:schemeClr>
          </a:solidFill>
          <a:ln>
            <a:noFill/>
          </a:ln>
        </p:spPr>
        <p:txBody>
          <a:bodyPr/>
          <a:lstStyle>
            <a:lvl1pPr eaLnBrk="1" latinLnBrk="0" hangingPunct="1">
              <a:buNone/>
              <a:defRPr kumimoji="0" lang="zh-CN" sz="3200"/>
            </a:lvl1pPr>
            <a:extLst/>
          </a:lstStyle>
          <a:p>
            <a:r>
              <a:rPr kumimoji="0" lang="zh-CN" altLang="en-US" smtClean="0"/>
              <a:t>单击图标添加图片</a:t>
            </a:r>
            <a:endParaRPr kumimoji="0" lang="zh-CN"/>
          </a:p>
        </p:txBody>
      </p:sp>
      <p:sp>
        <p:nvSpPr>
          <p:cNvPr id="4" name="Text Placeholder 3"/>
          <p:cNvSpPr>
            <a:spLocks noGrp="1"/>
          </p:cNvSpPr>
          <p:nvPr>
            <p:ph type="body" sz="half" idx="2"/>
          </p:nvPr>
        </p:nvSpPr>
        <p:spPr>
          <a:xfrm>
            <a:off x="1600200" y="4572000"/>
            <a:ext cx="7315200" cy="571500"/>
          </a:xfrm>
        </p:spPr>
        <p:txBody>
          <a:bodyPr/>
          <a:lstStyle>
            <a:lvl1pPr marL="0" indent="0" eaLnBrk="1" latinLnBrk="0" hangingPunct="1">
              <a:buFontTx/>
              <a:buNone/>
              <a:defRPr kumimoji="0" lang="zh-CN" sz="1700"/>
            </a:lvl1pPr>
            <a:lvl2pPr eaLnBrk="1" latinLnBrk="0" hangingPunct="1">
              <a:buFontTx/>
              <a:buNone/>
              <a:defRPr kumimoji="0" lang="zh-CN" sz="1200"/>
            </a:lvl2pPr>
            <a:lvl3pPr eaLnBrk="1" latinLnBrk="0" hangingPunct="1">
              <a:buFontTx/>
              <a:buNone/>
              <a:defRPr kumimoji="0" lang="zh-CN" sz="1000"/>
            </a:lvl3pPr>
            <a:lvl4pPr eaLnBrk="1" latinLnBrk="0" hangingPunct="1">
              <a:buFontTx/>
              <a:buNone/>
              <a:defRPr kumimoji="0" lang="zh-CN" sz="900"/>
            </a:lvl4pPr>
            <a:lvl5pPr eaLnBrk="1" latinLnBrk="0" hangingPunct="1">
              <a:buFontTx/>
              <a:buNone/>
              <a:defRPr kumimoji="0" lang="zh-CN" sz="900"/>
            </a:lvl5pPr>
            <a:extLst/>
          </a:lstStyle>
          <a:p>
            <a:pPr lvl="0" eaLnBrk="1" latinLnBrk="0" hangingPunct="1"/>
            <a:r>
              <a:rPr lang="zh-CN" altLang="en-US" smtClean="0"/>
              <a:t>单击此处编辑母版文本样式</a:t>
            </a:r>
          </a:p>
        </p:txBody>
      </p:sp>
      <p:sp>
        <p:nvSpPr>
          <p:cNvPr id="8" name="Rectangle 7"/>
          <p:cNvSpPr/>
          <p:nvPr/>
        </p:nvSpPr>
        <p:spPr>
          <a:xfrm>
            <a:off x="-9144" y="381000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9144" y="3886200"/>
            <a:ext cx="1463040"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0" name="Rectangle 9"/>
          <p:cNvSpPr/>
          <p:nvPr/>
        </p:nvSpPr>
        <p:spPr>
          <a:xfrm>
            <a:off x="1545336" y="3878580"/>
            <a:ext cx="7589520"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 name="Title 1"/>
          <p:cNvSpPr>
            <a:spLocks noGrp="1"/>
          </p:cNvSpPr>
          <p:nvPr>
            <p:ph type="title"/>
          </p:nvPr>
        </p:nvSpPr>
        <p:spPr>
          <a:xfrm>
            <a:off x="1600200" y="3937000"/>
            <a:ext cx="7315200" cy="508000"/>
          </a:xfrm>
        </p:spPr>
        <p:txBody>
          <a:bodyPr anchor="ctr"/>
          <a:lstStyle>
            <a:lvl1pPr algn="l" eaLnBrk="1" latinLnBrk="0" hangingPunct="1">
              <a:buNone/>
              <a:defRPr kumimoji="0" lang="zh-CN" sz="2800" b="0">
                <a:solidFill>
                  <a:srgbClr val="FFFFFF"/>
                </a:solidFill>
              </a:defRPr>
            </a:lvl1pPr>
            <a:extLst/>
          </a:lstStyle>
          <a:p>
            <a:pPr eaLnBrk="1" latinLnBrk="0" hangingPunct="1"/>
            <a:r>
              <a:rPr lang="zh-CN" altLang="en-US" smtClean="0"/>
              <a:t>单击此处编辑母版标题样式</a:t>
            </a:r>
            <a:endParaRPr/>
          </a:p>
        </p:txBody>
      </p:sp>
      <p:sp>
        <p:nvSpPr>
          <p:cNvPr id="11" name="Rectangle 10"/>
          <p:cNvSpPr/>
          <p:nvPr/>
        </p:nvSpPr>
        <p:spPr>
          <a:xfrm>
            <a:off x="1447800" y="0"/>
            <a:ext cx="100584" cy="5722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12" name="Date Placeholder 11"/>
          <p:cNvSpPr>
            <a:spLocks noGrp="1"/>
          </p:cNvSpPr>
          <p:nvPr>
            <p:ph type="dt" sz="half" idx="10"/>
          </p:nvPr>
        </p:nvSpPr>
        <p:spPr>
          <a:xfrm>
            <a:off x="6248400" y="5207000"/>
            <a:ext cx="2667000" cy="304271"/>
          </a:xfrm>
          <a:prstGeom prst="rect">
            <a:avLst/>
          </a:prstGeom>
        </p:spPr>
        <p:txBody>
          <a:bodyPr rtlCol="0"/>
          <a:lstStyle>
            <a:extLst/>
          </a:lstStyle>
          <a:p>
            <a:endParaRPr kumimoji="0" lang="zh-CN"/>
          </a:p>
        </p:txBody>
      </p:sp>
      <p:sp>
        <p:nvSpPr>
          <p:cNvPr id="13" name="Slide Number Placeholder 12"/>
          <p:cNvSpPr>
            <a:spLocks noGrp="1"/>
          </p:cNvSpPr>
          <p:nvPr>
            <p:ph type="sldNum" sz="quarter" idx="11"/>
          </p:nvPr>
        </p:nvSpPr>
        <p:spPr>
          <a:xfrm>
            <a:off x="0" y="3889375"/>
            <a:ext cx="1447800" cy="552982"/>
          </a:xfrm>
        </p:spPr>
        <p:txBody>
          <a:bodyPr rtlCol="0"/>
          <a:lstStyle>
            <a:lvl1pPr eaLnBrk="1" latinLnBrk="0" hangingPunct="1">
              <a:defRPr kumimoji="0" lang="zh-CN" sz="2800"/>
            </a:lvl1pPr>
            <a:extLst/>
          </a:lstStyle>
          <a:p>
            <a:pPr algn="ctr"/>
            <a:fld id="{8F82E0A0-C266-4798-8C8F-B9F91E9DA37E}" type="slidenum">
              <a:rPr kumimoji="0" lang="zh-CN" sz="2800" b="1">
                <a:solidFill>
                  <a:srgbClr val="FFFFFF"/>
                </a:solidFill>
              </a:rPr>
              <a:pPr algn="ctr"/>
              <a:t>‹#›</a:t>
            </a:fld>
            <a:endParaRPr kumimoji="0" lang="zh-CN" sz="2800"/>
          </a:p>
        </p:txBody>
      </p:sp>
      <p:sp>
        <p:nvSpPr>
          <p:cNvPr id="14" name="Footer Placeholder 13"/>
          <p:cNvSpPr>
            <a:spLocks noGrp="1"/>
          </p:cNvSpPr>
          <p:nvPr>
            <p:ph type="ftr" sz="quarter" idx="12"/>
          </p:nvPr>
        </p:nvSpPr>
        <p:spPr>
          <a:xfrm>
            <a:off x="1600200" y="5206839"/>
            <a:ext cx="4572000" cy="304271"/>
          </a:xfrm>
          <a:prstGeom prst="rect">
            <a:avLst/>
          </a:prstGeom>
        </p:spPr>
        <p:txBody>
          <a:bodyPr rtlCol="0"/>
          <a:lstStyle>
            <a:extLst/>
          </a:lstStyle>
          <a:p>
            <a:endParaRPr kumimoji="0" 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035968"/>
            <a:ext cx="8153400" cy="4125787"/>
          </a:xfrm>
          <a:prstGeom prst="rect">
            <a:avLst/>
          </a:prstGeom>
        </p:spPr>
        <p:txBody>
          <a:bodyPr vert="horz">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7" name="Rectangle 6"/>
          <p:cNvSpPr/>
          <p:nvPr/>
        </p:nvSpPr>
        <p:spPr>
          <a:xfrm>
            <a:off x="0" y="769268"/>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8" name="Rectangle 7"/>
          <p:cNvSpPr/>
          <p:nvPr/>
        </p:nvSpPr>
        <p:spPr>
          <a:xfrm>
            <a:off x="0" y="807368"/>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9" name="Rectangle 8"/>
          <p:cNvSpPr/>
          <p:nvPr/>
        </p:nvSpPr>
        <p:spPr>
          <a:xfrm>
            <a:off x="590550" y="807368"/>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zh-CN"/>
          </a:p>
        </p:txBody>
      </p:sp>
      <p:sp>
        <p:nvSpPr>
          <p:cNvPr id="23" name="Slide Number Placeholder 22"/>
          <p:cNvSpPr>
            <a:spLocks noGrp="1"/>
          </p:cNvSpPr>
          <p:nvPr>
            <p:ph type="sldNum" sz="quarter" idx="4"/>
          </p:nvPr>
        </p:nvSpPr>
        <p:spPr>
          <a:xfrm>
            <a:off x="0" y="800754"/>
            <a:ext cx="533400" cy="203730"/>
          </a:xfrm>
          <a:prstGeom prst="rect">
            <a:avLst/>
          </a:prstGeom>
        </p:spPr>
        <p:txBody>
          <a:bodyPr vert="horz" anchor="ctr" anchorCtr="0">
            <a:normAutofit/>
          </a:bodyPr>
          <a:lstStyle>
            <a:lvl1pPr algn="ctr" eaLnBrk="1" latinLnBrk="0" hangingPunct="1">
              <a:defRPr kumimoji="0" lang="zh-CN" sz="1400" b="1">
                <a:solidFill>
                  <a:srgbClr val="FFFFFF"/>
                </a:solidFill>
              </a:defRPr>
            </a:lvl1pPr>
            <a:extLst/>
          </a:lstStyle>
          <a:p>
            <a:pPr algn="ctr"/>
            <a:fld id="{8F82E0A0-C266-4798-8C8F-B9F91E9DA37E}" type="slidenum">
              <a:rPr kumimoji="0" lang="zh-CN" sz="1400" b="1">
                <a:solidFill>
                  <a:srgbClr val="FFFFFF"/>
                </a:solidFill>
              </a:rPr>
              <a:pPr algn="ctr"/>
              <a:t>‹#›</a:t>
            </a:fld>
            <a:endParaRPr kumimoji="0" lang="zh-CN" sz="1400" b="1" dirty="0">
              <a:solidFill>
                <a:srgbClr val="FFFFFF"/>
              </a:solidFill>
            </a:endParaRPr>
          </a:p>
        </p:txBody>
      </p:sp>
      <p:sp>
        <p:nvSpPr>
          <p:cNvPr id="22" name="Title Placeholder 21"/>
          <p:cNvSpPr>
            <a:spLocks noGrp="1"/>
          </p:cNvSpPr>
          <p:nvPr>
            <p:ph type="title"/>
          </p:nvPr>
        </p:nvSpPr>
        <p:spPr>
          <a:xfrm>
            <a:off x="609600" y="131233"/>
            <a:ext cx="8153400" cy="638035"/>
          </a:xfrm>
          <a:prstGeom prst="rect">
            <a:avLst/>
          </a:prstGeom>
        </p:spPr>
        <p:txBody>
          <a:bodyPr vert="horz" anchor="b">
            <a:normAutofit/>
          </a:bodyPr>
          <a:lstStyle>
            <a:extLst/>
          </a:lstStyle>
          <a:p>
            <a:pPr eaLnBrk="1" latinLnBrk="0" hangingPunct="1"/>
            <a:r>
              <a:rPr kumimoji="0" lang="zh-CN" altLang="en-US" smtClean="0"/>
              <a:t>单击此处编辑母版标题样式</a:t>
            </a:r>
            <a:endParaRPr kumimoji="0" lang="en-US" smtClean="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hdr="0" ftr="0" dt="0"/>
  <p:txStyles>
    <p:titleStyle>
      <a:lvl1pPr algn="l" rtl="0" eaLnBrk="1" latinLnBrk="0" hangingPunct="1">
        <a:spcBef>
          <a:spcPct val="0"/>
        </a:spcBef>
        <a:buNone/>
        <a:defRPr kumimoji="0" lang="zh-CN" sz="2800" kern="1200">
          <a:solidFill>
            <a:schemeClr val="tx2"/>
          </a:solidFill>
          <a:effectLst>
            <a:outerShdw blurRad="38100" dist="38100" dir="2700000" algn="tl">
              <a:srgbClr val="000000">
                <a:alpha val="43137"/>
              </a:srgbClr>
            </a:outerShdw>
          </a:effectLst>
          <a:latin typeface="微软雅黑" pitchFamily="34" charset="-122"/>
          <a:ea typeface="微软雅黑" pitchFamily="34" charset="-122"/>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zh-CN" sz="1800" kern="1200">
          <a:solidFill>
            <a:schemeClr val="tx1"/>
          </a:solidFill>
          <a:latin typeface="微软雅黑" pitchFamily="34" charset="-122"/>
          <a:ea typeface="微软雅黑" pitchFamily="34" charset="-122"/>
          <a:cs typeface="+mn-cs"/>
        </a:defRPr>
      </a:lvl1pPr>
      <a:lvl2pPr marL="640080" indent="-274320" algn="l" rtl="0" eaLnBrk="1" latinLnBrk="0" hangingPunct="1">
        <a:spcBef>
          <a:spcPts val="550"/>
        </a:spcBef>
        <a:buClr>
          <a:schemeClr val="accent1"/>
        </a:buClr>
        <a:buSzPct val="70000"/>
        <a:buFont typeface="Wingdings 2"/>
        <a:buChar char=""/>
        <a:defRPr kumimoji="0" lang="zh-CN" sz="1600" kern="1200">
          <a:solidFill>
            <a:schemeClr val="tx1"/>
          </a:solidFill>
          <a:latin typeface="微软雅黑" pitchFamily="34" charset="-122"/>
          <a:ea typeface="微软雅黑" pitchFamily="34" charset="-122"/>
          <a:cs typeface="+mn-cs"/>
        </a:defRPr>
      </a:lvl2pPr>
      <a:lvl3pPr marL="914400" indent="-228600" algn="l" rtl="0" eaLnBrk="1" latinLnBrk="0" hangingPunct="1">
        <a:spcBef>
          <a:spcPts val="500"/>
        </a:spcBef>
        <a:buClr>
          <a:schemeClr val="accent2"/>
        </a:buClr>
        <a:buSzPct val="75000"/>
        <a:buFont typeface="Wingdings"/>
        <a:buChar char=""/>
        <a:defRPr kumimoji="0" lang="zh-CN" sz="1400" kern="1200">
          <a:solidFill>
            <a:schemeClr val="tx1"/>
          </a:solidFill>
          <a:latin typeface="微软雅黑" pitchFamily="34" charset="-122"/>
          <a:ea typeface="微软雅黑" pitchFamily="34" charset="-122"/>
          <a:cs typeface="+mn-cs"/>
        </a:defRPr>
      </a:lvl3pPr>
      <a:lvl4pPr marL="1371600" indent="-228600" algn="l" rtl="0" eaLnBrk="1" latinLnBrk="0" hangingPunct="1">
        <a:spcBef>
          <a:spcPts val="400"/>
        </a:spcBef>
        <a:buClr>
          <a:schemeClr val="accent3"/>
        </a:buClr>
        <a:buSzPct val="75000"/>
        <a:buFont typeface="Wingdings"/>
        <a:buChar char=""/>
        <a:defRPr kumimoji="0" lang="zh-CN" sz="1200" kern="1200">
          <a:solidFill>
            <a:schemeClr val="tx1"/>
          </a:solidFill>
          <a:latin typeface="微软雅黑" pitchFamily="34" charset="-122"/>
          <a:ea typeface="微软雅黑" pitchFamily="34" charset="-122"/>
          <a:cs typeface="+mn-cs"/>
        </a:defRPr>
      </a:lvl4pPr>
      <a:lvl5pPr marL="1828800" indent="-228600" algn="l" rtl="0" eaLnBrk="1" latinLnBrk="0" hangingPunct="1">
        <a:spcBef>
          <a:spcPts val="400"/>
        </a:spcBef>
        <a:buClr>
          <a:schemeClr val="accent4"/>
        </a:buClr>
        <a:buSzPct val="65000"/>
        <a:buFont typeface="Wingdings"/>
        <a:buChar char=""/>
        <a:defRPr kumimoji="0" lang="zh-CN" sz="1200" kern="1200">
          <a:solidFill>
            <a:schemeClr val="tx1"/>
          </a:solidFill>
          <a:latin typeface="微软雅黑" pitchFamily="34" charset="-122"/>
          <a:ea typeface="微软雅黑" pitchFamily="34" charset="-122"/>
          <a:cs typeface="+mn-cs"/>
        </a:defRPr>
      </a:lvl5pPr>
      <a:lvl6pPr marL="2103120" indent="-228600" algn="l" rtl="0" eaLnBrk="1" latinLnBrk="0" hangingPunct="1">
        <a:spcBef>
          <a:spcPct val="20000"/>
        </a:spcBef>
        <a:buClr>
          <a:schemeClr val="accent1"/>
        </a:buClr>
        <a:buFont typeface="Wingdings"/>
        <a:buNone/>
        <a:defRPr kumimoji="0"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zh-CN" sz="1800" kern="1200" baseline="0">
          <a:solidFill>
            <a:schemeClr val="tx1"/>
          </a:solidFill>
          <a:latin typeface="+mn-lt"/>
          <a:ea typeface="+mn-ea"/>
          <a:cs typeface="+mn-cs"/>
        </a:defRPr>
      </a:lvl9pPr>
      <a:extLst/>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6623720" y="5081550"/>
            <a:ext cx="2520280" cy="507689"/>
          </a:xfrm>
        </p:spPr>
        <p:txBody>
          <a:bodyPr>
            <a:normAutofit/>
          </a:bodyPr>
          <a:lstStyle>
            <a:extLst/>
          </a:lstStyle>
          <a:p>
            <a:pPr algn="r"/>
            <a:r>
              <a:rPr lang="en-US" altLang="zh-CN" sz="1600" b="1" dirty="0" smtClean="0">
                <a:latin typeface="微软雅黑" pitchFamily="34" charset="-122"/>
                <a:ea typeface="微软雅黑" pitchFamily="34" charset="-122"/>
              </a:rPr>
              <a:t>2018</a:t>
            </a:r>
            <a:r>
              <a:rPr lang="zh-CN" altLang="en-US" sz="1600" b="1" dirty="0" smtClean="0">
                <a:latin typeface="微软雅黑" pitchFamily="34" charset="-122"/>
                <a:ea typeface="微软雅黑" pitchFamily="34" charset="-122"/>
              </a:rPr>
              <a:t>年</a:t>
            </a:r>
            <a:endParaRPr lang="zh-CN" sz="1600" b="1" dirty="0">
              <a:latin typeface="微软雅黑" pitchFamily="34" charset="-122"/>
              <a:ea typeface="微软雅黑" pitchFamily="34" charset="-122"/>
            </a:endParaRPr>
          </a:p>
        </p:txBody>
      </p:sp>
      <p:sp>
        <p:nvSpPr>
          <p:cNvPr id="9" name="文本框 8"/>
          <p:cNvSpPr txBox="1"/>
          <p:nvPr/>
        </p:nvSpPr>
        <p:spPr>
          <a:xfrm>
            <a:off x="1005142" y="2071688"/>
            <a:ext cx="7308220" cy="523220"/>
          </a:xfrm>
          <a:prstGeom prst="rect">
            <a:avLst/>
          </a:prstGeom>
          <a:noFill/>
        </p:spPr>
        <p:txBody>
          <a:bodyPr wrap="square" rtlCol="0" anchor="ctr">
            <a:spAutoFit/>
          </a:bodyPr>
          <a:lstStyle/>
          <a:p>
            <a:pPr algn="ctr"/>
            <a:r>
              <a:rPr lang="en-US" altLang="zh-CN" sz="2800" b="1" dirty="0" err="1" smtClean="0">
                <a:latin typeface="微软雅黑" panose="020B0503020204020204" pitchFamily="34" charset="-122"/>
                <a:ea typeface="微软雅黑" panose="020B0503020204020204" pitchFamily="34" charset="-122"/>
              </a:rPr>
              <a:t>DeepInsight</a:t>
            </a:r>
            <a:r>
              <a:rPr lang="zh-CN" altLang="en-US" sz="2800" b="1" dirty="0" smtClean="0">
                <a:latin typeface="微软雅黑" panose="020B0503020204020204" pitchFamily="34" charset="-122"/>
                <a:ea typeface="微软雅黑" panose="020B0503020204020204" pitchFamily="34" charset="-122"/>
              </a:rPr>
              <a:t>基础处理算子</a:t>
            </a:r>
            <a:endParaRPr lang="zh-CN" altLang="en-US" sz="28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610132" y="3964035"/>
            <a:ext cx="4013588" cy="418191"/>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上海直真君智科技有限公司</a:t>
            </a:r>
            <a:endParaRPr lang="zh-CN" altLang="en-US" sz="1600"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0011" y="4455519"/>
            <a:ext cx="266052" cy="252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10</a:t>
            </a:fld>
            <a:endParaRPr kumimoji="0" lang="zh-CN" dirty="0"/>
          </a:p>
        </p:txBody>
      </p:sp>
      <p:sp>
        <p:nvSpPr>
          <p:cNvPr id="3" name="内容占位符 2"/>
          <p:cNvSpPr>
            <a:spLocks noGrp="1"/>
          </p:cNvSpPr>
          <p:nvPr>
            <p:ph sz="quarter" idx="13"/>
          </p:nvPr>
        </p:nvSpPr>
        <p:spPr/>
        <p:txBody>
          <a:bodyPr>
            <a:normAutofit/>
          </a:bodyPr>
          <a:lstStyle/>
          <a:p>
            <a:r>
              <a:rPr lang="zh-CN" altLang="en-US" sz="2600" dirty="0"/>
              <a:t>其他</a:t>
            </a:r>
            <a:endParaRPr lang="en-US" altLang="zh-CN" sz="2600" dirty="0" smtClean="0"/>
          </a:p>
          <a:p>
            <a:pPr lvl="2"/>
            <a:r>
              <a:rPr lang="zh-CN" altLang="en-US" sz="2200" dirty="0" smtClean="0"/>
              <a:t>数据生成器</a:t>
            </a:r>
            <a:endParaRPr lang="en-US" altLang="zh-CN" sz="2200" dirty="0" smtClean="0"/>
          </a:p>
          <a:p>
            <a:pPr lvl="3"/>
            <a:r>
              <a:rPr lang="zh-CN" altLang="zh-CN" sz="2000" dirty="0" smtClean="0"/>
              <a:t>根据</a:t>
            </a:r>
            <a:r>
              <a:rPr lang="zh-CN" altLang="zh-CN" sz="2000" dirty="0"/>
              <a:t>用户需求随机生成</a:t>
            </a:r>
            <a:r>
              <a:rPr lang="zh-CN" altLang="zh-CN" sz="2000"/>
              <a:t>一些</a:t>
            </a:r>
            <a:r>
              <a:rPr lang="zh-CN" altLang="zh-CN" sz="2000" smtClean="0"/>
              <a:t>数</a:t>
            </a:r>
            <a:r>
              <a:rPr lang="zh-CN" altLang="en-US" sz="2000" smtClean="0"/>
              <a:t>据</a:t>
            </a:r>
            <a:endParaRPr lang="en-US" altLang="zh-CN" sz="2000" dirty="0" smtClean="0"/>
          </a:p>
          <a:p>
            <a:pPr lvl="2"/>
            <a:r>
              <a:rPr lang="zh-CN" altLang="en-US" sz="2200" dirty="0" smtClean="0"/>
              <a:t>流数据算子</a:t>
            </a:r>
            <a:endParaRPr lang="en-US" altLang="zh-CN" sz="2200" dirty="0" smtClean="0"/>
          </a:p>
          <a:p>
            <a:pPr lvl="3"/>
            <a:r>
              <a:rPr lang="en-US" altLang="zh-CN" sz="2000" dirty="0" smtClean="0"/>
              <a:t>TCP/IP</a:t>
            </a:r>
          </a:p>
          <a:p>
            <a:pPr lvl="3"/>
            <a:r>
              <a:rPr lang="en-US" altLang="zh-CN" sz="2000" dirty="0" smtClean="0"/>
              <a:t>Kafka</a:t>
            </a:r>
          </a:p>
          <a:p>
            <a:pPr lvl="3"/>
            <a:r>
              <a:rPr lang="en-US" altLang="zh-CN" sz="2000" dirty="0" smtClean="0"/>
              <a:t>ICE</a:t>
            </a:r>
          </a:p>
          <a:p>
            <a:pPr lvl="3"/>
            <a:r>
              <a:rPr lang="en-US" altLang="zh-CN" sz="2000" dirty="0" err="1" smtClean="0"/>
              <a:t>Msg_Q</a:t>
            </a:r>
            <a:endParaRPr lang="en-US" altLang="zh-CN" sz="2000" dirty="0" smtClean="0"/>
          </a:p>
        </p:txBody>
      </p:sp>
      <p:sp>
        <p:nvSpPr>
          <p:cNvPr id="4" name="标题 3"/>
          <p:cNvSpPr>
            <a:spLocks noGrp="1"/>
          </p:cNvSpPr>
          <p:nvPr>
            <p:ph type="title"/>
          </p:nvPr>
        </p:nvSpPr>
        <p:spPr/>
        <p:txBody>
          <a:bodyPr/>
          <a:lstStyle/>
          <a:p>
            <a:r>
              <a:rPr lang="zh-CN" altLang="en-US" dirty="0" smtClean="0"/>
              <a:t>数据源算子</a:t>
            </a:r>
            <a:endParaRPr lang="zh-CN" altLang="en-US" dirty="0"/>
          </a:p>
        </p:txBody>
      </p:sp>
    </p:spTree>
    <p:extLst>
      <p:ext uri="{BB962C8B-B14F-4D97-AF65-F5344CB8AC3E}">
        <p14:creationId xmlns:p14="http://schemas.microsoft.com/office/powerpoint/2010/main" val="2585797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11</a:t>
            </a:fld>
            <a:endParaRPr kumimoji="0" lang="zh-CN" dirty="0"/>
          </a:p>
        </p:txBody>
      </p:sp>
      <p:sp>
        <p:nvSpPr>
          <p:cNvPr id="4" name="标题 3"/>
          <p:cNvSpPr>
            <a:spLocks noGrp="1"/>
          </p:cNvSpPr>
          <p:nvPr>
            <p:ph type="title"/>
          </p:nvPr>
        </p:nvSpPr>
        <p:spPr/>
        <p:txBody>
          <a:bodyPr/>
          <a:lstStyle/>
          <a:p>
            <a:r>
              <a:rPr lang="zh-CN" altLang="en-US" dirty="0" smtClean="0"/>
              <a:t>数据预处理</a:t>
            </a:r>
            <a:endParaRPr lang="zh-CN" altLang="en-US" dirty="0"/>
          </a:p>
        </p:txBody>
      </p:sp>
      <p:sp>
        <p:nvSpPr>
          <p:cNvPr id="5" name="内容占位符 4"/>
          <p:cNvSpPr>
            <a:spLocks noGrp="1"/>
          </p:cNvSpPr>
          <p:nvPr>
            <p:ph sz="quarter" idx="13"/>
          </p:nvPr>
        </p:nvSpPr>
        <p:spPr/>
        <p:txBody>
          <a:bodyPr/>
          <a:lstStyle/>
          <a:p>
            <a:endParaRPr lang="zh-CN" altLang="en-US"/>
          </a:p>
        </p:txBody>
      </p:sp>
      <p:graphicFrame>
        <p:nvGraphicFramePr>
          <p:cNvPr id="6" name="内容占位符 4"/>
          <p:cNvGraphicFramePr>
            <a:graphicFrameLocks/>
          </p:cNvGraphicFramePr>
          <p:nvPr/>
        </p:nvGraphicFramePr>
        <p:xfrm>
          <a:off x="619126" y="1127472"/>
          <a:ext cx="8124824" cy="4054127"/>
        </p:xfrm>
        <a:graphic>
          <a:graphicData uri="http://schemas.openxmlformats.org/drawingml/2006/table">
            <a:tbl>
              <a:tblPr/>
              <a:tblGrid>
                <a:gridCol w="1438274"/>
                <a:gridCol w="6686550"/>
              </a:tblGrid>
              <a:tr h="661217">
                <a:tc>
                  <a:txBody>
                    <a:bodyPr/>
                    <a:lstStyle/>
                    <a:p>
                      <a:pPr algn="l">
                        <a:spcAft>
                          <a:spcPts val="0"/>
                        </a:spcAft>
                      </a:pPr>
                      <a:r>
                        <a:rPr kumimoji="0" lang="zh-CN" altLang="zh-CN" sz="2800" b="1" kern="1200" dirty="0" smtClean="0">
                          <a:solidFill>
                            <a:schemeClr val="tx1"/>
                          </a:solidFill>
                          <a:latin typeface="+mn-lt"/>
                          <a:ea typeface="+mn-ea"/>
                          <a:cs typeface="+mn-cs"/>
                        </a:rPr>
                        <a:t>分类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kumimoji="0" lang="zh-CN" altLang="zh-CN" sz="2800" b="1" kern="1200" dirty="0" smtClean="0">
                          <a:solidFill>
                            <a:schemeClr val="tx1"/>
                          </a:solidFill>
                          <a:latin typeface="+mn-lt"/>
                          <a:ea typeface="+mn-ea"/>
                          <a:cs typeface="+mn-cs"/>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946644">
                <a:tc>
                  <a:txBody>
                    <a:bodyPr/>
                    <a:lstStyle/>
                    <a:p>
                      <a:pPr algn="l">
                        <a:spcAft>
                          <a:spcPts val="0"/>
                        </a:spcAft>
                      </a:pPr>
                      <a:r>
                        <a:rPr kumimoji="0" lang="zh-CN" altLang="zh-CN" sz="2400" kern="1200" dirty="0" smtClean="0">
                          <a:solidFill>
                            <a:schemeClr val="tx1"/>
                          </a:solidFill>
                          <a:latin typeface="+mn-lt"/>
                          <a:ea typeface="+mn-ea"/>
                          <a:cs typeface="+mn-cs"/>
                        </a:rPr>
                        <a:t>数据清理</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kumimoji="0" lang="zh-CN" altLang="zh-CN" sz="2400" kern="1200" dirty="0" smtClean="0">
                          <a:solidFill>
                            <a:schemeClr val="tx1"/>
                          </a:solidFill>
                          <a:latin typeface="+mn-lt"/>
                          <a:ea typeface="+mn-ea"/>
                          <a:cs typeface="+mn-cs"/>
                        </a:rPr>
                        <a:t>用来清除数据中的噪声，纠正不一致性</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24768">
                <a:tc>
                  <a:txBody>
                    <a:bodyPr/>
                    <a:lstStyle/>
                    <a:p>
                      <a:pPr algn="l">
                        <a:spcAft>
                          <a:spcPts val="0"/>
                        </a:spcAft>
                      </a:pPr>
                      <a:r>
                        <a:rPr kumimoji="0" lang="zh-CN" altLang="zh-CN" sz="2400" kern="1200" dirty="0" smtClean="0">
                          <a:solidFill>
                            <a:schemeClr val="tx1"/>
                          </a:solidFill>
                          <a:latin typeface="+mn-lt"/>
                          <a:ea typeface="+mn-ea"/>
                          <a:cs typeface="+mn-cs"/>
                        </a:rPr>
                        <a:t>数据集成</a:t>
                      </a:r>
                      <a:endParaRPr lang="en-US" altLang="zh-CN" sz="2400" kern="100" dirty="0" smtClean="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kumimoji="0" lang="zh-CN" altLang="zh-CN" sz="2400" kern="1200" dirty="0" smtClean="0">
                          <a:solidFill>
                            <a:schemeClr val="tx1"/>
                          </a:solidFill>
                          <a:latin typeface="+mn-lt"/>
                          <a:ea typeface="+mn-ea"/>
                          <a:cs typeface="+mn-cs"/>
                        </a:rPr>
                        <a:t>将数据由多个数据源合并成一个一致的数据存储</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04908">
                <a:tc>
                  <a:txBody>
                    <a:bodyPr/>
                    <a:lstStyle/>
                    <a:p>
                      <a:pPr algn="l">
                        <a:spcAft>
                          <a:spcPts val="0"/>
                        </a:spcAft>
                      </a:pPr>
                      <a:r>
                        <a:rPr kumimoji="0" lang="zh-CN" altLang="zh-CN" sz="2400" kern="1200" dirty="0" smtClean="0">
                          <a:solidFill>
                            <a:schemeClr val="tx1"/>
                          </a:solidFill>
                          <a:latin typeface="+mn-lt"/>
                          <a:ea typeface="+mn-ea"/>
                          <a:cs typeface="+mn-cs"/>
                        </a:rPr>
                        <a:t>数据规约</a:t>
                      </a:r>
                      <a:endParaRPr lang="en-US" altLang="zh-CN" sz="2400" kern="100" dirty="0" smtClean="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kumimoji="0" lang="zh-CN" altLang="zh-CN" sz="2400" kern="1200" dirty="0" smtClean="0">
                          <a:solidFill>
                            <a:schemeClr val="tx1"/>
                          </a:solidFill>
                          <a:latin typeface="+mn-lt"/>
                          <a:ea typeface="+mn-ea"/>
                          <a:cs typeface="+mn-cs"/>
                        </a:rPr>
                        <a:t>通过聚集、删除冗余特征或聚类等手段来降低数据的规模</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16590">
                <a:tc>
                  <a:txBody>
                    <a:bodyPr/>
                    <a:lstStyle/>
                    <a:p>
                      <a:pPr algn="l">
                        <a:spcAft>
                          <a:spcPts val="0"/>
                        </a:spcAft>
                      </a:pPr>
                      <a:r>
                        <a:rPr kumimoji="0" lang="zh-CN" altLang="zh-CN" sz="2400" kern="1200" dirty="0" smtClean="0">
                          <a:solidFill>
                            <a:schemeClr val="tx1"/>
                          </a:solidFill>
                          <a:latin typeface="+mn-lt"/>
                          <a:ea typeface="+mn-ea"/>
                          <a:cs typeface="+mn-cs"/>
                        </a:rPr>
                        <a:t>数据变换</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kumimoji="0" lang="zh-CN" altLang="zh-CN" sz="2400" kern="1200" dirty="0" smtClean="0">
                          <a:solidFill>
                            <a:schemeClr val="tx1"/>
                          </a:solidFill>
                          <a:latin typeface="+mn-lt"/>
                          <a:ea typeface="+mn-ea"/>
                          <a:cs typeface="+mn-cs"/>
                        </a:rPr>
                        <a:t>规范化数据，用来把数据压缩到较小的空间，如</a:t>
                      </a:r>
                      <a:r>
                        <a:rPr kumimoji="0" lang="en-US" altLang="zh-CN" sz="2400" kern="1200" dirty="0" smtClean="0">
                          <a:solidFill>
                            <a:schemeClr val="tx1"/>
                          </a:solidFill>
                          <a:latin typeface="+mn-lt"/>
                          <a:ea typeface="+mn-ea"/>
                          <a:cs typeface="+mn-cs"/>
                        </a:rPr>
                        <a:t>0.0</a:t>
                      </a:r>
                      <a:r>
                        <a:rPr kumimoji="0" lang="zh-CN" altLang="zh-CN" sz="2400" kern="1200" dirty="0" smtClean="0">
                          <a:solidFill>
                            <a:schemeClr val="tx1"/>
                          </a:solidFill>
                          <a:latin typeface="+mn-lt"/>
                          <a:ea typeface="+mn-ea"/>
                          <a:cs typeface="+mn-cs"/>
                        </a:rPr>
                        <a:t>到</a:t>
                      </a:r>
                      <a:r>
                        <a:rPr kumimoji="0" lang="en-US" altLang="zh-CN" sz="2400" kern="1200" dirty="0" smtClean="0">
                          <a:solidFill>
                            <a:schemeClr val="tx1"/>
                          </a:solidFill>
                          <a:latin typeface="+mn-lt"/>
                          <a:ea typeface="+mn-ea"/>
                          <a:cs typeface="+mn-cs"/>
                        </a:rPr>
                        <a:t>1.0</a:t>
                      </a:r>
                      <a:endParaRPr lang="zh-CN" sz="2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1436258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12</a:t>
            </a:fld>
            <a:endParaRPr kumimoji="0" lang="zh-CN" dirty="0"/>
          </a:p>
        </p:txBody>
      </p:sp>
      <p:sp>
        <p:nvSpPr>
          <p:cNvPr id="3" name="内容占位符 2"/>
          <p:cNvSpPr>
            <a:spLocks noGrp="1"/>
          </p:cNvSpPr>
          <p:nvPr>
            <p:ph sz="quarter" idx="13"/>
          </p:nvPr>
        </p:nvSpPr>
        <p:spPr/>
        <p:txBody>
          <a:bodyPr>
            <a:normAutofit/>
          </a:bodyPr>
          <a:lstStyle/>
          <a:p>
            <a:r>
              <a:rPr lang="zh-CN" altLang="en-US" sz="3200" dirty="0" smtClean="0">
                <a:solidFill>
                  <a:schemeClr val="accent1"/>
                </a:solidFill>
                <a:latin typeface="华文楷体" pitchFamily="2" charset="-122"/>
                <a:ea typeface="华文楷体" pitchFamily="2" charset="-122"/>
              </a:rPr>
              <a:t>缺失值填充</a:t>
            </a:r>
            <a:endParaRPr lang="en-US" altLang="zh-CN" sz="3200" dirty="0" smtClean="0">
              <a:solidFill>
                <a:schemeClr val="accent1"/>
              </a:solidFill>
              <a:latin typeface="华文楷体" pitchFamily="2" charset="-122"/>
              <a:ea typeface="华文楷体" pitchFamily="2" charset="-122"/>
            </a:endParaRPr>
          </a:p>
          <a:p>
            <a:pPr lvl="1"/>
            <a:r>
              <a:rPr lang="zh-CN" altLang="en-US" sz="2800" dirty="0" smtClean="0">
                <a:latin typeface="华文楷体" pitchFamily="2" charset="-122"/>
                <a:ea typeface="华文楷体" pitchFamily="2" charset="-122"/>
              </a:rPr>
              <a:t>均值填充、中值填充、众数填充</a:t>
            </a:r>
            <a:endParaRPr lang="en-US" altLang="zh-CN" sz="2800" dirty="0" smtClean="0">
              <a:latin typeface="华文楷体" pitchFamily="2" charset="-122"/>
              <a:ea typeface="华文楷体" pitchFamily="2" charset="-122"/>
            </a:endParaRPr>
          </a:p>
          <a:p>
            <a:pPr lvl="1"/>
            <a:r>
              <a:rPr lang="zh-CN" altLang="en-US" sz="2800" dirty="0" smtClean="0">
                <a:latin typeface="华文楷体" pitchFamily="2" charset="-122"/>
                <a:ea typeface="华文楷体" pitchFamily="2" charset="-122"/>
              </a:rPr>
              <a:t>临近点均值填充、临近点中值填充</a:t>
            </a:r>
            <a:endParaRPr lang="en-US" altLang="zh-CN" sz="2800" dirty="0" smtClean="0">
              <a:latin typeface="华文楷体" pitchFamily="2" charset="-122"/>
              <a:ea typeface="华文楷体" pitchFamily="2" charset="-122"/>
            </a:endParaRPr>
          </a:p>
          <a:p>
            <a:pPr lvl="1"/>
            <a:r>
              <a:rPr lang="zh-CN" altLang="en-US" sz="2800" dirty="0" smtClean="0">
                <a:latin typeface="华文楷体" pitchFamily="2" charset="-122"/>
                <a:ea typeface="华文楷体" pitchFamily="2" charset="-122"/>
              </a:rPr>
              <a:t>线性插值填充</a:t>
            </a:r>
            <a:endParaRPr lang="en-US" altLang="zh-CN" sz="2800" dirty="0" smtClean="0">
              <a:latin typeface="华文楷体" pitchFamily="2" charset="-122"/>
              <a:ea typeface="华文楷体" pitchFamily="2" charset="-122"/>
            </a:endParaRPr>
          </a:p>
          <a:p>
            <a:pPr lvl="1"/>
            <a:r>
              <a:rPr lang="zh-CN" altLang="en-US" sz="2800" dirty="0" smtClean="0">
                <a:latin typeface="华文楷体" pitchFamily="2" charset="-122"/>
                <a:ea typeface="华文楷体" pitchFamily="2" charset="-122"/>
              </a:rPr>
              <a:t>固定值填充</a:t>
            </a:r>
            <a:endParaRPr lang="en-US" altLang="zh-CN" sz="2800" dirty="0" smtClean="0">
              <a:latin typeface="华文楷体" pitchFamily="2" charset="-122"/>
              <a:ea typeface="华文楷体" pitchFamily="2" charset="-122"/>
            </a:endParaRPr>
          </a:p>
        </p:txBody>
      </p:sp>
      <p:sp>
        <p:nvSpPr>
          <p:cNvPr id="4" name="标题 3"/>
          <p:cNvSpPr>
            <a:spLocks noGrp="1"/>
          </p:cNvSpPr>
          <p:nvPr>
            <p:ph type="title"/>
          </p:nvPr>
        </p:nvSpPr>
        <p:spPr/>
        <p:txBody>
          <a:bodyPr/>
          <a:lstStyle/>
          <a:p>
            <a:r>
              <a:rPr lang="zh-CN" altLang="en-US" dirty="0" smtClean="0"/>
              <a:t>数据清理</a:t>
            </a:r>
            <a:endParaRPr lang="zh-CN" altLang="en-US" dirty="0"/>
          </a:p>
        </p:txBody>
      </p:sp>
    </p:spTree>
    <p:extLst>
      <p:ext uri="{BB962C8B-B14F-4D97-AF65-F5344CB8AC3E}">
        <p14:creationId xmlns:p14="http://schemas.microsoft.com/office/powerpoint/2010/main" val="674024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13</a:t>
            </a:fld>
            <a:endParaRPr kumimoji="0" lang="zh-CN" dirty="0"/>
          </a:p>
        </p:txBody>
      </p:sp>
      <p:sp>
        <p:nvSpPr>
          <p:cNvPr id="3" name="内容占位符 2"/>
          <p:cNvSpPr>
            <a:spLocks noGrp="1"/>
          </p:cNvSpPr>
          <p:nvPr>
            <p:ph sz="quarter" idx="13"/>
          </p:nvPr>
        </p:nvSpPr>
        <p:spPr/>
        <p:txBody>
          <a:bodyPr>
            <a:normAutofit/>
          </a:bodyPr>
          <a:lstStyle/>
          <a:p>
            <a:r>
              <a:rPr lang="zh-CN" altLang="en-US" sz="3200" dirty="0" smtClean="0">
                <a:latin typeface="华文楷体" pitchFamily="2" charset="-122"/>
                <a:ea typeface="华文楷体" pitchFamily="2" charset="-122"/>
              </a:rPr>
              <a:t>噪声数据清理</a:t>
            </a:r>
            <a:endParaRPr lang="en-US" altLang="zh-CN" sz="3200" dirty="0" smtClean="0">
              <a:latin typeface="华文楷体" pitchFamily="2" charset="-122"/>
              <a:ea typeface="华文楷体" pitchFamily="2" charset="-122"/>
            </a:endParaRPr>
          </a:p>
          <a:p>
            <a:pPr lvl="1"/>
            <a:r>
              <a:rPr lang="zh-CN" altLang="en-US" sz="2800" dirty="0" smtClean="0">
                <a:latin typeface="华文楷体" pitchFamily="2" charset="-122"/>
                <a:ea typeface="华文楷体" pitchFamily="2" charset="-122"/>
              </a:rPr>
              <a:t>分箱（</a:t>
            </a:r>
            <a:r>
              <a:rPr lang="zh-CN" altLang="en-US" sz="2800" dirty="0" smtClean="0">
                <a:solidFill>
                  <a:schemeClr val="accent1"/>
                </a:solidFill>
                <a:latin typeface="华文楷体" pitchFamily="2" charset="-122"/>
                <a:ea typeface="华文楷体" pitchFamily="2" charset="-122"/>
              </a:rPr>
              <a:t>数据分箱、时间顺序分箱、按时段分</a:t>
            </a:r>
            <a:r>
              <a:rPr lang="zh-CN" altLang="en-US" sz="2800" dirty="0">
                <a:solidFill>
                  <a:schemeClr val="accent1"/>
                </a:solidFill>
                <a:latin typeface="华文楷体" pitchFamily="2" charset="-122"/>
                <a:ea typeface="华文楷体" pitchFamily="2" charset="-122"/>
              </a:rPr>
              <a:t>箱、列值归并</a:t>
            </a:r>
            <a:r>
              <a:rPr lang="zh-CN" altLang="en-US" sz="2800" dirty="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pPr lvl="2"/>
            <a:r>
              <a:rPr lang="zh-CN" altLang="en-US" sz="2600" dirty="0" smtClean="0">
                <a:latin typeface="华文楷体" pitchFamily="2" charset="-122"/>
                <a:ea typeface="华文楷体" pitchFamily="2" charset="-122"/>
              </a:rPr>
              <a:t>分箱方法：等深、等宽、用户自定义</a:t>
            </a:r>
            <a:endParaRPr lang="en-US" altLang="zh-CN" sz="2600" dirty="0" smtClean="0">
              <a:latin typeface="华文楷体" pitchFamily="2" charset="-122"/>
              <a:ea typeface="华文楷体" pitchFamily="2" charset="-122"/>
            </a:endParaRPr>
          </a:p>
          <a:p>
            <a:pPr lvl="2"/>
            <a:r>
              <a:rPr lang="zh-CN" altLang="en-US" sz="2600" dirty="0" smtClean="0">
                <a:latin typeface="华文楷体" pitchFamily="2" charset="-122"/>
                <a:ea typeface="华文楷体" pitchFamily="2" charset="-122"/>
              </a:rPr>
              <a:t>平滑处理：均值平滑、中值平滑、箱边界平滑</a:t>
            </a:r>
            <a:endParaRPr lang="en-US" altLang="zh-CN" sz="2600" dirty="0" smtClean="0">
              <a:latin typeface="华文楷体" pitchFamily="2" charset="-122"/>
              <a:ea typeface="华文楷体" pitchFamily="2" charset="-122"/>
            </a:endParaRPr>
          </a:p>
          <a:p>
            <a:pPr lvl="1"/>
            <a:r>
              <a:rPr lang="zh-CN" altLang="en-US" sz="2800" dirty="0" smtClean="0">
                <a:latin typeface="华文楷体" pitchFamily="2" charset="-122"/>
                <a:ea typeface="华文楷体" pitchFamily="2" charset="-122"/>
              </a:rPr>
              <a:t>回归（</a:t>
            </a:r>
            <a:r>
              <a:rPr lang="zh-CN" altLang="en-US" sz="2800" dirty="0" smtClean="0">
                <a:solidFill>
                  <a:schemeClr val="accent1"/>
                </a:solidFill>
                <a:latin typeface="华文楷体" pitchFamily="2" charset="-122"/>
                <a:ea typeface="华文楷体" pitchFamily="2" charset="-122"/>
              </a:rPr>
              <a:t>线性回归、岭回归、</a:t>
            </a:r>
            <a:r>
              <a:rPr lang="en-US" altLang="zh-CN" sz="2800" dirty="0" smtClean="0">
                <a:solidFill>
                  <a:schemeClr val="accent1"/>
                </a:solidFill>
                <a:latin typeface="华文楷体" pitchFamily="2" charset="-122"/>
                <a:ea typeface="华文楷体" pitchFamily="2" charset="-122"/>
              </a:rPr>
              <a:t>Lasso</a:t>
            </a:r>
            <a:r>
              <a:rPr lang="zh-CN" altLang="en-US" sz="2800" dirty="0" smtClean="0">
                <a:solidFill>
                  <a:schemeClr val="accent1"/>
                </a:solidFill>
                <a:latin typeface="华文楷体" pitchFamily="2" charset="-122"/>
                <a:ea typeface="华文楷体" pitchFamily="2" charset="-122"/>
              </a:rPr>
              <a:t>回归</a:t>
            </a:r>
            <a:r>
              <a:rPr lang="zh-CN" altLang="en-US"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pPr lvl="1"/>
            <a:r>
              <a:rPr lang="zh-CN" altLang="en-US" sz="2800" dirty="0" smtClean="0">
                <a:latin typeface="华文楷体" pitchFamily="2" charset="-122"/>
                <a:ea typeface="华文楷体" pitchFamily="2" charset="-122"/>
              </a:rPr>
              <a:t>离群点分析：</a:t>
            </a:r>
            <a:endParaRPr lang="en-US" altLang="zh-CN" sz="2800" dirty="0" smtClean="0">
              <a:latin typeface="华文楷体" pitchFamily="2" charset="-122"/>
              <a:ea typeface="华文楷体" pitchFamily="2" charset="-122"/>
            </a:endParaRPr>
          </a:p>
          <a:p>
            <a:pPr lvl="2"/>
            <a:r>
              <a:rPr lang="en-US" altLang="zh-CN" sz="2600" dirty="0" err="1" smtClean="0">
                <a:solidFill>
                  <a:schemeClr val="accent1"/>
                </a:solidFill>
                <a:latin typeface="华文楷体" pitchFamily="2" charset="-122"/>
                <a:ea typeface="华文楷体" pitchFamily="2" charset="-122"/>
              </a:rPr>
              <a:t>DBScan</a:t>
            </a:r>
            <a:r>
              <a:rPr lang="zh-CN" altLang="en-US" sz="2600" dirty="0" smtClean="0">
                <a:solidFill>
                  <a:schemeClr val="accent1"/>
                </a:solidFill>
                <a:latin typeface="华文楷体" pitchFamily="2" charset="-122"/>
                <a:ea typeface="华文楷体" pitchFamily="2" charset="-122"/>
              </a:rPr>
              <a:t>聚类</a:t>
            </a:r>
            <a:endParaRPr lang="zh-CN" altLang="en-US" sz="2600" dirty="0">
              <a:solidFill>
                <a:schemeClr val="accent1"/>
              </a:solidFill>
              <a:latin typeface="华文楷体" pitchFamily="2" charset="-122"/>
              <a:ea typeface="华文楷体" pitchFamily="2" charset="-122"/>
            </a:endParaRPr>
          </a:p>
        </p:txBody>
      </p:sp>
      <p:sp>
        <p:nvSpPr>
          <p:cNvPr id="4" name="标题 3"/>
          <p:cNvSpPr>
            <a:spLocks noGrp="1"/>
          </p:cNvSpPr>
          <p:nvPr>
            <p:ph type="title"/>
          </p:nvPr>
        </p:nvSpPr>
        <p:spPr/>
        <p:txBody>
          <a:bodyPr/>
          <a:lstStyle/>
          <a:p>
            <a:r>
              <a:rPr lang="zh-CN" altLang="en-US" dirty="0" smtClean="0"/>
              <a:t>数据清理</a:t>
            </a:r>
            <a:endParaRPr lang="zh-CN" altLang="en-US" dirty="0"/>
          </a:p>
        </p:txBody>
      </p:sp>
    </p:spTree>
    <p:extLst>
      <p:ext uri="{BB962C8B-B14F-4D97-AF65-F5344CB8AC3E}">
        <p14:creationId xmlns:p14="http://schemas.microsoft.com/office/powerpoint/2010/main" val="829759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14</a:t>
            </a:fld>
            <a:endParaRPr kumimoji="0" lang="zh-CN" dirty="0"/>
          </a:p>
        </p:txBody>
      </p:sp>
      <p:sp>
        <p:nvSpPr>
          <p:cNvPr id="3" name="内容占位符 2"/>
          <p:cNvSpPr>
            <a:spLocks noGrp="1"/>
          </p:cNvSpPr>
          <p:nvPr>
            <p:ph sz="quarter" idx="13"/>
          </p:nvPr>
        </p:nvSpPr>
        <p:spPr/>
        <p:txBody>
          <a:bodyPr>
            <a:normAutofit/>
          </a:bodyPr>
          <a:lstStyle/>
          <a:p>
            <a:r>
              <a:rPr lang="zh-CN" altLang="en-US" sz="2600" dirty="0" smtClean="0">
                <a:latin typeface="华文楷体" pitchFamily="2" charset="-122"/>
                <a:ea typeface="华文楷体" pitchFamily="2" charset="-122"/>
              </a:rPr>
              <a:t>数据源的合并</a:t>
            </a:r>
            <a:endParaRPr lang="en-US" altLang="zh-CN" sz="2600" dirty="0" smtClean="0">
              <a:latin typeface="华文楷体" pitchFamily="2" charset="-122"/>
              <a:ea typeface="华文楷体" pitchFamily="2" charset="-122"/>
            </a:endParaRPr>
          </a:p>
          <a:p>
            <a:pPr lvl="1"/>
            <a:r>
              <a:rPr lang="zh-CN" altLang="en-US" sz="2400" dirty="0" smtClean="0">
                <a:solidFill>
                  <a:schemeClr val="accent1"/>
                </a:solidFill>
                <a:latin typeface="华文楷体" pitchFamily="2" charset="-122"/>
                <a:ea typeface="华文楷体" pitchFamily="2" charset="-122"/>
              </a:rPr>
              <a:t>数据合并</a:t>
            </a:r>
            <a:endParaRPr lang="en-US" altLang="zh-CN" sz="2400" dirty="0" smtClean="0">
              <a:solidFill>
                <a:schemeClr val="accent1"/>
              </a:solidFill>
              <a:latin typeface="华文楷体" pitchFamily="2" charset="-122"/>
              <a:ea typeface="华文楷体" pitchFamily="2" charset="-122"/>
            </a:endParaRPr>
          </a:p>
          <a:p>
            <a:pPr lvl="1"/>
            <a:r>
              <a:rPr lang="zh-CN" altLang="en-US" sz="2400" dirty="0" smtClean="0">
                <a:solidFill>
                  <a:schemeClr val="accent1"/>
                </a:solidFill>
                <a:latin typeface="华文楷体" pitchFamily="2" charset="-122"/>
                <a:ea typeface="华文楷体" pitchFamily="2" charset="-122"/>
              </a:rPr>
              <a:t>两表列合并、三表列合并</a:t>
            </a:r>
            <a:endParaRPr lang="en-US" altLang="zh-CN" sz="2400" dirty="0" smtClean="0">
              <a:solidFill>
                <a:schemeClr val="accent1"/>
              </a:solidFill>
              <a:latin typeface="华文楷体" pitchFamily="2" charset="-122"/>
              <a:ea typeface="华文楷体" pitchFamily="2" charset="-122"/>
            </a:endParaRPr>
          </a:p>
          <a:p>
            <a:pPr lvl="1"/>
            <a:r>
              <a:rPr lang="zh-CN" altLang="en-US" sz="2400" dirty="0" smtClean="0">
                <a:solidFill>
                  <a:schemeClr val="accent1"/>
                </a:solidFill>
                <a:latin typeface="华文楷体" pitchFamily="2" charset="-122"/>
                <a:ea typeface="华文楷体" pitchFamily="2" charset="-122"/>
              </a:rPr>
              <a:t>多表连接</a:t>
            </a:r>
            <a:endParaRPr lang="en-US" altLang="zh-CN" sz="2400" dirty="0" smtClean="0">
              <a:solidFill>
                <a:schemeClr val="accent1"/>
              </a:solidFill>
              <a:latin typeface="华文楷体" pitchFamily="2" charset="-122"/>
              <a:ea typeface="华文楷体" pitchFamily="2" charset="-122"/>
            </a:endParaRPr>
          </a:p>
          <a:p>
            <a:r>
              <a:rPr lang="zh-CN" altLang="en-US" sz="2600" dirty="0" smtClean="0">
                <a:latin typeface="华文楷体" pitchFamily="2" charset="-122"/>
                <a:ea typeface="华文楷体" pitchFamily="2" charset="-122"/>
              </a:rPr>
              <a:t>冗余相关分析</a:t>
            </a:r>
            <a:endParaRPr lang="en-US" altLang="zh-CN" sz="2600" dirty="0" smtClean="0">
              <a:latin typeface="华文楷体" pitchFamily="2" charset="-122"/>
              <a:ea typeface="华文楷体" pitchFamily="2" charset="-122"/>
            </a:endParaRPr>
          </a:p>
          <a:p>
            <a:pPr lvl="1"/>
            <a:r>
              <a:rPr lang="zh-CN" altLang="en-US" sz="2400" dirty="0" smtClean="0">
                <a:solidFill>
                  <a:schemeClr val="accent1"/>
                </a:solidFill>
                <a:latin typeface="华文楷体" pitchFamily="2" charset="-122"/>
                <a:ea typeface="华文楷体" pitchFamily="2" charset="-122"/>
              </a:rPr>
              <a:t>相关性分析</a:t>
            </a:r>
            <a:endParaRPr lang="en-US" altLang="zh-CN" sz="2400" dirty="0" smtClean="0">
              <a:solidFill>
                <a:schemeClr val="accent1"/>
              </a:solidFill>
              <a:latin typeface="华文楷体" pitchFamily="2" charset="-122"/>
              <a:ea typeface="华文楷体" pitchFamily="2" charset="-122"/>
            </a:endParaRPr>
          </a:p>
          <a:p>
            <a:pPr lvl="1"/>
            <a:r>
              <a:rPr lang="zh-CN" altLang="en-US" sz="2400" dirty="0" smtClean="0">
                <a:solidFill>
                  <a:schemeClr val="accent1"/>
                </a:solidFill>
                <a:latin typeface="华文楷体" pitchFamily="2" charset="-122"/>
                <a:ea typeface="华文楷体" pitchFamily="2" charset="-122"/>
              </a:rPr>
              <a:t>偏相关分析</a:t>
            </a:r>
            <a:endParaRPr lang="zh-CN" altLang="en-US" sz="2400" dirty="0">
              <a:solidFill>
                <a:schemeClr val="accent1"/>
              </a:solidFill>
              <a:latin typeface="华文楷体" pitchFamily="2" charset="-122"/>
              <a:ea typeface="华文楷体" pitchFamily="2" charset="-122"/>
            </a:endParaRPr>
          </a:p>
        </p:txBody>
      </p:sp>
      <p:sp>
        <p:nvSpPr>
          <p:cNvPr id="4" name="标题 3"/>
          <p:cNvSpPr>
            <a:spLocks noGrp="1"/>
          </p:cNvSpPr>
          <p:nvPr>
            <p:ph type="title"/>
          </p:nvPr>
        </p:nvSpPr>
        <p:spPr/>
        <p:txBody>
          <a:bodyPr/>
          <a:lstStyle/>
          <a:p>
            <a:r>
              <a:rPr lang="zh-CN" altLang="en-US" dirty="0" smtClean="0"/>
              <a:t>数据集成</a:t>
            </a:r>
            <a:endParaRPr lang="zh-CN" altLang="en-US" dirty="0"/>
          </a:p>
        </p:txBody>
      </p:sp>
    </p:spTree>
    <p:extLst>
      <p:ext uri="{BB962C8B-B14F-4D97-AF65-F5344CB8AC3E}">
        <p14:creationId xmlns:p14="http://schemas.microsoft.com/office/powerpoint/2010/main" val="2722352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15</a:t>
            </a:fld>
            <a:endParaRPr kumimoji="0" lang="zh-CN" dirty="0"/>
          </a:p>
        </p:txBody>
      </p:sp>
      <p:sp>
        <p:nvSpPr>
          <p:cNvPr id="3" name="内容占位符 2"/>
          <p:cNvSpPr>
            <a:spLocks noGrp="1"/>
          </p:cNvSpPr>
          <p:nvPr>
            <p:ph sz="quarter" idx="13"/>
          </p:nvPr>
        </p:nvSpPr>
        <p:spPr/>
        <p:txBody>
          <a:bodyPr>
            <a:normAutofit/>
          </a:bodyPr>
          <a:lstStyle/>
          <a:p>
            <a:r>
              <a:rPr lang="zh-CN" altLang="en-US" sz="2600" dirty="0" smtClean="0">
                <a:latin typeface="华文楷体" pitchFamily="2" charset="-122"/>
                <a:ea typeface="华文楷体" pitchFamily="2" charset="-122"/>
              </a:rPr>
              <a:t>维规约：数据降维</a:t>
            </a:r>
            <a:endParaRPr lang="en-US" altLang="zh-CN" sz="2600" dirty="0" smtClean="0">
              <a:latin typeface="华文楷体" pitchFamily="2" charset="-122"/>
              <a:ea typeface="华文楷体" pitchFamily="2" charset="-122"/>
            </a:endParaRPr>
          </a:p>
          <a:p>
            <a:pPr lvl="1"/>
            <a:r>
              <a:rPr lang="zh-CN" altLang="en-US" sz="2400" dirty="0" smtClean="0">
                <a:solidFill>
                  <a:schemeClr val="accent1"/>
                </a:solidFill>
                <a:latin typeface="华文楷体" pitchFamily="2" charset="-122"/>
                <a:ea typeface="华文楷体" pitchFamily="2" charset="-122"/>
              </a:rPr>
              <a:t>主成分分析</a:t>
            </a:r>
            <a:r>
              <a:rPr lang="en-US" altLang="zh-CN" sz="2400" dirty="0" smtClean="0">
                <a:solidFill>
                  <a:schemeClr val="accent1"/>
                </a:solidFill>
                <a:latin typeface="华文楷体" pitchFamily="2" charset="-122"/>
                <a:ea typeface="华文楷体" pitchFamily="2" charset="-122"/>
              </a:rPr>
              <a:t>PCA</a:t>
            </a:r>
          </a:p>
          <a:p>
            <a:pPr lvl="1"/>
            <a:r>
              <a:rPr lang="zh-CN" altLang="en-US" sz="2400" dirty="0" smtClean="0">
                <a:solidFill>
                  <a:schemeClr val="accent1"/>
                </a:solidFill>
                <a:latin typeface="华文楷体" pitchFamily="2" charset="-122"/>
                <a:ea typeface="华文楷体" pitchFamily="2" charset="-122"/>
              </a:rPr>
              <a:t>奇异值分解</a:t>
            </a:r>
            <a:r>
              <a:rPr lang="en-US" altLang="zh-CN" sz="2400" dirty="0" smtClean="0">
                <a:solidFill>
                  <a:schemeClr val="accent1"/>
                </a:solidFill>
                <a:latin typeface="华文楷体" pitchFamily="2" charset="-122"/>
                <a:ea typeface="华文楷体" pitchFamily="2" charset="-122"/>
              </a:rPr>
              <a:t>SVD</a:t>
            </a:r>
          </a:p>
          <a:p>
            <a:r>
              <a:rPr lang="zh-CN" altLang="en-US" sz="2600" dirty="0" smtClean="0">
                <a:latin typeface="华文楷体" pitchFamily="2" charset="-122"/>
                <a:ea typeface="华文楷体" pitchFamily="2" charset="-122"/>
              </a:rPr>
              <a:t>数量规约</a:t>
            </a:r>
            <a:endParaRPr lang="en-US" altLang="zh-CN" sz="2600" dirty="0" smtClean="0">
              <a:latin typeface="华文楷体" pitchFamily="2" charset="-122"/>
              <a:ea typeface="华文楷体" pitchFamily="2" charset="-122"/>
            </a:endParaRPr>
          </a:p>
          <a:p>
            <a:pPr lvl="1"/>
            <a:r>
              <a:rPr lang="zh-CN" altLang="en-US" sz="2400" dirty="0" smtClean="0">
                <a:latin typeface="华文楷体" pitchFamily="2" charset="-122"/>
                <a:ea typeface="华文楷体" pitchFamily="2" charset="-122"/>
              </a:rPr>
              <a:t>回归</a:t>
            </a:r>
            <a:endParaRPr lang="en-US" altLang="zh-CN" sz="2400" dirty="0" smtClean="0">
              <a:latin typeface="华文楷体" pitchFamily="2" charset="-122"/>
              <a:ea typeface="华文楷体" pitchFamily="2" charset="-122"/>
            </a:endParaRPr>
          </a:p>
          <a:p>
            <a:pPr lvl="1"/>
            <a:r>
              <a:rPr lang="zh-CN" altLang="en-US" sz="2400" dirty="0" smtClean="0">
                <a:latin typeface="华文楷体" pitchFamily="2" charset="-122"/>
                <a:ea typeface="华文楷体" pitchFamily="2" charset="-122"/>
              </a:rPr>
              <a:t>聚类：</a:t>
            </a:r>
            <a:endParaRPr lang="en-US" altLang="zh-CN" sz="2400" dirty="0" smtClean="0">
              <a:latin typeface="华文楷体" pitchFamily="2" charset="-122"/>
              <a:ea typeface="华文楷体" pitchFamily="2" charset="-122"/>
            </a:endParaRPr>
          </a:p>
          <a:p>
            <a:pPr lvl="2"/>
            <a:r>
              <a:rPr lang="en-US" altLang="zh-CN" sz="2200" dirty="0" err="1" smtClean="0">
                <a:latin typeface="华文楷体" pitchFamily="2" charset="-122"/>
                <a:ea typeface="华文楷体" pitchFamily="2" charset="-122"/>
              </a:rPr>
              <a:t>Kmeans</a:t>
            </a:r>
            <a:r>
              <a:rPr lang="zh-CN" altLang="en-US" sz="2200" dirty="0" smtClean="0">
                <a:latin typeface="华文楷体" pitchFamily="2" charset="-122"/>
                <a:ea typeface="华文楷体" pitchFamily="2" charset="-122"/>
              </a:rPr>
              <a:t>、二分</a:t>
            </a:r>
            <a:r>
              <a:rPr lang="en-US" altLang="zh-CN" sz="2200" dirty="0" err="1" smtClean="0">
                <a:latin typeface="华文楷体" pitchFamily="2" charset="-122"/>
                <a:ea typeface="华文楷体" pitchFamily="2" charset="-122"/>
              </a:rPr>
              <a:t>Kmeans</a:t>
            </a:r>
            <a:r>
              <a:rPr lang="zh-CN" altLang="en-US" sz="2200" dirty="0" smtClean="0">
                <a:latin typeface="华文楷体" pitchFamily="2" charset="-122"/>
                <a:ea typeface="华文楷体" pitchFamily="2" charset="-122"/>
              </a:rPr>
              <a:t>、</a:t>
            </a:r>
            <a:r>
              <a:rPr lang="en-US" altLang="zh-CN" sz="2200" dirty="0" err="1" smtClean="0"/>
              <a:t>Kmediods</a:t>
            </a:r>
            <a:r>
              <a:rPr lang="zh-CN" altLang="en-US" sz="2200" dirty="0" smtClean="0"/>
              <a:t>等</a:t>
            </a:r>
            <a:endParaRPr lang="en-US" altLang="zh-CN" sz="2200" dirty="0" smtClean="0"/>
          </a:p>
          <a:p>
            <a:pPr lvl="1"/>
            <a:r>
              <a:rPr lang="zh-CN" altLang="en-US" sz="2400" dirty="0" smtClean="0">
                <a:latin typeface="华文楷体" pitchFamily="2" charset="-122"/>
                <a:ea typeface="华文楷体" pitchFamily="2" charset="-122"/>
              </a:rPr>
              <a:t>抽样：</a:t>
            </a:r>
            <a:endParaRPr lang="en-US" altLang="zh-CN" sz="2400" dirty="0" smtClean="0">
              <a:latin typeface="华文楷体" pitchFamily="2" charset="-122"/>
              <a:ea typeface="华文楷体" pitchFamily="2" charset="-122"/>
            </a:endParaRPr>
          </a:p>
          <a:p>
            <a:pPr lvl="2"/>
            <a:r>
              <a:rPr lang="zh-CN" altLang="en-US" sz="2200" dirty="0" smtClean="0">
                <a:solidFill>
                  <a:schemeClr val="accent1"/>
                </a:solidFill>
                <a:latin typeface="华文楷体" pitchFamily="2" charset="-122"/>
                <a:ea typeface="华文楷体" pitchFamily="2" charset="-122"/>
              </a:rPr>
              <a:t>记录选择、数据抽样、数据表聚合过滤</a:t>
            </a:r>
            <a:endParaRPr lang="en-US" altLang="zh-CN" sz="2200" dirty="0" smtClean="0">
              <a:solidFill>
                <a:schemeClr val="accent1"/>
              </a:solidFill>
              <a:latin typeface="华文楷体" pitchFamily="2" charset="-122"/>
              <a:ea typeface="华文楷体" pitchFamily="2" charset="-122"/>
            </a:endParaRPr>
          </a:p>
          <a:p>
            <a:pPr lvl="1"/>
            <a:endParaRPr lang="zh-CN" altLang="en-US" sz="2400" dirty="0">
              <a:latin typeface="华文楷体" pitchFamily="2" charset="-122"/>
              <a:ea typeface="华文楷体" pitchFamily="2" charset="-122"/>
            </a:endParaRPr>
          </a:p>
        </p:txBody>
      </p:sp>
      <p:sp>
        <p:nvSpPr>
          <p:cNvPr id="4" name="标题 3"/>
          <p:cNvSpPr>
            <a:spLocks noGrp="1"/>
          </p:cNvSpPr>
          <p:nvPr>
            <p:ph type="title"/>
          </p:nvPr>
        </p:nvSpPr>
        <p:spPr/>
        <p:txBody>
          <a:bodyPr/>
          <a:lstStyle/>
          <a:p>
            <a:r>
              <a:rPr lang="zh-CN" altLang="en-US" dirty="0" smtClean="0"/>
              <a:t>数据规约</a:t>
            </a:r>
            <a:endParaRPr lang="zh-CN" altLang="en-US" dirty="0"/>
          </a:p>
        </p:txBody>
      </p:sp>
    </p:spTree>
    <p:extLst>
      <p:ext uri="{BB962C8B-B14F-4D97-AF65-F5344CB8AC3E}">
        <p14:creationId xmlns:p14="http://schemas.microsoft.com/office/powerpoint/2010/main" val="3938228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16</a:t>
            </a:fld>
            <a:endParaRPr kumimoji="0" lang="zh-CN" dirty="0"/>
          </a:p>
        </p:txBody>
      </p:sp>
      <p:sp>
        <p:nvSpPr>
          <p:cNvPr id="3" name="内容占位符 2"/>
          <p:cNvSpPr>
            <a:spLocks noGrp="1"/>
          </p:cNvSpPr>
          <p:nvPr>
            <p:ph sz="quarter" idx="13"/>
          </p:nvPr>
        </p:nvSpPr>
        <p:spPr>
          <a:xfrm>
            <a:off x="609600" y="999246"/>
            <a:ext cx="8153400" cy="2135842"/>
          </a:xfrm>
        </p:spPr>
        <p:txBody>
          <a:bodyPr>
            <a:normAutofit/>
          </a:bodyPr>
          <a:lstStyle/>
          <a:p>
            <a:r>
              <a:rPr lang="zh-CN" altLang="en-US" sz="2400" dirty="0" smtClean="0">
                <a:latin typeface="华文楷体" pitchFamily="2" charset="-122"/>
                <a:ea typeface="华文楷体" pitchFamily="2" charset="-122"/>
              </a:rPr>
              <a:t>数据规范化</a:t>
            </a:r>
            <a:endParaRPr lang="en-US" altLang="zh-CN" sz="2400" dirty="0" smtClean="0">
              <a:latin typeface="华文楷体" pitchFamily="2" charset="-122"/>
              <a:ea typeface="华文楷体" pitchFamily="2" charset="-122"/>
            </a:endParaRPr>
          </a:p>
          <a:p>
            <a:pPr lvl="1"/>
            <a:r>
              <a:rPr lang="zh-CN" altLang="en-US" sz="2000" dirty="0" smtClean="0">
                <a:latin typeface="华文楷体" pitchFamily="2" charset="-122"/>
                <a:ea typeface="华文楷体" pitchFamily="2" charset="-122"/>
              </a:rPr>
              <a:t>最小最大规范化、</a:t>
            </a:r>
            <a:r>
              <a:rPr lang="en-US" altLang="zh-CN" sz="2000" dirty="0" smtClean="0"/>
              <a:t> </a:t>
            </a:r>
            <a:r>
              <a:rPr lang="en-US" altLang="zh-CN" sz="2000" dirty="0" smtClean="0">
                <a:latin typeface="华文楷体" pitchFamily="2" charset="-122"/>
                <a:ea typeface="华文楷体" pitchFamily="2" charset="-122"/>
              </a:rPr>
              <a:t>Z</a:t>
            </a:r>
            <a:r>
              <a:rPr lang="zh-CN" altLang="zh-CN" sz="2000" dirty="0" smtClean="0">
                <a:latin typeface="华文楷体" pitchFamily="2" charset="-122"/>
                <a:ea typeface="华文楷体" pitchFamily="2" charset="-122"/>
              </a:rPr>
              <a:t>分数规范化</a:t>
            </a:r>
            <a:r>
              <a:rPr lang="zh-CN" altLang="en-US" sz="2000" dirty="0" smtClean="0">
                <a:latin typeface="华文楷体" pitchFamily="2" charset="-122"/>
                <a:ea typeface="华文楷体" pitchFamily="2" charset="-122"/>
              </a:rPr>
              <a:t>、</a:t>
            </a:r>
            <a:r>
              <a:rPr lang="zh-CN" altLang="zh-CN" sz="2000" dirty="0" smtClean="0">
                <a:latin typeface="华文楷体" pitchFamily="2" charset="-122"/>
                <a:ea typeface="华文楷体" pitchFamily="2" charset="-122"/>
              </a:rPr>
              <a:t>按小数定标规范化</a:t>
            </a:r>
            <a:endParaRPr lang="en-US" altLang="zh-CN" sz="2000" dirty="0" smtClean="0">
              <a:latin typeface="华文楷体" pitchFamily="2" charset="-122"/>
              <a:ea typeface="华文楷体" pitchFamily="2" charset="-122"/>
            </a:endParaRPr>
          </a:p>
          <a:p>
            <a:r>
              <a:rPr lang="zh-CN" altLang="en-US" sz="2400" dirty="0" smtClean="0">
                <a:latin typeface="华文楷体" pitchFamily="2" charset="-122"/>
                <a:ea typeface="华文楷体" pitchFamily="2" charset="-122"/>
              </a:rPr>
              <a:t>数据离散化</a:t>
            </a:r>
            <a:endParaRPr lang="en-US" altLang="zh-CN" sz="2400" dirty="0" smtClean="0">
              <a:latin typeface="华文楷体" pitchFamily="2" charset="-122"/>
              <a:ea typeface="华文楷体" pitchFamily="2" charset="-122"/>
            </a:endParaRPr>
          </a:p>
          <a:p>
            <a:pPr lvl="1"/>
            <a:r>
              <a:rPr lang="zh-CN" altLang="en-US" sz="2000" dirty="0" smtClean="0">
                <a:latin typeface="华文楷体" pitchFamily="2" charset="-122"/>
                <a:ea typeface="华文楷体" pitchFamily="2" charset="-122"/>
              </a:rPr>
              <a:t>分箱、聚类</a:t>
            </a:r>
            <a:endParaRPr lang="en-US" altLang="zh-CN" sz="2000" dirty="0" smtClean="0">
              <a:latin typeface="华文楷体" pitchFamily="2" charset="-122"/>
              <a:ea typeface="华文楷体" pitchFamily="2" charset="-122"/>
            </a:endParaRPr>
          </a:p>
          <a:p>
            <a:r>
              <a:rPr lang="zh-CN" altLang="en-US" sz="2400" dirty="0" smtClean="0">
                <a:latin typeface="华文楷体" pitchFamily="2" charset="-122"/>
                <a:ea typeface="华文楷体" pitchFamily="2" charset="-122"/>
              </a:rPr>
              <a:t>数据变换</a:t>
            </a:r>
            <a:endParaRPr lang="en-US" altLang="zh-CN" sz="2400" dirty="0" smtClean="0">
              <a:latin typeface="华文楷体" pitchFamily="2" charset="-122"/>
              <a:ea typeface="华文楷体" pitchFamily="2" charset="-122"/>
            </a:endParaRPr>
          </a:p>
        </p:txBody>
      </p:sp>
      <p:sp>
        <p:nvSpPr>
          <p:cNvPr id="4" name="标题 3"/>
          <p:cNvSpPr>
            <a:spLocks noGrp="1"/>
          </p:cNvSpPr>
          <p:nvPr>
            <p:ph type="title"/>
          </p:nvPr>
        </p:nvSpPr>
        <p:spPr/>
        <p:txBody>
          <a:bodyPr/>
          <a:lstStyle/>
          <a:p>
            <a:r>
              <a:rPr lang="zh-CN" altLang="en-US" dirty="0" smtClean="0"/>
              <a:t>数据变换</a:t>
            </a:r>
            <a:endParaRPr lang="zh-CN" altLang="en-US" dirty="0"/>
          </a:p>
        </p:txBody>
      </p:sp>
      <p:sp>
        <p:nvSpPr>
          <p:cNvPr id="5" name="文本框 4"/>
          <p:cNvSpPr txBox="1"/>
          <p:nvPr/>
        </p:nvSpPr>
        <p:spPr>
          <a:xfrm>
            <a:off x="885371" y="3077036"/>
            <a:ext cx="2839239" cy="2585323"/>
          </a:xfrm>
          <a:prstGeom prst="rect">
            <a:avLst/>
          </a:prstGeom>
          <a:noFill/>
        </p:spPr>
        <p:txBody>
          <a:bodyPr wrap="none" rtlCol="0">
            <a:spAutoFit/>
          </a:bodyPr>
          <a:lstStyle/>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重新编码</a:t>
            </a:r>
            <a:endParaRPr lang="en-US" altLang="zh-CN" dirty="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时间戳字符串转换</a:t>
            </a:r>
            <a:endParaRPr lang="en-US" altLang="zh-CN" dirty="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数据建模</a:t>
            </a:r>
            <a:endParaRPr lang="en-US" altLang="zh-CN" dirty="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smtClean="0">
                <a:solidFill>
                  <a:schemeClr val="accent1"/>
                </a:solidFill>
                <a:latin typeface="华文楷体" pitchFamily="2" charset="-122"/>
                <a:ea typeface="华文楷体" pitchFamily="2" charset="-122"/>
              </a:rPr>
              <a:t>数据重构</a:t>
            </a:r>
            <a:endParaRPr lang="en-US" altLang="zh-CN" dirty="0" smtClean="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smtClean="0">
                <a:solidFill>
                  <a:schemeClr val="accent1"/>
                </a:solidFill>
                <a:latin typeface="华文楷体" pitchFamily="2" charset="-122"/>
                <a:ea typeface="华文楷体" pitchFamily="2" charset="-122"/>
              </a:rPr>
              <a:t>时间拆分</a:t>
            </a:r>
            <a:endParaRPr lang="en-US" altLang="zh-CN" dirty="0" smtClean="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smtClean="0">
                <a:solidFill>
                  <a:schemeClr val="accent1"/>
                </a:solidFill>
                <a:latin typeface="华文楷体" pitchFamily="2" charset="-122"/>
                <a:ea typeface="华文楷体" pitchFamily="2" charset="-122"/>
              </a:rPr>
              <a:t>数据拆分</a:t>
            </a:r>
            <a:endParaRPr lang="en-US" altLang="zh-CN" dirty="0" smtClean="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数据字段</a:t>
            </a:r>
            <a:r>
              <a:rPr lang="zh-CN" altLang="en-US" dirty="0" smtClean="0">
                <a:solidFill>
                  <a:schemeClr val="accent1"/>
                </a:solidFill>
                <a:latin typeface="华文楷体" pitchFamily="2" charset="-122"/>
                <a:ea typeface="华文楷体" pitchFamily="2" charset="-122"/>
              </a:rPr>
              <a:t>插入</a:t>
            </a:r>
            <a:endParaRPr lang="en-US" altLang="zh-CN" dirty="0" smtClean="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交叉</a:t>
            </a:r>
            <a:r>
              <a:rPr lang="zh-CN" altLang="en-US" dirty="0" smtClean="0">
                <a:solidFill>
                  <a:schemeClr val="accent1"/>
                </a:solidFill>
                <a:latin typeface="华文楷体" pitchFamily="2" charset="-122"/>
                <a:ea typeface="华文楷体" pitchFamily="2" charset="-122"/>
              </a:rPr>
              <a:t>表</a:t>
            </a:r>
            <a:endParaRPr lang="en-US" altLang="zh-CN" dirty="0" smtClean="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变量</a:t>
            </a:r>
            <a:r>
              <a:rPr lang="zh-CN" altLang="en-US" dirty="0" smtClean="0">
                <a:solidFill>
                  <a:schemeClr val="accent1"/>
                </a:solidFill>
                <a:latin typeface="华文楷体" pitchFamily="2" charset="-122"/>
                <a:ea typeface="华文楷体" pitchFamily="2" charset="-122"/>
              </a:rPr>
              <a:t>计算</a:t>
            </a:r>
            <a:endParaRPr lang="en-US" altLang="zh-CN" dirty="0">
              <a:solidFill>
                <a:schemeClr val="accent1"/>
              </a:solidFill>
              <a:latin typeface="华文楷体" pitchFamily="2" charset="-122"/>
              <a:ea typeface="华文楷体" pitchFamily="2" charset="-122"/>
            </a:endParaRPr>
          </a:p>
        </p:txBody>
      </p:sp>
      <p:sp>
        <p:nvSpPr>
          <p:cNvPr id="6" name="文本框 5"/>
          <p:cNvSpPr txBox="1"/>
          <p:nvPr/>
        </p:nvSpPr>
        <p:spPr>
          <a:xfrm>
            <a:off x="4351299" y="3077035"/>
            <a:ext cx="2768707" cy="2308324"/>
          </a:xfrm>
          <a:prstGeom prst="rect">
            <a:avLst/>
          </a:prstGeom>
          <a:noFill/>
        </p:spPr>
        <p:txBody>
          <a:bodyPr wrap="none" rtlCol="0">
            <a:spAutoFit/>
          </a:bodyPr>
          <a:lstStyle/>
          <a:p>
            <a:pPr marL="800100" lvl="1" indent="-342900">
              <a:buFont typeface="Wingdings" panose="05000000000000000000" pitchFamily="2" charset="2"/>
              <a:buChar char="p"/>
            </a:pPr>
            <a:r>
              <a:rPr lang="zh-CN" altLang="en-US" dirty="0" smtClean="0">
                <a:solidFill>
                  <a:schemeClr val="accent1"/>
                </a:solidFill>
                <a:latin typeface="华文楷体" pitchFamily="2" charset="-122"/>
                <a:ea typeface="华文楷体" pitchFamily="2" charset="-122"/>
              </a:rPr>
              <a:t>通用</a:t>
            </a:r>
            <a:r>
              <a:rPr lang="zh-CN" altLang="en-US" dirty="0">
                <a:solidFill>
                  <a:schemeClr val="accent1"/>
                </a:solidFill>
                <a:latin typeface="华文楷体" pitchFamily="2" charset="-122"/>
                <a:ea typeface="华文楷体" pitchFamily="2" charset="-122"/>
              </a:rPr>
              <a:t>格式转换</a:t>
            </a:r>
            <a:endParaRPr lang="en-US" altLang="zh-CN" dirty="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smtClean="0">
                <a:solidFill>
                  <a:schemeClr val="accent1"/>
                </a:solidFill>
                <a:latin typeface="华文楷体" pitchFamily="2" charset="-122"/>
                <a:ea typeface="华文楷体" pitchFamily="2" charset="-122"/>
              </a:rPr>
              <a:t>数据字段分裂</a:t>
            </a:r>
            <a:endParaRPr lang="en-US" altLang="zh-CN" dirty="0" smtClean="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行列转换</a:t>
            </a:r>
            <a:endParaRPr lang="en-US" altLang="zh-CN" dirty="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en-US" altLang="zh-CN" dirty="0" smtClean="0">
                <a:solidFill>
                  <a:schemeClr val="accent1"/>
                </a:solidFill>
                <a:latin typeface="华文楷体" pitchFamily="2" charset="-122"/>
                <a:ea typeface="华文楷体" pitchFamily="2" charset="-122"/>
              </a:rPr>
              <a:t>Jin</a:t>
            </a:r>
            <a:r>
              <a:rPr lang="zh-CN" altLang="zh-CN" dirty="0">
                <a:solidFill>
                  <a:schemeClr val="accent1"/>
                </a:solidFill>
                <a:latin typeface="华文楷体" pitchFamily="2" charset="-122"/>
                <a:ea typeface="华文楷体" pitchFamily="2" charset="-122"/>
              </a:rPr>
              <a:t>区域中心编码</a:t>
            </a:r>
            <a:endParaRPr lang="en-US" altLang="zh-CN" dirty="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en-US" altLang="zh-CN" dirty="0" smtClean="0">
                <a:solidFill>
                  <a:schemeClr val="accent1"/>
                </a:solidFill>
                <a:latin typeface="华文楷体" pitchFamily="2" charset="-122"/>
                <a:ea typeface="华文楷体" pitchFamily="2" charset="-122"/>
              </a:rPr>
              <a:t>Geo</a:t>
            </a:r>
            <a:r>
              <a:rPr lang="zh-CN" altLang="zh-CN" dirty="0" smtClean="0">
                <a:solidFill>
                  <a:schemeClr val="accent1"/>
                </a:solidFill>
                <a:latin typeface="华文楷体" pitchFamily="2" charset="-122"/>
                <a:ea typeface="华文楷体" pitchFamily="2" charset="-122"/>
              </a:rPr>
              <a:t>区域中心编码</a:t>
            </a:r>
            <a:endParaRPr lang="en-US" altLang="zh-CN" dirty="0" smtClean="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zh-CN" dirty="0">
                <a:solidFill>
                  <a:schemeClr val="accent1"/>
                </a:solidFill>
                <a:latin typeface="华文楷体" pitchFamily="2" charset="-122"/>
                <a:ea typeface="华文楷体" pitchFamily="2" charset="-122"/>
              </a:rPr>
              <a:t>时空位置编码</a:t>
            </a:r>
            <a:endParaRPr lang="en-US" altLang="zh-CN" dirty="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时空位置</a:t>
            </a:r>
            <a:r>
              <a:rPr lang="zh-CN" altLang="en-US" dirty="0" smtClean="0">
                <a:solidFill>
                  <a:schemeClr val="accent1"/>
                </a:solidFill>
                <a:latin typeface="华文楷体" pitchFamily="2" charset="-122"/>
                <a:ea typeface="华文楷体" pitchFamily="2" charset="-122"/>
              </a:rPr>
              <a:t>解码</a:t>
            </a:r>
            <a:endParaRPr lang="en-US" altLang="zh-CN" dirty="0" smtClean="0">
              <a:solidFill>
                <a:schemeClr val="accent1"/>
              </a:solidFill>
              <a:latin typeface="华文楷体" pitchFamily="2" charset="-122"/>
              <a:ea typeface="华文楷体" pitchFamily="2" charset="-122"/>
            </a:endParaRPr>
          </a:p>
          <a:p>
            <a:pPr marL="800100" lvl="1" indent="-342900">
              <a:buFont typeface="Wingdings" panose="05000000000000000000" pitchFamily="2" charset="2"/>
              <a:buChar char="p"/>
            </a:pPr>
            <a:r>
              <a:rPr lang="zh-CN" altLang="en-US" dirty="0">
                <a:solidFill>
                  <a:schemeClr val="accent1"/>
                </a:solidFill>
                <a:latin typeface="华文楷体" pitchFamily="2" charset="-122"/>
                <a:ea typeface="华文楷体" pitchFamily="2" charset="-122"/>
              </a:rPr>
              <a:t>新</a:t>
            </a:r>
            <a:r>
              <a:rPr lang="en-US" altLang="zh-CN" dirty="0">
                <a:solidFill>
                  <a:schemeClr val="accent1"/>
                </a:solidFill>
                <a:latin typeface="华文楷体" pitchFamily="2" charset="-122"/>
                <a:ea typeface="华文楷体" pitchFamily="2" charset="-122"/>
              </a:rPr>
              <a:t>GIS</a:t>
            </a:r>
            <a:r>
              <a:rPr lang="zh-CN" altLang="en-US" dirty="0">
                <a:solidFill>
                  <a:schemeClr val="accent1"/>
                </a:solidFill>
                <a:latin typeface="华文楷体" pitchFamily="2" charset="-122"/>
                <a:ea typeface="华文楷体" pitchFamily="2" charset="-122"/>
              </a:rPr>
              <a:t>图格式转换</a:t>
            </a:r>
            <a:endParaRPr lang="en-US" altLang="zh-CN" dirty="0">
              <a:solidFill>
                <a:schemeClr val="accent1"/>
              </a:solidFill>
              <a:latin typeface="华文楷体" pitchFamily="2" charset="-122"/>
              <a:ea typeface="华文楷体" pitchFamily="2" charset="-122"/>
            </a:endParaRPr>
          </a:p>
        </p:txBody>
      </p:sp>
    </p:spTree>
    <p:extLst>
      <p:ext uri="{BB962C8B-B14F-4D97-AF65-F5344CB8AC3E}">
        <p14:creationId xmlns:p14="http://schemas.microsoft.com/office/powerpoint/2010/main" val="696242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17</a:t>
            </a:fld>
            <a:endParaRPr kumimoji="0" lang="zh-CN" dirty="0"/>
          </a:p>
        </p:txBody>
      </p:sp>
      <p:sp>
        <p:nvSpPr>
          <p:cNvPr id="3" name="内容占位符 2"/>
          <p:cNvSpPr>
            <a:spLocks noGrp="1"/>
          </p:cNvSpPr>
          <p:nvPr>
            <p:ph sz="quarter" idx="13"/>
          </p:nvPr>
        </p:nvSpPr>
        <p:spPr>
          <a:xfrm>
            <a:off x="2481943" y="1093159"/>
            <a:ext cx="3305175" cy="4086200"/>
          </a:xfrm>
        </p:spPr>
        <p:txBody>
          <a:bodyPr>
            <a:normAutofit lnSpcReduction="10000"/>
          </a:bodyPr>
          <a:lstStyle/>
          <a:p>
            <a:r>
              <a:rPr lang="en-US" altLang="zh-CN" sz="2400" dirty="0" smtClean="0">
                <a:solidFill>
                  <a:schemeClr val="accent1"/>
                </a:solidFill>
                <a:latin typeface="华文楷体" pitchFamily="2" charset="-122"/>
                <a:ea typeface="华文楷体" pitchFamily="2" charset="-122"/>
              </a:rPr>
              <a:t>SQL</a:t>
            </a:r>
            <a:r>
              <a:rPr lang="zh-CN" altLang="en-US" sz="2400" dirty="0" smtClean="0">
                <a:solidFill>
                  <a:schemeClr val="accent1"/>
                </a:solidFill>
                <a:latin typeface="华文楷体" pitchFamily="2" charset="-122"/>
                <a:ea typeface="华文楷体" pitchFamily="2" charset="-122"/>
              </a:rPr>
              <a:t>组件</a:t>
            </a:r>
            <a:endParaRPr lang="en-US" altLang="zh-CN" sz="2400" dirty="0" smtClean="0">
              <a:solidFill>
                <a:schemeClr val="accent1"/>
              </a:solidFill>
              <a:latin typeface="华文楷体" pitchFamily="2" charset="-122"/>
              <a:ea typeface="华文楷体" pitchFamily="2" charset="-122"/>
            </a:endParaRPr>
          </a:p>
          <a:p>
            <a:r>
              <a:rPr lang="en-US" altLang="zh-CN" sz="2400" dirty="0" err="1" smtClean="0">
                <a:solidFill>
                  <a:schemeClr val="accent1"/>
                </a:solidFill>
                <a:latin typeface="华文楷体" pitchFamily="2" charset="-122"/>
                <a:ea typeface="华文楷体" pitchFamily="2" charset="-122"/>
              </a:rPr>
              <a:t>Scala</a:t>
            </a:r>
            <a:r>
              <a:rPr lang="zh-CN" altLang="en-US" sz="2400" dirty="0" smtClean="0">
                <a:solidFill>
                  <a:schemeClr val="accent1"/>
                </a:solidFill>
                <a:latin typeface="华文楷体" pitchFamily="2" charset="-122"/>
                <a:ea typeface="华文楷体" pitchFamily="2" charset="-122"/>
              </a:rPr>
              <a:t>组件</a:t>
            </a:r>
            <a:endParaRPr lang="en-US" altLang="zh-CN" sz="2400" dirty="0" smtClean="0">
              <a:solidFill>
                <a:schemeClr val="accent1"/>
              </a:solidFill>
              <a:latin typeface="华文楷体" pitchFamily="2" charset="-122"/>
              <a:ea typeface="华文楷体" pitchFamily="2" charset="-122"/>
            </a:endParaRPr>
          </a:p>
          <a:p>
            <a:r>
              <a:rPr lang="zh-CN" altLang="en-US" sz="2400" dirty="0" smtClean="0">
                <a:solidFill>
                  <a:schemeClr val="accent1"/>
                </a:solidFill>
                <a:latin typeface="华文楷体" pitchFamily="2" charset="-122"/>
                <a:ea typeface="华文楷体" pitchFamily="2" charset="-122"/>
              </a:rPr>
              <a:t>自定义</a:t>
            </a:r>
            <a:r>
              <a:rPr lang="en-US" altLang="zh-CN" sz="2400" dirty="0" smtClean="0">
                <a:solidFill>
                  <a:schemeClr val="accent1"/>
                </a:solidFill>
                <a:latin typeface="华文楷体" pitchFamily="2" charset="-122"/>
                <a:ea typeface="华文楷体" pitchFamily="2" charset="-122"/>
              </a:rPr>
              <a:t>Python</a:t>
            </a:r>
            <a:r>
              <a:rPr lang="zh-CN" altLang="en-US" sz="2400" dirty="0" smtClean="0">
                <a:solidFill>
                  <a:schemeClr val="accent1"/>
                </a:solidFill>
                <a:latin typeface="华文楷体" pitchFamily="2" charset="-122"/>
                <a:ea typeface="华文楷体" pitchFamily="2" charset="-122"/>
              </a:rPr>
              <a:t>组件</a:t>
            </a:r>
            <a:endParaRPr lang="en-US" altLang="zh-CN" sz="2400" dirty="0" smtClean="0">
              <a:solidFill>
                <a:schemeClr val="accent1"/>
              </a:solidFill>
              <a:latin typeface="华文楷体" pitchFamily="2" charset="-122"/>
              <a:ea typeface="华文楷体" pitchFamily="2" charset="-122"/>
            </a:endParaRPr>
          </a:p>
          <a:p>
            <a:r>
              <a:rPr lang="zh-CN" altLang="en-US" sz="2400" dirty="0" smtClean="0">
                <a:solidFill>
                  <a:schemeClr val="accent1"/>
                </a:solidFill>
                <a:latin typeface="华文楷体" pitchFamily="2" charset="-122"/>
                <a:ea typeface="华文楷体" pitchFamily="2" charset="-122"/>
              </a:rPr>
              <a:t>分组统计</a:t>
            </a:r>
            <a:endParaRPr lang="en-US" altLang="zh-CN" sz="2400" dirty="0" smtClean="0">
              <a:solidFill>
                <a:schemeClr val="accent1"/>
              </a:solidFill>
              <a:latin typeface="华文楷体" pitchFamily="2" charset="-122"/>
              <a:ea typeface="华文楷体" pitchFamily="2" charset="-122"/>
            </a:endParaRPr>
          </a:p>
          <a:p>
            <a:r>
              <a:rPr lang="zh-CN" altLang="en-US" sz="2400" dirty="0" smtClean="0">
                <a:solidFill>
                  <a:schemeClr val="accent1"/>
                </a:solidFill>
                <a:latin typeface="华文楷体" pitchFamily="2" charset="-122"/>
                <a:ea typeface="华文楷体" pitchFamily="2" charset="-122"/>
              </a:rPr>
              <a:t>记录排序</a:t>
            </a:r>
            <a:endParaRPr lang="en-US" altLang="zh-CN" sz="2400" dirty="0" smtClean="0">
              <a:solidFill>
                <a:schemeClr val="accent1"/>
              </a:solidFill>
              <a:latin typeface="华文楷体" pitchFamily="2" charset="-122"/>
              <a:ea typeface="华文楷体" pitchFamily="2" charset="-122"/>
            </a:endParaRPr>
          </a:p>
          <a:p>
            <a:r>
              <a:rPr lang="zh-CN" altLang="en-US" sz="2400" dirty="0" smtClean="0">
                <a:solidFill>
                  <a:schemeClr val="accent1"/>
                </a:solidFill>
                <a:latin typeface="华文楷体" pitchFamily="2" charset="-122"/>
                <a:ea typeface="华文楷体" pitchFamily="2" charset="-122"/>
              </a:rPr>
              <a:t>数据集分离</a:t>
            </a:r>
            <a:endParaRPr lang="en-US" altLang="zh-CN" sz="2400" dirty="0" smtClean="0">
              <a:solidFill>
                <a:schemeClr val="accent1"/>
              </a:solidFill>
              <a:latin typeface="华文楷体" pitchFamily="2" charset="-122"/>
              <a:ea typeface="华文楷体" pitchFamily="2" charset="-122"/>
            </a:endParaRPr>
          </a:p>
          <a:p>
            <a:r>
              <a:rPr lang="zh-CN" altLang="en-US" sz="2400" dirty="0" smtClean="0">
                <a:solidFill>
                  <a:schemeClr val="accent1"/>
                </a:solidFill>
                <a:latin typeface="华文楷体" pitchFamily="2" charset="-122"/>
                <a:ea typeface="华文楷体" pitchFamily="2" charset="-122"/>
              </a:rPr>
              <a:t>预测结果统计</a:t>
            </a:r>
            <a:endParaRPr lang="en-US" altLang="zh-CN" sz="2400" dirty="0" smtClean="0">
              <a:solidFill>
                <a:schemeClr val="accent1"/>
              </a:solidFill>
              <a:latin typeface="华文楷体" pitchFamily="2" charset="-122"/>
              <a:ea typeface="华文楷体" pitchFamily="2" charset="-122"/>
            </a:endParaRPr>
          </a:p>
          <a:p>
            <a:r>
              <a:rPr lang="zh-CN" altLang="en-US" sz="2400" dirty="0" smtClean="0">
                <a:solidFill>
                  <a:schemeClr val="accent1"/>
                </a:solidFill>
                <a:latin typeface="华文楷体" pitchFamily="2" charset="-122"/>
                <a:ea typeface="华文楷体" pitchFamily="2" charset="-122"/>
              </a:rPr>
              <a:t>随机数</a:t>
            </a:r>
            <a:endParaRPr lang="en-US" altLang="zh-CN" sz="2400" dirty="0" smtClean="0">
              <a:solidFill>
                <a:schemeClr val="accent1"/>
              </a:solidFill>
              <a:latin typeface="华文楷体" pitchFamily="2" charset="-122"/>
              <a:ea typeface="华文楷体" pitchFamily="2" charset="-122"/>
            </a:endParaRPr>
          </a:p>
          <a:p>
            <a:r>
              <a:rPr lang="zh-CN" altLang="en-US" sz="2400" dirty="0" smtClean="0">
                <a:solidFill>
                  <a:schemeClr val="accent1"/>
                </a:solidFill>
                <a:latin typeface="华文楷体" pitchFamily="2" charset="-122"/>
                <a:ea typeface="华文楷体" pitchFamily="2" charset="-122"/>
              </a:rPr>
              <a:t>词频统计</a:t>
            </a:r>
            <a:endParaRPr lang="en-US" altLang="zh-CN" sz="2400" dirty="0" smtClean="0">
              <a:solidFill>
                <a:schemeClr val="accent1"/>
              </a:solidFill>
              <a:latin typeface="华文楷体" pitchFamily="2" charset="-122"/>
              <a:ea typeface="华文楷体" pitchFamily="2" charset="-122"/>
            </a:endParaRPr>
          </a:p>
          <a:p>
            <a:pPr lvl="1"/>
            <a:endParaRPr lang="zh-CN" altLang="en-US" sz="2800" dirty="0">
              <a:latin typeface="华文楷体" pitchFamily="2" charset="-122"/>
              <a:ea typeface="华文楷体" pitchFamily="2" charset="-122"/>
            </a:endParaRPr>
          </a:p>
        </p:txBody>
      </p:sp>
      <p:sp>
        <p:nvSpPr>
          <p:cNvPr id="4" name="标题 3"/>
          <p:cNvSpPr>
            <a:spLocks noGrp="1"/>
          </p:cNvSpPr>
          <p:nvPr>
            <p:ph type="title"/>
          </p:nvPr>
        </p:nvSpPr>
        <p:spPr/>
        <p:txBody>
          <a:bodyPr/>
          <a:lstStyle/>
          <a:p>
            <a:r>
              <a:rPr lang="zh-CN" altLang="en-US" dirty="0" smtClean="0"/>
              <a:t>其他数据处理算子</a:t>
            </a:r>
            <a:endParaRPr lang="zh-CN" altLang="en-US" dirty="0"/>
          </a:p>
        </p:txBody>
      </p:sp>
      <p:sp>
        <p:nvSpPr>
          <p:cNvPr id="5" name="内容占位符 2"/>
          <p:cNvSpPr txBox="1">
            <a:spLocks/>
          </p:cNvSpPr>
          <p:nvPr/>
        </p:nvSpPr>
        <p:spPr>
          <a:xfrm>
            <a:off x="4400550" y="1076351"/>
            <a:ext cx="3305175" cy="4086200"/>
          </a:xfrm>
          <a:prstGeom prst="rect">
            <a:avLst/>
          </a:prstGeom>
        </p:spPr>
        <p:txBody>
          <a:bodyPr vert="horz">
            <a:normAutofit/>
          </a:bodyPr>
          <a:lstStyle/>
          <a:p>
            <a:pPr marL="320040" indent="-320040">
              <a:spcBef>
                <a:spcPts val="700"/>
              </a:spcBef>
              <a:buClr>
                <a:schemeClr val="accent2"/>
              </a:buClr>
              <a:buSzPct val="60000"/>
              <a:buFont typeface="Wingdings"/>
              <a:buChar char=""/>
            </a:pPr>
            <a:endParaRPr lang="en-US" altLang="zh-CN" sz="2400" dirty="0" smtClean="0">
              <a:latin typeface="华文楷体" pitchFamily="2" charset="-122"/>
              <a:ea typeface="华文楷体" pitchFamily="2" charset="-122"/>
            </a:endParaRPr>
          </a:p>
        </p:txBody>
      </p:sp>
    </p:spTree>
    <p:extLst>
      <p:ext uri="{BB962C8B-B14F-4D97-AF65-F5344CB8AC3E}">
        <p14:creationId xmlns:p14="http://schemas.microsoft.com/office/powerpoint/2010/main" val="3367395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18</a:t>
            </a:fld>
            <a:endParaRPr kumimoji="0" lang="zh-CN" dirty="0"/>
          </a:p>
        </p:txBody>
      </p:sp>
      <p:sp>
        <p:nvSpPr>
          <p:cNvPr id="3" name="内容占位符 2"/>
          <p:cNvSpPr>
            <a:spLocks noGrp="1"/>
          </p:cNvSpPr>
          <p:nvPr>
            <p:ph sz="quarter" idx="13"/>
          </p:nvPr>
        </p:nvSpPr>
        <p:spPr/>
        <p:txBody>
          <a:bodyPr>
            <a:normAutofit/>
          </a:bodyPr>
          <a:lstStyle/>
          <a:p>
            <a:r>
              <a:rPr lang="zh-CN" altLang="en-US" sz="2400" dirty="0"/>
              <a:t>去</a:t>
            </a:r>
            <a:r>
              <a:rPr lang="zh-CN" altLang="en-US" sz="2400" dirty="0" smtClean="0"/>
              <a:t>重功能</a:t>
            </a:r>
            <a:endParaRPr lang="en-US" altLang="zh-CN" sz="2400" dirty="0" smtClean="0"/>
          </a:p>
          <a:p>
            <a:pPr lvl="1"/>
            <a:r>
              <a:rPr lang="zh-CN" altLang="en-US" sz="2400" dirty="0">
                <a:solidFill>
                  <a:schemeClr val="accent1"/>
                </a:solidFill>
                <a:latin typeface="华文楷体" pitchFamily="2" charset="-122"/>
                <a:ea typeface="华文楷体" pitchFamily="2" charset="-122"/>
              </a:rPr>
              <a:t>记录选择算子</a:t>
            </a:r>
            <a:endParaRPr lang="en-US" altLang="zh-CN" sz="2400" dirty="0">
              <a:solidFill>
                <a:schemeClr val="accent1"/>
              </a:solidFill>
              <a:latin typeface="华文楷体" pitchFamily="2" charset="-122"/>
              <a:ea typeface="华文楷体" pitchFamily="2" charset="-122"/>
            </a:endParaRPr>
          </a:p>
          <a:p>
            <a:r>
              <a:rPr lang="zh-CN" altLang="en-US" sz="2400" dirty="0" smtClean="0"/>
              <a:t>增加序列号</a:t>
            </a:r>
            <a:endParaRPr lang="en-US" altLang="zh-CN" sz="2400" dirty="0" smtClean="0"/>
          </a:p>
          <a:p>
            <a:pPr lvl="1"/>
            <a:r>
              <a:rPr lang="zh-CN" altLang="zh-CN" sz="2400" dirty="0">
                <a:solidFill>
                  <a:schemeClr val="accent1"/>
                </a:solidFill>
                <a:latin typeface="华文楷体" pitchFamily="2" charset="-122"/>
                <a:ea typeface="华文楷体" pitchFamily="2" charset="-122"/>
              </a:rPr>
              <a:t>数据表聚合或</a:t>
            </a:r>
            <a:r>
              <a:rPr lang="zh-CN" altLang="zh-CN" sz="2400" dirty="0">
                <a:solidFill>
                  <a:schemeClr val="accent1"/>
                </a:solidFill>
                <a:latin typeface="华文楷体" pitchFamily="2" charset="-122"/>
                <a:ea typeface="华文楷体" pitchFamily="2" charset="-122"/>
              </a:rPr>
              <a:t>过滤</a:t>
            </a:r>
            <a:r>
              <a:rPr lang="zh-CN" altLang="en-US" sz="2400" dirty="0" smtClean="0">
                <a:solidFill>
                  <a:schemeClr val="accent1"/>
                </a:solidFill>
                <a:latin typeface="华文楷体" pitchFamily="2" charset="-122"/>
                <a:ea typeface="华文楷体" pitchFamily="2" charset="-122"/>
              </a:rPr>
              <a:t>算子</a:t>
            </a:r>
            <a:endParaRPr lang="en-US" altLang="zh-CN" sz="2400" dirty="0" smtClean="0">
              <a:solidFill>
                <a:schemeClr val="accent1"/>
              </a:solidFill>
              <a:latin typeface="华文楷体" pitchFamily="2" charset="-122"/>
              <a:ea typeface="华文楷体" pitchFamily="2" charset="-122"/>
            </a:endParaRPr>
          </a:p>
          <a:p>
            <a:r>
              <a:rPr lang="zh-CN" altLang="en-US" sz="2400" dirty="0"/>
              <a:t>按照多字段排序</a:t>
            </a:r>
            <a:endParaRPr lang="en-US" altLang="zh-CN" sz="2400" dirty="0"/>
          </a:p>
          <a:p>
            <a:pPr lvl="1"/>
            <a:r>
              <a:rPr lang="zh-CN" altLang="en-US" sz="2400" dirty="0" smtClean="0">
                <a:solidFill>
                  <a:schemeClr val="accent1"/>
                </a:solidFill>
                <a:latin typeface="华文楷体" pitchFamily="2" charset="-122"/>
                <a:ea typeface="华文楷体" pitchFamily="2" charset="-122"/>
              </a:rPr>
              <a:t>记录排序</a:t>
            </a:r>
            <a:endParaRPr lang="zh-CN" altLang="en-US" sz="2400" dirty="0">
              <a:solidFill>
                <a:schemeClr val="accent1"/>
              </a:solidFill>
              <a:latin typeface="华文楷体" pitchFamily="2" charset="-122"/>
              <a:ea typeface="华文楷体" pitchFamily="2" charset="-122"/>
            </a:endParaRPr>
          </a:p>
        </p:txBody>
      </p:sp>
      <p:sp>
        <p:nvSpPr>
          <p:cNvPr id="4" name="标题 3"/>
          <p:cNvSpPr>
            <a:spLocks noGrp="1"/>
          </p:cNvSpPr>
          <p:nvPr>
            <p:ph type="title"/>
          </p:nvPr>
        </p:nvSpPr>
        <p:spPr/>
        <p:txBody>
          <a:bodyPr/>
          <a:lstStyle/>
          <a:p>
            <a:r>
              <a:rPr lang="zh-CN" altLang="en-US" dirty="0" smtClean="0"/>
              <a:t>算子附加功能</a:t>
            </a:r>
            <a:endParaRPr lang="zh-CN" altLang="en-US" dirty="0"/>
          </a:p>
        </p:txBody>
      </p:sp>
    </p:spTree>
    <p:extLst>
      <p:ext uri="{BB962C8B-B14F-4D97-AF65-F5344CB8AC3E}">
        <p14:creationId xmlns:p14="http://schemas.microsoft.com/office/powerpoint/2010/main" val="113512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19</a:t>
            </a:fld>
            <a:endParaRPr kumimoji="0" lang="zh-CN" dirty="0"/>
          </a:p>
        </p:txBody>
      </p:sp>
      <p:sp>
        <p:nvSpPr>
          <p:cNvPr id="3" name="内容占位符 2"/>
          <p:cNvSpPr>
            <a:spLocks noGrp="1"/>
          </p:cNvSpPr>
          <p:nvPr>
            <p:ph sz="quarter" idx="13"/>
          </p:nvPr>
        </p:nvSpPr>
        <p:spPr/>
        <p:txBody>
          <a:bodyPr/>
          <a:lstStyle/>
          <a:p>
            <a:r>
              <a:rPr lang="zh-CN" altLang="en-US" dirty="0" smtClean="0">
                <a:solidFill>
                  <a:schemeClr val="accent1"/>
                </a:solidFill>
              </a:rPr>
              <a:t>通用数据展示</a:t>
            </a:r>
            <a:endParaRPr lang="zh-CN" altLang="en-US" dirty="0">
              <a:solidFill>
                <a:schemeClr val="accent1"/>
              </a:solidFill>
            </a:endParaRPr>
          </a:p>
        </p:txBody>
      </p:sp>
      <p:sp>
        <p:nvSpPr>
          <p:cNvPr id="4" name="标题 3"/>
          <p:cNvSpPr>
            <a:spLocks noGrp="1"/>
          </p:cNvSpPr>
          <p:nvPr>
            <p:ph type="title"/>
          </p:nvPr>
        </p:nvSpPr>
        <p:spPr/>
        <p:txBody>
          <a:bodyPr/>
          <a:lstStyle/>
          <a:p>
            <a:r>
              <a:rPr lang="zh-CN" altLang="en-US" dirty="0" smtClean="0"/>
              <a:t>图元算子</a:t>
            </a:r>
            <a:endParaRPr lang="zh-CN" altLang="en-US" dirty="0"/>
          </a:p>
        </p:txBody>
      </p:sp>
      <p:pic>
        <p:nvPicPr>
          <p:cNvPr id="5" name="图片 4"/>
          <p:cNvPicPr>
            <a:picLocks noChangeAspect="1"/>
          </p:cNvPicPr>
          <p:nvPr/>
        </p:nvPicPr>
        <p:blipFill>
          <a:blip r:embed="rId2"/>
          <a:stretch>
            <a:fillRect/>
          </a:stretch>
        </p:blipFill>
        <p:spPr>
          <a:xfrm>
            <a:off x="2308610" y="1538407"/>
            <a:ext cx="4455048" cy="4027474"/>
          </a:xfrm>
          <a:prstGeom prst="rect">
            <a:avLst/>
          </a:prstGeom>
        </p:spPr>
      </p:pic>
    </p:spTree>
    <p:extLst>
      <p:ext uri="{BB962C8B-B14F-4D97-AF65-F5344CB8AC3E}">
        <p14:creationId xmlns:p14="http://schemas.microsoft.com/office/powerpoint/2010/main" val="308537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a:t>
            </a:fld>
            <a:endParaRPr kumimoji="0" lang="zh-CN" dirty="0"/>
          </a:p>
        </p:txBody>
      </p:sp>
      <p:sp>
        <p:nvSpPr>
          <p:cNvPr id="4" name="标题 3"/>
          <p:cNvSpPr>
            <a:spLocks noGrp="1"/>
          </p:cNvSpPr>
          <p:nvPr>
            <p:ph type="title"/>
          </p:nvPr>
        </p:nvSpPr>
        <p:spPr/>
        <p:txBody>
          <a:bodyPr/>
          <a:lstStyle/>
          <a:p>
            <a:r>
              <a:rPr lang="zh-CN" altLang="en-US" dirty="0" smtClean="0"/>
              <a:t>数据挖掘的基本方法</a:t>
            </a:r>
            <a:endParaRPr lang="zh-CN" altLang="en-US" dirty="0"/>
          </a:p>
        </p:txBody>
      </p:sp>
      <p:pic>
        <p:nvPicPr>
          <p:cNvPr id="5" name="图片 4" descr="图7-01"/>
          <p:cNvPicPr>
            <a:picLocks noChangeAspect="1"/>
          </p:cNvPicPr>
          <p:nvPr/>
        </p:nvPicPr>
        <p:blipFill>
          <a:blip r:embed="rId3" cstate="print"/>
          <a:srcRect t="5334" b="1822"/>
          <a:stretch>
            <a:fillRect/>
          </a:stretch>
        </p:blipFill>
        <p:spPr>
          <a:xfrm>
            <a:off x="1126490" y="987425"/>
            <a:ext cx="6866890" cy="43256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20</a:t>
            </a:fld>
            <a:endParaRPr kumimoji="0" lang="zh-CN" dirty="0"/>
          </a:p>
        </p:txBody>
      </p:sp>
      <p:sp>
        <p:nvSpPr>
          <p:cNvPr id="3" name="内容占位符 2"/>
          <p:cNvSpPr>
            <a:spLocks noGrp="1"/>
          </p:cNvSpPr>
          <p:nvPr>
            <p:ph sz="quarter" idx="13"/>
          </p:nvPr>
        </p:nvSpPr>
        <p:spPr/>
        <p:txBody>
          <a:bodyPr>
            <a:normAutofit lnSpcReduction="10000"/>
          </a:bodyPr>
          <a:lstStyle/>
          <a:p>
            <a:r>
              <a:rPr lang="zh-CN" altLang="en-US" dirty="0" smtClean="0"/>
              <a:t>表格</a:t>
            </a:r>
            <a:endParaRPr lang="en-US" altLang="zh-CN" dirty="0" smtClean="0"/>
          </a:p>
          <a:p>
            <a:r>
              <a:rPr lang="zh-CN" altLang="en-US" dirty="0" smtClean="0"/>
              <a:t>图形单表二维（单组</a:t>
            </a:r>
            <a:r>
              <a:rPr lang="en-US" altLang="zh-CN" dirty="0" smtClean="0"/>
              <a:t>/</a:t>
            </a:r>
            <a:r>
              <a:rPr lang="zh-CN" altLang="en-US" dirty="0" smtClean="0"/>
              <a:t>多组）</a:t>
            </a:r>
            <a:endParaRPr lang="en-US" altLang="zh-CN" dirty="0" smtClean="0"/>
          </a:p>
          <a:p>
            <a:pPr lvl="1"/>
            <a:r>
              <a:rPr lang="zh-CN" altLang="en-US" dirty="0"/>
              <a:t>饼</a:t>
            </a:r>
            <a:r>
              <a:rPr lang="zh-CN" altLang="en-US" dirty="0" smtClean="0"/>
              <a:t>图、漏斗图、雷达图</a:t>
            </a:r>
            <a:endParaRPr lang="en-US" altLang="zh-CN" dirty="0" smtClean="0"/>
          </a:p>
          <a:p>
            <a:r>
              <a:rPr lang="zh-CN" altLang="en-US" dirty="0" smtClean="0"/>
              <a:t>坐标系单表二维（单组</a:t>
            </a:r>
            <a:r>
              <a:rPr lang="en-US" altLang="zh-CN" dirty="0" smtClean="0"/>
              <a:t>/</a:t>
            </a:r>
            <a:r>
              <a:rPr lang="zh-CN" altLang="en-US" dirty="0" smtClean="0"/>
              <a:t>多组）</a:t>
            </a:r>
            <a:endParaRPr lang="en-US" altLang="zh-CN" dirty="0" smtClean="0"/>
          </a:p>
          <a:p>
            <a:pPr lvl="1"/>
            <a:r>
              <a:rPr lang="zh-CN" altLang="en-US" dirty="0" smtClean="0"/>
              <a:t>折线图、柱状图</a:t>
            </a:r>
            <a:endParaRPr lang="en-US" altLang="zh-CN" dirty="0" smtClean="0"/>
          </a:p>
          <a:p>
            <a:r>
              <a:rPr lang="zh-CN" altLang="en-US" dirty="0"/>
              <a:t>坐标系单</a:t>
            </a:r>
            <a:r>
              <a:rPr lang="zh-CN" altLang="en-US" dirty="0" smtClean="0"/>
              <a:t>表三维展示</a:t>
            </a:r>
            <a:endParaRPr lang="en-US" altLang="zh-CN" dirty="0" smtClean="0"/>
          </a:p>
          <a:p>
            <a:pPr lvl="1"/>
            <a:r>
              <a:rPr lang="zh-CN" altLang="en-US" dirty="0" smtClean="0"/>
              <a:t>散点图、折线图、柱状图</a:t>
            </a:r>
            <a:endParaRPr lang="en-US" altLang="zh-CN" dirty="0" smtClean="0"/>
          </a:p>
          <a:p>
            <a:r>
              <a:rPr lang="zh-CN" altLang="en-US" dirty="0"/>
              <a:t>热力</a:t>
            </a:r>
            <a:r>
              <a:rPr lang="zh-CN" altLang="en-US" dirty="0" smtClean="0"/>
              <a:t>图</a:t>
            </a:r>
            <a:endParaRPr lang="en-US" altLang="zh-CN" dirty="0" smtClean="0"/>
          </a:p>
          <a:p>
            <a:r>
              <a:rPr lang="en-US" altLang="zh-CN" dirty="0" smtClean="0"/>
              <a:t>K</a:t>
            </a:r>
            <a:r>
              <a:rPr lang="zh-CN" altLang="en-US" dirty="0" smtClean="0"/>
              <a:t>线图</a:t>
            </a:r>
            <a:endParaRPr lang="en-US" altLang="zh-CN" dirty="0" smtClean="0"/>
          </a:p>
          <a:p>
            <a:r>
              <a:rPr lang="zh-CN" altLang="en-US" dirty="0" smtClean="0"/>
              <a:t>折线图</a:t>
            </a:r>
            <a:endParaRPr lang="en-US" altLang="zh-CN" dirty="0" smtClean="0"/>
          </a:p>
          <a:p>
            <a:r>
              <a:rPr lang="zh-CN" altLang="en-US" dirty="0" smtClean="0"/>
              <a:t>地图类</a:t>
            </a:r>
            <a:endParaRPr lang="en-US" altLang="zh-CN" dirty="0" smtClean="0"/>
          </a:p>
          <a:p>
            <a:pPr lvl="1"/>
            <a:r>
              <a:rPr lang="zh-CN" altLang="en-US" dirty="0" smtClean="0"/>
              <a:t>地图、模拟迁徙图</a:t>
            </a:r>
            <a:endParaRPr lang="en-US" altLang="zh-CN" dirty="0"/>
          </a:p>
          <a:p>
            <a:endParaRPr lang="zh-CN" altLang="en-US" dirty="0"/>
          </a:p>
        </p:txBody>
      </p:sp>
      <p:sp>
        <p:nvSpPr>
          <p:cNvPr id="4" name="标题 3"/>
          <p:cNvSpPr>
            <a:spLocks noGrp="1"/>
          </p:cNvSpPr>
          <p:nvPr>
            <p:ph type="title"/>
          </p:nvPr>
        </p:nvSpPr>
        <p:spPr/>
        <p:txBody>
          <a:bodyPr/>
          <a:lstStyle/>
          <a:p>
            <a:r>
              <a:rPr lang="zh-CN" altLang="en-US" dirty="0" smtClean="0"/>
              <a:t>图元算子</a:t>
            </a:r>
            <a:endParaRPr lang="zh-CN" altLang="en-US" dirty="0"/>
          </a:p>
        </p:txBody>
      </p:sp>
    </p:spTree>
    <p:extLst>
      <p:ext uri="{BB962C8B-B14F-4D97-AF65-F5344CB8AC3E}">
        <p14:creationId xmlns:p14="http://schemas.microsoft.com/office/powerpoint/2010/main" val="4247718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21</a:t>
            </a:fld>
            <a:endParaRPr kumimoji="0" lang="zh-CN" dirty="0"/>
          </a:p>
        </p:txBody>
      </p:sp>
      <p:sp>
        <p:nvSpPr>
          <p:cNvPr id="3" name="内容占位符 2"/>
          <p:cNvSpPr>
            <a:spLocks noGrp="1"/>
          </p:cNvSpPr>
          <p:nvPr>
            <p:ph sz="quarter" idx="13"/>
          </p:nvPr>
        </p:nvSpPr>
        <p:spPr/>
        <p:txBody>
          <a:bodyPr>
            <a:normAutofit lnSpcReduction="10000"/>
          </a:bodyPr>
          <a:lstStyle/>
          <a:p>
            <a:r>
              <a:rPr lang="zh-CN" altLang="en-US" dirty="0" smtClean="0"/>
              <a:t>散点图类</a:t>
            </a:r>
            <a:endParaRPr lang="en-US" altLang="zh-CN" dirty="0" smtClean="0"/>
          </a:p>
          <a:p>
            <a:pPr lvl="1"/>
            <a:r>
              <a:rPr lang="zh-CN" altLang="en-US" dirty="0" smtClean="0"/>
              <a:t>散点图、</a:t>
            </a:r>
            <a:r>
              <a:rPr lang="zh-CN" altLang="zh-CN" dirty="0"/>
              <a:t>类</a:t>
            </a:r>
            <a:r>
              <a:rPr lang="en-US" altLang="zh-CN" dirty="0"/>
              <a:t>Scatter </a:t>
            </a:r>
            <a:r>
              <a:rPr lang="en-US" altLang="zh-CN" dirty="0" err="1"/>
              <a:t>Aqi</a:t>
            </a:r>
            <a:r>
              <a:rPr lang="en-US" altLang="zh-CN" dirty="0"/>
              <a:t> Color</a:t>
            </a:r>
            <a:r>
              <a:rPr lang="zh-CN" altLang="zh-CN" dirty="0"/>
              <a:t>分组</a:t>
            </a:r>
            <a:r>
              <a:rPr lang="zh-CN" altLang="zh-CN" dirty="0" smtClean="0"/>
              <a:t>图</a:t>
            </a:r>
            <a:r>
              <a:rPr lang="zh-CN" altLang="en-US" dirty="0" smtClean="0"/>
              <a:t>、</a:t>
            </a:r>
            <a:r>
              <a:rPr lang="zh-CN" altLang="zh-CN" dirty="0"/>
              <a:t>类城市空气</a:t>
            </a:r>
            <a:r>
              <a:rPr lang="zh-CN" altLang="zh-CN" dirty="0" smtClean="0"/>
              <a:t>质量</a:t>
            </a:r>
            <a:r>
              <a:rPr lang="zh-CN" altLang="en-US" dirty="0" smtClean="0"/>
              <a:t>、时间事件</a:t>
            </a:r>
            <a:endParaRPr lang="en-US" altLang="zh-CN" dirty="0" smtClean="0"/>
          </a:p>
          <a:p>
            <a:r>
              <a:rPr lang="zh-CN" altLang="en-US" dirty="0" smtClean="0"/>
              <a:t>饼图</a:t>
            </a:r>
            <a:r>
              <a:rPr lang="en-US" altLang="zh-CN" dirty="0" smtClean="0"/>
              <a:t>/</a:t>
            </a:r>
            <a:r>
              <a:rPr lang="zh-CN" altLang="en-US" dirty="0" smtClean="0"/>
              <a:t>柱</a:t>
            </a:r>
            <a:r>
              <a:rPr lang="zh-CN" altLang="en-US" dirty="0"/>
              <a:t>状</a:t>
            </a:r>
            <a:r>
              <a:rPr lang="zh-CN" altLang="en-US" dirty="0" smtClean="0"/>
              <a:t>图类</a:t>
            </a:r>
            <a:endParaRPr lang="en-US" altLang="zh-CN" dirty="0" smtClean="0"/>
          </a:p>
          <a:p>
            <a:pPr lvl="1"/>
            <a:r>
              <a:rPr lang="zh-CN" altLang="en-US" dirty="0" smtClean="0"/>
              <a:t>饼图、瀑布图、柱饼混合、象形柱图</a:t>
            </a:r>
            <a:endParaRPr lang="en-US" altLang="zh-CN" dirty="0" smtClean="0"/>
          </a:p>
          <a:p>
            <a:r>
              <a:rPr lang="zh-CN" altLang="en-US" dirty="0"/>
              <a:t>仪表</a:t>
            </a:r>
            <a:r>
              <a:rPr lang="zh-CN" altLang="en-US" dirty="0" smtClean="0"/>
              <a:t>图类</a:t>
            </a:r>
            <a:endParaRPr lang="en-US" altLang="zh-CN" dirty="0" smtClean="0"/>
          </a:p>
          <a:p>
            <a:pPr lvl="1"/>
            <a:r>
              <a:rPr lang="zh-CN" altLang="en-US" dirty="0" smtClean="0"/>
              <a:t>单仪表、多仪表</a:t>
            </a:r>
            <a:endParaRPr lang="en-US" altLang="zh-CN" dirty="0" smtClean="0"/>
          </a:p>
          <a:p>
            <a:r>
              <a:rPr lang="zh-CN" altLang="en-US" dirty="0"/>
              <a:t>关系</a:t>
            </a:r>
            <a:r>
              <a:rPr lang="zh-CN" altLang="en-US" dirty="0" smtClean="0"/>
              <a:t>图</a:t>
            </a:r>
            <a:endParaRPr lang="en-US" altLang="zh-CN" dirty="0" smtClean="0"/>
          </a:p>
          <a:p>
            <a:r>
              <a:rPr lang="zh-CN" altLang="en-US" dirty="0"/>
              <a:t>河流</a:t>
            </a:r>
            <a:r>
              <a:rPr lang="zh-CN" altLang="en-US" dirty="0" smtClean="0"/>
              <a:t>图类</a:t>
            </a:r>
            <a:endParaRPr lang="en-US" altLang="zh-CN" dirty="0" smtClean="0"/>
          </a:p>
          <a:p>
            <a:pPr lvl="1"/>
            <a:r>
              <a:rPr lang="zh-CN" altLang="en-US" dirty="0" smtClean="0"/>
              <a:t>时间、事件、主题</a:t>
            </a:r>
            <a:endParaRPr lang="en-US" altLang="zh-CN" dirty="0" smtClean="0"/>
          </a:p>
          <a:p>
            <a:r>
              <a:rPr lang="zh-CN" altLang="en-US" dirty="0"/>
              <a:t>雷达</a:t>
            </a:r>
            <a:r>
              <a:rPr lang="zh-CN" altLang="en-US" dirty="0" smtClean="0"/>
              <a:t>图</a:t>
            </a:r>
            <a:endParaRPr lang="en-US" altLang="zh-CN" dirty="0" smtClean="0"/>
          </a:p>
          <a:p>
            <a:r>
              <a:rPr lang="zh-CN" altLang="en-US" dirty="0"/>
              <a:t>漏斗</a:t>
            </a:r>
            <a:r>
              <a:rPr lang="zh-CN" altLang="en-US" dirty="0" smtClean="0"/>
              <a:t>图类</a:t>
            </a:r>
            <a:endParaRPr lang="en-US" altLang="zh-CN" dirty="0" smtClean="0"/>
          </a:p>
          <a:p>
            <a:pPr lvl="1"/>
            <a:r>
              <a:rPr lang="zh-CN" altLang="en-US" dirty="0" smtClean="0"/>
              <a:t>双漏斗、多漏斗</a:t>
            </a:r>
            <a:endParaRPr lang="zh-CN" altLang="en-US" dirty="0"/>
          </a:p>
        </p:txBody>
      </p:sp>
      <p:sp>
        <p:nvSpPr>
          <p:cNvPr id="4" name="标题 3"/>
          <p:cNvSpPr>
            <a:spLocks noGrp="1"/>
          </p:cNvSpPr>
          <p:nvPr>
            <p:ph type="title"/>
          </p:nvPr>
        </p:nvSpPr>
        <p:spPr/>
        <p:txBody>
          <a:bodyPr/>
          <a:lstStyle/>
          <a:p>
            <a:r>
              <a:rPr lang="zh-CN" altLang="en-US" dirty="0" smtClean="0"/>
              <a:t>图元算子</a:t>
            </a:r>
            <a:endParaRPr lang="zh-CN" altLang="en-US" dirty="0"/>
          </a:p>
        </p:txBody>
      </p:sp>
    </p:spTree>
    <p:extLst>
      <p:ext uri="{BB962C8B-B14F-4D97-AF65-F5344CB8AC3E}">
        <p14:creationId xmlns:p14="http://schemas.microsoft.com/office/powerpoint/2010/main" val="307947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22</a:t>
            </a:fld>
            <a:endParaRPr kumimoji="0" lang="zh-CN" dirty="0"/>
          </a:p>
        </p:txBody>
      </p:sp>
      <p:sp>
        <p:nvSpPr>
          <p:cNvPr id="3" name="内容占位符 2"/>
          <p:cNvSpPr>
            <a:spLocks noGrp="1"/>
          </p:cNvSpPr>
          <p:nvPr>
            <p:ph sz="quarter" idx="13"/>
          </p:nvPr>
        </p:nvSpPr>
        <p:spPr/>
        <p:txBody>
          <a:bodyPr/>
          <a:lstStyle/>
          <a:p>
            <a:r>
              <a:rPr lang="zh-CN" altLang="en-US" dirty="0" smtClean="0"/>
              <a:t>热力图</a:t>
            </a:r>
            <a:endParaRPr lang="en-US" altLang="zh-CN" dirty="0" smtClean="0"/>
          </a:p>
          <a:p>
            <a:r>
              <a:rPr lang="zh-CN" altLang="en-US" dirty="0"/>
              <a:t>箱线</a:t>
            </a:r>
            <a:r>
              <a:rPr lang="zh-CN" altLang="en-US" dirty="0" smtClean="0"/>
              <a:t>图类</a:t>
            </a:r>
            <a:endParaRPr lang="en-US" altLang="zh-CN" dirty="0" smtClean="0"/>
          </a:p>
          <a:p>
            <a:pPr lvl="1"/>
            <a:r>
              <a:rPr lang="zh-CN" altLang="en-US" dirty="0"/>
              <a:t>箱线</a:t>
            </a:r>
            <a:r>
              <a:rPr lang="zh-CN" altLang="en-US" dirty="0" smtClean="0"/>
              <a:t>图、单组横向、单组纵向</a:t>
            </a:r>
            <a:endParaRPr lang="en-US" altLang="zh-CN" dirty="0" smtClean="0"/>
          </a:p>
          <a:p>
            <a:r>
              <a:rPr lang="zh-CN" altLang="en-US" dirty="0" smtClean="0"/>
              <a:t>日历图</a:t>
            </a:r>
            <a:endParaRPr lang="en-US" altLang="zh-CN" dirty="0" smtClean="0"/>
          </a:p>
          <a:p>
            <a:r>
              <a:rPr lang="zh-CN" altLang="en-US" dirty="0" smtClean="0"/>
              <a:t>流程图</a:t>
            </a:r>
            <a:endParaRPr lang="en-US" altLang="zh-CN" dirty="0" smtClean="0"/>
          </a:p>
          <a:p>
            <a:r>
              <a:rPr lang="en-US" altLang="zh-CN" dirty="0" smtClean="0"/>
              <a:t>GIS</a:t>
            </a:r>
            <a:r>
              <a:rPr lang="zh-CN" altLang="en-US" dirty="0" smtClean="0"/>
              <a:t>类</a:t>
            </a:r>
            <a:endParaRPr lang="en-US" altLang="zh-CN" dirty="0" smtClean="0"/>
          </a:p>
          <a:p>
            <a:pPr lvl="1"/>
            <a:r>
              <a:rPr lang="en-US" altLang="zh-CN" dirty="0" smtClean="0"/>
              <a:t>GIS</a:t>
            </a:r>
            <a:r>
              <a:rPr lang="zh-CN" altLang="en-US" dirty="0" smtClean="0"/>
              <a:t>位置图、</a:t>
            </a:r>
            <a:r>
              <a:rPr lang="en-US" altLang="zh-CN" dirty="0" smtClean="0"/>
              <a:t>GIS</a:t>
            </a:r>
            <a:r>
              <a:rPr lang="zh-CN" altLang="en-US" dirty="0" smtClean="0"/>
              <a:t>散点图、</a:t>
            </a:r>
            <a:r>
              <a:rPr lang="en-US" altLang="zh-CN" dirty="0" smtClean="0"/>
              <a:t>GIS</a:t>
            </a:r>
            <a:r>
              <a:rPr lang="zh-CN" altLang="en-US" dirty="0" smtClean="0"/>
              <a:t>漫游图、</a:t>
            </a:r>
            <a:r>
              <a:rPr lang="en-US" altLang="zh-CN" dirty="0" smtClean="0"/>
              <a:t>GIS</a:t>
            </a:r>
            <a:r>
              <a:rPr lang="zh-CN" altLang="en-US" dirty="0" smtClean="0"/>
              <a:t>热力图、</a:t>
            </a:r>
            <a:r>
              <a:rPr lang="en-US" altLang="zh-CN" dirty="0" smtClean="0"/>
              <a:t>GIS</a:t>
            </a:r>
            <a:r>
              <a:rPr lang="zh-CN" altLang="en-US" dirty="0" smtClean="0"/>
              <a:t>轨迹图</a:t>
            </a:r>
            <a:endParaRPr lang="en-US" altLang="zh-CN" dirty="0" smtClean="0"/>
          </a:p>
          <a:p>
            <a:pPr lvl="1"/>
            <a:r>
              <a:rPr lang="en-US" altLang="zh-CN" dirty="0" smtClean="0"/>
              <a:t>GIS</a:t>
            </a:r>
            <a:r>
              <a:rPr lang="zh-CN" altLang="en-US" dirty="0" smtClean="0"/>
              <a:t>三维柱状图</a:t>
            </a:r>
            <a:endParaRPr lang="en-US" altLang="zh-CN" dirty="0" smtClean="0"/>
          </a:p>
          <a:p>
            <a:pPr lvl="1"/>
            <a:r>
              <a:rPr lang="en-US" altLang="zh-CN" dirty="0" smtClean="0"/>
              <a:t>GIS</a:t>
            </a:r>
            <a:r>
              <a:rPr lang="zh-CN" altLang="en-US" dirty="0" smtClean="0"/>
              <a:t>三维轨迹图</a:t>
            </a:r>
            <a:endParaRPr lang="en-US" altLang="zh-CN" dirty="0" smtClean="0"/>
          </a:p>
          <a:p>
            <a:pPr lvl="1"/>
            <a:endParaRPr lang="zh-CN" altLang="en-US" dirty="0"/>
          </a:p>
        </p:txBody>
      </p:sp>
      <p:sp>
        <p:nvSpPr>
          <p:cNvPr id="4" name="标题 3"/>
          <p:cNvSpPr>
            <a:spLocks noGrp="1"/>
          </p:cNvSpPr>
          <p:nvPr>
            <p:ph type="title"/>
          </p:nvPr>
        </p:nvSpPr>
        <p:spPr/>
        <p:txBody>
          <a:bodyPr/>
          <a:lstStyle/>
          <a:p>
            <a:r>
              <a:rPr lang="zh-CN" altLang="en-US" dirty="0" smtClean="0"/>
              <a:t>图元算子</a:t>
            </a:r>
            <a:endParaRPr lang="zh-CN" altLang="en-US" dirty="0"/>
          </a:p>
        </p:txBody>
      </p:sp>
    </p:spTree>
    <p:extLst>
      <p:ext uri="{BB962C8B-B14F-4D97-AF65-F5344CB8AC3E}">
        <p14:creationId xmlns:p14="http://schemas.microsoft.com/office/powerpoint/2010/main" val="313804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23</a:t>
            </a:fld>
            <a:endParaRPr kumimoji="0" lang="zh-CN" dirty="0"/>
          </a:p>
        </p:txBody>
      </p:sp>
      <p:sp>
        <p:nvSpPr>
          <p:cNvPr id="4" name="标题 3"/>
          <p:cNvSpPr>
            <a:spLocks noGrp="1"/>
          </p:cNvSpPr>
          <p:nvPr>
            <p:ph type="title"/>
          </p:nvPr>
        </p:nvSpPr>
        <p:spPr>
          <a:xfrm>
            <a:off x="266700" y="82372"/>
            <a:ext cx="3816689" cy="638035"/>
          </a:xfrm>
        </p:spPr>
        <p:txBody>
          <a:bodyPr/>
          <a:lstStyle/>
          <a:p>
            <a:r>
              <a:rPr lang="zh-CN" altLang="en-US" dirty="0" smtClean="0">
                <a:solidFill>
                  <a:schemeClr val="bg2">
                    <a:lumMod val="50000"/>
                  </a:schemeClr>
                </a:solidFill>
                <a:effectLst/>
              </a:rPr>
              <a:t>数据挖掘</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pic>
        <p:nvPicPr>
          <p:cNvPr id="3" name="Picture 1"/>
          <p:cNvPicPr>
            <a:picLocks noChangeAspect="1" noChangeArrowheads="1"/>
          </p:cNvPicPr>
          <p:nvPr/>
        </p:nvPicPr>
        <p:blipFill>
          <a:blip r:embed="rId3" cstate="print"/>
          <a:srcRect/>
          <a:stretch>
            <a:fillRect/>
          </a:stretch>
        </p:blipFill>
        <p:spPr bwMode="auto">
          <a:xfrm>
            <a:off x="1136240" y="1074542"/>
            <a:ext cx="6650599" cy="4443136"/>
          </a:xfrm>
          <a:prstGeom prst="rect">
            <a:avLst/>
          </a:prstGeom>
          <a:noFill/>
          <a:ln w="9525">
            <a:noFill/>
            <a:miter lim="800000"/>
            <a:headEnd/>
            <a:tailEnd/>
          </a:ln>
        </p:spPr>
      </p:pic>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24</a:t>
            </a:fld>
            <a:endParaRPr kumimoji="0" lang="zh-CN" dirty="0"/>
          </a:p>
        </p:txBody>
      </p:sp>
      <p:sp>
        <p:nvSpPr>
          <p:cNvPr id="4" name="标题 3"/>
          <p:cNvSpPr>
            <a:spLocks noGrp="1"/>
          </p:cNvSpPr>
          <p:nvPr>
            <p:ph type="title"/>
          </p:nvPr>
        </p:nvSpPr>
        <p:spPr>
          <a:xfrm>
            <a:off x="266700" y="82372"/>
            <a:ext cx="3816689" cy="638035"/>
          </a:xfrm>
        </p:spPr>
        <p:txBody>
          <a:bodyPr/>
          <a:lstStyle/>
          <a:p>
            <a:r>
              <a:rPr lang="zh-CN" altLang="en-US" dirty="0" smtClean="0">
                <a:solidFill>
                  <a:schemeClr val="bg2">
                    <a:lumMod val="50000"/>
                  </a:schemeClr>
                </a:solidFill>
                <a:effectLst/>
              </a:rPr>
              <a:t>有监督学习</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5" name="TextBox 4"/>
          <p:cNvSpPr txBox="1"/>
          <p:nvPr/>
        </p:nvSpPr>
        <p:spPr>
          <a:xfrm>
            <a:off x="274629" y="1277091"/>
            <a:ext cx="8113595" cy="4401205"/>
          </a:xfrm>
          <a:prstGeom prst="rect">
            <a:avLst/>
          </a:prstGeom>
          <a:noFill/>
        </p:spPr>
        <p:txBody>
          <a:bodyPr wrap="square" rtlCol="0">
            <a:spAutoFit/>
          </a:bodyPr>
          <a:lstStyle/>
          <a:p>
            <a:pPr>
              <a:buFont typeface="Wingdings" pitchFamily="2" charset="2"/>
              <a:buChar char="Ø"/>
            </a:pPr>
            <a:endParaRPr lang="en-US" altLang="zh-CN" sz="1400" dirty="0" smtClean="0"/>
          </a:p>
          <a:p>
            <a:r>
              <a:rPr lang="zh-CN" altLang="en-US" sz="1400" dirty="0" smtClean="0"/>
              <a:t>监督式学习（</a:t>
            </a:r>
            <a:r>
              <a:rPr lang="en-US" altLang="zh-CN" sz="1400" dirty="0" smtClean="0"/>
              <a:t>Supervised learning</a:t>
            </a:r>
            <a:r>
              <a:rPr lang="zh-CN" altLang="en-US" sz="1400" dirty="0" smtClean="0"/>
              <a:t>），是一个机器学习中的方法，可以由训练资料中学到或建立一个模式（ </a:t>
            </a:r>
            <a:r>
              <a:rPr lang="en-US" altLang="zh-CN" sz="1400" dirty="0" smtClean="0"/>
              <a:t>learning model</a:t>
            </a:r>
            <a:r>
              <a:rPr lang="zh-CN" altLang="en-US" sz="1400" dirty="0" smtClean="0"/>
              <a:t>），并依此模式推测新的实例。训练资料是由输入物件（通常是向量）和预期输出所组成。函数的输出可以是一个连续的值（称为回归分析），或是预测一个分类标签（称作分类）</a:t>
            </a:r>
            <a:endParaRPr lang="en-US" altLang="zh-CN" sz="1400" dirty="0" smtClean="0"/>
          </a:p>
          <a:p>
            <a:pPr>
              <a:buFont typeface="Wingdings" pitchFamily="2" charset="2"/>
              <a:buChar char="Ø"/>
            </a:pP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en-US" altLang="zh-CN" sz="1400" dirty="0" smtClean="0"/>
              <a:t>K-</a:t>
            </a:r>
            <a:r>
              <a:rPr lang="zh-CN" altLang="en-US" sz="1400" dirty="0" smtClean="0"/>
              <a:t>邻近算法（</a:t>
            </a:r>
            <a:r>
              <a:rPr lang="en-US" altLang="zh-CN" sz="1400" dirty="0" smtClean="0"/>
              <a:t> </a:t>
            </a:r>
            <a:r>
              <a:rPr lang="en-US" altLang="zh-CN" sz="1400" dirty="0" err="1" smtClean="0"/>
              <a:t>kNN</a:t>
            </a:r>
            <a:r>
              <a:rPr lang="en-US" altLang="zh-CN" sz="1400" dirty="0" smtClean="0"/>
              <a:t> </a:t>
            </a:r>
            <a:r>
              <a:rPr lang="zh-CN" altLang="en-US" sz="1400" dirty="0" smtClean="0"/>
              <a:t>）</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朴素贝叶斯分类器（</a:t>
            </a:r>
            <a:r>
              <a:rPr lang="en-US" altLang="zh-CN" sz="1400" dirty="0" smtClean="0"/>
              <a:t>NB</a:t>
            </a:r>
            <a:r>
              <a:rPr lang="zh-CN" altLang="en-US" sz="1400" dirty="0" smtClean="0"/>
              <a:t>）</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线性回归，岭回归，</a:t>
            </a:r>
            <a:r>
              <a:rPr lang="en-US" altLang="zh-CN" sz="1400" dirty="0" smtClean="0"/>
              <a:t>Lasso</a:t>
            </a:r>
            <a:r>
              <a:rPr lang="zh-CN" altLang="en-US" sz="1400" dirty="0" smtClean="0"/>
              <a:t>回归，逻辑回归</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感知机，支持向量机（</a:t>
            </a:r>
            <a:r>
              <a:rPr lang="en-US" altLang="zh-CN" sz="1400" dirty="0" smtClean="0"/>
              <a:t> SVM </a:t>
            </a:r>
            <a:r>
              <a:rPr lang="zh-CN" altLang="en-US" sz="1400" dirty="0" smtClean="0"/>
              <a:t>）</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决策树系列：</a:t>
            </a:r>
            <a:r>
              <a:rPr lang="en-US" altLang="zh-CN" sz="1400" dirty="0" smtClean="0"/>
              <a:t>ID3</a:t>
            </a:r>
            <a:r>
              <a:rPr lang="zh-CN" altLang="en-US" sz="1400" dirty="0" smtClean="0"/>
              <a:t>，</a:t>
            </a:r>
            <a:r>
              <a:rPr lang="en-US" altLang="zh-CN" sz="1400" dirty="0" smtClean="0"/>
              <a:t>C4.5</a:t>
            </a:r>
            <a:r>
              <a:rPr lang="zh-CN" altLang="en-US" sz="1400" dirty="0" smtClean="0"/>
              <a:t>，分类回归树（</a:t>
            </a:r>
            <a:r>
              <a:rPr lang="en-US" altLang="zh-CN" sz="1400" dirty="0" smtClean="0"/>
              <a:t> CART </a:t>
            </a:r>
            <a:r>
              <a:rPr lang="zh-CN" altLang="en-US" sz="1400" dirty="0" smtClean="0"/>
              <a:t>），随机森林（</a:t>
            </a:r>
            <a:r>
              <a:rPr lang="en-US" altLang="zh-CN" sz="1400" dirty="0" smtClean="0"/>
              <a:t> RF </a:t>
            </a:r>
            <a:r>
              <a:rPr lang="zh-CN" altLang="en-US" sz="1400" dirty="0" smtClean="0"/>
              <a:t>）</a:t>
            </a:r>
            <a:endParaRPr lang="en-US" altLang="zh-CN" sz="1400" dirty="0" smtClean="0"/>
          </a:p>
          <a:p>
            <a:endParaRPr lang="en-US" altLang="zh-CN" sz="1400" dirty="0" smtClean="0"/>
          </a:p>
          <a:p>
            <a:pPr>
              <a:buFont typeface="Wingdings" pitchFamily="2" charset="2"/>
              <a:buChar char="Ø"/>
            </a:pPr>
            <a:r>
              <a:rPr lang="zh-CN" altLang="en-US" sz="1400" dirty="0" smtClean="0"/>
              <a:t>神经网络：自编码器（</a:t>
            </a:r>
            <a:r>
              <a:rPr lang="en-US" altLang="zh-CN" sz="1400" dirty="0" smtClean="0"/>
              <a:t> </a:t>
            </a:r>
            <a:r>
              <a:rPr lang="en-US" altLang="zh-CN" sz="1400" dirty="0" err="1" smtClean="0"/>
              <a:t>AutoEncoder</a:t>
            </a:r>
            <a:r>
              <a:rPr lang="en-US" altLang="zh-CN" sz="1400" dirty="0" smtClean="0"/>
              <a:t> </a:t>
            </a:r>
            <a:r>
              <a:rPr lang="zh-CN" altLang="en-US" sz="1400" dirty="0" smtClean="0"/>
              <a:t>），卷积神经网络（</a:t>
            </a:r>
            <a:r>
              <a:rPr lang="en-US" altLang="zh-CN" sz="1400" dirty="0" smtClean="0"/>
              <a:t> CNN </a:t>
            </a:r>
            <a:r>
              <a:rPr lang="zh-CN" altLang="en-US" sz="1400" dirty="0" smtClean="0"/>
              <a:t>），循环神经网络（</a:t>
            </a:r>
            <a:r>
              <a:rPr lang="en-US" altLang="zh-CN" sz="1400" dirty="0" smtClean="0"/>
              <a:t> RNN </a:t>
            </a:r>
            <a:r>
              <a:rPr lang="zh-CN" altLang="en-US" sz="1400" dirty="0" smtClean="0"/>
              <a:t>）</a:t>
            </a:r>
            <a:endParaRPr lang="en-US" altLang="zh-CN" sz="1400" dirty="0" smtClean="0"/>
          </a:p>
          <a:p>
            <a:endParaRPr lang="en-US" altLang="zh-CN" sz="1400" dirty="0" smtClean="0"/>
          </a:p>
          <a:p>
            <a:pPr>
              <a:buFont typeface="Wingdings" pitchFamily="2" charset="2"/>
              <a:buChar char="Ø"/>
            </a:pPr>
            <a:r>
              <a:rPr lang="zh-CN" altLang="en-US" sz="1400" dirty="0" smtClean="0"/>
              <a:t>提升算法：</a:t>
            </a:r>
            <a:r>
              <a:rPr lang="en-US" altLang="zh-CN" sz="1400" dirty="0" err="1" smtClean="0"/>
              <a:t>AdaBoost</a:t>
            </a:r>
            <a:r>
              <a:rPr lang="zh-CN" altLang="en-US" sz="1400" dirty="0" smtClean="0"/>
              <a:t>，梯度提升决策树（</a:t>
            </a:r>
            <a:r>
              <a:rPr lang="en-US" altLang="zh-CN" sz="1400" dirty="0" smtClean="0"/>
              <a:t> GBDT </a:t>
            </a:r>
            <a:r>
              <a:rPr lang="zh-CN" altLang="en-US" sz="1400" dirty="0" smtClean="0"/>
              <a:t>）</a:t>
            </a:r>
            <a:endParaRPr lang="en-US" altLang="zh-CN" sz="1400" dirty="0" smtClean="0"/>
          </a:p>
          <a:p>
            <a:pPr>
              <a:buFont typeface="Wingdings" pitchFamily="2" charset="2"/>
              <a:buChar char="Ø"/>
            </a:pPr>
            <a:endParaRPr lang="zh-CN" altLang="en-US" sz="14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25</a:t>
            </a:fld>
            <a:endParaRPr kumimoji="0" lang="zh-CN" dirty="0"/>
          </a:p>
        </p:txBody>
      </p:sp>
      <p:sp>
        <p:nvSpPr>
          <p:cNvPr id="4" name="标题 3"/>
          <p:cNvSpPr>
            <a:spLocks noGrp="1"/>
          </p:cNvSpPr>
          <p:nvPr>
            <p:ph type="title"/>
          </p:nvPr>
        </p:nvSpPr>
        <p:spPr>
          <a:xfrm>
            <a:off x="266700" y="82372"/>
            <a:ext cx="3816689" cy="638035"/>
          </a:xfrm>
        </p:spPr>
        <p:txBody>
          <a:bodyPr/>
          <a:lstStyle/>
          <a:p>
            <a:r>
              <a:rPr lang="zh-CN" altLang="en-US" dirty="0" smtClean="0">
                <a:solidFill>
                  <a:schemeClr val="bg2">
                    <a:lumMod val="50000"/>
                  </a:schemeClr>
                </a:solidFill>
                <a:effectLst/>
              </a:rPr>
              <a:t>无监督学习</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7" name="矩形 6"/>
          <p:cNvSpPr/>
          <p:nvPr/>
        </p:nvSpPr>
        <p:spPr>
          <a:xfrm>
            <a:off x="319178" y="1211632"/>
            <a:ext cx="8626414" cy="3754874"/>
          </a:xfrm>
          <a:prstGeom prst="rect">
            <a:avLst/>
          </a:prstGeom>
        </p:spPr>
        <p:txBody>
          <a:bodyPr wrap="square">
            <a:spAutoFit/>
          </a:bodyPr>
          <a:lstStyle/>
          <a:p>
            <a:pPr>
              <a:buFont typeface="Wingdings" pitchFamily="2" charset="2"/>
              <a:buChar char="Ø"/>
            </a:pPr>
            <a:endParaRPr lang="en-US" altLang="zh-CN" sz="1400" dirty="0" smtClean="0"/>
          </a:p>
          <a:p>
            <a:pPr>
              <a:buFont typeface="Wingdings" pitchFamily="2" charset="2"/>
              <a:buChar char="Ø"/>
            </a:pPr>
            <a:r>
              <a:rPr lang="zh-CN" altLang="en-US" sz="1400" dirty="0" smtClean="0"/>
              <a:t>无监督式学习</a:t>
            </a:r>
            <a:r>
              <a:rPr lang="en-US" altLang="zh-CN" sz="1400" dirty="0" smtClean="0"/>
              <a:t>(Unsupervised Learning )</a:t>
            </a:r>
            <a:r>
              <a:rPr lang="zh-CN" altLang="en-US" sz="1400" dirty="0" smtClean="0"/>
              <a:t> ，其目的是去对原始资料进行分类，以便了解资料内部结构。有别于监督式学习网络，无监督式学习网络在学习时并不知道其分类结果是否正确，亦即没有受到监督式增强</a:t>
            </a:r>
            <a:r>
              <a:rPr lang="en-US" altLang="zh-CN" sz="1400" dirty="0" smtClean="0"/>
              <a:t>(</a:t>
            </a:r>
            <a:r>
              <a:rPr lang="zh-CN" altLang="en-US" sz="1400" dirty="0" smtClean="0"/>
              <a:t>告诉它何种学习是正确的</a:t>
            </a:r>
            <a:r>
              <a:rPr lang="en-US" altLang="zh-CN" sz="1400" dirty="0" smtClean="0"/>
              <a:t>)</a:t>
            </a:r>
            <a:r>
              <a:rPr lang="zh-CN" altLang="en-US" sz="1400" dirty="0" smtClean="0"/>
              <a:t>。其特点是仅对此种网络提供输入范例，而它会自动从这些范例中找出其潜在类别规则。无监督学习里典型的例子就是聚类和关联规则。</a:t>
            </a:r>
            <a:endParaRPr lang="en-US" altLang="zh-CN" sz="1400" dirty="0" smtClean="0"/>
          </a:p>
          <a:p>
            <a:pPr>
              <a:buFont typeface="Wingdings" pitchFamily="2" charset="2"/>
              <a:buChar char="Ø"/>
            </a:pPr>
            <a:endParaRPr lang="en-US" altLang="zh-CN" sz="1400" dirty="0" smtClean="0"/>
          </a:p>
          <a:p>
            <a:endParaRPr lang="en-US" altLang="zh-CN" sz="1400" dirty="0" smtClean="0"/>
          </a:p>
          <a:p>
            <a:pPr>
              <a:buFont typeface="Wingdings" pitchFamily="2" charset="2"/>
              <a:buChar char="Ø"/>
            </a:pPr>
            <a:r>
              <a:rPr lang="zh-CN" altLang="en-US" sz="1400" dirty="0" smtClean="0"/>
              <a:t>聚类：</a:t>
            </a:r>
            <a:r>
              <a:rPr lang="en-US" altLang="zh-CN" sz="1400" dirty="0" err="1" smtClean="0"/>
              <a:t>Kmeans</a:t>
            </a:r>
            <a:r>
              <a:rPr lang="zh-CN" altLang="en-US" sz="1400" dirty="0" smtClean="0"/>
              <a:t>，</a:t>
            </a:r>
            <a:r>
              <a:rPr lang="en-US" altLang="zh-CN" sz="1400" dirty="0" smtClean="0"/>
              <a:t>K-</a:t>
            </a:r>
            <a:r>
              <a:rPr lang="en-US" altLang="zh-CN" sz="1400" dirty="0" err="1" smtClean="0"/>
              <a:t>Medoids</a:t>
            </a:r>
            <a:r>
              <a:rPr lang="zh-CN" altLang="en-US" sz="1400" dirty="0" smtClean="0"/>
              <a:t>，</a:t>
            </a:r>
            <a:r>
              <a:rPr lang="en-US" altLang="zh-CN" sz="1400" dirty="0" smtClean="0"/>
              <a:t>Bisecting-</a:t>
            </a:r>
            <a:r>
              <a:rPr lang="en-US" altLang="zh-CN" sz="1400" dirty="0" err="1" smtClean="0"/>
              <a:t>Kmeans</a:t>
            </a:r>
            <a:r>
              <a:rPr lang="zh-CN" altLang="en-US" sz="1400" dirty="0" smtClean="0"/>
              <a:t>，</a:t>
            </a:r>
            <a:r>
              <a:rPr lang="en-US" altLang="zh-CN" sz="1400" dirty="0" smtClean="0"/>
              <a:t>Mean-shift</a:t>
            </a:r>
            <a:r>
              <a:rPr lang="zh-CN" altLang="en-US" sz="1400" dirty="0" smtClean="0"/>
              <a:t>，</a:t>
            </a:r>
            <a:r>
              <a:rPr lang="en-US" altLang="zh-CN" sz="1400" dirty="0" smtClean="0"/>
              <a:t>DBSCAN</a:t>
            </a:r>
            <a:r>
              <a:rPr lang="zh-CN" altLang="en-US" sz="1400" dirty="0" smtClean="0"/>
              <a:t>，</a:t>
            </a:r>
            <a:r>
              <a:rPr lang="en-US" altLang="zh-CN" sz="1400" dirty="0" smtClean="0"/>
              <a:t>PIC</a:t>
            </a:r>
            <a:r>
              <a:rPr lang="zh-CN" altLang="en-US" sz="1400" dirty="0" smtClean="0"/>
              <a:t>，</a:t>
            </a:r>
            <a:r>
              <a:rPr lang="en-US" altLang="zh-CN" sz="1400" dirty="0" smtClean="0"/>
              <a:t>GMM</a:t>
            </a:r>
          </a:p>
          <a:p>
            <a:pPr>
              <a:buFont typeface="Wingdings" pitchFamily="2" charset="2"/>
              <a:buChar char="Ø"/>
            </a:pPr>
            <a:endParaRPr lang="en-US" altLang="zh-CN" sz="1400" dirty="0" smtClean="0"/>
          </a:p>
          <a:p>
            <a:pPr>
              <a:buFont typeface="Wingdings" pitchFamily="2" charset="2"/>
              <a:buChar char="Ø"/>
            </a:pPr>
            <a:r>
              <a:rPr lang="zh-CN" altLang="en-US" sz="1400" dirty="0" smtClean="0"/>
              <a:t>频繁项集：</a:t>
            </a:r>
            <a:r>
              <a:rPr lang="en-US" altLang="zh-CN" sz="1400" dirty="0" err="1" smtClean="0"/>
              <a:t>Apriori</a:t>
            </a:r>
            <a:r>
              <a:rPr lang="zh-CN" altLang="en-US" sz="1400" dirty="0" smtClean="0"/>
              <a:t>，</a:t>
            </a:r>
            <a:r>
              <a:rPr lang="en-US" altLang="zh-CN" sz="1400" dirty="0" smtClean="0"/>
              <a:t>FP-growth</a:t>
            </a:r>
            <a:r>
              <a:rPr lang="zh-CN" altLang="en-US" sz="1400" dirty="0" smtClean="0"/>
              <a:t>，</a:t>
            </a:r>
            <a:r>
              <a:rPr lang="en-US" altLang="zh-CN" sz="1400" dirty="0" err="1" smtClean="0"/>
              <a:t>PrefixSpan</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降维：</a:t>
            </a:r>
            <a:r>
              <a:rPr lang="en-US" altLang="zh-CN" sz="1400" dirty="0" smtClean="0"/>
              <a:t>PCA</a:t>
            </a:r>
            <a:r>
              <a:rPr lang="zh-CN" altLang="en-US" sz="1400" dirty="0" smtClean="0"/>
              <a:t>，</a:t>
            </a:r>
            <a:r>
              <a:rPr lang="en-US" altLang="zh-CN" sz="1400" dirty="0" smtClean="0"/>
              <a:t>MDS</a:t>
            </a:r>
            <a:r>
              <a:rPr lang="zh-CN" altLang="en-US" sz="1400" dirty="0" smtClean="0"/>
              <a:t>，</a:t>
            </a:r>
            <a:r>
              <a:rPr lang="en-US" altLang="zh-CN" sz="1400" dirty="0" smtClean="0"/>
              <a:t>SVD </a:t>
            </a:r>
          </a:p>
          <a:p>
            <a:pPr>
              <a:buFont typeface="Wingdings" pitchFamily="2" charset="2"/>
              <a:buChar char="Ø"/>
            </a:pPr>
            <a:endParaRPr lang="en-US" altLang="zh-CN" sz="1400" dirty="0" smtClean="0"/>
          </a:p>
          <a:p>
            <a:pPr>
              <a:buFont typeface="Wingdings" pitchFamily="2" charset="2"/>
              <a:buChar char="Ø"/>
            </a:pPr>
            <a:r>
              <a:rPr lang="zh-CN" altLang="en-US" sz="1400" dirty="0" smtClean="0"/>
              <a:t>矩阵相关：矩阵分解，正则化矩阵分解，概率矩阵分解，分解机 </a:t>
            </a:r>
            <a:endParaRPr lang="en-US" altLang="zh-CN" sz="1400" dirty="0" smtClean="0"/>
          </a:p>
          <a:p>
            <a:pPr>
              <a:buFont typeface="Wingdings" pitchFamily="2" charset="2"/>
              <a:buChar char="Ø"/>
            </a:pPr>
            <a:endParaRPr lang="en-US" altLang="zh-CN" sz="1400" dirty="0" smtClean="0"/>
          </a:p>
          <a:p>
            <a:endParaRPr lang="en-US" altLang="zh-CN" sz="1400" dirty="0" smtClean="0"/>
          </a:p>
          <a:p>
            <a:pPr>
              <a:buFont typeface="Wingdings" pitchFamily="2" charset="2"/>
              <a:buChar char="Ø"/>
            </a:pPr>
            <a:endParaRPr lang="en-US" altLang="zh-CN" sz="1400" dirty="0" smtClean="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26</a:t>
            </a:fld>
            <a:endParaRPr kumimoji="0" lang="zh-CN" dirty="0"/>
          </a:p>
        </p:txBody>
      </p:sp>
      <p:sp>
        <p:nvSpPr>
          <p:cNvPr id="4" name="标题 3"/>
          <p:cNvSpPr>
            <a:spLocks noGrp="1"/>
          </p:cNvSpPr>
          <p:nvPr>
            <p:ph type="title"/>
          </p:nvPr>
        </p:nvSpPr>
        <p:spPr>
          <a:xfrm>
            <a:off x="266700" y="82372"/>
            <a:ext cx="4488180" cy="638035"/>
          </a:xfrm>
        </p:spPr>
        <p:txBody>
          <a:bodyPr>
            <a:normAutofit/>
          </a:bodyPr>
          <a:lstStyle/>
          <a:p>
            <a:r>
              <a:rPr lang="zh-CN" altLang="en-US" dirty="0" smtClean="0">
                <a:solidFill>
                  <a:schemeClr val="bg2">
                    <a:lumMod val="50000"/>
                  </a:schemeClr>
                </a:solidFill>
                <a:effectLst/>
              </a:rPr>
              <a:t>相似度计算 </a:t>
            </a:r>
            <a:r>
              <a:rPr lang="en-US" altLang="zh-CN" dirty="0" smtClean="0">
                <a:solidFill>
                  <a:schemeClr val="bg2">
                    <a:lumMod val="50000"/>
                  </a:schemeClr>
                </a:solidFill>
                <a:effectLst/>
              </a:rPr>
              <a:t>- </a:t>
            </a:r>
            <a:r>
              <a:rPr lang="zh-CN" altLang="en-US" dirty="0" smtClean="0">
                <a:solidFill>
                  <a:schemeClr val="bg2">
                    <a:lumMod val="50000"/>
                  </a:schemeClr>
                </a:solidFill>
                <a:effectLst/>
              </a:rPr>
              <a:t>样本间的距离</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7" name="矩形 6"/>
          <p:cNvSpPr/>
          <p:nvPr/>
        </p:nvSpPr>
        <p:spPr>
          <a:xfrm>
            <a:off x="319178" y="1086503"/>
            <a:ext cx="8626414" cy="4093428"/>
          </a:xfrm>
          <a:prstGeom prst="rect">
            <a:avLst/>
          </a:prstGeom>
        </p:spPr>
        <p:txBody>
          <a:bodyPr wrap="square">
            <a:spAutoFit/>
          </a:bodyPr>
          <a:lstStyle/>
          <a:p>
            <a:pPr>
              <a:buFont typeface="Wingdings" pitchFamily="2" charset="2"/>
              <a:buChar char="Ø"/>
            </a:pPr>
            <a:r>
              <a:rPr lang="zh-CN" altLang="en-US" sz="2000" dirty="0" smtClean="0"/>
              <a:t>欧式距离：</a:t>
            </a:r>
            <a:r>
              <a:rPr lang="en-US" altLang="zh-CN" sz="2000" dirty="0" smtClean="0"/>
              <a:t>m</a:t>
            </a:r>
            <a:r>
              <a:rPr lang="zh-CN" altLang="zh-CN" sz="2000" dirty="0" smtClean="0"/>
              <a:t>维空间中两个点之间的真实距离</a:t>
            </a:r>
            <a:endParaRPr lang="en-US" altLang="zh-CN" sz="2000" dirty="0" smtClean="0"/>
          </a:p>
          <a:p>
            <a:pPr>
              <a:buFont typeface="Wingdings" pitchFamily="2" charset="2"/>
              <a:buChar char="Ø"/>
            </a:pPr>
            <a:endParaRPr lang="en-US" altLang="zh-CN" sz="2000" dirty="0" smtClean="0"/>
          </a:p>
          <a:p>
            <a:pPr>
              <a:buFont typeface="Wingdings" pitchFamily="2" charset="2"/>
              <a:buChar char="Ø"/>
            </a:pPr>
            <a:endParaRPr lang="en-US" altLang="zh-CN" sz="2000" dirty="0" smtClean="0"/>
          </a:p>
          <a:p>
            <a:pPr>
              <a:buFont typeface="Wingdings" pitchFamily="2" charset="2"/>
              <a:buChar char="Ø"/>
            </a:pPr>
            <a:r>
              <a:rPr lang="zh-CN" altLang="en-US" sz="2000" dirty="0" smtClean="0"/>
              <a:t>曼哈顿距离：</a:t>
            </a:r>
            <a:r>
              <a:rPr lang="zh-CN" altLang="zh-CN" sz="2000" dirty="0" smtClean="0"/>
              <a:t>两个点在标准坐标系上的绝对轴距总和</a:t>
            </a:r>
            <a:endParaRPr lang="en-US" altLang="zh-CN" sz="2000" dirty="0" smtClean="0"/>
          </a:p>
          <a:p>
            <a:pPr>
              <a:buFont typeface="Wingdings" pitchFamily="2" charset="2"/>
              <a:buChar char="Ø"/>
            </a:pPr>
            <a:endParaRPr lang="en-US" altLang="zh-CN" sz="2000" dirty="0" smtClean="0"/>
          </a:p>
          <a:p>
            <a:endParaRPr lang="en-US" altLang="zh-CN" sz="2000" dirty="0" smtClean="0"/>
          </a:p>
          <a:p>
            <a:pPr>
              <a:buFont typeface="Wingdings" pitchFamily="2" charset="2"/>
              <a:buChar char="Ø"/>
            </a:pPr>
            <a:r>
              <a:rPr lang="zh-CN" altLang="en-US" sz="2000" dirty="0" smtClean="0"/>
              <a:t>余弦相似度：两个向量的夹角余弦值</a:t>
            </a:r>
            <a:endParaRPr lang="en-US" altLang="zh-CN" sz="2000" dirty="0" smtClean="0"/>
          </a:p>
          <a:p>
            <a:pPr>
              <a:buFont typeface="Wingdings" pitchFamily="2" charset="2"/>
              <a:buChar char="Ø"/>
            </a:pPr>
            <a:endParaRPr lang="en-US" altLang="zh-CN" sz="2000" dirty="0" smtClean="0"/>
          </a:p>
          <a:p>
            <a:pPr>
              <a:buFont typeface="Wingdings" pitchFamily="2" charset="2"/>
              <a:buChar char="Ø"/>
            </a:pPr>
            <a:endParaRPr lang="en-US" altLang="zh-CN" sz="2000" dirty="0" smtClean="0"/>
          </a:p>
          <a:p>
            <a:pPr>
              <a:buFont typeface="Wingdings" pitchFamily="2" charset="2"/>
              <a:buChar char="Ø"/>
            </a:pPr>
            <a:endParaRPr lang="en-US" altLang="zh-CN" sz="2000" dirty="0" smtClean="0"/>
          </a:p>
          <a:p>
            <a:pPr>
              <a:buFont typeface="Wingdings" pitchFamily="2" charset="2"/>
              <a:buChar char="Ø"/>
            </a:pPr>
            <a:r>
              <a:rPr lang="zh-CN" altLang="en-US" sz="2000" dirty="0" smtClean="0"/>
              <a:t>编辑距离：</a:t>
            </a:r>
            <a:r>
              <a:rPr lang="zh-CN" altLang="zh-CN" sz="2000" dirty="0" smtClean="0"/>
              <a:t>又称</a:t>
            </a:r>
            <a:r>
              <a:rPr lang="en-US" altLang="zh-CN" sz="2000" dirty="0" err="1" smtClean="0"/>
              <a:t>Levenshtein</a:t>
            </a:r>
            <a:r>
              <a:rPr lang="zh-CN" altLang="zh-CN" sz="2000" dirty="0" smtClean="0"/>
              <a:t>距离，用来比较两个字符串的相似度的，是指两个字串之间，由一个转成另一个所需的最少编辑操作次数，如果它们的距离越大，说明它们越不</a:t>
            </a:r>
            <a:r>
              <a:rPr lang="zh-CN" altLang="en-US" sz="2000" dirty="0" smtClean="0"/>
              <a:t>相</a:t>
            </a:r>
            <a:r>
              <a:rPr lang="zh-CN" altLang="zh-CN" sz="2000" dirty="0" smtClean="0"/>
              <a:t>同</a:t>
            </a:r>
            <a:endParaRPr lang="en-US" altLang="zh-CN" sz="2000" dirty="0" smtClean="0"/>
          </a:p>
        </p:txBody>
      </p:sp>
      <p:pic>
        <p:nvPicPr>
          <p:cNvPr id="171010" name="Picture 2"/>
          <p:cNvPicPr>
            <a:picLocks noChangeAspect="1" noChangeArrowheads="1"/>
          </p:cNvPicPr>
          <p:nvPr/>
        </p:nvPicPr>
        <p:blipFill>
          <a:blip r:embed="rId2" cstate="print"/>
          <a:srcRect/>
          <a:stretch>
            <a:fillRect/>
          </a:stretch>
        </p:blipFill>
        <p:spPr bwMode="auto">
          <a:xfrm>
            <a:off x="1649027" y="1655546"/>
            <a:ext cx="4597769" cy="439954"/>
          </a:xfrm>
          <a:prstGeom prst="rect">
            <a:avLst/>
          </a:prstGeom>
          <a:noFill/>
          <a:ln w="9525">
            <a:noFill/>
            <a:miter lim="800000"/>
            <a:headEnd/>
            <a:tailEnd/>
          </a:ln>
        </p:spPr>
      </p:pic>
      <p:pic>
        <p:nvPicPr>
          <p:cNvPr id="171011" name="Picture 3"/>
          <p:cNvPicPr>
            <a:picLocks noChangeAspect="1" noChangeArrowheads="1"/>
          </p:cNvPicPr>
          <p:nvPr/>
        </p:nvPicPr>
        <p:blipFill>
          <a:blip r:embed="rId3" cstate="print"/>
          <a:srcRect/>
          <a:stretch>
            <a:fillRect/>
          </a:stretch>
        </p:blipFill>
        <p:spPr bwMode="auto">
          <a:xfrm>
            <a:off x="1681848" y="2627696"/>
            <a:ext cx="3968182" cy="388754"/>
          </a:xfrm>
          <a:prstGeom prst="rect">
            <a:avLst/>
          </a:prstGeom>
          <a:noFill/>
          <a:ln w="9525">
            <a:noFill/>
            <a:miter lim="800000"/>
            <a:headEnd/>
            <a:tailEnd/>
          </a:ln>
        </p:spPr>
      </p:pic>
      <p:pic>
        <p:nvPicPr>
          <p:cNvPr id="171012" name="Picture 4"/>
          <p:cNvPicPr>
            <a:picLocks noChangeAspect="1" noChangeArrowheads="1"/>
          </p:cNvPicPr>
          <p:nvPr/>
        </p:nvPicPr>
        <p:blipFill>
          <a:blip r:embed="rId4" cstate="print"/>
          <a:srcRect/>
          <a:stretch>
            <a:fillRect/>
          </a:stretch>
        </p:blipFill>
        <p:spPr bwMode="auto">
          <a:xfrm>
            <a:off x="1795413" y="3497445"/>
            <a:ext cx="3209724" cy="381535"/>
          </a:xfrm>
          <a:prstGeom prst="rect">
            <a:avLst/>
          </a:prstGeom>
          <a:noFill/>
          <a:ln w="9525">
            <a:noFill/>
            <a:miter lim="800000"/>
            <a:headEnd/>
            <a:tailEnd/>
          </a:ln>
        </p:spPr>
      </p:pic>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27</a:t>
            </a:fld>
            <a:endParaRPr kumimoji="0" lang="zh-CN" dirty="0"/>
          </a:p>
        </p:txBody>
      </p:sp>
      <p:sp>
        <p:nvSpPr>
          <p:cNvPr id="4" name="标题 3"/>
          <p:cNvSpPr>
            <a:spLocks noGrp="1"/>
          </p:cNvSpPr>
          <p:nvPr>
            <p:ph type="title"/>
          </p:nvPr>
        </p:nvSpPr>
        <p:spPr/>
        <p:txBody>
          <a:bodyPr/>
          <a:lstStyle/>
          <a:p>
            <a:r>
              <a:rPr lang="zh-CN" altLang="en-US" dirty="0">
                <a:solidFill>
                  <a:schemeClr val="bg2">
                    <a:lumMod val="50000"/>
                  </a:schemeClr>
                </a:solidFill>
                <a:effectLst/>
              </a:rPr>
              <a:t>相似度计算 </a:t>
            </a:r>
            <a:r>
              <a:rPr lang="en-US" altLang="zh-CN" dirty="0">
                <a:solidFill>
                  <a:schemeClr val="bg2">
                    <a:lumMod val="50000"/>
                  </a:schemeClr>
                </a:solidFill>
                <a:effectLst/>
              </a:rPr>
              <a:t>- </a:t>
            </a:r>
            <a:r>
              <a:rPr lang="zh-CN" altLang="en-US" dirty="0">
                <a:solidFill>
                  <a:schemeClr val="bg2">
                    <a:lumMod val="50000"/>
                  </a:schemeClr>
                </a:solidFill>
                <a:effectLst/>
              </a:rPr>
              <a:t>样本间的距离</a:t>
            </a:r>
            <a:endParaRPr lang="zh-CN" altLang="en-US" dirty="0"/>
          </a:p>
        </p:txBody>
      </p:sp>
      <p:sp>
        <p:nvSpPr>
          <p:cNvPr id="6" name="文本框 5"/>
          <p:cNvSpPr txBox="1"/>
          <p:nvPr/>
        </p:nvSpPr>
        <p:spPr>
          <a:xfrm>
            <a:off x="1698171" y="2105898"/>
            <a:ext cx="5283200" cy="461665"/>
          </a:xfrm>
          <a:prstGeom prst="rect">
            <a:avLst/>
          </a:prstGeom>
          <a:noFill/>
        </p:spPr>
        <p:txBody>
          <a:bodyPr wrap="square" rtlCol="0">
            <a:spAutoFit/>
          </a:bodyPr>
          <a:lstStyle/>
          <a:p>
            <a:r>
              <a:rPr lang="zh-CN" altLang="zh-CN" sz="2400" dirty="0"/>
              <a:t>计算两列的两个字符串的编辑距离</a:t>
            </a:r>
            <a:endParaRPr lang="zh-CN" altLang="en-US" sz="2400" dirty="0"/>
          </a:p>
        </p:txBody>
      </p:sp>
      <p:sp>
        <p:nvSpPr>
          <p:cNvPr id="11" name="矩形 10"/>
          <p:cNvSpPr/>
          <p:nvPr/>
        </p:nvSpPr>
        <p:spPr>
          <a:xfrm>
            <a:off x="823686" y="1437583"/>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smtClean="0">
                <a:solidFill>
                  <a:schemeClr val="accent1"/>
                </a:solidFill>
              </a:rPr>
              <a:t>编辑距离算子</a:t>
            </a:r>
            <a:endParaRPr lang="zh-CN" altLang="en-US" sz="2400" b="1" dirty="0">
              <a:solidFill>
                <a:schemeClr val="accent1"/>
              </a:solidFill>
            </a:endParaRPr>
          </a:p>
        </p:txBody>
      </p:sp>
    </p:spTree>
    <p:extLst>
      <p:ext uri="{BB962C8B-B14F-4D97-AF65-F5344CB8AC3E}">
        <p14:creationId xmlns:p14="http://schemas.microsoft.com/office/powerpoint/2010/main" val="2038335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28</a:t>
            </a:fld>
            <a:endParaRPr kumimoji="0" lang="zh-CN" dirty="0"/>
          </a:p>
        </p:txBody>
      </p:sp>
      <p:sp>
        <p:nvSpPr>
          <p:cNvPr id="4" name="标题 3"/>
          <p:cNvSpPr>
            <a:spLocks noGrp="1"/>
          </p:cNvSpPr>
          <p:nvPr>
            <p:ph type="title"/>
          </p:nvPr>
        </p:nvSpPr>
        <p:spPr>
          <a:xfrm>
            <a:off x="266700" y="82372"/>
            <a:ext cx="6444651"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 k</a:t>
            </a:r>
            <a:r>
              <a:rPr lang="zh-CN" altLang="en-US" dirty="0" smtClean="0">
                <a:solidFill>
                  <a:schemeClr val="bg2">
                    <a:lumMod val="50000"/>
                  </a:schemeClr>
                </a:solidFill>
                <a:effectLst/>
              </a:rPr>
              <a:t>邻近算法 </a:t>
            </a:r>
            <a:r>
              <a:rPr lang="en-US" altLang="zh-CN" dirty="0" smtClean="0">
                <a:solidFill>
                  <a:schemeClr val="bg2">
                    <a:lumMod val="50000"/>
                  </a:schemeClr>
                </a:solidFill>
                <a:effectLst/>
              </a:rPr>
              <a:t>– </a:t>
            </a:r>
            <a:r>
              <a:rPr lang="zh-CN" altLang="en-US" dirty="0" smtClean="0">
                <a:solidFill>
                  <a:schemeClr val="bg2">
                    <a:lumMod val="50000"/>
                  </a:schemeClr>
                </a:solidFill>
                <a:effectLst/>
              </a:rPr>
              <a:t>分类算法</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9" name="矩形 8"/>
          <p:cNvSpPr/>
          <p:nvPr/>
        </p:nvSpPr>
        <p:spPr>
          <a:xfrm>
            <a:off x="533400" y="1180655"/>
            <a:ext cx="4109047"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smtClean="0">
                <a:solidFill>
                  <a:schemeClr val="accent1"/>
                </a:solidFill>
              </a:rPr>
              <a:t>KNN</a:t>
            </a:r>
            <a:r>
              <a:rPr lang="zh-CN" altLang="en-US" sz="2400" b="1" dirty="0" smtClean="0">
                <a:solidFill>
                  <a:schemeClr val="accent1"/>
                </a:solidFill>
              </a:rPr>
              <a:t>算子</a:t>
            </a:r>
            <a:endParaRPr lang="zh-CN" altLang="en-US" sz="2400" b="1" dirty="0">
              <a:solidFill>
                <a:schemeClr val="accent1"/>
              </a:solidFill>
            </a:endParaRPr>
          </a:p>
        </p:txBody>
      </p:sp>
      <p:sp>
        <p:nvSpPr>
          <p:cNvPr id="3" name="文本框 2"/>
          <p:cNvSpPr txBox="1"/>
          <p:nvPr/>
        </p:nvSpPr>
        <p:spPr>
          <a:xfrm>
            <a:off x="812800" y="1779402"/>
            <a:ext cx="6487886" cy="1569660"/>
          </a:xfrm>
          <a:prstGeom prst="rect">
            <a:avLst/>
          </a:prstGeom>
          <a:noFill/>
        </p:spPr>
        <p:txBody>
          <a:bodyPr wrap="square" rtlCol="0">
            <a:spAutoFit/>
          </a:bodyPr>
          <a:lstStyle/>
          <a:p>
            <a:pPr marL="342900" indent="-342900">
              <a:buFont typeface="Wingdings" panose="05000000000000000000" pitchFamily="2" charset="2"/>
              <a:buChar char="ü"/>
            </a:pPr>
            <a:r>
              <a:rPr lang="zh-CN" altLang="zh-CN" sz="2400" dirty="0"/>
              <a:t>从训练集中找到和新数据最接近的</a:t>
            </a:r>
            <a:r>
              <a:rPr lang="en-US" altLang="zh-CN" sz="2400" dirty="0"/>
              <a:t>k</a:t>
            </a:r>
            <a:r>
              <a:rPr lang="zh-CN" altLang="zh-CN" sz="2400" dirty="0"/>
              <a:t>条记录，然后根据它们的主要分类来决定新数据的</a:t>
            </a:r>
            <a:r>
              <a:rPr lang="zh-CN" altLang="zh-CN" sz="2400" dirty="0" smtClean="0"/>
              <a:t>类别</a:t>
            </a:r>
            <a:endParaRPr lang="en-US" altLang="zh-CN" sz="2400" dirty="0" smtClean="0"/>
          </a:p>
          <a:p>
            <a:pPr marL="342900" indent="-342900">
              <a:buFont typeface="Wingdings" panose="05000000000000000000" pitchFamily="2" charset="2"/>
              <a:buChar char="ü"/>
            </a:pPr>
            <a:r>
              <a:rPr lang="zh-CN" altLang="zh-CN" sz="2400" dirty="0"/>
              <a:t>应用场景：客户流失预测、欺诈侦测等</a:t>
            </a:r>
            <a:endParaRPr lang="zh-CN" altLang="en-US" sz="24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29</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感知机，</a:t>
            </a:r>
            <a:r>
              <a:rPr lang="en-US" altLang="zh-CN" dirty="0" smtClean="0">
                <a:solidFill>
                  <a:schemeClr val="bg2">
                    <a:lumMod val="50000"/>
                  </a:schemeClr>
                </a:solidFill>
                <a:effectLst/>
              </a:rPr>
              <a:t>SVM – </a:t>
            </a:r>
            <a:r>
              <a:rPr lang="zh-CN" altLang="en-US" dirty="0" smtClean="0">
                <a:solidFill>
                  <a:schemeClr val="bg2">
                    <a:lumMod val="50000"/>
                  </a:schemeClr>
                </a:solidFill>
                <a:effectLst/>
              </a:rPr>
              <a:t>分类问题</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9" name="TextBox 8"/>
          <p:cNvSpPr txBox="1"/>
          <p:nvPr/>
        </p:nvSpPr>
        <p:spPr>
          <a:xfrm>
            <a:off x="477859" y="1796208"/>
            <a:ext cx="7098852" cy="3740383"/>
          </a:xfrm>
          <a:prstGeom prst="rect">
            <a:avLst/>
          </a:prstGeom>
          <a:noFill/>
        </p:spPr>
        <p:txBody>
          <a:bodyPr wrap="square" rtlCol="0">
            <a:spAutoFit/>
          </a:bodyPr>
          <a:lstStyle/>
          <a:p>
            <a:pPr lvl="1">
              <a:lnSpc>
                <a:spcPct val="150000"/>
              </a:lnSpc>
              <a:buFont typeface="Wingdings" pitchFamily="2" charset="2"/>
              <a:buChar char="Ø"/>
            </a:pPr>
            <a:r>
              <a:rPr lang="en-US" altLang="zh-CN" sz="2000" b="1" dirty="0" smtClean="0">
                <a:solidFill>
                  <a:schemeClr val="accent1"/>
                </a:solidFill>
              </a:rPr>
              <a:t>SVM</a:t>
            </a:r>
            <a:r>
              <a:rPr lang="zh-CN" altLang="zh-CN" sz="2000" b="1" dirty="0" smtClean="0">
                <a:solidFill>
                  <a:schemeClr val="accent1"/>
                </a:solidFill>
              </a:rPr>
              <a:t>数据源</a:t>
            </a:r>
            <a:r>
              <a:rPr lang="zh-CN" altLang="zh-CN" sz="2000" b="1" dirty="0" smtClean="0">
                <a:solidFill>
                  <a:schemeClr val="accent1"/>
                </a:solidFill>
              </a:rPr>
              <a:t>算子</a:t>
            </a:r>
            <a:endParaRPr lang="en-US" altLang="zh-CN" sz="2000" b="1" dirty="0" smtClean="0">
              <a:solidFill>
                <a:schemeClr val="accent1"/>
              </a:solidFill>
            </a:endParaRPr>
          </a:p>
          <a:p>
            <a:pPr lvl="2">
              <a:lnSpc>
                <a:spcPct val="150000"/>
              </a:lnSpc>
              <a:buFont typeface="Wingdings" pitchFamily="2" charset="2"/>
              <a:buChar char="Ø"/>
            </a:pPr>
            <a:r>
              <a:rPr lang="zh-CN" altLang="zh-CN" sz="2000" dirty="0"/>
              <a:t>给支持向量机算子的训练</a:t>
            </a:r>
            <a:r>
              <a:rPr lang="zh-CN" altLang="zh-CN" sz="2000" dirty="0" smtClean="0"/>
              <a:t>提供数据源</a:t>
            </a:r>
            <a:endParaRPr lang="en-US" altLang="zh-CN" sz="2000" b="1" dirty="0" smtClean="0">
              <a:solidFill>
                <a:schemeClr val="accent1"/>
              </a:solidFill>
            </a:endParaRPr>
          </a:p>
          <a:p>
            <a:pPr lvl="1">
              <a:lnSpc>
                <a:spcPct val="150000"/>
              </a:lnSpc>
              <a:buFont typeface="Wingdings" pitchFamily="2" charset="2"/>
              <a:buChar char="Ø"/>
            </a:pPr>
            <a:r>
              <a:rPr lang="en-US" altLang="zh-CN" sz="2000" b="1" dirty="0" smtClean="0">
                <a:solidFill>
                  <a:schemeClr val="accent1"/>
                </a:solidFill>
              </a:rPr>
              <a:t>SVM</a:t>
            </a:r>
            <a:r>
              <a:rPr lang="zh-CN" altLang="en-US" sz="2000" b="1" dirty="0" smtClean="0">
                <a:solidFill>
                  <a:schemeClr val="accent1"/>
                </a:solidFill>
              </a:rPr>
              <a:t>模型训练</a:t>
            </a:r>
            <a:r>
              <a:rPr lang="zh-CN" altLang="en-US" sz="2000" b="1" dirty="0" smtClean="0">
                <a:solidFill>
                  <a:schemeClr val="accent1"/>
                </a:solidFill>
              </a:rPr>
              <a:t>算子</a:t>
            </a:r>
            <a:endParaRPr lang="en-US" altLang="zh-CN" sz="2000" b="1" dirty="0" smtClean="0">
              <a:solidFill>
                <a:schemeClr val="accent1"/>
              </a:solidFill>
            </a:endParaRPr>
          </a:p>
          <a:p>
            <a:pPr lvl="2">
              <a:lnSpc>
                <a:spcPct val="150000"/>
              </a:lnSpc>
              <a:buFont typeface="Wingdings" pitchFamily="2" charset="2"/>
              <a:buChar char="Ø"/>
            </a:pPr>
            <a:r>
              <a:rPr lang="zh-CN" altLang="zh-CN" sz="2000" dirty="0"/>
              <a:t>利用有二值标签的特征数据训练出一个支持向量机模型</a:t>
            </a:r>
            <a:endParaRPr lang="en-US" altLang="zh-CN" sz="2000" b="1" dirty="0" smtClean="0">
              <a:solidFill>
                <a:schemeClr val="accent1"/>
              </a:solidFill>
            </a:endParaRPr>
          </a:p>
          <a:p>
            <a:pPr lvl="1">
              <a:lnSpc>
                <a:spcPct val="150000"/>
              </a:lnSpc>
              <a:buFont typeface="Wingdings" pitchFamily="2" charset="2"/>
              <a:buChar char="Ø"/>
            </a:pPr>
            <a:r>
              <a:rPr lang="en-US" altLang="zh-CN" sz="2000" b="1" dirty="0" smtClean="0">
                <a:solidFill>
                  <a:schemeClr val="accent1"/>
                </a:solidFill>
              </a:rPr>
              <a:t>SVM</a:t>
            </a:r>
            <a:r>
              <a:rPr lang="zh-CN" altLang="en-US" sz="2000" b="1" dirty="0" smtClean="0">
                <a:solidFill>
                  <a:schemeClr val="accent1"/>
                </a:solidFill>
              </a:rPr>
              <a:t>模型预测</a:t>
            </a:r>
            <a:r>
              <a:rPr lang="zh-CN" altLang="en-US" sz="2000" b="1" dirty="0" smtClean="0">
                <a:solidFill>
                  <a:schemeClr val="accent1"/>
                </a:solidFill>
              </a:rPr>
              <a:t>算子</a:t>
            </a:r>
            <a:endParaRPr lang="en-US" altLang="zh-CN" sz="2000" b="1" dirty="0" smtClean="0">
              <a:solidFill>
                <a:schemeClr val="accent1"/>
              </a:solidFill>
            </a:endParaRPr>
          </a:p>
          <a:p>
            <a:pPr lvl="2">
              <a:lnSpc>
                <a:spcPct val="150000"/>
              </a:lnSpc>
              <a:buFont typeface="Wingdings" pitchFamily="2" charset="2"/>
              <a:buChar char="Ø"/>
            </a:pPr>
            <a:r>
              <a:rPr lang="zh-CN" altLang="zh-CN" sz="2000" dirty="0" smtClean="0"/>
              <a:t>载入支持</a:t>
            </a:r>
            <a:r>
              <a:rPr lang="zh-CN" altLang="zh-CN" sz="2000" dirty="0"/>
              <a:t>向量机模型</a:t>
            </a:r>
            <a:r>
              <a:rPr lang="en-US" altLang="zh-CN" sz="2000" dirty="0"/>
              <a:t>,</a:t>
            </a:r>
            <a:r>
              <a:rPr lang="zh-CN" altLang="zh-CN" sz="2000" dirty="0"/>
              <a:t>对缺失标签的特征向量作</a:t>
            </a:r>
            <a:r>
              <a:rPr lang="en-US" altLang="zh-CN" sz="2000" dirty="0"/>
              <a:t>0</a:t>
            </a:r>
            <a:r>
              <a:rPr lang="zh-CN" altLang="zh-CN" sz="2000" dirty="0" smtClean="0"/>
              <a:t>或者</a:t>
            </a:r>
            <a:r>
              <a:rPr lang="en-US" altLang="zh-CN" sz="2000" dirty="0" smtClean="0"/>
              <a:t>1</a:t>
            </a:r>
            <a:r>
              <a:rPr lang="zh-CN" altLang="zh-CN" sz="2000" dirty="0" smtClean="0"/>
              <a:t>二</a:t>
            </a:r>
            <a:r>
              <a:rPr lang="zh-CN" altLang="zh-CN" sz="2000" dirty="0"/>
              <a:t>值预测</a:t>
            </a:r>
            <a:endParaRPr lang="en-US" altLang="zh-CN" sz="2000" b="1" dirty="0" smtClean="0">
              <a:solidFill>
                <a:schemeClr val="accent1"/>
              </a:solidFill>
            </a:endParaRPr>
          </a:p>
        </p:txBody>
      </p:sp>
      <p:sp>
        <p:nvSpPr>
          <p:cNvPr id="3" name="文本框 2"/>
          <p:cNvSpPr txBox="1"/>
          <p:nvPr/>
        </p:nvSpPr>
        <p:spPr>
          <a:xfrm>
            <a:off x="736600" y="1232551"/>
            <a:ext cx="5833648" cy="523220"/>
          </a:xfrm>
          <a:prstGeom prst="rect">
            <a:avLst/>
          </a:prstGeom>
          <a:noFill/>
        </p:spPr>
        <p:txBody>
          <a:bodyPr wrap="none" rtlCol="0">
            <a:spAutoFit/>
          </a:bodyPr>
          <a:lstStyle/>
          <a:p>
            <a:r>
              <a:rPr lang="zh-CN" altLang="en-US" sz="2800" dirty="0" smtClean="0"/>
              <a:t>支持向量机</a:t>
            </a:r>
            <a:r>
              <a:rPr lang="en-US" altLang="zh-CN" sz="2800" dirty="0" smtClean="0"/>
              <a:t>SVM</a:t>
            </a:r>
            <a:r>
              <a:rPr lang="zh-CN" altLang="en-US" sz="2800" dirty="0" smtClean="0"/>
              <a:t>是一个二值分类模型</a:t>
            </a:r>
            <a:endParaRPr lang="zh-CN" altLang="en-US" sz="28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a:t>
            </a:fld>
            <a:endParaRPr kumimoji="0" lang="zh-CN" dirty="0"/>
          </a:p>
        </p:txBody>
      </p:sp>
      <p:sp>
        <p:nvSpPr>
          <p:cNvPr id="4" name="标题 3"/>
          <p:cNvSpPr>
            <a:spLocks noGrp="1"/>
          </p:cNvSpPr>
          <p:nvPr>
            <p:ph type="title"/>
          </p:nvPr>
        </p:nvSpPr>
        <p:spPr/>
        <p:txBody>
          <a:bodyPr/>
          <a:lstStyle/>
          <a:p>
            <a:r>
              <a:rPr lang="zh-CN" altLang="en-US" dirty="0" smtClean="0"/>
              <a:t>平台算子</a:t>
            </a:r>
            <a:endParaRPr lang="zh-CN" altLang="en-US" dirty="0"/>
          </a:p>
        </p:txBody>
      </p:sp>
      <p:sp>
        <p:nvSpPr>
          <p:cNvPr id="7" name="TextBox 6"/>
          <p:cNvSpPr txBox="1"/>
          <p:nvPr/>
        </p:nvSpPr>
        <p:spPr>
          <a:xfrm>
            <a:off x="2051720" y="1285518"/>
            <a:ext cx="5976664" cy="707886"/>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rPr>
              <a:t>平台提供的具有数据处理、数据挖掘和数据表示的基本功能的算子</a:t>
            </a:r>
            <a:endParaRPr lang="zh-CN" altLang="en-US" sz="20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2051720" y="4150803"/>
            <a:ext cx="5976664" cy="707886"/>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rPr>
              <a:t>算子开发员在基础算子的基础上进行进一步开发形成的面向某一业务的算子</a:t>
            </a:r>
            <a:endParaRPr lang="zh-CN" altLang="en-US" sz="2000" dirty="0" smtClean="0">
              <a:latin typeface="微软雅黑" panose="020B0503020204020204" pitchFamily="34" charset="-122"/>
              <a:ea typeface="微软雅黑" panose="020B0503020204020204" pitchFamily="34" charset="-122"/>
            </a:endParaRPr>
          </a:p>
        </p:txBody>
      </p:sp>
      <p:sp>
        <p:nvSpPr>
          <p:cNvPr id="11" name="TextBox 10"/>
          <p:cNvSpPr txBox="1"/>
          <p:nvPr/>
        </p:nvSpPr>
        <p:spPr>
          <a:xfrm>
            <a:off x="2051720" y="2713484"/>
            <a:ext cx="5976664" cy="707886"/>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rPr>
              <a:t>算子开发员在基础算子的基础上进行进一步开发形成的面向某一领域的算子</a:t>
            </a:r>
            <a:endParaRPr lang="zh-CN" altLang="en-US" sz="2000" dirty="0" smtClean="0">
              <a:latin typeface="微软雅黑" panose="020B0503020204020204" pitchFamily="34" charset="-122"/>
              <a:ea typeface="微软雅黑" panose="020B0503020204020204" pitchFamily="34" charset="-122"/>
            </a:endParaRPr>
          </a:p>
        </p:txBody>
      </p:sp>
      <p:pic>
        <p:nvPicPr>
          <p:cNvPr id="156674" name="Picture 2"/>
          <p:cNvPicPr>
            <a:picLocks noChangeAspect="1" noChangeArrowheads="1"/>
          </p:cNvPicPr>
          <p:nvPr/>
        </p:nvPicPr>
        <p:blipFill>
          <a:blip r:embed="rId3" cstate="print"/>
          <a:srcRect/>
          <a:stretch>
            <a:fillRect/>
          </a:stretch>
        </p:blipFill>
        <p:spPr bwMode="auto">
          <a:xfrm>
            <a:off x="863600" y="4140200"/>
            <a:ext cx="977900" cy="768350"/>
          </a:xfrm>
          <a:prstGeom prst="rect">
            <a:avLst/>
          </a:prstGeom>
          <a:noFill/>
          <a:ln w="9525">
            <a:noFill/>
            <a:miter lim="800000"/>
            <a:headEnd/>
            <a:tailEnd/>
          </a:ln>
        </p:spPr>
      </p:pic>
      <p:pic>
        <p:nvPicPr>
          <p:cNvPr id="156675" name="Picture 3"/>
          <p:cNvPicPr>
            <a:picLocks noChangeAspect="1" noChangeArrowheads="1"/>
          </p:cNvPicPr>
          <p:nvPr/>
        </p:nvPicPr>
        <p:blipFill>
          <a:blip r:embed="rId4" cstate="print"/>
          <a:srcRect/>
          <a:stretch>
            <a:fillRect/>
          </a:stretch>
        </p:blipFill>
        <p:spPr bwMode="auto">
          <a:xfrm>
            <a:off x="901700" y="1282700"/>
            <a:ext cx="977900" cy="825500"/>
          </a:xfrm>
          <a:prstGeom prst="rect">
            <a:avLst/>
          </a:prstGeom>
          <a:noFill/>
          <a:ln w="9525">
            <a:noFill/>
            <a:miter lim="800000"/>
            <a:headEnd/>
            <a:tailEnd/>
          </a:ln>
        </p:spPr>
      </p:pic>
      <p:pic>
        <p:nvPicPr>
          <p:cNvPr id="156676" name="Picture 4"/>
          <p:cNvPicPr>
            <a:picLocks noChangeAspect="1" noChangeArrowheads="1"/>
          </p:cNvPicPr>
          <p:nvPr/>
        </p:nvPicPr>
        <p:blipFill>
          <a:blip r:embed="rId5" cstate="print"/>
          <a:srcRect/>
          <a:stretch>
            <a:fillRect/>
          </a:stretch>
        </p:blipFill>
        <p:spPr bwMode="auto">
          <a:xfrm>
            <a:off x="879475" y="2749550"/>
            <a:ext cx="984250" cy="80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30</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决策树系列</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7" name="TextBox 6"/>
          <p:cNvSpPr txBox="1"/>
          <p:nvPr/>
        </p:nvSpPr>
        <p:spPr>
          <a:xfrm>
            <a:off x="533400" y="1728155"/>
            <a:ext cx="8020050" cy="3785652"/>
          </a:xfrm>
          <a:prstGeom prst="rect">
            <a:avLst/>
          </a:prstGeom>
          <a:noFill/>
        </p:spPr>
        <p:txBody>
          <a:bodyPr wrap="square" rtlCol="0">
            <a:spAutoFit/>
          </a:bodyPr>
          <a:lstStyle/>
          <a:p>
            <a:pPr marL="342900" indent="-342900">
              <a:lnSpc>
                <a:spcPts val="2400"/>
              </a:lnSpc>
              <a:buFont typeface="Wingdings" panose="05000000000000000000" pitchFamily="2" charset="2"/>
              <a:buChar char="Ø"/>
            </a:pPr>
            <a:r>
              <a:rPr lang="zh-CN" altLang="en-US" sz="2000" b="1" dirty="0" smtClean="0">
                <a:solidFill>
                  <a:schemeClr val="accent1"/>
                </a:solidFill>
              </a:rPr>
              <a:t>决策树</a:t>
            </a:r>
            <a:r>
              <a:rPr lang="zh-CN" altLang="en-US" sz="2000" b="1" dirty="0" smtClean="0">
                <a:solidFill>
                  <a:schemeClr val="accent1"/>
                </a:solidFill>
              </a:rPr>
              <a:t>模型训练</a:t>
            </a:r>
            <a:r>
              <a:rPr lang="zh-CN" altLang="en-US" sz="2000" b="1" dirty="0" smtClean="0">
                <a:solidFill>
                  <a:schemeClr val="accent1"/>
                </a:solidFill>
              </a:rPr>
              <a:t>算子</a:t>
            </a:r>
            <a:endParaRPr lang="en-US" altLang="zh-CN" sz="2000" b="1" dirty="0">
              <a:solidFill>
                <a:schemeClr val="accent1"/>
              </a:solidFill>
            </a:endParaRPr>
          </a:p>
          <a:p>
            <a:pPr marL="800100" lvl="1" indent="-342900">
              <a:lnSpc>
                <a:spcPts val="2400"/>
              </a:lnSpc>
              <a:buFont typeface="Wingdings" panose="05000000000000000000" pitchFamily="2" charset="2"/>
              <a:buChar char="Ø"/>
            </a:pPr>
            <a:r>
              <a:rPr lang="zh-CN" altLang="zh-CN" sz="2000" dirty="0"/>
              <a:t>训练出一个决策树模型并且持久化</a:t>
            </a:r>
            <a:endParaRPr lang="en-US" altLang="zh-CN" sz="2000" b="1" dirty="0" smtClean="0">
              <a:solidFill>
                <a:schemeClr val="accent1"/>
              </a:solidFill>
            </a:endParaRPr>
          </a:p>
          <a:p>
            <a:pPr marL="342900" indent="-342900">
              <a:lnSpc>
                <a:spcPts val="2400"/>
              </a:lnSpc>
              <a:buFont typeface="Wingdings" panose="05000000000000000000" pitchFamily="2" charset="2"/>
              <a:buChar char="Ø"/>
            </a:pPr>
            <a:r>
              <a:rPr lang="zh-CN" altLang="en-US" sz="2000" b="1" dirty="0" smtClean="0">
                <a:solidFill>
                  <a:schemeClr val="accent1"/>
                </a:solidFill>
              </a:rPr>
              <a:t>梯度</a:t>
            </a:r>
            <a:r>
              <a:rPr lang="zh-CN" altLang="en-US" sz="2000" b="1" dirty="0" smtClean="0">
                <a:solidFill>
                  <a:schemeClr val="accent1"/>
                </a:solidFill>
              </a:rPr>
              <a:t>森林模型训练</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lnSpc>
                <a:spcPts val="2400"/>
              </a:lnSpc>
              <a:buFont typeface="Wingdings" panose="05000000000000000000" pitchFamily="2" charset="2"/>
              <a:buChar char="Ø"/>
            </a:pPr>
            <a:r>
              <a:rPr lang="zh-CN" altLang="zh-CN" sz="2000" dirty="0"/>
              <a:t>训练出一个梯度森林</a:t>
            </a:r>
            <a:r>
              <a:rPr lang="zh-CN" altLang="zh-CN" sz="2000" dirty="0" smtClean="0"/>
              <a:t>模型</a:t>
            </a:r>
            <a:r>
              <a:rPr lang="zh-CN" altLang="en-US" sz="2000" dirty="0" smtClean="0"/>
              <a:t>并且</a:t>
            </a:r>
            <a:r>
              <a:rPr lang="zh-CN" altLang="zh-CN" sz="2000" dirty="0" smtClean="0"/>
              <a:t>持久</a:t>
            </a:r>
            <a:r>
              <a:rPr lang="zh-CN" altLang="zh-CN" sz="2000" dirty="0"/>
              <a:t>化</a:t>
            </a:r>
            <a:endParaRPr lang="en-US" altLang="zh-CN" sz="2000" b="1" dirty="0" smtClean="0">
              <a:solidFill>
                <a:schemeClr val="accent1"/>
              </a:solidFill>
            </a:endParaRPr>
          </a:p>
          <a:p>
            <a:pPr marL="342900" indent="-342900">
              <a:lnSpc>
                <a:spcPts val="2400"/>
              </a:lnSpc>
              <a:buFont typeface="Wingdings" panose="05000000000000000000" pitchFamily="2" charset="2"/>
              <a:buChar char="Ø"/>
            </a:pPr>
            <a:r>
              <a:rPr lang="zh-CN" altLang="en-US" sz="2000" b="1" dirty="0" smtClean="0">
                <a:solidFill>
                  <a:schemeClr val="accent1"/>
                </a:solidFill>
              </a:rPr>
              <a:t>随机</a:t>
            </a:r>
            <a:r>
              <a:rPr lang="zh-CN" altLang="en-US" sz="2000" b="1" dirty="0" smtClean="0">
                <a:solidFill>
                  <a:schemeClr val="accent1"/>
                </a:solidFill>
              </a:rPr>
              <a:t>森林模型训练</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lnSpc>
                <a:spcPts val="2400"/>
              </a:lnSpc>
              <a:buFont typeface="Wingdings" panose="05000000000000000000" pitchFamily="2" charset="2"/>
              <a:buChar char="Ø"/>
            </a:pPr>
            <a:r>
              <a:rPr lang="zh-CN" altLang="zh-CN" sz="2000" dirty="0"/>
              <a:t>训练出一个随机森林</a:t>
            </a:r>
            <a:r>
              <a:rPr lang="zh-CN" altLang="zh-CN" sz="2000" dirty="0" smtClean="0"/>
              <a:t>模型</a:t>
            </a:r>
            <a:r>
              <a:rPr lang="zh-CN" altLang="en-US" sz="2000" dirty="0" smtClean="0"/>
              <a:t>并且</a:t>
            </a:r>
            <a:r>
              <a:rPr lang="zh-CN" altLang="zh-CN" sz="2000" dirty="0" smtClean="0"/>
              <a:t>持久</a:t>
            </a:r>
            <a:r>
              <a:rPr lang="zh-CN" altLang="zh-CN" sz="2000" dirty="0"/>
              <a:t>化</a:t>
            </a:r>
            <a:endParaRPr lang="en-US" altLang="zh-CN" sz="2000" b="1" dirty="0">
              <a:solidFill>
                <a:schemeClr val="accent1"/>
              </a:solidFill>
            </a:endParaRPr>
          </a:p>
          <a:p>
            <a:pPr marL="342900" indent="-342900">
              <a:lnSpc>
                <a:spcPts val="2400"/>
              </a:lnSpc>
              <a:buFont typeface="Wingdings" panose="05000000000000000000" pitchFamily="2" charset="2"/>
              <a:buChar char="Ø"/>
            </a:pPr>
            <a:r>
              <a:rPr lang="zh-CN" altLang="en-US" sz="2000" b="1" dirty="0" smtClean="0">
                <a:solidFill>
                  <a:schemeClr val="accent1"/>
                </a:solidFill>
              </a:rPr>
              <a:t>随机</a:t>
            </a:r>
            <a:r>
              <a:rPr lang="zh-CN" altLang="en-US" sz="2000" b="1" dirty="0" smtClean="0">
                <a:solidFill>
                  <a:schemeClr val="accent1"/>
                </a:solidFill>
              </a:rPr>
              <a:t>森林模型预测</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lnSpc>
                <a:spcPts val="2400"/>
              </a:lnSpc>
              <a:buFont typeface="Wingdings" panose="05000000000000000000" pitchFamily="2" charset="2"/>
              <a:buChar char="Ø"/>
            </a:pPr>
            <a:r>
              <a:rPr lang="zh-CN" altLang="zh-CN" sz="2000" dirty="0"/>
              <a:t>以前持久化的随机森林模型</a:t>
            </a:r>
            <a:r>
              <a:rPr lang="en-US" altLang="zh-CN" sz="2000" dirty="0"/>
              <a:t>,</a:t>
            </a:r>
            <a:r>
              <a:rPr lang="zh-CN" altLang="zh-CN" sz="2000" dirty="0"/>
              <a:t>对缺失标签的特征向量预测出标签</a:t>
            </a:r>
            <a:endParaRPr lang="en-US" altLang="zh-CN" sz="2000" b="1" dirty="0" smtClean="0">
              <a:solidFill>
                <a:schemeClr val="accent1"/>
              </a:solidFill>
            </a:endParaRPr>
          </a:p>
          <a:p>
            <a:pPr marL="342900" indent="-342900">
              <a:lnSpc>
                <a:spcPts val="2400"/>
              </a:lnSpc>
              <a:buFont typeface="Wingdings" panose="05000000000000000000" pitchFamily="2" charset="2"/>
              <a:buChar char="Ø"/>
            </a:pPr>
            <a:r>
              <a:rPr lang="zh-CN" altLang="en-US" sz="2000" b="1" dirty="0">
                <a:solidFill>
                  <a:schemeClr val="accent1"/>
                </a:solidFill>
              </a:rPr>
              <a:t>通用模型预测</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lnSpc>
                <a:spcPts val="2400"/>
              </a:lnSpc>
              <a:buFont typeface="Wingdings" panose="05000000000000000000" pitchFamily="2" charset="2"/>
              <a:buChar char="Ø"/>
            </a:pPr>
            <a:r>
              <a:rPr lang="zh-CN" altLang="zh-CN" sz="2000" dirty="0"/>
              <a:t>通用的监督式机器学习模型的预测</a:t>
            </a:r>
            <a:r>
              <a:rPr lang="zh-CN" altLang="zh-CN" sz="2000" dirty="0" smtClean="0"/>
              <a:t>组件</a:t>
            </a:r>
            <a:r>
              <a:rPr lang="zh-CN" altLang="en-US" sz="2000" dirty="0" smtClean="0"/>
              <a:t>，</a:t>
            </a:r>
            <a:r>
              <a:rPr lang="zh-CN" altLang="zh-CN" sz="2000" dirty="0"/>
              <a:t>包括支持向量机，决策树，随机森林，梯度森林，朴素贝叶斯</a:t>
            </a:r>
            <a:r>
              <a:rPr lang="en-US" altLang="zh-CN" sz="2000" dirty="0"/>
              <a:t>,</a:t>
            </a:r>
            <a:r>
              <a:rPr lang="zh-CN" altLang="zh-CN" sz="2000" dirty="0"/>
              <a:t>对缺失标签的特征向量预测出其标签值</a:t>
            </a:r>
            <a:endParaRPr lang="en-US" altLang="zh-CN" sz="2000" b="1" dirty="0" smtClean="0">
              <a:solidFill>
                <a:schemeClr val="accent1"/>
              </a:solidFill>
            </a:endParaRPr>
          </a:p>
        </p:txBody>
      </p:sp>
      <p:sp>
        <p:nvSpPr>
          <p:cNvPr id="3" name="文本框 2"/>
          <p:cNvSpPr txBox="1"/>
          <p:nvPr/>
        </p:nvSpPr>
        <p:spPr>
          <a:xfrm>
            <a:off x="929011" y="1102337"/>
            <a:ext cx="4852610" cy="523220"/>
          </a:xfrm>
          <a:prstGeom prst="rect">
            <a:avLst/>
          </a:prstGeom>
          <a:noFill/>
        </p:spPr>
        <p:txBody>
          <a:bodyPr wrap="none" rtlCol="0">
            <a:spAutoFit/>
          </a:bodyPr>
          <a:lstStyle/>
          <a:p>
            <a:r>
              <a:rPr lang="zh-CN" altLang="en-US" sz="2800" dirty="0" smtClean="0"/>
              <a:t>决策树系列可用于分类和回归</a:t>
            </a:r>
            <a:endParaRPr lang="zh-CN" altLang="en-US" sz="28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31</a:t>
            </a:fld>
            <a:endParaRPr kumimoji="0" lang="zh-CN" dirty="0"/>
          </a:p>
        </p:txBody>
      </p:sp>
      <p:sp>
        <p:nvSpPr>
          <p:cNvPr id="4" name="标题 3"/>
          <p:cNvSpPr>
            <a:spLocks noGrp="1"/>
          </p:cNvSpPr>
          <p:nvPr>
            <p:ph type="title"/>
          </p:nvPr>
        </p:nvSpPr>
        <p:spPr>
          <a:xfrm>
            <a:off x="266699" y="82372"/>
            <a:ext cx="7229655"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线性回归</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17" name="TextBox 16"/>
          <p:cNvSpPr txBox="1"/>
          <p:nvPr/>
        </p:nvSpPr>
        <p:spPr>
          <a:xfrm>
            <a:off x="533400" y="2425733"/>
            <a:ext cx="5816016" cy="1700017"/>
          </a:xfrm>
          <a:prstGeom prst="rect">
            <a:avLst/>
          </a:prstGeom>
          <a:noFill/>
        </p:spPr>
        <p:txBody>
          <a:bodyPr wrap="none" rtlCol="0">
            <a:spAutoFit/>
          </a:bodyPr>
          <a:lstStyle/>
          <a:p>
            <a:pPr>
              <a:lnSpc>
                <a:spcPct val="150000"/>
              </a:lnSpc>
              <a:buFont typeface="Wingdings" pitchFamily="2" charset="2"/>
              <a:buChar char="Ø"/>
            </a:pPr>
            <a:r>
              <a:rPr lang="zh-CN" altLang="en-US" sz="2400" b="1" dirty="0" smtClean="0">
                <a:solidFill>
                  <a:schemeClr val="accent1"/>
                </a:solidFill>
              </a:rPr>
              <a:t>线性回归模型</a:t>
            </a:r>
            <a:r>
              <a:rPr lang="zh-CN" altLang="en-US" sz="2400" b="1" dirty="0">
                <a:solidFill>
                  <a:schemeClr val="accent1"/>
                </a:solidFill>
              </a:rPr>
              <a:t>训练</a:t>
            </a:r>
            <a:r>
              <a:rPr lang="zh-CN" altLang="en-US" sz="2400" b="1" dirty="0" smtClean="0">
                <a:solidFill>
                  <a:schemeClr val="accent1"/>
                </a:solidFill>
              </a:rPr>
              <a:t>算子</a:t>
            </a:r>
            <a:endParaRPr lang="en-US" altLang="zh-CN" sz="2400" b="1" dirty="0" smtClean="0">
              <a:solidFill>
                <a:schemeClr val="accent1"/>
              </a:solidFill>
            </a:endParaRPr>
          </a:p>
          <a:p>
            <a:pPr lvl="1">
              <a:lnSpc>
                <a:spcPct val="150000"/>
              </a:lnSpc>
              <a:buFont typeface="Wingdings" pitchFamily="2" charset="2"/>
              <a:buChar char="Ø"/>
            </a:pPr>
            <a:r>
              <a:rPr lang="zh-CN" altLang="zh-CN" sz="2400" dirty="0" smtClean="0"/>
              <a:t>训练</a:t>
            </a:r>
            <a:r>
              <a:rPr lang="zh-CN" altLang="zh-CN" sz="2400" dirty="0"/>
              <a:t>出一个线性回归</a:t>
            </a:r>
            <a:r>
              <a:rPr lang="zh-CN" altLang="zh-CN" sz="2400" dirty="0" smtClean="0"/>
              <a:t>模型</a:t>
            </a:r>
            <a:r>
              <a:rPr lang="zh-CN" altLang="en-US" sz="2400" dirty="0"/>
              <a:t>并且</a:t>
            </a:r>
            <a:r>
              <a:rPr lang="zh-CN" altLang="zh-CN" sz="2400" dirty="0" smtClean="0"/>
              <a:t>持久化</a:t>
            </a:r>
            <a:endParaRPr lang="en-US" altLang="zh-CN" sz="2400" dirty="0" smtClean="0"/>
          </a:p>
          <a:p>
            <a:pPr lvl="1">
              <a:lnSpc>
                <a:spcPct val="150000"/>
              </a:lnSpc>
              <a:buFont typeface="Wingdings" pitchFamily="2" charset="2"/>
              <a:buChar char="Ø"/>
            </a:pPr>
            <a:r>
              <a:rPr lang="zh-CN" altLang="en-US" sz="2400" dirty="0"/>
              <a:t>可用</a:t>
            </a:r>
            <a:r>
              <a:rPr lang="zh-CN" altLang="en-US" sz="2400" b="1" dirty="0">
                <a:solidFill>
                  <a:schemeClr val="accent1"/>
                </a:solidFill>
              </a:rPr>
              <a:t>通用模型预测算子</a:t>
            </a:r>
            <a:r>
              <a:rPr lang="zh-CN" altLang="en-US" sz="2400" dirty="0"/>
              <a:t>进行预测</a:t>
            </a:r>
            <a:endParaRPr lang="en-US" altLang="zh-CN" sz="2400" dirty="0"/>
          </a:p>
        </p:txBody>
      </p:sp>
      <p:sp>
        <p:nvSpPr>
          <p:cNvPr id="3" name="文本框 2"/>
          <p:cNvSpPr txBox="1"/>
          <p:nvPr/>
        </p:nvSpPr>
        <p:spPr>
          <a:xfrm>
            <a:off x="740229" y="1272988"/>
            <a:ext cx="7590972" cy="830997"/>
          </a:xfrm>
          <a:prstGeom prst="rect">
            <a:avLst/>
          </a:prstGeom>
          <a:noFill/>
        </p:spPr>
        <p:txBody>
          <a:bodyPr wrap="square" rtlCol="0">
            <a:spAutoFit/>
          </a:bodyPr>
          <a:lstStyle/>
          <a:p>
            <a:r>
              <a:rPr lang="zh-CN" altLang="en-US" sz="2400" dirty="0"/>
              <a:t>线性回归是利用数理统计中回归分析，来确定两种或两种以上变量间相互依赖的定量关系的一种统计分析方法</a:t>
            </a:r>
            <a:endParaRPr lang="zh-CN" altLang="en-US" sz="24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32</a:t>
            </a:fld>
            <a:endParaRPr kumimoji="0" lang="zh-CN" dirty="0"/>
          </a:p>
        </p:txBody>
      </p:sp>
      <p:sp>
        <p:nvSpPr>
          <p:cNvPr id="4" name="标题 3"/>
          <p:cNvSpPr>
            <a:spLocks noGrp="1"/>
          </p:cNvSpPr>
          <p:nvPr>
            <p:ph type="title"/>
          </p:nvPr>
        </p:nvSpPr>
        <p:spPr>
          <a:xfrm>
            <a:off x="266699" y="82372"/>
            <a:ext cx="7229655"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岭回归</a:t>
            </a:r>
            <a:r>
              <a:rPr lang="zh-CN" altLang="en-US" dirty="0" smtClean="0">
                <a:solidFill>
                  <a:schemeClr val="bg2">
                    <a:lumMod val="50000"/>
                  </a:schemeClr>
                </a:solidFill>
                <a:effectLst/>
              </a:rPr>
              <a:t>，</a:t>
            </a:r>
            <a:r>
              <a:rPr lang="en-US" altLang="zh-CN" dirty="0" smtClean="0">
                <a:solidFill>
                  <a:schemeClr val="bg2">
                    <a:lumMod val="50000"/>
                  </a:schemeClr>
                </a:solidFill>
                <a:effectLst/>
              </a:rPr>
              <a:t>Lasso</a:t>
            </a:r>
            <a:r>
              <a:rPr lang="zh-CN" altLang="en-US" dirty="0" smtClean="0">
                <a:solidFill>
                  <a:schemeClr val="bg2">
                    <a:lumMod val="50000"/>
                  </a:schemeClr>
                </a:solidFill>
                <a:effectLst/>
              </a:rPr>
              <a:t>回归</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17" name="TextBox 16"/>
          <p:cNvSpPr txBox="1"/>
          <p:nvPr/>
        </p:nvSpPr>
        <p:spPr>
          <a:xfrm>
            <a:off x="736600" y="4495160"/>
            <a:ext cx="4987263" cy="707886"/>
          </a:xfrm>
          <a:prstGeom prst="rect">
            <a:avLst/>
          </a:prstGeom>
          <a:noFill/>
        </p:spPr>
        <p:txBody>
          <a:bodyPr wrap="none" rtlCol="0">
            <a:spAutoFit/>
          </a:bodyPr>
          <a:lstStyle/>
          <a:p>
            <a:pPr>
              <a:buFont typeface="Wingdings" pitchFamily="2" charset="2"/>
              <a:buChar char="Ø"/>
            </a:pPr>
            <a:r>
              <a:rPr lang="zh-CN" altLang="en-US" sz="2000" b="1" dirty="0" smtClean="0">
                <a:solidFill>
                  <a:schemeClr val="accent1"/>
                </a:solidFill>
              </a:rPr>
              <a:t>岭回归训练</a:t>
            </a:r>
            <a:r>
              <a:rPr lang="zh-CN" altLang="en-US" sz="2000" b="1" dirty="0">
                <a:solidFill>
                  <a:schemeClr val="accent1"/>
                </a:solidFill>
              </a:rPr>
              <a:t>算子、岭回归预测</a:t>
            </a:r>
            <a:r>
              <a:rPr lang="zh-CN" altLang="en-US" sz="2000" b="1" dirty="0" smtClean="0">
                <a:solidFill>
                  <a:schemeClr val="accent1"/>
                </a:solidFill>
              </a:rPr>
              <a:t>算子</a:t>
            </a:r>
            <a:endParaRPr lang="en-US" altLang="zh-CN" sz="2000" b="1" dirty="0" smtClean="0">
              <a:solidFill>
                <a:schemeClr val="accent1"/>
              </a:solidFill>
            </a:endParaRPr>
          </a:p>
          <a:p>
            <a:pPr>
              <a:buFont typeface="Wingdings" pitchFamily="2" charset="2"/>
              <a:buChar char="Ø"/>
            </a:pPr>
            <a:r>
              <a:rPr lang="en-US" altLang="zh-CN" sz="2000" b="1" dirty="0" smtClean="0">
                <a:solidFill>
                  <a:schemeClr val="accent1"/>
                </a:solidFill>
              </a:rPr>
              <a:t>Lasso</a:t>
            </a:r>
            <a:r>
              <a:rPr lang="zh-CN" altLang="en-US" sz="2000" b="1" dirty="0" smtClean="0">
                <a:solidFill>
                  <a:schemeClr val="accent1"/>
                </a:solidFill>
              </a:rPr>
              <a:t>回归训练算子、</a:t>
            </a:r>
            <a:r>
              <a:rPr lang="en-US" altLang="zh-CN" sz="2000" b="1" dirty="0">
                <a:solidFill>
                  <a:schemeClr val="accent1"/>
                </a:solidFill>
              </a:rPr>
              <a:t> Lasso</a:t>
            </a:r>
            <a:r>
              <a:rPr lang="zh-CN" altLang="en-US" sz="2000" b="1" dirty="0" smtClean="0">
                <a:solidFill>
                  <a:schemeClr val="accent1"/>
                </a:solidFill>
              </a:rPr>
              <a:t>回归预测算子</a:t>
            </a:r>
            <a:endParaRPr lang="en-US" altLang="zh-CN" sz="2000" b="1" dirty="0" smtClean="0">
              <a:solidFill>
                <a:schemeClr val="accent1"/>
              </a:solidFill>
            </a:endParaRPr>
          </a:p>
        </p:txBody>
      </p:sp>
      <p:sp>
        <p:nvSpPr>
          <p:cNvPr id="3" name="文本框 2"/>
          <p:cNvSpPr txBox="1"/>
          <p:nvPr/>
        </p:nvSpPr>
        <p:spPr>
          <a:xfrm>
            <a:off x="533400" y="1272988"/>
            <a:ext cx="7571303" cy="461665"/>
          </a:xfrm>
          <a:prstGeom prst="rect">
            <a:avLst/>
          </a:prstGeom>
          <a:noFill/>
        </p:spPr>
        <p:txBody>
          <a:bodyPr wrap="none" rtlCol="0">
            <a:spAutoFit/>
          </a:bodyPr>
          <a:lstStyle/>
          <a:p>
            <a:r>
              <a:rPr lang="zh-CN" altLang="en-US" sz="2400" dirty="0" smtClean="0"/>
              <a:t>增加损失函数，避免了线性回归容易产生的过拟合问题</a:t>
            </a:r>
            <a:endParaRPr lang="zh-CN" altLang="en-US" sz="2400" dirty="0"/>
          </a:p>
        </p:txBody>
      </p:sp>
      <p:pic>
        <p:nvPicPr>
          <p:cNvPr id="7" name="Picture 2"/>
          <p:cNvPicPr>
            <a:picLocks noChangeAspect="1" noChangeArrowheads="1"/>
          </p:cNvPicPr>
          <p:nvPr/>
        </p:nvPicPr>
        <p:blipFill>
          <a:blip r:embed="rId2" cstate="print"/>
          <a:srcRect/>
          <a:stretch>
            <a:fillRect/>
          </a:stretch>
        </p:blipFill>
        <p:spPr bwMode="auto">
          <a:xfrm>
            <a:off x="890052" y="1910824"/>
            <a:ext cx="6715125" cy="1666875"/>
          </a:xfrm>
          <a:prstGeom prst="rect">
            <a:avLst/>
          </a:prstGeom>
          <a:noFill/>
          <a:ln w="9525">
            <a:noFill/>
            <a:miter lim="800000"/>
            <a:headEnd/>
            <a:tailEnd/>
          </a:ln>
        </p:spPr>
      </p:pic>
      <p:sp>
        <p:nvSpPr>
          <p:cNvPr id="8" name="TextBox 11"/>
          <p:cNvSpPr txBox="1"/>
          <p:nvPr/>
        </p:nvSpPr>
        <p:spPr>
          <a:xfrm>
            <a:off x="1505312" y="3755533"/>
            <a:ext cx="974785" cy="369332"/>
          </a:xfrm>
          <a:prstGeom prst="rect">
            <a:avLst/>
          </a:prstGeom>
          <a:noFill/>
        </p:spPr>
        <p:txBody>
          <a:bodyPr wrap="square" rtlCol="0">
            <a:spAutoFit/>
          </a:bodyPr>
          <a:lstStyle/>
          <a:p>
            <a:r>
              <a:rPr lang="zh-CN" altLang="en-US" dirty="0" smtClean="0"/>
              <a:t>欠拟合</a:t>
            </a:r>
            <a:endParaRPr lang="zh-CN" altLang="en-US" dirty="0"/>
          </a:p>
        </p:txBody>
      </p:sp>
      <p:sp>
        <p:nvSpPr>
          <p:cNvPr id="9" name="TextBox 12"/>
          <p:cNvSpPr txBox="1"/>
          <p:nvPr/>
        </p:nvSpPr>
        <p:spPr>
          <a:xfrm>
            <a:off x="5617236" y="3778538"/>
            <a:ext cx="974785" cy="369332"/>
          </a:xfrm>
          <a:prstGeom prst="rect">
            <a:avLst/>
          </a:prstGeom>
          <a:noFill/>
        </p:spPr>
        <p:txBody>
          <a:bodyPr wrap="square" rtlCol="0">
            <a:spAutoFit/>
          </a:bodyPr>
          <a:lstStyle/>
          <a:p>
            <a:r>
              <a:rPr lang="zh-CN" altLang="en-US" dirty="0" smtClean="0"/>
              <a:t>过拟合</a:t>
            </a:r>
            <a:endParaRPr lang="zh-CN" altLang="en-US" dirty="0"/>
          </a:p>
        </p:txBody>
      </p:sp>
      <p:sp>
        <p:nvSpPr>
          <p:cNvPr id="10" name="TextBox 13"/>
          <p:cNvSpPr txBox="1"/>
          <p:nvPr/>
        </p:nvSpPr>
        <p:spPr>
          <a:xfrm>
            <a:off x="3477884" y="3761284"/>
            <a:ext cx="974785" cy="369332"/>
          </a:xfrm>
          <a:prstGeom prst="rect">
            <a:avLst/>
          </a:prstGeom>
          <a:noFill/>
        </p:spPr>
        <p:txBody>
          <a:bodyPr wrap="square" rtlCol="0">
            <a:spAutoFit/>
          </a:bodyPr>
          <a:lstStyle/>
          <a:p>
            <a:r>
              <a:rPr lang="zh-CN" altLang="en-US" dirty="0" smtClean="0"/>
              <a:t>刚好</a:t>
            </a:r>
            <a:endParaRPr lang="zh-CN" altLang="en-US" dirty="0"/>
          </a:p>
        </p:txBody>
      </p:sp>
    </p:spTree>
    <p:extLst>
      <p:ext uri="{BB962C8B-B14F-4D97-AF65-F5344CB8AC3E}">
        <p14:creationId xmlns:p14="http://schemas.microsoft.com/office/powerpoint/2010/main" val="3925688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33</a:t>
            </a:fld>
            <a:endParaRPr kumimoji="0" lang="zh-CN" dirty="0"/>
          </a:p>
        </p:txBody>
      </p:sp>
      <p:sp>
        <p:nvSpPr>
          <p:cNvPr id="5" name="标题 3"/>
          <p:cNvSpPr>
            <a:spLocks noGrp="1"/>
          </p:cNvSpPr>
          <p:nvPr>
            <p:ph type="title"/>
          </p:nvPr>
        </p:nvSpPr>
        <p:spPr>
          <a:xfrm>
            <a:off x="266699" y="82372"/>
            <a:ext cx="7229655"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等渗回归 </a:t>
            </a:r>
            <a:r>
              <a:rPr lang="en-US" altLang="zh-CN" dirty="0" smtClean="0">
                <a:solidFill>
                  <a:schemeClr val="bg2">
                    <a:lumMod val="50000"/>
                  </a:schemeClr>
                </a:solidFill>
                <a:effectLst/>
              </a:rPr>
              <a:t>isotonic regression</a:t>
            </a:r>
            <a:endParaRPr lang="zh-CN" altLang="en-US" dirty="0">
              <a:solidFill>
                <a:schemeClr val="bg2">
                  <a:lumMod val="50000"/>
                </a:schemeClr>
              </a:solidFill>
              <a:effectLst/>
            </a:endParaRPr>
          </a:p>
        </p:txBody>
      </p:sp>
      <p:sp>
        <p:nvSpPr>
          <p:cNvPr id="6" name="TextBox 5"/>
          <p:cNvSpPr txBox="1"/>
          <p:nvPr/>
        </p:nvSpPr>
        <p:spPr>
          <a:xfrm>
            <a:off x="772572" y="1078898"/>
            <a:ext cx="7529600" cy="830997"/>
          </a:xfrm>
          <a:prstGeom prst="rect">
            <a:avLst/>
          </a:prstGeom>
          <a:noFill/>
        </p:spPr>
        <p:txBody>
          <a:bodyPr wrap="square" rtlCol="0">
            <a:spAutoFit/>
          </a:bodyPr>
          <a:lstStyle/>
          <a:p>
            <a:r>
              <a:rPr lang="zh-CN" altLang="en-US" sz="2400" dirty="0" smtClean="0"/>
              <a:t>又叫保序回归，是一种单调函数的回归，回归模型中后一个</a:t>
            </a:r>
            <a:r>
              <a:rPr lang="en-US" altLang="zh-CN" sz="2400" dirty="0" smtClean="0"/>
              <a:t>x</a:t>
            </a:r>
            <a:r>
              <a:rPr lang="zh-CN" altLang="en-US" sz="2400" dirty="0" smtClean="0"/>
              <a:t>一定比前一个</a:t>
            </a:r>
            <a:r>
              <a:rPr lang="en-US" altLang="zh-CN" sz="2400" dirty="0" smtClean="0"/>
              <a:t>x</a:t>
            </a:r>
            <a:r>
              <a:rPr lang="zh-CN" altLang="en-US" sz="2400" dirty="0" smtClean="0"/>
              <a:t>大，也就是有序</a:t>
            </a:r>
            <a:endParaRPr lang="zh-CN" altLang="en-US" sz="2400" dirty="0"/>
          </a:p>
        </p:txBody>
      </p:sp>
      <p:sp>
        <p:nvSpPr>
          <p:cNvPr id="9" name="TextBox 8"/>
          <p:cNvSpPr txBox="1"/>
          <p:nvPr/>
        </p:nvSpPr>
        <p:spPr>
          <a:xfrm>
            <a:off x="749755" y="2050676"/>
            <a:ext cx="7529600" cy="3416320"/>
          </a:xfrm>
          <a:prstGeom prst="rect">
            <a:avLst/>
          </a:prstGeom>
          <a:noFill/>
        </p:spPr>
        <p:txBody>
          <a:bodyPr wrap="square" rtlCol="0">
            <a:spAutoFit/>
          </a:bodyPr>
          <a:lstStyle/>
          <a:p>
            <a:pPr>
              <a:buFont typeface="Wingdings" pitchFamily="2" charset="2"/>
              <a:buChar char="Ø"/>
            </a:pPr>
            <a:r>
              <a:rPr lang="zh-CN" altLang="en-US" sz="2400" b="1" dirty="0" smtClean="0">
                <a:solidFill>
                  <a:schemeClr val="accent1"/>
                </a:solidFill>
              </a:rPr>
              <a:t> 等</a:t>
            </a:r>
            <a:r>
              <a:rPr lang="zh-CN" altLang="en-US" sz="2400" b="1" dirty="0" smtClean="0">
                <a:solidFill>
                  <a:schemeClr val="accent1"/>
                </a:solidFill>
              </a:rPr>
              <a:t>渗回归模型预测</a:t>
            </a:r>
            <a:r>
              <a:rPr lang="zh-CN" altLang="en-US" sz="2400" b="1" dirty="0" smtClean="0">
                <a:solidFill>
                  <a:schemeClr val="accent1"/>
                </a:solidFill>
              </a:rPr>
              <a:t>算子</a:t>
            </a:r>
            <a:endParaRPr lang="en-US" altLang="zh-CN" sz="2400" b="1" dirty="0" smtClean="0">
              <a:solidFill>
                <a:schemeClr val="accent1"/>
              </a:solidFill>
            </a:endParaRPr>
          </a:p>
          <a:p>
            <a:pPr lvl="1">
              <a:buFont typeface="Wingdings" pitchFamily="2" charset="2"/>
              <a:buChar char="Ø"/>
            </a:pPr>
            <a:r>
              <a:rPr lang="zh-CN" altLang="zh-CN" sz="2400" dirty="0"/>
              <a:t>用带标签的具有单特征字段和权重字段的特征向量</a:t>
            </a:r>
            <a:r>
              <a:rPr lang="en-US" altLang="zh-CN" sz="2400" dirty="0"/>
              <a:t>,</a:t>
            </a:r>
            <a:r>
              <a:rPr lang="zh-CN" altLang="zh-CN" sz="2400" dirty="0"/>
              <a:t>训练出一个等渗回归</a:t>
            </a:r>
            <a:r>
              <a:rPr lang="zh-CN" altLang="zh-CN" sz="2400" dirty="0" smtClean="0"/>
              <a:t>模型</a:t>
            </a:r>
            <a:endParaRPr lang="en-US" altLang="zh-CN" sz="2400" dirty="0" smtClean="0"/>
          </a:p>
          <a:p>
            <a:pPr lvl="1">
              <a:buFont typeface="Wingdings" pitchFamily="2" charset="2"/>
              <a:buChar char="Ø"/>
            </a:pPr>
            <a:r>
              <a:rPr lang="zh-CN" altLang="zh-CN" sz="2400" dirty="0"/>
              <a:t>需要</a:t>
            </a:r>
            <a:r>
              <a:rPr lang="en-US" altLang="zh-CN" sz="2400" dirty="0" err="1"/>
              <a:t>feature,label,weight</a:t>
            </a:r>
            <a:r>
              <a:rPr lang="zh-CN" altLang="zh-CN" sz="2400" dirty="0"/>
              <a:t>三个字段。每个字段都为数字型。其中</a:t>
            </a:r>
            <a:r>
              <a:rPr lang="en-US" altLang="zh-CN" sz="2400" dirty="0"/>
              <a:t>feature</a:t>
            </a:r>
            <a:r>
              <a:rPr lang="zh-CN" altLang="zh-CN" sz="2400" dirty="0"/>
              <a:t>字段的值是必须单调递增或者单调递减的，</a:t>
            </a:r>
            <a:r>
              <a:rPr lang="en-US" altLang="zh-CN" sz="2400" dirty="0"/>
              <a:t>weight</a:t>
            </a:r>
            <a:r>
              <a:rPr lang="zh-CN" altLang="zh-CN" sz="2400" dirty="0"/>
              <a:t>字段的值必须为正值</a:t>
            </a:r>
            <a:endParaRPr lang="en-US" altLang="zh-CN" sz="2400" b="1" dirty="0" smtClean="0">
              <a:solidFill>
                <a:schemeClr val="accent1"/>
              </a:solidFill>
            </a:endParaRPr>
          </a:p>
          <a:p>
            <a:pPr>
              <a:buFont typeface="Wingdings" pitchFamily="2" charset="2"/>
              <a:buChar char="Ø"/>
            </a:pPr>
            <a:r>
              <a:rPr lang="zh-CN" altLang="en-US" sz="2400" b="1" dirty="0" smtClean="0">
                <a:solidFill>
                  <a:schemeClr val="accent1"/>
                </a:solidFill>
              </a:rPr>
              <a:t> 等</a:t>
            </a:r>
            <a:r>
              <a:rPr lang="zh-CN" altLang="en-US" sz="2400" b="1" dirty="0" smtClean="0">
                <a:solidFill>
                  <a:schemeClr val="accent1"/>
                </a:solidFill>
              </a:rPr>
              <a:t>渗回归模型预测</a:t>
            </a:r>
            <a:r>
              <a:rPr lang="zh-CN" altLang="en-US" sz="2400" b="1" dirty="0" smtClean="0">
                <a:solidFill>
                  <a:schemeClr val="accent1"/>
                </a:solidFill>
              </a:rPr>
              <a:t>算子</a:t>
            </a:r>
            <a:endParaRPr lang="en-US" altLang="zh-CN" sz="2400" b="1" dirty="0" smtClean="0">
              <a:solidFill>
                <a:schemeClr val="accent1"/>
              </a:solidFill>
            </a:endParaRPr>
          </a:p>
          <a:p>
            <a:pPr lvl="1">
              <a:buFont typeface="Wingdings" pitchFamily="2" charset="2"/>
              <a:buChar char="Ø"/>
            </a:pPr>
            <a:r>
              <a:rPr lang="zh-CN" altLang="zh-CN" sz="2400" dirty="0"/>
              <a:t>使用已经训练出的等渗回归模型，对缺失标签值的特征字段预测出标签</a:t>
            </a:r>
            <a:endParaRPr lang="en-US" altLang="zh-CN" sz="2400" b="1" dirty="0" smtClean="0">
              <a:solidFill>
                <a:schemeClr val="accent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34</a:t>
            </a:fld>
            <a:endParaRPr kumimoji="0" lang="zh-CN" dirty="0"/>
          </a:p>
        </p:txBody>
      </p:sp>
      <p:sp>
        <p:nvSpPr>
          <p:cNvPr id="4" name="标题 3"/>
          <p:cNvSpPr>
            <a:spLocks noGrp="1"/>
          </p:cNvSpPr>
          <p:nvPr>
            <p:ph type="title"/>
          </p:nvPr>
        </p:nvSpPr>
        <p:spPr>
          <a:xfrm>
            <a:off x="266700" y="82372"/>
            <a:ext cx="6496409"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逻辑回归</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9" name="TextBox 8"/>
          <p:cNvSpPr txBox="1"/>
          <p:nvPr/>
        </p:nvSpPr>
        <p:spPr>
          <a:xfrm>
            <a:off x="638332" y="4109780"/>
            <a:ext cx="6974986" cy="1146019"/>
          </a:xfrm>
          <a:prstGeom prst="rect">
            <a:avLst/>
          </a:prstGeom>
          <a:noFill/>
        </p:spPr>
        <p:txBody>
          <a:bodyPr wrap="none" rtlCol="0">
            <a:spAutoFit/>
          </a:bodyPr>
          <a:lstStyle/>
          <a:p>
            <a:pPr>
              <a:lnSpc>
                <a:spcPct val="150000"/>
              </a:lnSpc>
              <a:buFont typeface="Wingdings" pitchFamily="2" charset="2"/>
              <a:buChar char="Ø"/>
            </a:pPr>
            <a:r>
              <a:rPr lang="zh-CN" altLang="en-US" sz="2400" b="1" dirty="0" smtClean="0">
                <a:solidFill>
                  <a:schemeClr val="accent1"/>
                </a:solidFill>
              </a:rPr>
              <a:t> 二</a:t>
            </a:r>
            <a:r>
              <a:rPr lang="zh-CN" altLang="en-US" sz="2400" b="1" dirty="0" smtClean="0">
                <a:solidFill>
                  <a:schemeClr val="accent1"/>
                </a:solidFill>
              </a:rPr>
              <a:t>值逻辑</a:t>
            </a:r>
            <a:r>
              <a:rPr lang="zh-CN" altLang="en-US" sz="2400" b="1" dirty="0" smtClean="0">
                <a:solidFill>
                  <a:schemeClr val="accent1"/>
                </a:solidFill>
              </a:rPr>
              <a:t>回归训练</a:t>
            </a:r>
            <a:r>
              <a:rPr lang="zh-CN" altLang="en-US" sz="2400" b="1" dirty="0">
                <a:solidFill>
                  <a:schemeClr val="accent1"/>
                </a:solidFill>
              </a:rPr>
              <a:t>算子、二值逻辑</a:t>
            </a:r>
            <a:r>
              <a:rPr lang="zh-CN" altLang="en-US" sz="2400" b="1" dirty="0" smtClean="0">
                <a:solidFill>
                  <a:schemeClr val="accent1"/>
                </a:solidFill>
              </a:rPr>
              <a:t>回归</a:t>
            </a:r>
            <a:r>
              <a:rPr lang="zh-CN" altLang="en-US" sz="2400" b="1" dirty="0">
                <a:solidFill>
                  <a:schemeClr val="accent1"/>
                </a:solidFill>
              </a:rPr>
              <a:t>预测</a:t>
            </a:r>
            <a:r>
              <a:rPr lang="zh-CN" altLang="en-US" sz="2400" b="1" dirty="0" smtClean="0">
                <a:solidFill>
                  <a:schemeClr val="accent1"/>
                </a:solidFill>
              </a:rPr>
              <a:t>算子</a:t>
            </a:r>
            <a:endParaRPr lang="en-US" altLang="zh-CN" sz="2400" b="1" dirty="0" smtClean="0">
              <a:solidFill>
                <a:schemeClr val="accent1"/>
              </a:solidFill>
            </a:endParaRPr>
          </a:p>
          <a:p>
            <a:pPr>
              <a:lnSpc>
                <a:spcPct val="150000"/>
              </a:lnSpc>
              <a:buFont typeface="Wingdings" pitchFamily="2" charset="2"/>
              <a:buChar char="Ø"/>
            </a:pPr>
            <a:r>
              <a:rPr lang="zh-CN" altLang="en-US" sz="2400" b="1" dirty="0" smtClean="0">
                <a:solidFill>
                  <a:schemeClr val="accent1"/>
                </a:solidFill>
              </a:rPr>
              <a:t> </a:t>
            </a:r>
            <a:r>
              <a:rPr lang="zh-CN" altLang="en-US" sz="2400" b="1" dirty="0">
                <a:solidFill>
                  <a:schemeClr val="accent1"/>
                </a:solidFill>
              </a:rPr>
              <a:t>多值逻辑回归训练</a:t>
            </a:r>
            <a:r>
              <a:rPr lang="zh-CN" altLang="en-US" sz="2400" b="1" dirty="0" smtClean="0">
                <a:solidFill>
                  <a:schemeClr val="accent1"/>
                </a:solidFill>
              </a:rPr>
              <a:t>算子、</a:t>
            </a:r>
            <a:r>
              <a:rPr lang="zh-CN" altLang="en-US" sz="2400" b="1" dirty="0">
                <a:solidFill>
                  <a:schemeClr val="accent1"/>
                </a:solidFill>
              </a:rPr>
              <a:t>多值逻辑回归训练算子</a:t>
            </a:r>
            <a:endParaRPr lang="en-US" altLang="zh-CN" sz="2400" b="1" dirty="0" smtClean="0">
              <a:solidFill>
                <a:schemeClr val="accent1"/>
              </a:solidFill>
            </a:endParaRPr>
          </a:p>
        </p:txBody>
      </p:sp>
      <p:sp>
        <p:nvSpPr>
          <p:cNvPr id="3" name="文本框 2"/>
          <p:cNvSpPr txBox="1"/>
          <p:nvPr/>
        </p:nvSpPr>
        <p:spPr>
          <a:xfrm>
            <a:off x="638332" y="1006567"/>
            <a:ext cx="7816120" cy="281705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zh-CN" sz="2000" dirty="0"/>
              <a:t>二值逻辑</a:t>
            </a:r>
            <a:r>
              <a:rPr lang="zh-CN" altLang="zh-CN" sz="2000" dirty="0" smtClean="0"/>
              <a:t>回归</a:t>
            </a:r>
            <a:r>
              <a:rPr lang="zh-CN" altLang="en-US" sz="2000" dirty="0" smtClean="0"/>
              <a:t>：</a:t>
            </a:r>
            <a:r>
              <a:rPr lang="zh-CN" altLang="zh-CN" sz="2000" dirty="0" smtClean="0"/>
              <a:t>研究</a:t>
            </a:r>
            <a:r>
              <a:rPr lang="zh-CN" altLang="zh-CN" sz="2000" dirty="0"/>
              <a:t>某个二值随机事件发生的概率与某些因素之间的</a:t>
            </a:r>
            <a:r>
              <a:rPr lang="zh-CN" altLang="zh-CN" sz="2000" dirty="0" smtClean="0"/>
              <a:t>关系</a:t>
            </a:r>
            <a:r>
              <a:rPr lang="zh-CN" altLang="en-US" sz="2000" dirty="0"/>
              <a:t>，</a:t>
            </a:r>
            <a:r>
              <a:rPr lang="zh-CN" altLang="zh-CN" sz="2000" dirty="0" smtClean="0"/>
              <a:t>是处理分类问题的一种常用方法，主要在流行病学中应用较多，比较常用的情形是探索某疾病的危险因素，根据危险因素预测某疾病发生的概率</a:t>
            </a:r>
            <a:endParaRPr lang="zh-CN" altLang="en-US" sz="2000" dirty="0" smtClean="0"/>
          </a:p>
          <a:p>
            <a:pPr marL="285750" indent="-285750">
              <a:lnSpc>
                <a:spcPct val="150000"/>
              </a:lnSpc>
              <a:buFont typeface="Wingdings" panose="05000000000000000000" pitchFamily="2" charset="2"/>
              <a:buChar char="u"/>
            </a:pPr>
            <a:r>
              <a:rPr lang="zh-CN" altLang="zh-CN" sz="2000" dirty="0" smtClean="0"/>
              <a:t>多值逻辑回归</a:t>
            </a:r>
            <a:r>
              <a:rPr lang="zh-CN" altLang="en-US" sz="2000" dirty="0" smtClean="0"/>
              <a:t>：</a:t>
            </a:r>
            <a:r>
              <a:rPr lang="zh-CN" altLang="zh-CN" sz="2000" dirty="0" smtClean="0"/>
              <a:t>是</a:t>
            </a:r>
            <a:r>
              <a:rPr lang="zh-CN" altLang="zh-CN" sz="2000" dirty="0"/>
              <a:t>二值逻辑回归在多分类问题上的拓展，应用场景与二值逻辑回归</a:t>
            </a:r>
            <a:r>
              <a:rPr lang="zh-CN" altLang="zh-CN" sz="2000" dirty="0" smtClean="0"/>
              <a:t>类似</a:t>
            </a:r>
            <a:endParaRPr lang="en-US" altLang="zh-CN" sz="20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35</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神经网络系列</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7" name="TextBox 6"/>
          <p:cNvSpPr txBox="1"/>
          <p:nvPr/>
        </p:nvSpPr>
        <p:spPr>
          <a:xfrm>
            <a:off x="711430" y="1257599"/>
            <a:ext cx="6948544"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chemeClr val="accent1"/>
                </a:solidFill>
              </a:rPr>
              <a:t>多</a:t>
            </a:r>
            <a:r>
              <a:rPr lang="zh-CN" altLang="en-US" sz="2400" b="1" dirty="0" smtClean="0">
                <a:solidFill>
                  <a:schemeClr val="accent1"/>
                </a:solidFill>
              </a:rPr>
              <a:t>层感知器</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利用带标签的特征向量</a:t>
            </a:r>
            <a:r>
              <a:rPr lang="en-US" altLang="zh-CN" sz="2400" dirty="0"/>
              <a:t>,</a:t>
            </a:r>
            <a:r>
              <a:rPr lang="zh-CN" altLang="zh-CN" sz="2400" dirty="0"/>
              <a:t>训练出一个全连接神经网络</a:t>
            </a:r>
            <a:r>
              <a:rPr lang="en-US" altLang="zh-CN" sz="2400" dirty="0"/>
              <a:t>,</a:t>
            </a:r>
            <a:r>
              <a:rPr lang="zh-CN" altLang="zh-CN" sz="2400" dirty="0"/>
              <a:t>以作分类</a:t>
            </a:r>
            <a:r>
              <a:rPr lang="zh-CN" altLang="zh-CN" sz="2400" dirty="0" smtClean="0"/>
              <a:t>预测</a:t>
            </a:r>
            <a:endParaRPr lang="en-US" altLang="zh-CN" sz="2400" dirty="0" smtClean="0"/>
          </a:p>
          <a:p>
            <a:pPr marL="800100" lvl="1" indent="-342900">
              <a:buFont typeface="Wingdings" panose="05000000000000000000" pitchFamily="2" charset="2"/>
              <a:buChar char="Ø"/>
            </a:pPr>
            <a:r>
              <a:rPr lang="zh-CN" altLang="en-US" sz="2400" dirty="0" smtClean="0"/>
              <a:t>目前</a:t>
            </a:r>
            <a:r>
              <a:rPr lang="zh-CN" altLang="zh-CN" sz="2400" dirty="0" smtClean="0"/>
              <a:t>训练</a:t>
            </a:r>
            <a:r>
              <a:rPr lang="zh-CN" altLang="zh-CN" sz="2400" dirty="0"/>
              <a:t>功能和预测功能集成到</a:t>
            </a:r>
            <a:r>
              <a:rPr lang="zh-CN" altLang="zh-CN" sz="2400" dirty="0" smtClean="0"/>
              <a:t>一起</a:t>
            </a:r>
            <a:r>
              <a:rPr lang="zh-CN" altLang="en-US" sz="2400" dirty="0" smtClean="0"/>
              <a:t>，升级后</a:t>
            </a:r>
            <a:r>
              <a:rPr lang="zh-CN" altLang="zh-CN" sz="2400" dirty="0"/>
              <a:t>可以将训练功能和预测功能</a:t>
            </a:r>
            <a:r>
              <a:rPr lang="zh-CN" altLang="zh-CN" sz="2400" dirty="0" smtClean="0"/>
              <a:t>分离</a:t>
            </a:r>
            <a:endParaRPr lang="en-US" altLang="zh-CN" sz="2400" dirty="0" smtClean="0"/>
          </a:p>
          <a:p>
            <a:pPr marL="800100" lvl="1" indent="-342900">
              <a:buFont typeface="Wingdings" panose="05000000000000000000" pitchFamily="2" charset="2"/>
              <a:buChar char="Ø"/>
            </a:pPr>
            <a:r>
              <a:rPr lang="zh-CN" altLang="zh-CN" sz="2400" dirty="0"/>
              <a:t>可以对缺失标签的特征字段数据作预测</a:t>
            </a:r>
            <a:endParaRPr lang="en-US" altLang="zh-CN" sz="2400" b="1" dirty="0" smtClean="0">
              <a:solidFill>
                <a:schemeClr val="accent1"/>
              </a:solidFill>
            </a:endParaRPr>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36</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a:t>
            </a:r>
            <a:r>
              <a:rPr lang="zh-CN" altLang="en-US" dirty="0" smtClean="0">
                <a:solidFill>
                  <a:schemeClr val="bg2">
                    <a:lumMod val="50000"/>
                  </a:schemeClr>
                </a:solidFill>
                <a:effectLst/>
              </a:rPr>
              <a:t>神经网络系列</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9" name="TextBox 8"/>
          <p:cNvSpPr txBox="1"/>
          <p:nvPr/>
        </p:nvSpPr>
        <p:spPr>
          <a:xfrm>
            <a:off x="533400" y="1843721"/>
            <a:ext cx="7913915" cy="374038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dirty="0" smtClean="0">
                <a:solidFill>
                  <a:schemeClr val="accent1"/>
                </a:solidFill>
              </a:rPr>
              <a:t>卷积</a:t>
            </a:r>
            <a:r>
              <a:rPr lang="zh-CN" altLang="en-US" sz="2000" b="1" dirty="0" smtClean="0">
                <a:solidFill>
                  <a:schemeClr val="accent1"/>
                </a:solidFill>
              </a:rPr>
              <a:t>神经网络数据源</a:t>
            </a:r>
            <a:r>
              <a:rPr lang="zh-CN" altLang="en-US" sz="2000" b="1" dirty="0" smtClean="0">
                <a:solidFill>
                  <a:schemeClr val="accent1"/>
                </a:solidFill>
              </a:rPr>
              <a:t>模型</a:t>
            </a:r>
            <a:endParaRPr lang="en-US" altLang="zh-CN" sz="2000" b="1" dirty="0" smtClean="0">
              <a:solidFill>
                <a:schemeClr val="accent1"/>
              </a:solidFill>
            </a:endParaRPr>
          </a:p>
          <a:p>
            <a:pPr marL="800100" lvl="1" indent="-342900">
              <a:lnSpc>
                <a:spcPct val="150000"/>
              </a:lnSpc>
              <a:buFont typeface="Wingdings" panose="05000000000000000000" pitchFamily="2" charset="2"/>
              <a:buChar char="Ø"/>
            </a:pPr>
            <a:r>
              <a:rPr lang="zh-CN" altLang="zh-CN" sz="2000" dirty="0"/>
              <a:t>提取</a:t>
            </a:r>
            <a:r>
              <a:rPr lang="en-US" altLang="zh-CN" sz="2000" dirty="0" err="1"/>
              <a:t>hdfs</a:t>
            </a:r>
            <a:r>
              <a:rPr lang="zh-CN" altLang="zh-CN" sz="2000" dirty="0"/>
              <a:t>中的图像文件夹</a:t>
            </a:r>
            <a:r>
              <a:rPr lang="en-US" altLang="zh-CN" sz="2000" dirty="0"/>
              <a:t>,</a:t>
            </a:r>
            <a:r>
              <a:rPr lang="zh-CN" altLang="zh-CN" sz="2000" dirty="0"/>
              <a:t>为卷积神经网络模型训练提供数据源</a:t>
            </a:r>
            <a:endParaRPr lang="en-US" altLang="zh-CN" sz="2000" b="1" dirty="0" smtClean="0">
              <a:solidFill>
                <a:schemeClr val="accent1"/>
              </a:solidFill>
            </a:endParaRPr>
          </a:p>
          <a:p>
            <a:pPr marL="342900" indent="-342900">
              <a:lnSpc>
                <a:spcPct val="150000"/>
              </a:lnSpc>
              <a:buFont typeface="Wingdings" panose="05000000000000000000" pitchFamily="2" charset="2"/>
              <a:buChar char="Ø"/>
            </a:pPr>
            <a:r>
              <a:rPr lang="zh-CN" altLang="en-US" sz="2000" b="1" dirty="0" smtClean="0">
                <a:solidFill>
                  <a:schemeClr val="accent1"/>
                </a:solidFill>
              </a:rPr>
              <a:t>卷积</a:t>
            </a:r>
            <a:r>
              <a:rPr lang="zh-CN" altLang="en-US" sz="2000" b="1" dirty="0" smtClean="0">
                <a:solidFill>
                  <a:schemeClr val="accent1"/>
                </a:solidFill>
              </a:rPr>
              <a:t>神经网络模型训练</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lnSpc>
                <a:spcPct val="150000"/>
              </a:lnSpc>
              <a:buFont typeface="Wingdings" panose="05000000000000000000" pitchFamily="2" charset="2"/>
              <a:buChar char="Ø"/>
            </a:pPr>
            <a:r>
              <a:rPr lang="zh-CN" altLang="zh-CN" sz="2000" dirty="0"/>
              <a:t>利用多个图像文件夹</a:t>
            </a:r>
            <a:r>
              <a:rPr lang="en-US" altLang="zh-CN" sz="2000" dirty="0"/>
              <a:t>,</a:t>
            </a:r>
            <a:r>
              <a:rPr lang="zh-CN" altLang="zh-CN" sz="2000" dirty="0"/>
              <a:t>代表不同类别的图像文件</a:t>
            </a:r>
            <a:r>
              <a:rPr lang="en-US" altLang="zh-CN" sz="2000" dirty="0"/>
              <a:t>,</a:t>
            </a:r>
            <a:r>
              <a:rPr lang="zh-CN" altLang="zh-CN" sz="2000" dirty="0"/>
              <a:t>训练出一个卷积神经网络模型</a:t>
            </a:r>
            <a:r>
              <a:rPr lang="en-US" altLang="zh-CN" sz="2000" dirty="0"/>
              <a:t>,</a:t>
            </a:r>
            <a:r>
              <a:rPr lang="zh-CN" altLang="zh-CN" sz="2000" dirty="0"/>
              <a:t>并持久化</a:t>
            </a:r>
            <a:endParaRPr lang="en-US" altLang="zh-CN" sz="2000" b="1" dirty="0">
              <a:solidFill>
                <a:schemeClr val="accent1"/>
              </a:solidFill>
            </a:endParaRPr>
          </a:p>
          <a:p>
            <a:pPr marL="342900" indent="-342900">
              <a:lnSpc>
                <a:spcPct val="150000"/>
              </a:lnSpc>
              <a:buFont typeface="Wingdings" panose="05000000000000000000" pitchFamily="2" charset="2"/>
              <a:buChar char="Ø"/>
            </a:pPr>
            <a:r>
              <a:rPr lang="zh-CN" altLang="en-US" sz="2000" b="1" dirty="0" smtClean="0">
                <a:solidFill>
                  <a:schemeClr val="accent1"/>
                </a:solidFill>
              </a:rPr>
              <a:t>卷积</a:t>
            </a:r>
            <a:r>
              <a:rPr lang="zh-CN" altLang="en-US" sz="2000" b="1" dirty="0" smtClean="0">
                <a:solidFill>
                  <a:schemeClr val="accent1"/>
                </a:solidFill>
              </a:rPr>
              <a:t>神经网络模型预测</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lnSpc>
                <a:spcPct val="150000"/>
              </a:lnSpc>
              <a:buFont typeface="Wingdings" panose="05000000000000000000" pitchFamily="2" charset="2"/>
              <a:buChar char="Ø"/>
            </a:pPr>
            <a:r>
              <a:rPr lang="zh-CN" altLang="zh-CN" sz="2000" dirty="0"/>
              <a:t>载入先前持久化的循环神经网络模型</a:t>
            </a:r>
            <a:r>
              <a:rPr lang="en-US" altLang="zh-CN" sz="2000" dirty="0"/>
              <a:t>,</a:t>
            </a:r>
            <a:r>
              <a:rPr lang="zh-CN" altLang="zh-CN" sz="2000" dirty="0"/>
              <a:t>对一个未知类别的图像做出预测</a:t>
            </a:r>
            <a:endParaRPr lang="en-US" altLang="zh-CN" sz="2000" b="1" dirty="0" smtClean="0">
              <a:solidFill>
                <a:schemeClr val="accent1"/>
              </a:solidFill>
            </a:endParaRPr>
          </a:p>
        </p:txBody>
      </p:sp>
      <p:sp>
        <p:nvSpPr>
          <p:cNvPr id="3" name="文本框 2"/>
          <p:cNvSpPr txBox="1"/>
          <p:nvPr/>
        </p:nvSpPr>
        <p:spPr>
          <a:xfrm>
            <a:off x="533400" y="1243968"/>
            <a:ext cx="4493538" cy="461665"/>
          </a:xfrm>
          <a:prstGeom prst="rect">
            <a:avLst/>
          </a:prstGeom>
          <a:noFill/>
        </p:spPr>
        <p:txBody>
          <a:bodyPr wrap="none" rtlCol="0">
            <a:spAutoFit/>
          </a:bodyPr>
          <a:lstStyle/>
          <a:p>
            <a:r>
              <a:rPr lang="zh-CN" altLang="en-US" sz="2400" dirty="0" smtClean="0"/>
              <a:t>卷积神经网络大量用于图像识别</a:t>
            </a:r>
            <a:endParaRPr lang="zh-CN" altLang="en-US" sz="24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37</a:t>
            </a:fld>
            <a:endParaRPr kumimoji="0" lang="zh-CN" dirty="0"/>
          </a:p>
        </p:txBody>
      </p:sp>
      <p:sp>
        <p:nvSpPr>
          <p:cNvPr id="4" name="标题 3"/>
          <p:cNvSpPr>
            <a:spLocks noGrp="1"/>
          </p:cNvSpPr>
          <p:nvPr>
            <p:ph type="title"/>
          </p:nvPr>
        </p:nvSpPr>
        <p:spPr/>
        <p:txBody>
          <a:bodyPr/>
          <a:lstStyle/>
          <a:p>
            <a:r>
              <a:rPr lang="zh-CN" altLang="en-US" dirty="0">
                <a:solidFill>
                  <a:schemeClr val="bg2">
                    <a:lumMod val="50000"/>
                  </a:schemeClr>
                </a:solidFill>
                <a:effectLst/>
              </a:rPr>
              <a:t>监督学习 </a:t>
            </a:r>
            <a:r>
              <a:rPr lang="en-US" altLang="zh-CN" dirty="0">
                <a:solidFill>
                  <a:schemeClr val="bg2">
                    <a:lumMod val="50000"/>
                  </a:schemeClr>
                </a:solidFill>
                <a:effectLst/>
              </a:rPr>
              <a:t>–</a:t>
            </a:r>
            <a:r>
              <a:rPr lang="zh-CN" altLang="en-US" dirty="0">
                <a:solidFill>
                  <a:schemeClr val="bg2">
                    <a:lumMod val="50000"/>
                  </a:schemeClr>
                </a:solidFill>
                <a:effectLst/>
              </a:rPr>
              <a:t>神经网络系列</a:t>
            </a:r>
            <a:endParaRPr lang="zh-CN" altLang="en-US" dirty="0"/>
          </a:p>
        </p:txBody>
      </p:sp>
      <p:sp>
        <p:nvSpPr>
          <p:cNvPr id="6" name="文本框 5"/>
          <p:cNvSpPr txBox="1"/>
          <p:nvPr/>
        </p:nvSpPr>
        <p:spPr>
          <a:xfrm>
            <a:off x="533400" y="1161142"/>
            <a:ext cx="8044543" cy="1200329"/>
          </a:xfrm>
          <a:prstGeom prst="rect">
            <a:avLst/>
          </a:prstGeom>
          <a:noFill/>
        </p:spPr>
        <p:txBody>
          <a:bodyPr wrap="square" rtlCol="0">
            <a:spAutoFit/>
          </a:bodyPr>
          <a:lstStyle/>
          <a:p>
            <a:r>
              <a:rPr lang="zh-CN" altLang="zh-CN" sz="2400" dirty="0"/>
              <a:t>径向基函数（</a:t>
            </a:r>
            <a:r>
              <a:rPr lang="en-US" altLang="zh-CN" sz="2400" dirty="0"/>
              <a:t>RBF</a:t>
            </a:r>
            <a:r>
              <a:rPr lang="zh-CN" altLang="zh-CN" sz="2400" dirty="0"/>
              <a:t>）神经网络，属于前向神经网络类型</a:t>
            </a:r>
            <a:r>
              <a:rPr lang="zh-CN" altLang="zh-CN" sz="2400" dirty="0" smtClean="0"/>
              <a:t>，具有</a:t>
            </a:r>
            <a:r>
              <a:rPr lang="zh-CN" altLang="zh-CN" sz="2400" dirty="0"/>
              <a:t>良好的泛化能力，并有很快的学习收敛速度，特别适合于解决分类</a:t>
            </a:r>
            <a:r>
              <a:rPr lang="zh-CN" altLang="zh-CN" sz="2400" dirty="0" smtClean="0"/>
              <a:t>问题</a:t>
            </a:r>
            <a:endParaRPr lang="zh-CN" altLang="en-US" sz="2400" dirty="0"/>
          </a:p>
        </p:txBody>
      </p:sp>
      <p:sp>
        <p:nvSpPr>
          <p:cNvPr id="7" name="TextBox 8"/>
          <p:cNvSpPr txBox="1"/>
          <p:nvPr/>
        </p:nvSpPr>
        <p:spPr>
          <a:xfrm>
            <a:off x="533400" y="2927528"/>
            <a:ext cx="7913915" cy="120032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400" b="1" dirty="0">
                <a:solidFill>
                  <a:schemeClr val="accent1"/>
                </a:solidFill>
              </a:rPr>
              <a:t>RBF</a:t>
            </a:r>
            <a:r>
              <a:rPr lang="zh-CN" altLang="zh-CN" sz="2400" b="1" dirty="0">
                <a:solidFill>
                  <a:schemeClr val="accent1"/>
                </a:solidFill>
              </a:rPr>
              <a:t>神经网络训练</a:t>
            </a:r>
            <a:endParaRPr lang="en-US" altLang="zh-CN" sz="2400" b="1" dirty="0">
              <a:solidFill>
                <a:schemeClr val="accent1"/>
              </a:solidFill>
            </a:endParaRPr>
          </a:p>
          <a:p>
            <a:pPr marL="342900" indent="-342900">
              <a:lnSpc>
                <a:spcPct val="150000"/>
              </a:lnSpc>
              <a:buFont typeface="Wingdings" panose="05000000000000000000" pitchFamily="2" charset="2"/>
              <a:buChar char="Ø"/>
            </a:pPr>
            <a:r>
              <a:rPr lang="en-US" altLang="zh-CN" sz="2400" b="1" dirty="0" smtClean="0">
                <a:solidFill>
                  <a:schemeClr val="accent1"/>
                </a:solidFill>
              </a:rPr>
              <a:t>RBF</a:t>
            </a:r>
            <a:r>
              <a:rPr lang="zh-CN" altLang="zh-CN" sz="2400" b="1" dirty="0" smtClean="0">
                <a:solidFill>
                  <a:schemeClr val="accent1"/>
                </a:solidFill>
              </a:rPr>
              <a:t>神经网络</a:t>
            </a:r>
            <a:r>
              <a:rPr lang="zh-CN" altLang="en-US" sz="2400" b="1" dirty="0" smtClean="0">
                <a:solidFill>
                  <a:schemeClr val="accent1"/>
                </a:solidFill>
              </a:rPr>
              <a:t>预测</a:t>
            </a:r>
            <a:endParaRPr lang="en-US" altLang="zh-CN" sz="2400" b="1" dirty="0">
              <a:solidFill>
                <a:schemeClr val="accent1"/>
              </a:solidFill>
            </a:endParaRPr>
          </a:p>
        </p:txBody>
      </p:sp>
    </p:spTree>
    <p:extLst>
      <p:ext uri="{BB962C8B-B14F-4D97-AF65-F5344CB8AC3E}">
        <p14:creationId xmlns:p14="http://schemas.microsoft.com/office/powerpoint/2010/main" val="250595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38</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a:t>
            </a:r>
            <a:r>
              <a:rPr lang="zh-CN" altLang="en-US" dirty="0" smtClean="0">
                <a:solidFill>
                  <a:schemeClr val="bg2">
                    <a:lumMod val="50000"/>
                  </a:schemeClr>
                </a:solidFill>
                <a:effectLst/>
              </a:rPr>
              <a:t>协同过滤算法</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7" name="矩形 6"/>
          <p:cNvSpPr/>
          <p:nvPr/>
        </p:nvSpPr>
        <p:spPr>
          <a:xfrm>
            <a:off x="449869" y="1272988"/>
            <a:ext cx="8245896" cy="1938992"/>
          </a:xfrm>
          <a:prstGeom prst="rect">
            <a:avLst/>
          </a:prstGeom>
        </p:spPr>
        <p:txBody>
          <a:bodyPr wrap="square">
            <a:spAutoFit/>
          </a:bodyPr>
          <a:lstStyle/>
          <a:p>
            <a:r>
              <a:rPr lang="en-US" altLang="zh-CN" sz="2400" dirty="0"/>
              <a:t>ALS </a:t>
            </a:r>
            <a:r>
              <a:rPr lang="zh-CN" altLang="zh-CN" sz="2400" dirty="0"/>
              <a:t>算子是基于交替最小二乘求解的一个协同推荐算法，通过观察到的所有用户给产品的打分，来推断每个用户的喜好并向用户推荐适合的产品的</a:t>
            </a:r>
            <a:r>
              <a:rPr lang="zh-CN" altLang="zh-CN" sz="2400" dirty="0" smtClean="0"/>
              <a:t>组件</a:t>
            </a:r>
            <a:endParaRPr lang="en-US" altLang="zh-CN" sz="2400" dirty="0" smtClean="0"/>
          </a:p>
          <a:p>
            <a:r>
              <a:rPr lang="zh-CN" altLang="zh-CN" sz="2400" dirty="0"/>
              <a:t>协同过滤常被应用于推荐系统，旨在补充用户</a:t>
            </a:r>
            <a:r>
              <a:rPr lang="en-US" altLang="zh-CN" sz="2400" dirty="0"/>
              <a:t>-</a:t>
            </a:r>
            <a:r>
              <a:rPr lang="zh-CN" altLang="zh-CN" sz="2400" dirty="0"/>
              <a:t>商品关联矩阵中所缺失的部分</a:t>
            </a:r>
            <a:endParaRPr lang="en-US" altLang="zh-CN" sz="2400" dirty="0" smtClean="0"/>
          </a:p>
        </p:txBody>
      </p:sp>
      <p:sp>
        <p:nvSpPr>
          <p:cNvPr id="9" name="TextBox 8"/>
          <p:cNvSpPr txBox="1"/>
          <p:nvPr/>
        </p:nvSpPr>
        <p:spPr>
          <a:xfrm>
            <a:off x="449869" y="3349062"/>
            <a:ext cx="8490931" cy="193899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chemeClr val="accent1"/>
                </a:solidFill>
              </a:rPr>
              <a:t>ALS</a:t>
            </a:r>
            <a:r>
              <a:rPr lang="zh-CN" altLang="en-US" sz="2400" b="1" dirty="0" smtClean="0">
                <a:solidFill>
                  <a:schemeClr val="accent1"/>
                </a:solidFill>
              </a:rPr>
              <a:t>模型</a:t>
            </a:r>
            <a:r>
              <a:rPr lang="zh-CN" altLang="en-US" sz="2400" b="1" dirty="0" smtClean="0">
                <a:solidFill>
                  <a:schemeClr val="accent1"/>
                </a:solidFill>
              </a:rPr>
              <a:t>训练</a:t>
            </a:r>
            <a:r>
              <a:rPr lang="zh-CN" altLang="zh-CN"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过观察到的所有用户给产品的打分，来推断每个用户的喜好并向用户推荐适合的产品</a:t>
            </a:r>
            <a:endParaRPr lang="en-US" altLang="zh-CN" sz="2400" b="1" dirty="0" smtClean="0">
              <a:solidFill>
                <a:schemeClr val="accent1"/>
              </a:solidFill>
            </a:endParaRPr>
          </a:p>
          <a:p>
            <a:pPr marL="342900" indent="-342900">
              <a:buFont typeface="Wingdings" panose="05000000000000000000" pitchFamily="2" charset="2"/>
              <a:buChar char="Ø"/>
            </a:pPr>
            <a:r>
              <a:rPr lang="en-US" altLang="zh-CN" sz="2400" b="1" dirty="0" smtClean="0">
                <a:solidFill>
                  <a:schemeClr val="accent1"/>
                </a:solidFill>
              </a:rPr>
              <a:t>ALS</a:t>
            </a:r>
            <a:r>
              <a:rPr lang="zh-CN" altLang="en-US" sz="2400" b="1" dirty="0" smtClean="0">
                <a:solidFill>
                  <a:schemeClr val="accent1"/>
                </a:solidFill>
              </a:rPr>
              <a:t>推荐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smtClean="0"/>
              <a:t>根据训练</a:t>
            </a:r>
            <a:r>
              <a:rPr lang="zh-CN" altLang="zh-CN" sz="2400" dirty="0"/>
              <a:t>生成的</a:t>
            </a:r>
            <a:r>
              <a:rPr lang="zh-CN" altLang="zh-CN" sz="2400" dirty="0" smtClean="0"/>
              <a:t>预测模型，</a:t>
            </a:r>
            <a:r>
              <a:rPr lang="zh-CN" altLang="en-US" sz="2400" dirty="0" smtClean="0"/>
              <a:t>进行</a:t>
            </a:r>
            <a:r>
              <a:rPr lang="zh-CN" altLang="zh-CN" sz="2400" dirty="0" smtClean="0"/>
              <a:t>预测</a:t>
            </a:r>
            <a:endParaRPr lang="en-US" altLang="zh-CN" sz="2400" b="1" dirty="0" smtClean="0">
              <a:solidFill>
                <a:schemeClr val="accent1"/>
              </a:solidFill>
            </a:endParaRPr>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39</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a:t>
            </a:r>
            <a:r>
              <a:rPr lang="zh-CN" altLang="en-US" dirty="0" smtClean="0">
                <a:solidFill>
                  <a:schemeClr val="bg2">
                    <a:lumMod val="50000"/>
                  </a:schemeClr>
                </a:solidFill>
                <a:effectLst/>
              </a:rPr>
              <a:t>异常检测算法</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9" name="TextBox 8"/>
          <p:cNvSpPr txBox="1"/>
          <p:nvPr/>
        </p:nvSpPr>
        <p:spPr>
          <a:xfrm>
            <a:off x="474932" y="1137868"/>
            <a:ext cx="7783697" cy="4154984"/>
          </a:xfrm>
          <a:prstGeom prst="rect">
            <a:avLst/>
          </a:prstGeom>
          <a:noFill/>
        </p:spPr>
        <p:txBody>
          <a:bodyPr wrap="square" rtlCol="0">
            <a:spAutoFit/>
          </a:bodyPr>
          <a:lstStyle/>
          <a:p>
            <a:pPr marL="342900" indent="-342900">
              <a:buFont typeface="Wingdings" panose="05000000000000000000" pitchFamily="2" charset="2"/>
              <a:buChar char="Ø"/>
            </a:pPr>
            <a:r>
              <a:rPr lang="zh-CN" altLang="zh-CN" sz="2400" b="1" dirty="0" smtClean="0">
                <a:solidFill>
                  <a:schemeClr val="accent1"/>
                </a:solidFill>
              </a:rPr>
              <a:t>置信区间</a:t>
            </a:r>
            <a:r>
              <a:rPr lang="zh-CN" altLang="zh-CN" sz="2400" b="1" dirty="0" smtClean="0">
                <a:solidFill>
                  <a:schemeClr val="accent1"/>
                </a:solidFill>
              </a:rPr>
              <a:t>法训练与</a:t>
            </a:r>
            <a:r>
              <a:rPr lang="zh-CN" altLang="zh-CN" sz="2400" b="1" dirty="0" smtClean="0">
                <a:solidFill>
                  <a:schemeClr val="accent1"/>
                </a:solidFill>
              </a:rPr>
              <a:t>检测</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利用正态分布构建训练模型</a:t>
            </a:r>
            <a:r>
              <a:rPr lang="zh-CN" altLang="en-US" sz="2400" dirty="0"/>
              <a:t>，根据</a:t>
            </a:r>
            <a:r>
              <a:rPr lang="zh-CN" altLang="zh-CN" sz="2400" dirty="0"/>
              <a:t>模型进行异常检测</a:t>
            </a:r>
            <a:endParaRPr lang="en-US" altLang="zh-CN" sz="2400" dirty="0"/>
          </a:p>
          <a:p>
            <a:pPr marL="800100" lvl="1" indent="-342900">
              <a:buFont typeface="Wingdings" panose="05000000000000000000" pitchFamily="2" charset="2"/>
              <a:buChar char="Ø"/>
            </a:pPr>
            <a:endParaRPr lang="en-US" altLang="zh-CN" sz="2400" b="1" dirty="0" smtClean="0">
              <a:solidFill>
                <a:schemeClr val="accent1"/>
              </a:solidFill>
            </a:endParaRPr>
          </a:p>
          <a:p>
            <a:pPr marL="342900" indent="-342900">
              <a:buFont typeface="Wingdings" panose="05000000000000000000" pitchFamily="2" charset="2"/>
              <a:buChar char="Ø"/>
            </a:pPr>
            <a:r>
              <a:rPr lang="en-US" altLang="zh-CN" sz="2400" b="1" dirty="0" err="1">
                <a:solidFill>
                  <a:schemeClr val="accent1"/>
                </a:solidFill>
              </a:rPr>
              <a:t>Iforest</a:t>
            </a:r>
            <a:r>
              <a:rPr lang="zh-CN" altLang="zh-CN" sz="2400" b="1" dirty="0">
                <a:solidFill>
                  <a:schemeClr val="accent1"/>
                </a:solidFill>
              </a:rPr>
              <a:t>法训练与</a:t>
            </a:r>
            <a:r>
              <a:rPr lang="zh-CN" altLang="zh-CN" sz="2400" b="1" dirty="0" smtClean="0">
                <a:solidFill>
                  <a:schemeClr val="accent1"/>
                </a:solidFill>
              </a:rPr>
              <a:t>检测</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通过构造多个随机特征树组成的模型（这里成为“森林”模型），来进行异常</a:t>
            </a:r>
            <a:r>
              <a:rPr lang="zh-CN" altLang="zh-CN" sz="2400" dirty="0" smtClean="0"/>
              <a:t>检测</a:t>
            </a:r>
            <a:endParaRPr lang="en-US" altLang="zh-CN" sz="2400" dirty="0" smtClean="0"/>
          </a:p>
          <a:p>
            <a:pPr marL="800100" lvl="1" indent="-342900">
              <a:buFont typeface="Wingdings" panose="05000000000000000000" pitchFamily="2" charset="2"/>
              <a:buChar char="Ø"/>
            </a:pPr>
            <a:endParaRPr lang="en-US" altLang="zh-CN" sz="2400" b="1" dirty="0" smtClean="0">
              <a:solidFill>
                <a:schemeClr val="accent1"/>
              </a:solidFill>
            </a:endParaRPr>
          </a:p>
          <a:p>
            <a:pPr marL="342900" indent="-342900">
              <a:buFont typeface="Wingdings" panose="05000000000000000000" pitchFamily="2" charset="2"/>
              <a:buChar char="Ø"/>
            </a:pPr>
            <a:r>
              <a:rPr lang="zh-CN" altLang="en-US" sz="2400" b="1" dirty="0">
                <a:solidFill>
                  <a:schemeClr val="accent1"/>
                </a:solidFill>
              </a:rPr>
              <a:t>业务级别异常检测</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对文本句子进行聚类分析，将类别数量最少的一类归为异常类，这有别于通常所说的“异常检测”</a:t>
            </a:r>
            <a:endParaRPr lang="en-US" altLang="zh-CN" sz="2400" b="1" dirty="0" smtClean="0">
              <a:solidFill>
                <a:schemeClr val="accent1"/>
              </a:solidFill>
            </a:endParaRPr>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a:t>
            </a:fld>
            <a:endParaRPr kumimoji="0" lang="zh-CN" dirty="0"/>
          </a:p>
        </p:txBody>
      </p:sp>
      <p:graphicFrame>
        <p:nvGraphicFramePr>
          <p:cNvPr id="5" name="内容占位符 4"/>
          <p:cNvGraphicFramePr>
            <a:graphicFrameLocks noGrp="1"/>
          </p:cNvGraphicFramePr>
          <p:nvPr>
            <p:ph sz="quarter" idx="13"/>
          </p:nvPr>
        </p:nvGraphicFramePr>
        <p:xfrm>
          <a:off x="571501" y="1213198"/>
          <a:ext cx="6076949" cy="3971926"/>
        </p:xfrm>
        <a:graphic>
          <a:graphicData uri="http://schemas.openxmlformats.org/drawingml/2006/table">
            <a:tbl>
              <a:tblPr/>
              <a:tblGrid>
                <a:gridCol w="935788"/>
                <a:gridCol w="5141161"/>
              </a:tblGrid>
              <a:tr h="647810">
                <a:tc>
                  <a:txBody>
                    <a:bodyPr/>
                    <a:lstStyle/>
                    <a:p>
                      <a:pPr algn="l">
                        <a:spcAft>
                          <a:spcPts val="0"/>
                        </a:spcAft>
                      </a:pPr>
                      <a:r>
                        <a:rPr lang="zh-CN" sz="1800" kern="100" dirty="0">
                          <a:latin typeface="Times New Roman"/>
                          <a:ea typeface="宋体"/>
                        </a:rPr>
                        <a:t>分类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lang="zh-CN" sz="1800" kern="100">
                          <a:latin typeface="Times New Roman"/>
                          <a:ea typeface="宋体"/>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927450">
                <a:tc>
                  <a:txBody>
                    <a:bodyPr/>
                    <a:lstStyle/>
                    <a:p>
                      <a:pPr algn="l">
                        <a:spcAft>
                          <a:spcPts val="0"/>
                        </a:spcAft>
                      </a:pPr>
                      <a:r>
                        <a:rPr lang="zh-CN" sz="1800" kern="100" dirty="0">
                          <a:latin typeface="Times New Roman"/>
                          <a:ea typeface="宋体"/>
                        </a:rPr>
                        <a:t>数据源导入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lang="zh-CN" sz="1800" kern="100" dirty="0">
                          <a:latin typeface="Times New Roman"/>
                          <a:ea typeface="宋体"/>
                        </a:rPr>
                        <a:t>确定数据挖掘任务所涉及的操作数据对象（目标数据），也就是根据数据挖掘任务的具体要求，从相关数据源中抽取与挖掘任务相关的数据集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08045">
                <a:tc>
                  <a:txBody>
                    <a:bodyPr/>
                    <a:lstStyle/>
                    <a:p>
                      <a:pPr algn="l">
                        <a:spcAft>
                          <a:spcPts val="0"/>
                        </a:spcAft>
                      </a:pPr>
                      <a:r>
                        <a:rPr lang="zh-CN" sz="1800" kern="100" dirty="0" smtClean="0">
                          <a:latin typeface="Times New Roman"/>
                          <a:ea typeface="宋体"/>
                        </a:rPr>
                        <a:t>数据</a:t>
                      </a:r>
                      <a:endParaRPr lang="en-US" altLang="zh-CN" sz="1800" kern="100" dirty="0" smtClean="0">
                        <a:latin typeface="Times New Roman"/>
                        <a:ea typeface="宋体"/>
                      </a:endParaRPr>
                    </a:p>
                    <a:p>
                      <a:pPr algn="l">
                        <a:spcAft>
                          <a:spcPts val="0"/>
                        </a:spcAft>
                      </a:pPr>
                      <a:r>
                        <a:rPr lang="zh-CN" sz="1800" kern="100" dirty="0" smtClean="0">
                          <a:latin typeface="Times New Roman"/>
                          <a:ea typeface="宋体"/>
                        </a:rPr>
                        <a:t>预处理</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lang="zh-CN" sz="1800" kern="100" dirty="0">
                          <a:latin typeface="Times New Roman"/>
                          <a:ea typeface="宋体"/>
                        </a:rPr>
                        <a:t>数据预处理是数据挖掘的重要一环，为数据挖掘提供干净、准确、简洁的数据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788588">
                <a:tc>
                  <a:txBody>
                    <a:bodyPr/>
                    <a:lstStyle/>
                    <a:p>
                      <a:pPr algn="l">
                        <a:spcAft>
                          <a:spcPts val="0"/>
                        </a:spcAft>
                      </a:pPr>
                      <a:r>
                        <a:rPr lang="zh-CN" sz="1800" kern="100" dirty="0" smtClean="0">
                          <a:latin typeface="Times New Roman"/>
                          <a:ea typeface="宋体"/>
                        </a:rPr>
                        <a:t>数据</a:t>
                      </a:r>
                      <a:endParaRPr lang="en-US" altLang="zh-CN" sz="1800" kern="100" dirty="0" smtClean="0">
                        <a:latin typeface="Times New Roman"/>
                        <a:ea typeface="宋体"/>
                      </a:endParaRPr>
                    </a:p>
                    <a:p>
                      <a:pPr algn="l">
                        <a:spcAft>
                          <a:spcPts val="0"/>
                        </a:spcAft>
                      </a:pPr>
                      <a:r>
                        <a:rPr lang="zh-CN" sz="1800" kern="100" dirty="0" smtClean="0">
                          <a:latin typeface="Times New Roman"/>
                          <a:ea typeface="宋体"/>
                        </a:rPr>
                        <a:t>挖掘</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lang="zh-CN" sz="1800" kern="100" dirty="0">
                          <a:latin typeface="Times New Roman"/>
                          <a:ea typeface="宋体"/>
                        </a:rPr>
                        <a:t>是大数据应用中的基本步骤，使用智能方法提取数据模式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800033">
                <a:tc>
                  <a:txBody>
                    <a:bodyPr/>
                    <a:lstStyle/>
                    <a:p>
                      <a:pPr algn="l">
                        <a:spcAft>
                          <a:spcPts val="0"/>
                        </a:spcAft>
                      </a:pPr>
                      <a:r>
                        <a:rPr lang="zh-CN" sz="1800" kern="100" dirty="0" smtClean="0">
                          <a:latin typeface="Times New Roman"/>
                          <a:ea typeface="宋体"/>
                        </a:rPr>
                        <a:t>数据</a:t>
                      </a:r>
                      <a:endParaRPr lang="en-US" altLang="zh-CN" sz="1800" kern="100" dirty="0" smtClean="0">
                        <a:latin typeface="Times New Roman"/>
                        <a:ea typeface="宋体"/>
                      </a:endParaRPr>
                    </a:p>
                    <a:p>
                      <a:pPr algn="l">
                        <a:spcAft>
                          <a:spcPts val="0"/>
                        </a:spcAft>
                      </a:pPr>
                      <a:r>
                        <a:rPr lang="zh-CN" sz="1800" kern="100" dirty="0" smtClean="0">
                          <a:latin typeface="Times New Roman"/>
                          <a:ea typeface="宋体"/>
                        </a:rPr>
                        <a:t>展示</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l">
                        <a:spcAft>
                          <a:spcPts val="0"/>
                        </a:spcAft>
                      </a:pPr>
                      <a:r>
                        <a:rPr lang="zh-CN" sz="1800" kern="100" dirty="0">
                          <a:latin typeface="Times New Roman"/>
                          <a:ea typeface="宋体"/>
                        </a:rPr>
                        <a:t>用可视化的方式向用户提供挖掘的方式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bl>
          </a:graphicData>
        </a:graphic>
      </p:graphicFrame>
      <p:sp>
        <p:nvSpPr>
          <p:cNvPr id="4" name="标题 3"/>
          <p:cNvSpPr>
            <a:spLocks noGrp="1"/>
          </p:cNvSpPr>
          <p:nvPr>
            <p:ph type="title"/>
          </p:nvPr>
        </p:nvSpPr>
        <p:spPr/>
        <p:txBody>
          <a:bodyPr/>
          <a:lstStyle/>
          <a:p>
            <a:r>
              <a:rPr lang="zh-CN" altLang="en-US" dirty="0" smtClean="0"/>
              <a:t>大数据应用方法</a:t>
            </a:r>
            <a:endParaRPr lang="zh-CN" altLang="en-US" dirty="0"/>
          </a:p>
        </p:txBody>
      </p:sp>
      <p:sp>
        <p:nvSpPr>
          <p:cNvPr id="7" name="线形标注 1 6"/>
          <p:cNvSpPr/>
          <p:nvPr/>
        </p:nvSpPr>
        <p:spPr>
          <a:xfrm>
            <a:off x="7447434" y="1440582"/>
            <a:ext cx="1429866" cy="605112"/>
          </a:xfrm>
          <a:prstGeom prst="borderCallout1">
            <a:avLst>
              <a:gd name="adj1" fmla="val 43617"/>
              <a:gd name="adj2" fmla="val -5476"/>
              <a:gd name="adj3" fmla="val 136909"/>
              <a:gd name="adj4" fmla="val -551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数据源算子</a:t>
            </a:r>
            <a:endParaRPr lang="zh-CN" altLang="en-US" sz="1600" dirty="0">
              <a:latin typeface="黑体" panose="02010609060101010101" pitchFamily="49" charset="-122"/>
              <a:ea typeface="黑体" panose="02010609060101010101" pitchFamily="49" charset="-122"/>
            </a:endParaRPr>
          </a:p>
        </p:txBody>
      </p:sp>
      <p:sp>
        <p:nvSpPr>
          <p:cNvPr id="8" name="线形标注 1 7"/>
          <p:cNvSpPr/>
          <p:nvPr/>
        </p:nvSpPr>
        <p:spPr>
          <a:xfrm>
            <a:off x="7428384" y="2583582"/>
            <a:ext cx="1429866" cy="605112"/>
          </a:xfrm>
          <a:prstGeom prst="borderCallout1">
            <a:avLst>
              <a:gd name="adj1" fmla="val 43617"/>
              <a:gd name="adj2" fmla="val -5476"/>
              <a:gd name="adj3" fmla="val 92834"/>
              <a:gd name="adj4" fmla="val -525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数据处理算子</a:t>
            </a:r>
            <a:endParaRPr lang="zh-CN" altLang="en-US" sz="1600" dirty="0">
              <a:latin typeface="黑体" panose="02010609060101010101" pitchFamily="49" charset="-122"/>
              <a:ea typeface="黑体" panose="02010609060101010101" pitchFamily="49" charset="-122"/>
            </a:endParaRPr>
          </a:p>
        </p:txBody>
      </p:sp>
      <p:sp>
        <p:nvSpPr>
          <p:cNvPr id="9" name="线形标注 1 8"/>
          <p:cNvSpPr/>
          <p:nvPr/>
        </p:nvSpPr>
        <p:spPr>
          <a:xfrm>
            <a:off x="7447434" y="3555132"/>
            <a:ext cx="1429866" cy="605112"/>
          </a:xfrm>
          <a:prstGeom prst="borderCallout1">
            <a:avLst>
              <a:gd name="adj1" fmla="val 43617"/>
              <a:gd name="adj2" fmla="val -5476"/>
              <a:gd name="adj3" fmla="val 69223"/>
              <a:gd name="adj4" fmla="val -53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数据挖掘算子</a:t>
            </a:r>
            <a:endParaRPr lang="zh-CN" altLang="en-US" sz="1600" dirty="0">
              <a:latin typeface="黑体" panose="02010609060101010101" pitchFamily="49" charset="-122"/>
              <a:ea typeface="黑体" panose="02010609060101010101" pitchFamily="49" charset="-122"/>
            </a:endParaRPr>
          </a:p>
        </p:txBody>
      </p:sp>
      <p:sp>
        <p:nvSpPr>
          <p:cNvPr id="10" name="线形标注 1 9"/>
          <p:cNvSpPr/>
          <p:nvPr/>
        </p:nvSpPr>
        <p:spPr>
          <a:xfrm>
            <a:off x="7428384" y="4517157"/>
            <a:ext cx="1429866" cy="605112"/>
          </a:xfrm>
          <a:prstGeom prst="borderCallout1">
            <a:avLst>
              <a:gd name="adj1" fmla="val 43617"/>
              <a:gd name="adj2" fmla="val -5476"/>
              <a:gd name="adj3" fmla="val 40889"/>
              <a:gd name="adj4" fmla="val -50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图元算子</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0" y="791112"/>
            <a:ext cx="533400" cy="203730"/>
          </a:xfrm>
        </p:spPr>
        <p:txBody>
          <a:bodyPr>
            <a:normAutofit fontScale="62500" lnSpcReduction="20000"/>
          </a:bodyPr>
          <a:lstStyle/>
          <a:p>
            <a:pPr algn="ctr"/>
            <a:fld id="{8F82E0A0-C266-4798-8C8F-B9F91E9DA37E}" type="slidenum">
              <a:rPr kumimoji="0" lang="en-US" altLang="zh-CN" sz="1400" b="1" smtClean="0">
                <a:solidFill>
                  <a:srgbClr val="FFFFFF"/>
                </a:solidFill>
              </a:rPr>
              <a:pPr algn="ctr"/>
              <a:t>40</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监督学习 </a:t>
            </a:r>
            <a:r>
              <a:rPr lang="en-US" altLang="zh-CN" dirty="0" smtClean="0">
                <a:solidFill>
                  <a:schemeClr val="bg2">
                    <a:lumMod val="50000"/>
                  </a:schemeClr>
                </a:solidFill>
                <a:effectLst/>
              </a:rPr>
              <a:t>–</a:t>
            </a:r>
            <a:r>
              <a:rPr lang="zh-CN" altLang="en-US" dirty="0" smtClean="0">
                <a:solidFill>
                  <a:schemeClr val="bg2">
                    <a:lumMod val="50000"/>
                  </a:schemeClr>
                </a:solidFill>
                <a:effectLst/>
              </a:rPr>
              <a:t>粗糙集</a:t>
            </a:r>
            <a:endParaRPr lang="zh-CN" altLang="en-US" dirty="0">
              <a:solidFill>
                <a:schemeClr val="bg2">
                  <a:lumMod val="50000"/>
                </a:schemeClr>
              </a:solidFill>
              <a:effectLst/>
            </a:endParaRPr>
          </a:p>
        </p:txBody>
      </p:sp>
      <p:sp>
        <p:nvSpPr>
          <p:cNvPr id="6" name="TextBox 5"/>
          <p:cNvSpPr txBox="1"/>
          <p:nvPr/>
        </p:nvSpPr>
        <p:spPr>
          <a:xfrm>
            <a:off x="533400" y="1094200"/>
            <a:ext cx="5340862" cy="461665"/>
          </a:xfrm>
          <a:prstGeom prst="rect">
            <a:avLst/>
          </a:prstGeom>
          <a:noFill/>
        </p:spPr>
        <p:txBody>
          <a:bodyPr wrap="square" rtlCol="0">
            <a:spAutoFit/>
          </a:bodyPr>
          <a:lstStyle/>
          <a:p>
            <a:r>
              <a:rPr lang="zh-CN" altLang="en-US" sz="2400" dirty="0" smtClean="0"/>
              <a:t>粗糙集：用来处理不确定信息</a:t>
            </a:r>
            <a:endParaRPr lang="zh-CN" altLang="en-US" sz="2400" dirty="0"/>
          </a:p>
        </p:txBody>
      </p:sp>
      <p:sp>
        <p:nvSpPr>
          <p:cNvPr id="9" name="TextBox 8"/>
          <p:cNvSpPr txBox="1"/>
          <p:nvPr/>
        </p:nvSpPr>
        <p:spPr>
          <a:xfrm>
            <a:off x="431800" y="1687082"/>
            <a:ext cx="8059057" cy="378565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chemeClr val="accent1"/>
                </a:solidFill>
              </a:rPr>
              <a:t>粗糙</a:t>
            </a:r>
            <a:r>
              <a:rPr lang="zh-CN" altLang="en-US" sz="2400" b="1" dirty="0" smtClean="0">
                <a:solidFill>
                  <a:schemeClr val="accent1"/>
                </a:solidFill>
              </a:rPr>
              <a:t>集之依赖度</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en-US" sz="2400" dirty="0"/>
              <a:t>根据</a:t>
            </a:r>
            <a:r>
              <a:rPr lang="zh-CN" altLang="zh-CN" sz="2400" dirty="0"/>
              <a:t>计算得到决策字段对每个条件字段的依赖程度</a:t>
            </a:r>
            <a:endParaRPr lang="en-US" altLang="zh-CN" sz="2400" dirty="0"/>
          </a:p>
          <a:p>
            <a:pPr marL="800100" lvl="1" indent="-342900">
              <a:buFont typeface="Wingdings" panose="05000000000000000000" pitchFamily="2" charset="2"/>
              <a:buChar char="Ø"/>
            </a:pPr>
            <a:endParaRPr lang="en-US" altLang="zh-CN" sz="2400" b="1" dirty="0" smtClean="0">
              <a:solidFill>
                <a:schemeClr val="accent1"/>
              </a:solidFill>
            </a:endParaRPr>
          </a:p>
          <a:p>
            <a:pPr marL="342900" indent="-342900">
              <a:buFont typeface="Wingdings" panose="05000000000000000000" pitchFamily="2" charset="2"/>
              <a:buChar char="Ø"/>
            </a:pPr>
            <a:r>
              <a:rPr lang="zh-CN" altLang="en-US" sz="2400" b="1" dirty="0">
                <a:solidFill>
                  <a:schemeClr val="accent1"/>
                </a:solidFill>
              </a:rPr>
              <a:t>粗糙集之核计算</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按照粗糙集理论计算出条件字段中的不可约间字段集，即核</a:t>
            </a:r>
            <a:endParaRPr lang="en-US" altLang="zh-CN" sz="2400" dirty="0"/>
          </a:p>
          <a:p>
            <a:pPr marL="342900" indent="-342900">
              <a:buFont typeface="Wingdings" panose="05000000000000000000" pitchFamily="2" charset="2"/>
              <a:buChar char="Ø"/>
            </a:pPr>
            <a:endParaRPr lang="en-US" altLang="zh-CN" sz="2400" b="1" dirty="0" smtClean="0">
              <a:solidFill>
                <a:schemeClr val="accent1"/>
              </a:solidFill>
            </a:endParaRPr>
          </a:p>
          <a:p>
            <a:pPr marL="342900" indent="-342900">
              <a:buFont typeface="Wingdings" panose="05000000000000000000" pitchFamily="2" charset="2"/>
              <a:buChar char="Ø"/>
            </a:pPr>
            <a:r>
              <a:rPr lang="zh-CN" altLang="en-US" sz="2400" b="1" dirty="0">
                <a:solidFill>
                  <a:schemeClr val="accent1"/>
                </a:solidFill>
              </a:rPr>
              <a:t>粗糙集之属性约简</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按照粗糙集理论计算出条件字段中最优的不可约简字段</a:t>
            </a:r>
            <a:r>
              <a:rPr lang="zh-CN" altLang="zh-CN" sz="2400" dirty="0" smtClean="0"/>
              <a:t>集合</a:t>
            </a:r>
            <a:endParaRPr lang="en-US" altLang="zh-CN" sz="2400" b="1" dirty="0" smtClean="0">
              <a:solidFill>
                <a:schemeClr val="accent1"/>
              </a:solidFill>
            </a:endParaRPr>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41</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无监督学习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聚类算法</a:t>
            </a:r>
            <a:r>
              <a:rPr lang="en-US" altLang="zh-CN" dirty="0" err="1" smtClean="0">
                <a:solidFill>
                  <a:schemeClr val="bg2">
                    <a:lumMod val="50000"/>
                  </a:schemeClr>
                </a:solidFill>
                <a:effectLst/>
              </a:rPr>
              <a:t>Kmeans</a:t>
            </a:r>
            <a:r>
              <a:rPr lang="zh-CN" altLang="en-US" dirty="0" smtClean="0">
                <a:solidFill>
                  <a:schemeClr val="bg2">
                    <a:lumMod val="50000"/>
                  </a:schemeClr>
                </a:solidFill>
                <a:effectLst/>
              </a:rPr>
              <a:t>系列</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9" name="TextBox 8"/>
          <p:cNvSpPr txBox="1"/>
          <p:nvPr/>
        </p:nvSpPr>
        <p:spPr>
          <a:xfrm>
            <a:off x="533399" y="2726536"/>
            <a:ext cx="8029575" cy="230832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err="1" smtClean="0">
                <a:solidFill>
                  <a:schemeClr val="accent1"/>
                </a:solidFill>
              </a:rPr>
              <a:t>Kmeans</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基于</a:t>
            </a:r>
            <a:r>
              <a:rPr lang="en-US" altLang="zh-CN" sz="2400" dirty="0" err="1"/>
              <a:t>Kmeans</a:t>
            </a:r>
            <a:r>
              <a:rPr lang="zh-CN" altLang="zh-CN" sz="2400" dirty="0"/>
              <a:t>算法实现对数值型数据进行</a:t>
            </a:r>
            <a:r>
              <a:rPr lang="zh-CN" altLang="zh-CN" sz="2400" dirty="0" smtClean="0"/>
              <a:t>聚类</a:t>
            </a:r>
            <a:endParaRPr lang="en-US" altLang="zh-CN" sz="2400" b="1" dirty="0" smtClean="0">
              <a:solidFill>
                <a:schemeClr val="accent1"/>
              </a:solidFill>
            </a:endParaRPr>
          </a:p>
          <a:p>
            <a:pPr marL="342900" indent="-342900">
              <a:buFont typeface="Wingdings" panose="05000000000000000000" pitchFamily="2" charset="2"/>
              <a:buChar char="Ø"/>
            </a:pPr>
            <a:r>
              <a:rPr lang="zh-CN" altLang="en-US" sz="2400" b="1" dirty="0" smtClean="0">
                <a:solidFill>
                  <a:schemeClr val="accent1"/>
                </a:solidFill>
              </a:rPr>
              <a:t>二分</a:t>
            </a:r>
            <a:r>
              <a:rPr lang="en-US" altLang="zh-CN" sz="2400" b="1" dirty="0" err="1" smtClean="0">
                <a:solidFill>
                  <a:schemeClr val="accent1"/>
                </a:solidFill>
              </a:rPr>
              <a:t>Kmeans</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smtClean="0"/>
              <a:t>基于经典</a:t>
            </a:r>
            <a:r>
              <a:rPr lang="en-US" altLang="zh-CN" sz="2400" dirty="0" err="1" smtClean="0"/>
              <a:t>kmeans</a:t>
            </a:r>
            <a:r>
              <a:rPr lang="zh-CN" altLang="zh-CN" sz="2400" dirty="0" smtClean="0"/>
              <a:t>算法实现</a:t>
            </a:r>
            <a:r>
              <a:rPr lang="zh-CN" altLang="en-US" sz="2400" dirty="0" smtClean="0"/>
              <a:t>，是其的一种改进算法</a:t>
            </a:r>
            <a:endParaRPr lang="en-US" altLang="zh-CN" sz="2400" b="1" dirty="0" smtClean="0">
              <a:solidFill>
                <a:schemeClr val="accent1"/>
              </a:solidFill>
            </a:endParaRPr>
          </a:p>
          <a:p>
            <a:pPr marL="342900" indent="-342900">
              <a:buFont typeface="Wingdings" panose="05000000000000000000" pitchFamily="2" charset="2"/>
              <a:buChar char="Ø"/>
            </a:pPr>
            <a:r>
              <a:rPr lang="en-US" altLang="zh-CN" sz="2400" b="1" dirty="0" err="1" smtClean="0">
                <a:solidFill>
                  <a:schemeClr val="accent1"/>
                </a:solidFill>
              </a:rPr>
              <a:t>Kmediods</a:t>
            </a:r>
            <a:r>
              <a:rPr lang="zh-CN" altLang="zh-CN"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基于经典</a:t>
            </a:r>
            <a:r>
              <a:rPr lang="en-US" altLang="zh-CN" sz="2400" dirty="0" err="1" smtClean="0"/>
              <a:t>kmeans</a:t>
            </a:r>
            <a:r>
              <a:rPr lang="zh-CN" altLang="zh-CN" sz="2400" dirty="0" smtClean="0"/>
              <a:t>算法实现</a:t>
            </a:r>
            <a:r>
              <a:rPr lang="zh-CN" altLang="en-US" sz="2400" dirty="0" smtClean="0"/>
              <a:t>，</a:t>
            </a:r>
            <a:r>
              <a:rPr lang="zh-CN" altLang="en-US" sz="2400" dirty="0"/>
              <a:t>以中值来重新计算中心</a:t>
            </a:r>
            <a:r>
              <a:rPr lang="zh-CN" altLang="en-US" sz="2400" dirty="0" smtClean="0"/>
              <a:t>点</a:t>
            </a:r>
            <a:endParaRPr lang="en-US" altLang="zh-CN" sz="2400" b="1" dirty="0">
              <a:solidFill>
                <a:schemeClr val="accent1"/>
              </a:solidFill>
            </a:endParaRPr>
          </a:p>
        </p:txBody>
      </p:sp>
      <p:sp>
        <p:nvSpPr>
          <p:cNvPr id="3" name="文本框 2"/>
          <p:cNvSpPr txBox="1"/>
          <p:nvPr/>
        </p:nvSpPr>
        <p:spPr>
          <a:xfrm>
            <a:off x="533399" y="1047936"/>
            <a:ext cx="8029575" cy="1569660"/>
          </a:xfrm>
          <a:prstGeom prst="rect">
            <a:avLst/>
          </a:prstGeom>
          <a:noFill/>
        </p:spPr>
        <p:txBody>
          <a:bodyPr wrap="square" rtlCol="0">
            <a:spAutoFit/>
          </a:bodyPr>
          <a:lstStyle/>
          <a:p>
            <a:r>
              <a:rPr lang="en-US" altLang="zh-CN" sz="2400" dirty="0" smtClean="0"/>
              <a:t>K-means</a:t>
            </a:r>
            <a:r>
              <a:rPr lang="zh-CN" altLang="en-US" sz="2400" dirty="0" smtClean="0"/>
              <a:t>算法是</a:t>
            </a:r>
            <a:r>
              <a:rPr lang="zh-CN" altLang="en-US" sz="2400" dirty="0"/>
              <a:t>最为经典的基于划分的聚类</a:t>
            </a:r>
            <a:r>
              <a:rPr lang="zh-CN" altLang="en-US" sz="2400" dirty="0" smtClean="0"/>
              <a:t>方法。基本</a:t>
            </a:r>
            <a:r>
              <a:rPr lang="zh-CN" altLang="en-US" sz="2400" dirty="0"/>
              <a:t>思想是：以空间中</a:t>
            </a:r>
            <a:r>
              <a:rPr lang="en-US" altLang="zh-CN" sz="2400" dirty="0"/>
              <a:t>k</a:t>
            </a:r>
            <a:r>
              <a:rPr lang="zh-CN" altLang="en-US" sz="2400" dirty="0"/>
              <a:t>个点为中心进行聚类，对最靠近他们的对象归类。通过迭代的方法，逐次更新各聚类中心的值，直至得到最好的聚类结果。</a:t>
            </a:r>
            <a:endParaRPr lang="zh-CN" altLang="en-US" sz="24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42</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无监督学习 </a:t>
            </a:r>
            <a:r>
              <a:rPr lang="en-US" altLang="zh-CN" dirty="0" smtClean="0">
                <a:solidFill>
                  <a:schemeClr val="bg2">
                    <a:lumMod val="50000"/>
                  </a:schemeClr>
                </a:solidFill>
                <a:effectLst/>
              </a:rPr>
              <a:t>– DBSCAN</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8" name="TextBox 7"/>
          <p:cNvSpPr txBox="1"/>
          <p:nvPr/>
        </p:nvSpPr>
        <p:spPr>
          <a:xfrm>
            <a:off x="533400" y="2015124"/>
            <a:ext cx="7899400" cy="193899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err="1" smtClean="0">
                <a:solidFill>
                  <a:schemeClr val="accent1"/>
                </a:solidFill>
              </a:rPr>
              <a:t>DBScan</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基于</a:t>
            </a:r>
            <a:r>
              <a:rPr lang="en-US" altLang="zh-CN" sz="2400" dirty="0" err="1"/>
              <a:t>DBScan</a:t>
            </a:r>
            <a:r>
              <a:rPr lang="zh-CN" altLang="zh-CN" sz="2400" dirty="0"/>
              <a:t>算法的实现数据聚类</a:t>
            </a:r>
            <a:r>
              <a:rPr lang="zh-CN" altLang="zh-CN" sz="2400" dirty="0" smtClean="0"/>
              <a:t>算子</a:t>
            </a:r>
            <a:endParaRPr lang="en-US" altLang="zh-CN" sz="2400" dirty="0" smtClean="0"/>
          </a:p>
          <a:p>
            <a:pPr marL="800100" lvl="1" indent="-342900">
              <a:buFont typeface="Wingdings" panose="05000000000000000000" pitchFamily="2" charset="2"/>
              <a:buChar char="Ø"/>
            </a:pPr>
            <a:endParaRPr lang="en-US" altLang="zh-CN" sz="2400" b="1" dirty="0">
              <a:solidFill>
                <a:schemeClr val="accent1"/>
              </a:solidFill>
            </a:endParaRPr>
          </a:p>
          <a:p>
            <a:pPr marL="342900" indent="-342900">
              <a:buFont typeface="Wingdings" panose="05000000000000000000" pitchFamily="2" charset="2"/>
              <a:buChar char="Ø"/>
            </a:pPr>
            <a:r>
              <a:rPr lang="en-US" altLang="zh-CN" sz="2400" b="1" dirty="0" err="1" smtClean="0">
                <a:solidFill>
                  <a:schemeClr val="accent1"/>
                </a:solidFill>
              </a:rPr>
              <a:t>DBScan</a:t>
            </a:r>
            <a:r>
              <a:rPr lang="en-US" altLang="zh-CN" sz="2400" b="1" dirty="0" smtClean="0">
                <a:solidFill>
                  <a:schemeClr val="accent1"/>
                </a:solidFill>
              </a:rPr>
              <a:t>-ELKI</a:t>
            </a:r>
            <a:r>
              <a:rPr lang="zh-CN" altLang="zh-CN"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使用</a:t>
            </a:r>
            <a:r>
              <a:rPr lang="en-US" altLang="zh-CN" sz="2400" dirty="0"/>
              <a:t>ELKI</a:t>
            </a:r>
            <a:r>
              <a:rPr lang="zh-CN" altLang="zh-CN" sz="2400" dirty="0"/>
              <a:t>算法库提供的</a:t>
            </a:r>
            <a:r>
              <a:rPr lang="en-US" altLang="zh-CN" sz="2400" dirty="0" err="1"/>
              <a:t>DBScan</a:t>
            </a:r>
            <a:r>
              <a:rPr lang="zh-CN" altLang="zh-CN" sz="2400" dirty="0"/>
              <a:t>算法库实现</a:t>
            </a:r>
            <a:endParaRPr lang="en-US" altLang="zh-CN" sz="2400" b="1" dirty="0" smtClean="0">
              <a:solidFill>
                <a:schemeClr val="accent1"/>
              </a:solidFill>
            </a:endParaRPr>
          </a:p>
        </p:txBody>
      </p:sp>
      <p:sp>
        <p:nvSpPr>
          <p:cNvPr id="3" name="文本框 2"/>
          <p:cNvSpPr txBox="1"/>
          <p:nvPr/>
        </p:nvSpPr>
        <p:spPr>
          <a:xfrm>
            <a:off x="533400" y="1187733"/>
            <a:ext cx="7257115" cy="461665"/>
          </a:xfrm>
          <a:prstGeom prst="rect">
            <a:avLst/>
          </a:prstGeom>
          <a:noFill/>
        </p:spPr>
        <p:txBody>
          <a:bodyPr wrap="none" rtlCol="0">
            <a:spAutoFit/>
          </a:bodyPr>
          <a:lstStyle/>
          <a:p>
            <a:r>
              <a:rPr lang="en-US" altLang="zh-CN" sz="2400" dirty="0" err="1" smtClean="0"/>
              <a:t>DBScan</a:t>
            </a:r>
            <a:r>
              <a:rPr lang="zh-CN" altLang="en-US" sz="2400" dirty="0" smtClean="0"/>
              <a:t>聚类：基于密度的聚类算法，可以识别噪声点</a:t>
            </a:r>
            <a:endParaRPr lang="zh-CN" altLang="en-US" sz="24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43</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无监督学习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高斯混合模型</a:t>
            </a:r>
            <a:r>
              <a:rPr lang="en-US" altLang="zh-CN" dirty="0" smtClean="0">
                <a:solidFill>
                  <a:schemeClr val="bg2">
                    <a:lumMod val="50000"/>
                  </a:schemeClr>
                </a:solidFill>
                <a:effectLst/>
              </a:rPr>
              <a:t>GMM</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11" name="TextBox 10"/>
          <p:cNvSpPr txBox="1"/>
          <p:nvPr/>
        </p:nvSpPr>
        <p:spPr>
          <a:xfrm>
            <a:off x="635000" y="2194901"/>
            <a:ext cx="7304314"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chemeClr val="accent1"/>
                </a:solidFill>
              </a:rPr>
              <a:t>高斯</a:t>
            </a:r>
            <a:r>
              <a:rPr lang="zh-CN" altLang="en-US" sz="2400" b="1" dirty="0" smtClean="0">
                <a:solidFill>
                  <a:schemeClr val="accent1"/>
                </a:solidFill>
              </a:rPr>
              <a:t>矩阵</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基于</a:t>
            </a:r>
            <a:r>
              <a:rPr lang="en-US" altLang="zh-CN" sz="2400" dirty="0"/>
              <a:t>GMM</a:t>
            </a:r>
            <a:r>
              <a:rPr lang="zh-CN" altLang="zh-CN" sz="2400" dirty="0"/>
              <a:t>算法实现的对数据进行分类的算子</a:t>
            </a:r>
            <a:endParaRPr lang="en-US" altLang="zh-CN" sz="2400" b="1" dirty="0" smtClean="0">
              <a:solidFill>
                <a:schemeClr val="accent1"/>
              </a:solidFill>
            </a:endParaRPr>
          </a:p>
        </p:txBody>
      </p:sp>
      <p:sp>
        <p:nvSpPr>
          <p:cNvPr id="3" name="文本框 2"/>
          <p:cNvSpPr txBox="1"/>
          <p:nvPr/>
        </p:nvSpPr>
        <p:spPr>
          <a:xfrm>
            <a:off x="533400" y="1272988"/>
            <a:ext cx="6955750" cy="461665"/>
          </a:xfrm>
          <a:prstGeom prst="rect">
            <a:avLst/>
          </a:prstGeom>
          <a:noFill/>
        </p:spPr>
        <p:txBody>
          <a:bodyPr wrap="none" rtlCol="0">
            <a:spAutoFit/>
          </a:bodyPr>
          <a:lstStyle/>
          <a:p>
            <a:r>
              <a:rPr lang="zh-CN" altLang="zh-CN" sz="2400" dirty="0"/>
              <a:t>高斯矩阵通过高斯概率密度函数实现对数据的分类</a:t>
            </a:r>
            <a:endParaRPr lang="zh-CN" altLang="en-US" sz="24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44</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无监督学习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模糊</a:t>
            </a:r>
            <a:r>
              <a:rPr lang="en-US" altLang="zh-CN" dirty="0" smtClean="0">
                <a:solidFill>
                  <a:schemeClr val="bg2">
                    <a:lumMod val="50000"/>
                  </a:schemeClr>
                </a:solidFill>
                <a:effectLst/>
              </a:rPr>
              <a:t>C</a:t>
            </a:r>
            <a:r>
              <a:rPr lang="zh-CN" altLang="en-US" dirty="0" smtClean="0">
                <a:solidFill>
                  <a:schemeClr val="bg2">
                    <a:lumMod val="50000"/>
                  </a:schemeClr>
                </a:solidFill>
                <a:effectLst/>
              </a:rPr>
              <a:t>均值聚类</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11" name="TextBox 10"/>
          <p:cNvSpPr txBox="1"/>
          <p:nvPr/>
        </p:nvSpPr>
        <p:spPr>
          <a:xfrm>
            <a:off x="533400" y="3398198"/>
            <a:ext cx="7952922" cy="193899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chemeClr val="accent1"/>
                </a:solidFill>
              </a:rPr>
              <a:t>C</a:t>
            </a:r>
            <a:r>
              <a:rPr lang="zh-CN" altLang="en-US" sz="2400" b="1" dirty="0" smtClean="0">
                <a:solidFill>
                  <a:schemeClr val="accent1"/>
                </a:solidFill>
              </a:rPr>
              <a:t>模糊均值聚类</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是一种基于划分的聚类算法，通过分析同一簇的对象之间相似度实现对数据的</a:t>
            </a:r>
            <a:r>
              <a:rPr lang="zh-CN" altLang="zh-CN" sz="2400" dirty="0" smtClean="0"/>
              <a:t>分类</a:t>
            </a:r>
            <a:endParaRPr lang="en-US" altLang="zh-CN" sz="2400" dirty="0" smtClean="0"/>
          </a:p>
          <a:p>
            <a:pPr marL="800100" lvl="1" indent="-342900">
              <a:buFont typeface="Wingdings" panose="05000000000000000000" pitchFamily="2" charset="2"/>
              <a:buChar char="Ø"/>
            </a:pPr>
            <a:r>
              <a:rPr lang="zh-CN" altLang="en-US" sz="2400" dirty="0"/>
              <a:t>该算法与</a:t>
            </a:r>
            <a:r>
              <a:rPr lang="en-US" altLang="zh-CN" sz="2400" dirty="0" err="1"/>
              <a:t>Kmeans</a:t>
            </a:r>
            <a:r>
              <a:rPr lang="zh-CN" altLang="en-US" sz="2400" dirty="0"/>
              <a:t>类似，但是聚类（簇）的定义</a:t>
            </a:r>
            <a:r>
              <a:rPr lang="en-US" altLang="zh-CN" sz="2400" dirty="0"/>
              <a:t>(</a:t>
            </a:r>
            <a:r>
              <a:rPr lang="zh-CN" altLang="en-US" sz="2400" dirty="0"/>
              <a:t>界限</a:t>
            </a:r>
            <a:r>
              <a:rPr lang="en-US" altLang="zh-CN" sz="2400" dirty="0"/>
              <a:t>)</a:t>
            </a:r>
            <a:r>
              <a:rPr lang="zh-CN" altLang="en-US" sz="2400" dirty="0"/>
              <a:t>是模糊</a:t>
            </a:r>
            <a:r>
              <a:rPr lang="zh-CN" altLang="en-US" sz="2400" dirty="0" smtClean="0"/>
              <a:t>的</a:t>
            </a:r>
            <a:endParaRPr lang="zh-CN" altLang="en-US" sz="2400" dirty="0"/>
          </a:p>
        </p:txBody>
      </p:sp>
      <p:sp>
        <p:nvSpPr>
          <p:cNvPr id="12" name="TextBox 11"/>
          <p:cNvSpPr txBox="1"/>
          <p:nvPr/>
        </p:nvSpPr>
        <p:spPr>
          <a:xfrm>
            <a:off x="552449" y="1133474"/>
            <a:ext cx="5181601" cy="1569660"/>
          </a:xfrm>
          <a:prstGeom prst="rect">
            <a:avLst/>
          </a:prstGeom>
          <a:noFill/>
        </p:spPr>
        <p:txBody>
          <a:bodyPr wrap="square" rtlCol="0">
            <a:spAutoFit/>
          </a:bodyPr>
          <a:lstStyle/>
          <a:p>
            <a:r>
              <a:rPr lang="zh-CN" altLang="en-US" sz="2400" dirty="0" smtClean="0"/>
              <a:t>模糊集合论：一种处理结果不确定、不能精确量化的方法</a:t>
            </a:r>
            <a:endParaRPr lang="en-US" altLang="zh-CN" sz="2400" dirty="0" smtClean="0"/>
          </a:p>
          <a:p>
            <a:endParaRPr lang="en-US" altLang="zh-CN" sz="2400" dirty="0" smtClean="0"/>
          </a:p>
          <a:p>
            <a:r>
              <a:rPr lang="zh-CN" altLang="en-US" sz="2400" dirty="0" smtClean="0"/>
              <a:t>隶属度：表示某一个事件为真的</a:t>
            </a:r>
            <a:r>
              <a:rPr lang="zh-CN" altLang="en-US" sz="2400" dirty="0" smtClean="0"/>
              <a:t>概率</a:t>
            </a:r>
            <a:endParaRPr lang="en-US" altLang="zh-CN" sz="2400" dirty="0" smtClean="0"/>
          </a:p>
        </p:txBody>
      </p:sp>
      <p:pic>
        <p:nvPicPr>
          <p:cNvPr id="156674" name="Picture 2"/>
          <p:cNvPicPr>
            <a:picLocks noChangeAspect="1" noChangeArrowheads="1"/>
          </p:cNvPicPr>
          <p:nvPr/>
        </p:nvPicPr>
        <p:blipFill>
          <a:blip r:embed="rId3" cstate="print"/>
          <a:srcRect/>
          <a:stretch>
            <a:fillRect/>
          </a:stretch>
        </p:blipFill>
        <p:spPr bwMode="auto">
          <a:xfrm>
            <a:off x="6505575" y="1061520"/>
            <a:ext cx="1831403" cy="1038225"/>
          </a:xfrm>
          <a:prstGeom prst="rect">
            <a:avLst/>
          </a:prstGeom>
          <a:noFill/>
          <a:ln w="9525">
            <a:noFill/>
            <a:miter lim="800000"/>
            <a:headEnd/>
            <a:tailEnd/>
          </a:ln>
        </p:spPr>
      </p:pic>
      <p:pic>
        <p:nvPicPr>
          <p:cNvPr id="156675" name="Picture 3"/>
          <p:cNvPicPr>
            <a:picLocks noChangeAspect="1" noChangeArrowheads="1"/>
          </p:cNvPicPr>
          <p:nvPr/>
        </p:nvPicPr>
        <p:blipFill>
          <a:blip r:embed="rId4" cstate="print"/>
          <a:srcRect/>
          <a:stretch>
            <a:fillRect/>
          </a:stretch>
        </p:blipFill>
        <p:spPr bwMode="auto">
          <a:xfrm>
            <a:off x="6505577" y="2359974"/>
            <a:ext cx="1831401" cy="1038224"/>
          </a:xfrm>
          <a:prstGeom prst="rect">
            <a:avLst/>
          </a:prstGeom>
          <a:noFill/>
          <a:ln w="9525">
            <a:noFill/>
            <a:miter lim="800000"/>
            <a:headEnd/>
            <a:tailEnd/>
          </a:ln>
        </p:spPr>
      </p:pic>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45</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无监督学习 </a:t>
            </a:r>
            <a:r>
              <a:rPr lang="en-US" altLang="zh-CN" dirty="0" smtClean="0">
                <a:solidFill>
                  <a:schemeClr val="bg2">
                    <a:lumMod val="50000"/>
                  </a:schemeClr>
                </a:solidFill>
                <a:effectLst/>
              </a:rPr>
              <a:t>– Louvain</a:t>
            </a:r>
            <a:r>
              <a:rPr lang="zh-CN" altLang="en-US" dirty="0" smtClean="0">
                <a:solidFill>
                  <a:schemeClr val="bg2">
                    <a:lumMod val="50000"/>
                  </a:schemeClr>
                </a:solidFill>
                <a:effectLst/>
              </a:rPr>
              <a:t>社区发现算法</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11" name="TextBox 10"/>
          <p:cNvSpPr txBox="1"/>
          <p:nvPr/>
        </p:nvSpPr>
        <p:spPr>
          <a:xfrm>
            <a:off x="393018" y="3254337"/>
            <a:ext cx="8334829" cy="120032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chemeClr val="accent1"/>
                </a:solidFill>
              </a:rPr>
              <a:t>Louvain</a:t>
            </a:r>
            <a:r>
              <a:rPr lang="zh-CN" altLang="zh-CN" sz="2400" b="1" dirty="0" smtClean="0">
                <a:solidFill>
                  <a:schemeClr val="accent1"/>
                </a:solidFill>
              </a:rPr>
              <a:t>社区聚类</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是基于模块度的社区发现算法，该算法在效率和效果上都表现较好，并且能够发现层次性的社区</a:t>
            </a:r>
            <a:r>
              <a:rPr lang="zh-CN" altLang="zh-CN" sz="2400" dirty="0" smtClean="0"/>
              <a:t>结构</a:t>
            </a:r>
            <a:endParaRPr lang="en-US" altLang="zh-CN" sz="2400" b="1" dirty="0" smtClean="0">
              <a:solidFill>
                <a:schemeClr val="accent1"/>
              </a:solidFill>
            </a:endParaRPr>
          </a:p>
        </p:txBody>
      </p:sp>
      <p:sp>
        <p:nvSpPr>
          <p:cNvPr id="12" name="TextBox 11"/>
          <p:cNvSpPr txBox="1"/>
          <p:nvPr/>
        </p:nvSpPr>
        <p:spPr>
          <a:xfrm>
            <a:off x="533400" y="1387207"/>
            <a:ext cx="8349343" cy="1200329"/>
          </a:xfrm>
          <a:prstGeom prst="rect">
            <a:avLst/>
          </a:prstGeom>
          <a:noFill/>
        </p:spPr>
        <p:txBody>
          <a:bodyPr wrap="square" rtlCol="0">
            <a:spAutoFit/>
          </a:bodyPr>
          <a:lstStyle/>
          <a:p>
            <a:r>
              <a:rPr lang="en-US" altLang="zh-CN" sz="2400" dirty="0" smtClean="0"/>
              <a:t>Louvain</a:t>
            </a:r>
            <a:r>
              <a:rPr lang="zh-CN" altLang="en-US" sz="2400" dirty="0" smtClean="0"/>
              <a:t>算法：基于模块度（</a:t>
            </a:r>
            <a:r>
              <a:rPr lang="en-US" altLang="zh-CN" sz="2400" dirty="0" smtClean="0"/>
              <a:t>Modularity</a:t>
            </a:r>
            <a:r>
              <a:rPr lang="zh-CN" altLang="en-US" sz="2400" dirty="0" smtClean="0"/>
              <a:t>）的社区发现算法</a:t>
            </a:r>
            <a:endParaRPr lang="en-US" altLang="zh-CN" sz="2400" dirty="0" smtClean="0"/>
          </a:p>
          <a:p>
            <a:endParaRPr lang="en-US" altLang="zh-CN" sz="2400" dirty="0" smtClean="0"/>
          </a:p>
          <a:p>
            <a:r>
              <a:rPr lang="zh-CN" altLang="en-US" sz="2400" dirty="0" smtClean="0"/>
              <a:t>模块度</a:t>
            </a:r>
            <a:r>
              <a:rPr lang="en-US" altLang="zh-CN" sz="2400" dirty="0" smtClean="0"/>
              <a:t>Modularity</a:t>
            </a:r>
            <a:r>
              <a:rPr lang="zh-CN" altLang="en-US" sz="2400" dirty="0" smtClean="0"/>
              <a:t>：描述社区内紧密程度的</a:t>
            </a:r>
            <a:r>
              <a:rPr lang="zh-CN" altLang="en-US" sz="2400" dirty="0" smtClean="0"/>
              <a:t>值</a:t>
            </a:r>
            <a:endParaRPr lang="zh-CN" altLang="en-US" sz="2400" dirty="0"/>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46</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无监督学习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其他聚类算法</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11" name="TextBox 10"/>
          <p:cNvSpPr txBox="1"/>
          <p:nvPr/>
        </p:nvSpPr>
        <p:spPr>
          <a:xfrm>
            <a:off x="680757" y="1272988"/>
            <a:ext cx="7781072" cy="415498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chemeClr val="accent1"/>
                </a:solidFill>
              </a:rPr>
              <a:t>Clara</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en-US" altLang="zh-CN" sz="2400" dirty="0"/>
              <a:t>K-</a:t>
            </a:r>
            <a:r>
              <a:rPr lang="en-US" altLang="zh-CN" sz="2400" dirty="0" err="1"/>
              <a:t>medoids</a:t>
            </a:r>
            <a:r>
              <a:rPr lang="zh-CN" altLang="zh-CN" sz="2400" dirty="0"/>
              <a:t>算法在处理大数据量时的一种拓展</a:t>
            </a:r>
            <a:r>
              <a:rPr lang="zh-CN" altLang="zh-CN" sz="2400" dirty="0" smtClean="0"/>
              <a:t>算法</a:t>
            </a:r>
            <a:endParaRPr lang="en-US" altLang="zh-CN" sz="2400" dirty="0" smtClean="0"/>
          </a:p>
          <a:p>
            <a:pPr marL="800100" lvl="1" indent="-342900">
              <a:buFont typeface="Wingdings" panose="05000000000000000000" pitchFamily="2" charset="2"/>
              <a:buChar char="Ø"/>
            </a:pPr>
            <a:endParaRPr lang="en-US" altLang="zh-CN" sz="2400" b="1" dirty="0" smtClean="0">
              <a:solidFill>
                <a:schemeClr val="accent1"/>
              </a:solidFill>
            </a:endParaRPr>
          </a:p>
          <a:p>
            <a:pPr marL="342900" indent="-342900">
              <a:buFont typeface="Wingdings" panose="05000000000000000000" pitchFamily="2" charset="2"/>
              <a:buChar char="Ø"/>
            </a:pPr>
            <a:r>
              <a:rPr lang="en-US" altLang="zh-CN" sz="2400" b="1" dirty="0" err="1">
                <a:solidFill>
                  <a:schemeClr val="accent1"/>
                </a:solidFill>
              </a:rPr>
              <a:t>Kmodes</a:t>
            </a:r>
            <a:r>
              <a:rPr lang="zh-CN" altLang="en-US" sz="2400" b="1" dirty="0">
                <a:solidFill>
                  <a:schemeClr val="accent1"/>
                </a:solidFill>
              </a:rPr>
              <a:t>训练、</a:t>
            </a:r>
            <a:r>
              <a:rPr lang="en-US" altLang="zh-CN" sz="2400" b="1" dirty="0" err="1">
                <a:solidFill>
                  <a:schemeClr val="accent1"/>
                </a:solidFill>
              </a:rPr>
              <a:t>Kmodes</a:t>
            </a:r>
            <a:r>
              <a:rPr lang="zh-CN" altLang="en-US" sz="2400" b="1" dirty="0" smtClean="0">
                <a:solidFill>
                  <a:schemeClr val="accent1"/>
                </a:solidFill>
              </a:rPr>
              <a:t>预测</a:t>
            </a:r>
            <a:endParaRPr lang="en-US" altLang="zh-CN" sz="2400" b="1" dirty="0" smtClean="0">
              <a:solidFill>
                <a:schemeClr val="accent1"/>
              </a:solidFill>
            </a:endParaRPr>
          </a:p>
          <a:p>
            <a:pPr marL="800100" lvl="1" indent="-342900">
              <a:buFont typeface="Wingdings" panose="05000000000000000000" pitchFamily="2" charset="2"/>
              <a:buChar char="Ø"/>
            </a:pPr>
            <a:r>
              <a:rPr lang="en-US" altLang="zh-CN" sz="2400" dirty="0"/>
              <a:t>k-means</a:t>
            </a:r>
            <a:r>
              <a:rPr lang="zh-CN" altLang="zh-CN" sz="2400" dirty="0"/>
              <a:t>算法在非数值属性集合上的拓展</a:t>
            </a:r>
            <a:endParaRPr lang="en-US" altLang="zh-CN" sz="2400" dirty="0"/>
          </a:p>
          <a:p>
            <a:pPr marL="800100" lvl="1" indent="-342900">
              <a:buFont typeface="Wingdings" panose="05000000000000000000" pitchFamily="2" charset="2"/>
              <a:buChar char="Ø"/>
            </a:pPr>
            <a:endParaRPr lang="en-US" altLang="zh-CN" sz="2400" b="1" dirty="0" smtClean="0">
              <a:solidFill>
                <a:schemeClr val="accent1"/>
              </a:solidFill>
            </a:endParaRPr>
          </a:p>
          <a:p>
            <a:pPr marL="342900" indent="-342900">
              <a:buFont typeface="Wingdings" panose="05000000000000000000" pitchFamily="2" charset="2"/>
              <a:buChar char="Ø"/>
            </a:pPr>
            <a:r>
              <a:rPr lang="en-US" altLang="zh-CN" sz="2400" b="1" dirty="0" err="1" smtClean="0">
                <a:solidFill>
                  <a:schemeClr val="accent1"/>
                </a:solidFill>
              </a:rPr>
              <a:t>Kprototypes</a:t>
            </a:r>
            <a:r>
              <a:rPr lang="zh-CN" altLang="en-US" sz="2400" b="1" dirty="0" smtClean="0">
                <a:solidFill>
                  <a:schemeClr val="accent1"/>
                </a:solidFill>
              </a:rPr>
              <a:t>训练、</a:t>
            </a:r>
            <a:r>
              <a:rPr lang="en-US" altLang="zh-CN" sz="2400" b="1" dirty="0" err="1" smtClean="0">
                <a:solidFill>
                  <a:schemeClr val="accent1"/>
                </a:solidFill>
              </a:rPr>
              <a:t>Kprototypes</a:t>
            </a:r>
            <a:r>
              <a:rPr lang="zh-CN" altLang="en-US" sz="2400" b="1" dirty="0" smtClean="0">
                <a:solidFill>
                  <a:schemeClr val="accent1"/>
                </a:solidFill>
              </a:rPr>
              <a:t>预测</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处理</a:t>
            </a:r>
            <a:r>
              <a:rPr lang="zh-CN" altLang="zh-CN" sz="2400" b="1" dirty="0"/>
              <a:t>混合属性</a:t>
            </a:r>
            <a:r>
              <a:rPr lang="zh-CN" altLang="zh-CN" sz="2400" dirty="0"/>
              <a:t>聚类的典型算法</a:t>
            </a:r>
            <a:r>
              <a:rPr lang="zh-CN" altLang="en-US" sz="2400" dirty="0"/>
              <a:t>，</a:t>
            </a:r>
            <a:r>
              <a:rPr lang="zh-CN" altLang="zh-CN" sz="2400" dirty="0"/>
              <a:t>继承了</a:t>
            </a:r>
            <a:r>
              <a:rPr lang="en-US" altLang="zh-CN" sz="2400" dirty="0"/>
              <a:t>K-means</a:t>
            </a:r>
            <a:r>
              <a:rPr lang="zh-CN" altLang="zh-CN" sz="2400" dirty="0"/>
              <a:t>算法和</a:t>
            </a:r>
            <a:r>
              <a:rPr lang="en-US" altLang="zh-CN" sz="2400" dirty="0"/>
              <a:t>K-modes</a:t>
            </a:r>
            <a:r>
              <a:rPr lang="zh-CN" altLang="zh-CN" sz="2400" dirty="0"/>
              <a:t>算法的思想，并且加入了描述数据簇的原型和混合属性数据之间的相异度计算公式</a:t>
            </a:r>
            <a:endParaRPr lang="zh-CN" altLang="en-US" sz="2400" dirty="0"/>
          </a:p>
          <a:p>
            <a:pPr marL="800100" lvl="1" indent="-342900">
              <a:buFont typeface="Wingdings" panose="05000000000000000000" pitchFamily="2" charset="2"/>
              <a:buChar char="Ø"/>
            </a:pPr>
            <a:endParaRPr lang="en-US" altLang="zh-CN" sz="2400" b="1" dirty="0">
              <a:solidFill>
                <a:schemeClr val="accent1"/>
              </a:solidFill>
            </a:endParaRPr>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47</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无监督学习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频繁项集与关联规则</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8" name="TextBox 7"/>
          <p:cNvSpPr txBox="1"/>
          <p:nvPr/>
        </p:nvSpPr>
        <p:spPr>
          <a:xfrm>
            <a:off x="533400" y="1272988"/>
            <a:ext cx="8162365" cy="341632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err="1" smtClean="0">
                <a:solidFill>
                  <a:schemeClr val="accent1"/>
                </a:solidFill>
              </a:rPr>
              <a:t>FPGrowth</a:t>
            </a:r>
            <a:r>
              <a:rPr lang="zh-CN" altLang="zh-CN" sz="2400" b="1" dirty="0" smtClean="0">
                <a:solidFill>
                  <a:schemeClr val="accent1"/>
                </a:solidFill>
              </a:rPr>
              <a:t>频繁项集</a:t>
            </a:r>
            <a:r>
              <a:rPr lang="zh-CN" altLang="zh-CN" sz="2400" b="1" dirty="0" smtClean="0">
                <a:solidFill>
                  <a:schemeClr val="accent1"/>
                </a:solidFill>
              </a:rPr>
              <a:t>挖掘</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挖掘</a:t>
            </a:r>
            <a:r>
              <a:rPr lang="zh-CN" altLang="zh-CN" sz="2400" dirty="0" smtClean="0"/>
              <a:t>出</a:t>
            </a:r>
            <a:r>
              <a:rPr lang="zh-CN" altLang="en-US" sz="2400" dirty="0" smtClean="0"/>
              <a:t>样本集</a:t>
            </a:r>
            <a:r>
              <a:rPr lang="zh-CN" altLang="zh-CN" sz="2400" dirty="0" smtClean="0"/>
              <a:t>中</a:t>
            </a:r>
            <a:r>
              <a:rPr lang="zh-CN" altLang="zh-CN" sz="2400" dirty="0"/>
              <a:t>经常伴随出现的频繁项</a:t>
            </a:r>
            <a:r>
              <a:rPr lang="zh-CN" altLang="zh-CN" sz="2400" dirty="0" smtClean="0"/>
              <a:t>集合</a:t>
            </a:r>
            <a:endParaRPr lang="en-US" altLang="zh-CN" sz="2400" dirty="0" smtClean="0"/>
          </a:p>
          <a:p>
            <a:pPr marL="800100" lvl="1" indent="-342900">
              <a:buFont typeface="Wingdings" panose="05000000000000000000" pitchFamily="2" charset="2"/>
              <a:buChar char="Ø"/>
            </a:pPr>
            <a:endParaRPr lang="en-US" altLang="zh-CN" sz="2400" b="1" dirty="0" smtClean="0">
              <a:solidFill>
                <a:schemeClr val="accent1"/>
              </a:solidFill>
            </a:endParaRPr>
          </a:p>
          <a:p>
            <a:pPr marL="342900" indent="-342900">
              <a:buFont typeface="Wingdings" panose="05000000000000000000" pitchFamily="2" charset="2"/>
              <a:buChar char="Ø"/>
            </a:pPr>
            <a:r>
              <a:rPr lang="en-US" altLang="zh-CN" sz="2400" b="1" dirty="0" err="1" smtClean="0">
                <a:solidFill>
                  <a:schemeClr val="accent1"/>
                </a:solidFill>
              </a:rPr>
              <a:t>FPGrowth</a:t>
            </a:r>
            <a:r>
              <a:rPr lang="zh-CN" altLang="zh-CN" sz="2400" b="1" dirty="0" smtClean="0">
                <a:solidFill>
                  <a:schemeClr val="accent1"/>
                </a:solidFill>
              </a:rPr>
              <a:t>频繁项集规则</a:t>
            </a:r>
            <a:r>
              <a:rPr lang="zh-CN" altLang="zh-CN" sz="2400" b="1" dirty="0" smtClean="0">
                <a:solidFill>
                  <a:schemeClr val="accent1"/>
                </a:solidFill>
              </a:rPr>
              <a:t>挖掘</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smtClean="0"/>
              <a:t>利用</a:t>
            </a:r>
            <a:r>
              <a:rPr lang="zh-CN" altLang="en-US" sz="2400" dirty="0" smtClean="0"/>
              <a:t>样本集数据</a:t>
            </a:r>
            <a:r>
              <a:rPr lang="zh-CN" altLang="zh-CN" sz="2400" dirty="0" smtClean="0"/>
              <a:t>挖掘出</a:t>
            </a:r>
            <a:r>
              <a:rPr lang="zh-CN" altLang="en-US" sz="2400" dirty="0" smtClean="0"/>
              <a:t>样本</a:t>
            </a:r>
            <a:r>
              <a:rPr lang="zh-CN" altLang="zh-CN" sz="2400" dirty="0" smtClean="0"/>
              <a:t>之间</a:t>
            </a:r>
            <a:r>
              <a:rPr lang="zh-CN" altLang="zh-CN" sz="2400" dirty="0"/>
              <a:t>伴随出现的某种</a:t>
            </a:r>
            <a:r>
              <a:rPr lang="zh-CN" altLang="zh-CN" sz="2400" dirty="0" smtClean="0"/>
              <a:t>规则</a:t>
            </a:r>
            <a:endParaRPr lang="en-US" altLang="zh-CN" sz="2400" dirty="0" smtClean="0"/>
          </a:p>
          <a:p>
            <a:pPr marL="800100" lvl="1" indent="-342900">
              <a:buFont typeface="Wingdings" panose="05000000000000000000" pitchFamily="2" charset="2"/>
              <a:buChar char="Ø"/>
            </a:pPr>
            <a:endParaRPr lang="en-US" altLang="zh-CN" sz="2400" b="1" dirty="0" smtClean="0">
              <a:solidFill>
                <a:schemeClr val="accent1"/>
              </a:solidFill>
            </a:endParaRPr>
          </a:p>
          <a:p>
            <a:pPr marL="342900" indent="-342900">
              <a:buFont typeface="Wingdings" panose="05000000000000000000" pitchFamily="2" charset="2"/>
              <a:buChar char="Ø"/>
            </a:pPr>
            <a:r>
              <a:rPr lang="en-US" altLang="zh-CN" sz="2400" b="1" dirty="0" err="1" smtClean="0">
                <a:solidFill>
                  <a:schemeClr val="accent1"/>
                </a:solidFill>
              </a:rPr>
              <a:t>Prefixspan</a:t>
            </a:r>
            <a:r>
              <a:rPr lang="zh-CN" altLang="zh-CN" sz="2400" b="1" dirty="0" smtClean="0">
                <a:solidFill>
                  <a:schemeClr val="accent1"/>
                </a:solidFill>
              </a:rPr>
              <a:t>序列频繁项</a:t>
            </a:r>
            <a:r>
              <a:rPr lang="zh-CN" altLang="zh-CN" sz="2400" b="1" dirty="0" smtClean="0">
                <a:solidFill>
                  <a:schemeClr val="accent1"/>
                </a:solidFill>
              </a:rPr>
              <a:t>集</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利用</a:t>
            </a:r>
            <a:r>
              <a:rPr lang="en-US" altLang="zh-CN" sz="2400" dirty="0" err="1"/>
              <a:t>prefixspan</a:t>
            </a:r>
            <a:r>
              <a:rPr lang="zh-CN" altLang="zh-CN" sz="2400" dirty="0"/>
              <a:t>算法，对时间序列项集进行挖掘，生成时间序列频繁项集</a:t>
            </a:r>
            <a:endParaRPr lang="en-US" altLang="zh-CN" sz="2400" b="1" dirty="0" err="1" smtClean="0">
              <a:solidFill>
                <a:schemeClr val="accent1"/>
              </a:solidFill>
            </a:endParaRPr>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48</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无监督学习 </a:t>
            </a:r>
            <a:r>
              <a:rPr lang="en-US" altLang="zh-CN" dirty="0" smtClean="0">
                <a:solidFill>
                  <a:schemeClr val="bg2">
                    <a:lumMod val="50000"/>
                  </a:schemeClr>
                </a:solidFill>
                <a:effectLst/>
              </a:rPr>
              <a:t>– </a:t>
            </a:r>
            <a:r>
              <a:rPr lang="zh-CN" altLang="en-US" dirty="0" smtClean="0">
                <a:solidFill>
                  <a:schemeClr val="bg2">
                    <a:lumMod val="50000"/>
                  </a:schemeClr>
                </a:solidFill>
                <a:effectLst/>
              </a:rPr>
              <a:t>降维算法</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8" name="TextBox 7"/>
          <p:cNvSpPr txBox="1"/>
          <p:nvPr/>
        </p:nvSpPr>
        <p:spPr>
          <a:xfrm>
            <a:off x="533400" y="1226821"/>
            <a:ext cx="8030029" cy="267765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chemeClr val="accent1"/>
                </a:solidFill>
              </a:rPr>
              <a:t>主成分分析算子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en-US" sz="2400" dirty="0"/>
              <a:t>是一种较为常用的降维</a:t>
            </a:r>
            <a:r>
              <a:rPr lang="zh-CN" altLang="en-US" sz="2400" dirty="0" smtClean="0"/>
              <a:t>技术，</a:t>
            </a:r>
            <a:r>
              <a:rPr lang="zh-CN" altLang="en-US" sz="2400" dirty="0"/>
              <a:t>思想是</a:t>
            </a:r>
            <a:r>
              <a:rPr lang="zh-CN" altLang="en-US" sz="2400" dirty="0" smtClean="0"/>
              <a:t>将</a:t>
            </a:r>
            <a:r>
              <a:rPr lang="en-US" altLang="zh-CN" sz="2400" dirty="0" smtClean="0"/>
              <a:t>N</a:t>
            </a:r>
            <a:r>
              <a:rPr lang="zh-CN" altLang="en-US" sz="2400" dirty="0"/>
              <a:t>维特征映射</a:t>
            </a:r>
            <a:r>
              <a:rPr lang="zh-CN" altLang="en-US" sz="2400" dirty="0" smtClean="0"/>
              <a:t>到</a:t>
            </a:r>
            <a:r>
              <a:rPr lang="en-US" altLang="zh-CN" sz="2400" dirty="0" smtClean="0"/>
              <a:t>K</a:t>
            </a:r>
            <a:r>
              <a:rPr lang="zh-CN" altLang="en-US" sz="2400" dirty="0" smtClean="0"/>
              <a:t>（</a:t>
            </a:r>
            <a:r>
              <a:rPr lang="en-US" altLang="zh-CN" sz="2400" dirty="0" smtClean="0"/>
              <a:t>K&lt;N</a:t>
            </a:r>
            <a:r>
              <a:rPr lang="zh-CN" altLang="en-US" sz="2400" dirty="0" smtClean="0"/>
              <a:t>）维上</a:t>
            </a:r>
            <a:r>
              <a:rPr lang="zh-CN" altLang="en-US" sz="2400" dirty="0"/>
              <a:t>，</a:t>
            </a:r>
            <a:r>
              <a:rPr lang="zh-CN" altLang="en-US" sz="2400" dirty="0" smtClean="0"/>
              <a:t>这</a:t>
            </a:r>
            <a:r>
              <a:rPr lang="en-US" altLang="zh-CN" sz="2400" dirty="0" smtClean="0"/>
              <a:t>K</a:t>
            </a:r>
            <a:r>
              <a:rPr lang="zh-CN" altLang="en-US" sz="2400" dirty="0" smtClean="0"/>
              <a:t>维</a:t>
            </a:r>
            <a:r>
              <a:rPr lang="zh-CN" altLang="en-US" sz="2400" dirty="0"/>
              <a:t>是全新的正交</a:t>
            </a:r>
            <a:r>
              <a:rPr lang="zh-CN" altLang="en-US" sz="2400" dirty="0" smtClean="0"/>
              <a:t>特征。</a:t>
            </a:r>
            <a:endParaRPr lang="en-US" altLang="zh-CN" sz="2400" dirty="0" smtClean="0"/>
          </a:p>
          <a:p>
            <a:pPr lvl="1"/>
            <a:endParaRPr lang="en-US" altLang="zh-CN" sz="2400" b="1" dirty="0" smtClean="0">
              <a:solidFill>
                <a:schemeClr val="accent1"/>
              </a:solidFill>
            </a:endParaRPr>
          </a:p>
          <a:p>
            <a:pPr marL="342900" indent="-342900">
              <a:buFont typeface="Wingdings" panose="05000000000000000000" pitchFamily="2" charset="2"/>
              <a:buChar char="Ø"/>
            </a:pPr>
            <a:r>
              <a:rPr lang="en-US" altLang="zh-CN" sz="2400" b="1" dirty="0" smtClean="0">
                <a:solidFill>
                  <a:schemeClr val="accent1"/>
                </a:solidFill>
              </a:rPr>
              <a:t>SVD</a:t>
            </a:r>
            <a:r>
              <a:rPr lang="zh-CN" altLang="en-US" sz="2400" b="1" dirty="0" smtClean="0">
                <a:solidFill>
                  <a:schemeClr val="accent1"/>
                </a:solidFill>
              </a:rPr>
              <a:t>奇异值分解</a:t>
            </a:r>
            <a:r>
              <a:rPr lang="zh-CN" altLang="en-US" sz="2400" b="1" dirty="0" smtClean="0">
                <a:solidFill>
                  <a:schemeClr val="accent1"/>
                </a:solidFill>
              </a:rPr>
              <a:t>算子</a:t>
            </a:r>
            <a:endParaRPr lang="en-US" altLang="zh-CN" sz="2400" b="1" dirty="0" smtClean="0">
              <a:solidFill>
                <a:schemeClr val="accent1"/>
              </a:solidFill>
            </a:endParaRPr>
          </a:p>
          <a:p>
            <a:pPr marL="800100" lvl="1" indent="-342900">
              <a:buFont typeface="Wingdings" panose="05000000000000000000" pitchFamily="2" charset="2"/>
              <a:buChar char="Ø"/>
            </a:pPr>
            <a:r>
              <a:rPr lang="zh-CN" altLang="zh-CN" sz="2400" dirty="0"/>
              <a:t>是一种矩阵的分解技术，分解的目的是用来压缩或者降维</a:t>
            </a:r>
            <a:endParaRPr lang="en-US" altLang="zh-CN" sz="2400" b="1" dirty="0" smtClean="0">
              <a:solidFill>
                <a:schemeClr val="accent1"/>
              </a:solidFill>
            </a:endParaRPr>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49</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其他算法 </a:t>
            </a:r>
            <a:r>
              <a:rPr lang="en-US" altLang="zh-CN" dirty="0" smtClean="0">
                <a:solidFill>
                  <a:schemeClr val="bg2">
                    <a:lumMod val="50000"/>
                  </a:schemeClr>
                </a:solidFill>
                <a:effectLst/>
              </a:rPr>
              <a:t>– </a:t>
            </a:r>
            <a:r>
              <a:rPr lang="zh-CN" altLang="en-US" dirty="0" smtClean="0">
                <a:solidFill>
                  <a:schemeClr val="bg2">
                    <a:lumMod val="50000"/>
                  </a:schemeClr>
                </a:solidFill>
                <a:effectLst/>
              </a:rPr>
              <a:t>时间序列分析</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8" name="TextBox 7"/>
          <p:cNvSpPr txBox="1"/>
          <p:nvPr/>
        </p:nvSpPr>
        <p:spPr>
          <a:xfrm>
            <a:off x="4517457" y="1888724"/>
            <a:ext cx="4443664" cy="3170099"/>
          </a:xfrm>
          <a:prstGeom prst="rect">
            <a:avLst/>
          </a:prstGeom>
          <a:noFill/>
        </p:spPr>
        <p:txBody>
          <a:bodyPr wrap="square" rtlCol="0">
            <a:spAutoFit/>
          </a:bodyPr>
          <a:lstStyle/>
          <a:p>
            <a:r>
              <a:rPr lang="zh-CN" altLang="en-US" sz="2000" b="1" dirty="0" smtClean="0">
                <a:solidFill>
                  <a:schemeClr val="accent1"/>
                </a:solidFill>
              </a:rPr>
              <a:t>平台算子：</a:t>
            </a:r>
            <a:r>
              <a:rPr lang="en-US" altLang="zh-CN" sz="2000" b="1" dirty="0" smtClean="0">
                <a:solidFill>
                  <a:schemeClr val="accent1"/>
                </a:solidFill>
              </a:rPr>
              <a:t> </a:t>
            </a:r>
          </a:p>
          <a:p>
            <a:endParaRPr lang="en-US" altLang="zh-CN" sz="2000" b="1" dirty="0" smtClean="0">
              <a:solidFill>
                <a:schemeClr val="accent1"/>
              </a:solidFill>
            </a:endParaRPr>
          </a:p>
          <a:p>
            <a:pPr lvl="1">
              <a:buFont typeface="Wingdings" pitchFamily="2" charset="2"/>
              <a:buChar char="Ø"/>
            </a:pPr>
            <a:r>
              <a:rPr lang="en-US" altLang="zh-CN" sz="2000" b="1" dirty="0" smtClean="0">
                <a:solidFill>
                  <a:schemeClr val="accent1"/>
                </a:solidFill>
              </a:rPr>
              <a:t>ARIMA</a:t>
            </a:r>
            <a:r>
              <a:rPr lang="zh-CN" altLang="en-US" sz="2000" b="1" dirty="0" smtClean="0">
                <a:solidFill>
                  <a:schemeClr val="accent1"/>
                </a:solidFill>
              </a:rPr>
              <a:t>模型算子</a:t>
            </a:r>
            <a:endParaRPr lang="en-US" altLang="zh-CN" sz="2000" b="1" dirty="0" smtClean="0">
              <a:solidFill>
                <a:schemeClr val="accent1"/>
              </a:solidFill>
            </a:endParaRPr>
          </a:p>
          <a:p>
            <a:pPr lvl="1">
              <a:buFont typeface="Wingdings" pitchFamily="2" charset="2"/>
              <a:buChar char="Ø"/>
            </a:pPr>
            <a:r>
              <a:rPr lang="zh-CN" altLang="en-US" sz="2000" b="1" dirty="0" smtClean="0">
                <a:solidFill>
                  <a:schemeClr val="accent1"/>
                </a:solidFill>
              </a:rPr>
              <a:t>移动平均法算子</a:t>
            </a:r>
            <a:endParaRPr lang="en-US" altLang="zh-CN" sz="2000" b="1" dirty="0" smtClean="0">
              <a:solidFill>
                <a:schemeClr val="accent1"/>
              </a:solidFill>
            </a:endParaRPr>
          </a:p>
          <a:p>
            <a:pPr lvl="1">
              <a:buFont typeface="Wingdings" pitchFamily="2" charset="2"/>
              <a:buChar char="Ø"/>
            </a:pPr>
            <a:r>
              <a:rPr lang="zh-CN" altLang="en-US" sz="2000" b="1" dirty="0" smtClean="0">
                <a:solidFill>
                  <a:schemeClr val="accent1"/>
                </a:solidFill>
              </a:rPr>
              <a:t>指数平均法算子</a:t>
            </a:r>
            <a:endParaRPr lang="en-US" altLang="zh-CN" sz="2000" b="1" dirty="0" smtClean="0">
              <a:solidFill>
                <a:schemeClr val="accent1"/>
              </a:solidFill>
            </a:endParaRPr>
          </a:p>
          <a:p>
            <a:pPr lvl="1">
              <a:buFont typeface="Wingdings" pitchFamily="2" charset="2"/>
              <a:buChar char="Ø"/>
            </a:pPr>
            <a:r>
              <a:rPr lang="en-US" altLang="zh-CN" sz="2000" b="1" dirty="0" smtClean="0">
                <a:solidFill>
                  <a:schemeClr val="accent1"/>
                </a:solidFill>
              </a:rPr>
              <a:t>X11</a:t>
            </a:r>
            <a:r>
              <a:rPr lang="zh-CN" altLang="en-US" sz="2000" b="1" dirty="0" smtClean="0">
                <a:solidFill>
                  <a:schemeClr val="accent1"/>
                </a:solidFill>
              </a:rPr>
              <a:t>季节调整模型算子</a:t>
            </a:r>
            <a:endParaRPr lang="en-US" altLang="zh-CN" sz="2000" b="1" dirty="0" smtClean="0">
              <a:solidFill>
                <a:schemeClr val="accent1"/>
              </a:solidFill>
            </a:endParaRPr>
          </a:p>
          <a:p>
            <a:pPr lvl="1">
              <a:buFont typeface="Wingdings" pitchFamily="2" charset="2"/>
              <a:buChar char="Ø"/>
            </a:pPr>
            <a:r>
              <a:rPr lang="zh-CN" altLang="en-US" sz="2000" b="1" dirty="0" smtClean="0">
                <a:solidFill>
                  <a:schemeClr val="accent1"/>
                </a:solidFill>
              </a:rPr>
              <a:t>单位根检验算子</a:t>
            </a:r>
            <a:endParaRPr lang="en-US" altLang="zh-CN" sz="2000" b="1" dirty="0" smtClean="0">
              <a:solidFill>
                <a:schemeClr val="accent1"/>
              </a:solidFill>
            </a:endParaRPr>
          </a:p>
          <a:p>
            <a:pPr lvl="1">
              <a:buFont typeface="Wingdings" pitchFamily="2" charset="2"/>
              <a:buChar char="Ø"/>
            </a:pPr>
            <a:r>
              <a:rPr lang="zh-CN" altLang="en-US" sz="2000" b="1" dirty="0" smtClean="0">
                <a:solidFill>
                  <a:schemeClr val="accent1"/>
                </a:solidFill>
              </a:rPr>
              <a:t>协整检验算子</a:t>
            </a:r>
            <a:endParaRPr lang="en-US" altLang="zh-CN" sz="2000" b="1" dirty="0" smtClean="0">
              <a:solidFill>
                <a:schemeClr val="accent1"/>
              </a:solidFill>
            </a:endParaRPr>
          </a:p>
          <a:p>
            <a:pPr lvl="1">
              <a:buFont typeface="Wingdings" pitchFamily="2" charset="2"/>
              <a:buChar char="Ø"/>
            </a:pPr>
            <a:r>
              <a:rPr lang="zh-CN" altLang="en-US" sz="2000" b="1" dirty="0" smtClean="0">
                <a:solidFill>
                  <a:schemeClr val="accent1"/>
                </a:solidFill>
              </a:rPr>
              <a:t>误差修正模型算子</a:t>
            </a:r>
            <a:endParaRPr lang="en-US" altLang="zh-CN" sz="2000" b="1" dirty="0" smtClean="0">
              <a:solidFill>
                <a:schemeClr val="accent1"/>
              </a:solidFill>
            </a:endParaRPr>
          </a:p>
          <a:p>
            <a:pPr lvl="1">
              <a:buFont typeface="Wingdings" pitchFamily="2" charset="2"/>
              <a:buChar char="Ø"/>
            </a:pPr>
            <a:r>
              <a:rPr lang="zh-CN" altLang="en-US" sz="2000" b="1" dirty="0" smtClean="0">
                <a:solidFill>
                  <a:schemeClr val="accent1"/>
                </a:solidFill>
              </a:rPr>
              <a:t>时差相关分析算子</a:t>
            </a:r>
            <a:endParaRPr lang="en-US" altLang="zh-CN" sz="2000" b="1" dirty="0" smtClean="0">
              <a:solidFill>
                <a:schemeClr val="accent1"/>
              </a:solidFill>
            </a:endParaRPr>
          </a:p>
        </p:txBody>
      </p:sp>
      <p:sp>
        <p:nvSpPr>
          <p:cNvPr id="9" name="TextBox 8"/>
          <p:cNvSpPr txBox="1"/>
          <p:nvPr/>
        </p:nvSpPr>
        <p:spPr>
          <a:xfrm>
            <a:off x="336884" y="1155031"/>
            <a:ext cx="8287352" cy="646331"/>
          </a:xfrm>
          <a:prstGeom prst="rect">
            <a:avLst/>
          </a:prstGeom>
          <a:noFill/>
        </p:spPr>
        <p:txBody>
          <a:bodyPr wrap="square" rtlCol="0">
            <a:spAutoFit/>
          </a:bodyPr>
          <a:lstStyle/>
          <a:p>
            <a:r>
              <a:rPr lang="zh-CN" altLang="en-US" dirty="0" smtClean="0"/>
              <a:t>时间序列是根据时间顺序</a:t>
            </a:r>
            <a:r>
              <a:rPr lang="en-US" altLang="zh-CN" dirty="0" smtClean="0"/>
              <a:t>,</a:t>
            </a:r>
            <a:r>
              <a:rPr lang="zh-CN" altLang="en-US" dirty="0" smtClean="0"/>
              <a:t>对各个观测记录进行排列的数据集合，这些集合被分析用来了解长期发展趋势，为了预测未来或者表现分析的其他形式</a:t>
            </a:r>
            <a:endParaRPr lang="zh-CN" altLang="en-US" dirty="0"/>
          </a:p>
        </p:txBody>
      </p:sp>
      <p:pic>
        <p:nvPicPr>
          <p:cNvPr id="168963" name="Picture 3"/>
          <p:cNvPicPr>
            <a:picLocks noChangeAspect="1" noChangeArrowheads="1"/>
          </p:cNvPicPr>
          <p:nvPr/>
        </p:nvPicPr>
        <p:blipFill>
          <a:blip r:embed="rId2" cstate="print"/>
          <a:srcRect/>
          <a:stretch>
            <a:fillRect/>
          </a:stretch>
        </p:blipFill>
        <p:spPr bwMode="auto">
          <a:xfrm>
            <a:off x="387918" y="1828801"/>
            <a:ext cx="2450408" cy="1911885"/>
          </a:xfrm>
          <a:prstGeom prst="rect">
            <a:avLst/>
          </a:prstGeom>
          <a:noFill/>
          <a:ln w="9525">
            <a:noFill/>
            <a:miter lim="800000"/>
            <a:headEnd/>
            <a:tailEnd/>
          </a:ln>
        </p:spPr>
      </p:pic>
      <p:pic>
        <p:nvPicPr>
          <p:cNvPr id="168964" name="Picture 4"/>
          <p:cNvPicPr>
            <a:picLocks noChangeAspect="1" noChangeArrowheads="1"/>
          </p:cNvPicPr>
          <p:nvPr/>
        </p:nvPicPr>
        <p:blipFill>
          <a:blip r:embed="rId3" cstate="print"/>
          <a:srcRect/>
          <a:stretch>
            <a:fillRect/>
          </a:stretch>
        </p:blipFill>
        <p:spPr bwMode="auto">
          <a:xfrm>
            <a:off x="280570" y="3670861"/>
            <a:ext cx="3656163" cy="1976764"/>
          </a:xfrm>
          <a:prstGeom prst="rect">
            <a:avLst/>
          </a:prstGeom>
          <a:noFill/>
          <a:ln w="9525">
            <a:noFill/>
            <a:miter lim="800000"/>
            <a:headEnd/>
            <a:tailEnd/>
          </a:ln>
        </p:spPr>
      </p:pic>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5</a:t>
            </a:fld>
            <a:endParaRPr kumimoji="0" lang="zh-CN" dirty="0"/>
          </a:p>
        </p:txBody>
      </p:sp>
      <p:sp>
        <p:nvSpPr>
          <p:cNvPr id="3" name="内容占位符 2"/>
          <p:cNvSpPr>
            <a:spLocks noGrp="1"/>
          </p:cNvSpPr>
          <p:nvPr>
            <p:ph sz="quarter" idx="13"/>
          </p:nvPr>
        </p:nvSpPr>
        <p:spPr/>
        <p:txBody>
          <a:bodyPr>
            <a:normAutofit/>
          </a:bodyPr>
          <a:lstStyle/>
          <a:p>
            <a:r>
              <a:rPr lang="zh-CN" altLang="en-US" sz="2600" dirty="0" smtClean="0"/>
              <a:t>功能：</a:t>
            </a:r>
            <a:r>
              <a:rPr lang="zh-CN" altLang="zh-CN" sz="2600" dirty="0" smtClean="0"/>
              <a:t>从数据源获取数据的一类算子，不包含算法</a:t>
            </a:r>
            <a:endParaRPr lang="en-US" altLang="zh-CN" sz="2600" dirty="0" smtClean="0"/>
          </a:p>
          <a:p>
            <a:r>
              <a:rPr lang="zh-CN" altLang="zh-CN" sz="2600" dirty="0" smtClean="0"/>
              <a:t>数据源</a:t>
            </a:r>
            <a:r>
              <a:rPr lang="zh-CN" altLang="en-US" sz="2600" dirty="0" smtClean="0"/>
              <a:t>类型</a:t>
            </a:r>
            <a:endParaRPr lang="en-US" altLang="zh-CN" sz="2600" dirty="0" smtClean="0"/>
          </a:p>
          <a:p>
            <a:pPr lvl="2"/>
            <a:r>
              <a:rPr lang="zh-CN" altLang="en-US" sz="2200" dirty="0" smtClean="0"/>
              <a:t>结构化</a:t>
            </a:r>
            <a:r>
              <a:rPr lang="en-US" altLang="zh-CN" sz="2200" dirty="0" err="1" smtClean="0"/>
              <a:t>hdfs</a:t>
            </a:r>
            <a:r>
              <a:rPr lang="zh-CN" altLang="en-US" sz="2200" dirty="0" smtClean="0"/>
              <a:t>文件</a:t>
            </a:r>
            <a:endParaRPr lang="en-US" altLang="zh-CN" sz="2200" dirty="0" smtClean="0"/>
          </a:p>
          <a:p>
            <a:pPr lvl="2"/>
            <a:r>
              <a:rPr lang="zh-CN" altLang="en-US" sz="2200" dirty="0" smtClean="0"/>
              <a:t>远程文件（</a:t>
            </a:r>
            <a:r>
              <a:rPr lang="en-US" altLang="zh-CN" sz="2200" dirty="0" smtClean="0"/>
              <a:t>HTTP/FTP/SFTP</a:t>
            </a:r>
            <a:r>
              <a:rPr lang="zh-CN" altLang="en-US" sz="2200" dirty="0" smtClean="0"/>
              <a:t>）</a:t>
            </a:r>
            <a:endParaRPr lang="en-US" altLang="zh-CN" sz="2200" dirty="0" smtClean="0"/>
          </a:p>
          <a:p>
            <a:pPr lvl="2"/>
            <a:r>
              <a:rPr lang="zh-CN" altLang="en-US" sz="2200" dirty="0" smtClean="0"/>
              <a:t>数据库</a:t>
            </a:r>
            <a:r>
              <a:rPr lang="en-US" altLang="zh-CN" sz="2200" dirty="0" smtClean="0"/>
              <a:t>/</a:t>
            </a:r>
            <a:r>
              <a:rPr lang="zh-CN" altLang="en-US" sz="2200" dirty="0" smtClean="0"/>
              <a:t>数据仓库</a:t>
            </a:r>
            <a:endParaRPr lang="en-US" altLang="zh-CN" sz="2200" dirty="0" smtClean="0"/>
          </a:p>
          <a:p>
            <a:pPr lvl="2"/>
            <a:r>
              <a:rPr lang="zh-CN" altLang="en-US" sz="2200" dirty="0" smtClean="0"/>
              <a:t>流数据</a:t>
            </a:r>
            <a:endParaRPr lang="en-US" altLang="zh-CN" sz="2200" dirty="0" smtClean="0"/>
          </a:p>
          <a:p>
            <a:pPr lvl="2"/>
            <a:r>
              <a:rPr lang="zh-CN" altLang="en-US" sz="2200" dirty="0" smtClean="0"/>
              <a:t>其他</a:t>
            </a:r>
            <a:endParaRPr lang="en-US" altLang="zh-CN" sz="2200" dirty="0" smtClean="0"/>
          </a:p>
        </p:txBody>
      </p:sp>
      <p:sp>
        <p:nvSpPr>
          <p:cNvPr id="4" name="标题 3"/>
          <p:cNvSpPr>
            <a:spLocks noGrp="1"/>
          </p:cNvSpPr>
          <p:nvPr>
            <p:ph type="title"/>
          </p:nvPr>
        </p:nvSpPr>
        <p:spPr/>
        <p:txBody>
          <a:bodyPr/>
          <a:lstStyle/>
          <a:p>
            <a:r>
              <a:rPr lang="zh-CN" altLang="en-US" dirty="0" smtClean="0"/>
              <a:t>数据源算子</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50</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其他算法 </a:t>
            </a:r>
            <a:r>
              <a:rPr lang="en-US" altLang="zh-CN" dirty="0" smtClean="0">
                <a:solidFill>
                  <a:schemeClr val="bg2">
                    <a:lumMod val="50000"/>
                  </a:schemeClr>
                </a:solidFill>
                <a:effectLst/>
              </a:rPr>
              <a:t>– </a:t>
            </a:r>
            <a:r>
              <a:rPr lang="zh-CN" altLang="en-US" dirty="0" smtClean="0">
                <a:solidFill>
                  <a:schemeClr val="bg2">
                    <a:lumMod val="50000"/>
                  </a:schemeClr>
                </a:solidFill>
                <a:effectLst/>
              </a:rPr>
              <a:t>统计分析类</a:t>
            </a:r>
            <a:endParaRPr lang="zh-CN" altLang="en-US" dirty="0">
              <a:solidFill>
                <a:schemeClr val="bg2">
                  <a:lumMod val="50000"/>
                </a:schemeClr>
              </a:solidFill>
              <a:effectLst/>
            </a:endParaRPr>
          </a:p>
        </p:txBody>
      </p:sp>
      <p:sp>
        <p:nvSpPr>
          <p:cNvPr id="10" name="TextBox 9"/>
          <p:cNvSpPr txBox="1"/>
          <p:nvPr/>
        </p:nvSpPr>
        <p:spPr>
          <a:xfrm>
            <a:off x="533400" y="1200946"/>
            <a:ext cx="7845424" cy="378565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smtClean="0">
                <a:solidFill>
                  <a:schemeClr val="accent1"/>
                </a:solidFill>
              </a:rPr>
              <a:t>均值</a:t>
            </a:r>
            <a:r>
              <a:rPr lang="zh-CN" altLang="en-US" sz="2000" b="1" dirty="0" smtClean="0">
                <a:solidFill>
                  <a:schemeClr val="accent1"/>
                </a:solidFill>
              </a:rPr>
              <a:t>分析</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buFont typeface="Wingdings" panose="05000000000000000000" pitchFamily="2" charset="2"/>
              <a:buChar char="Ø"/>
            </a:pPr>
            <a:r>
              <a:rPr lang="zh-CN" altLang="zh-CN" sz="2000" dirty="0"/>
              <a:t>用于统计数据的最大值、最小值、极差、方差、标准差、总和、平均值、均值标准误差。数据类型只针对数字型数据，数据量能百万级以上</a:t>
            </a:r>
            <a:endParaRPr lang="en-US" altLang="zh-CN" sz="2000" b="1" dirty="0" smtClean="0">
              <a:solidFill>
                <a:schemeClr val="accent1"/>
              </a:solidFill>
            </a:endParaRPr>
          </a:p>
          <a:p>
            <a:pPr marL="342900" indent="-342900">
              <a:buFont typeface="Wingdings" panose="05000000000000000000" pitchFamily="2" charset="2"/>
              <a:buChar char="Ø"/>
            </a:pPr>
            <a:r>
              <a:rPr lang="zh-CN" altLang="en-US" sz="2000" b="1" dirty="0" smtClean="0">
                <a:solidFill>
                  <a:schemeClr val="accent1"/>
                </a:solidFill>
              </a:rPr>
              <a:t>频率</a:t>
            </a:r>
            <a:r>
              <a:rPr lang="zh-CN" altLang="en-US" sz="2000" b="1" dirty="0">
                <a:solidFill>
                  <a:schemeClr val="accent1"/>
                </a:solidFill>
              </a:rPr>
              <a:t>分析</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buFont typeface="Wingdings" panose="05000000000000000000" pitchFamily="2" charset="2"/>
              <a:buChar char="Ø"/>
            </a:pPr>
            <a:r>
              <a:rPr lang="zh-CN" altLang="zh-CN" sz="2000" dirty="0"/>
              <a:t>用于统计数据的最大值、最小值、极差、方差、标准差、总和、平均值、均值标准误差、中数、众数、词频、峰度、偏度。数据类型分析只针对数字型数据（如果只统计词频，支持所有类型的数据），数据量能达到百万级以上</a:t>
            </a:r>
            <a:endParaRPr lang="en-US" altLang="zh-CN" sz="2000" b="1" dirty="0" smtClean="0">
              <a:solidFill>
                <a:schemeClr val="accent1"/>
              </a:solidFill>
            </a:endParaRPr>
          </a:p>
          <a:p>
            <a:pPr marL="342900" indent="-342900">
              <a:buFont typeface="Wingdings" panose="05000000000000000000" pitchFamily="2" charset="2"/>
              <a:buChar char="Ø"/>
            </a:pPr>
            <a:r>
              <a:rPr lang="zh-CN" altLang="en-US" sz="2000" b="1" dirty="0">
                <a:solidFill>
                  <a:schemeClr val="accent1"/>
                </a:solidFill>
              </a:rPr>
              <a:t>描述统计</a:t>
            </a:r>
            <a:r>
              <a:rPr lang="zh-CN" altLang="en-US" sz="2000" b="1" dirty="0" smtClean="0">
                <a:solidFill>
                  <a:schemeClr val="accent1"/>
                </a:solidFill>
              </a:rPr>
              <a:t>算子</a:t>
            </a:r>
            <a:endParaRPr lang="en-US" altLang="zh-CN" sz="2000" b="1" dirty="0" smtClean="0">
              <a:solidFill>
                <a:schemeClr val="accent1"/>
              </a:solidFill>
            </a:endParaRPr>
          </a:p>
          <a:p>
            <a:pPr marL="800100" lvl="1" indent="-342900">
              <a:buFont typeface="Wingdings" panose="05000000000000000000" pitchFamily="2" charset="2"/>
              <a:buChar char="Ø"/>
            </a:pPr>
            <a:r>
              <a:rPr lang="zh-CN" altLang="zh-CN" sz="2000" dirty="0"/>
              <a:t>计算出一列或者多列数据的统计指标</a:t>
            </a:r>
            <a:r>
              <a:rPr lang="en-US" altLang="zh-CN" sz="2000" dirty="0"/>
              <a:t>,</a:t>
            </a:r>
            <a:r>
              <a:rPr lang="zh-CN" altLang="zh-CN" sz="2000" dirty="0"/>
              <a:t>如个数最值</a:t>
            </a:r>
            <a:r>
              <a:rPr lang="en-US" altLang="zh-CN" sz="2000" dirty="0"/>
              <a:t>,</a:t>
            </a:r>
            <a:r>
              <a:rPr lang="zh-CN" altLang="zh-CN" sz="2000" dirty="0"/>
              <a:t>众数</a:t>
            </a:r>
            <a:r>
              <a:rPr lang="en-US" altLang="zh-CN" sz="2000" dirty="0"/>
              <a:t>,</a:t>
            </a:r>
            <a:r>
              <a:rPr lang="zh-CN" altLang="zh-CN" sz="2000" dirty="0"/>
              <a:t>方差</a:t>
            </a:r>
            <a:r>
              <a:rPr lang="en-US" altLang="zh-CN" sz="2000" dirty="0"/>
              <a:t>,</a:t>
            </a:r>
            <a:r>
              <a:rPr lang="zh-CN" altLang="zh-CN" sz="2000" dirty="0"/>
              <a:t>极差</a:t>
            </a:r>
            <a:r>
              <a:rPr lang="en-US" altLang="zh-CN" sz="2000" dirty="0"/>
              <a:t>,</a:t>
            </a:r>
            <a:r>
              <a:rPr lang="zh-CN" altLang="zh-CN" sz="2000" dirty="0"/>
              <a:t>峰度</a:t>
            </a:r>
            <a:r>
              <a:rPr lang="en-US" altLang="zh-CN" sz="2000" dirty="0"/>
              <a:t>,</a:t>
            </a:r>
            <a:r>
              <a:rPr lang="zh-CN" altLang="zh-CN" sz="2000" dirty="0"/>
              <a:t>偏度等等</a:t>
            </a:r>
            <a:endParaRPr lang="en-US" altLang="zh-CN" sz="2000" b="1" dirty="0">
              <a:solidFill>
                <a:schemeClr val="accent1"/>
              </a:solidFill>
            </a:endParaRPr>
          </a:p>
        </p:txBody>
      </p:sp>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51</a:t>
            </a:fld>
            <a:endParaRPr kumimoji="0" lang="zh-CN" dirty="0"/>
          </a:p>
        </p:txBody>
      </p:sp>
      <p:sp>
        <p:nvSpPr>
          <p:cNvPr id="4" name="标题 3"/>
          <p:cNvSpPr>
            <a:spLocks noGrp="1"/>
          </p:cNvSpPr>
          <p:nvPr>
            <p:ph type="title"/>
          </p:nvPr>
        </p:nvSpPr>
        <p:spPr>
          <a:xfrm>
            <a:off x="266700" y="82372"/>
            <a:ext cx="6177232" cy="638035"/>
          </a:xfrm>
        </p:spPr>
        <p:txBody>
          <a:bodyPr>
            <a:normAutofit/>
          </a:bodyPr>
          <a:lstStyle/>
          <a:p>
            <a:r>
              <a:rPr lang="zh-CN" altLang="en-US" dirty="0" smtClean="0">
                <a:solidFill>
                  <a:schemeClr val="bg2">
                    <a:lumMod val="50000"/>
                  </a:schemeClr>
                </a:solidFill>
                <a:effectLst/>
              </a:rPr>
              <a:t>其他算法 </a:t>
            </a:r>
            <a:r>
              <a:rPr lang="en-US" altLang="zh-CN" dirty="0" smtClean="0">
                <a:solidFill>
                  <a:schemeClr val="bg2">
                    <a:lumMod val="50000"/>
                  </a:schemeClr>
                </a:solidFill>
                <a:effectLst/>
              </a:rPr>
              <a:t>– </a:t>
            </a:r>
            <a:r>
              <a:rPr lang="zh-CN" altLang="en-US" dirty="0" smtClean="0">
                <a:solidFill>
                  <a:schemeClr val="bg2">
                    <a:lumMod val="50000"/>
                  </a:schemeClr>
                </a:solidFill>
                <a:effectLst/>
              </a:rPr>
              <a:t>分词算法</a:t>
            </a:r>
            <a:endParaRPr lang="zh-CN" altLang="en-US" dirty="0">
              <a:solidFill>
                <a:schemeClr val="bg2">
                  <a:lumMod val="50000"/>
                </a:schemeClr>
              </a:solidFill>
              <a:effectLst/>
            </a:endParaRPr>
          </a:p>
        </p:txBody>
      </p:sp>
      <p:sp>
        <p:nvSpPr>
          <p:cNvPr id="6" name="TextBox 5"/>
          <p:cNvSpPr txBox="1"/>
          <p:nvPr/>
        </p:nvSpPr>
        <p:spPr>
          <a:xfrm>
            <a:off x="4805082" y="1272988"/>
            <a:ext cx="3890683" cy="369332"/>
          </a:xfrm>
          <a:prstGeom prst="rect">
            <a:avLst/>
          </a:prstGeom>
          <a:noFill/>
        </p:spPr>
        <p:txBody>
          <a:bodyPr wrap="square" rtlCol="0">
            <a:spAutoFit/>
          </a:bodyPr>
          <a:lstStyle/>
          <a:p>
            <a:endParaRPr lang="zh-CN" altLang="en-US" dirty="0"/>
          </a:p>
        </p:txBody>
      </p:sp>
      <p:sp>
        <p:nvSpPr>
          <p:cNvPr id="12" name="TextBox 11"/>
          <p:cNvSpPr txBox="1"/>
          <p:nvPr/>
        </p:nvSpPr>
        <p:spPr>
          <a:xfrm>
            <a:off x="1296853" y="4296507"/>
            <a:ext cx="6550293"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solidFill>
                  <a:schemeClr val="accent1"/>
                </a:solidFill>
              </a:rPr>
              <a:t>Word</a:t>
            </a:r>
            <a:r>
              <a:rPr lang="zh-CN" altLang="en-US" sz="2400" b="1" dirty="0" smtClean="0">
                <a:solidFill>
                  <a:schemeClr val="accent1"/>
                </a:solidFill>
              </a:rPr>
              <a:t>分词</a:t>
            </a:r>
            <a:r>
              <a:rPr lang="zh-CN" altLang="en-US" sz="2400" b="1" dirty="0" smtClean="0">
                <a:solidFill>
                  <a:schemeClr val="accent1"/>
                </a:solidFill>
              </a:rPr>
              <a:t>算子</a:t>
            </a:r>
            <a:endParaRPr lang="en-US" altLang="zh-CN" sz="2400" b="1" dirty="0" smtClean="0">
              <a:solidFill>
                <a:schemeClr val="accent1"/>
              </a:solidFill>
            </a:endParaRPr>
          </a:p>
          <a:p>
            <a:pPr marL="342900" indent="-342900">
              <a:buFont typeface="Wingdings" panose="05000000000000000000" pitchFamily="2" charset="2"/>
              <a:buChar char="Ø"/>
            </a:pPr>
            <a:r>
              <a:rPr lang="zh-CN" altLang="en-US" sz="2400" b="1" dirty="0" smtClean="0">
                <a:solidFill>
                  <a:schemeClr val="accent1"/>
                </a:solidFill>
              </a:rPr>
              <a:t>复旦</a:t>
            </a:r>
            <a:r>
              <a:rPr lang="zh-CN" altLang="en-US" sz="2400" b="1" dirty="0" smtClean="0">
                <a:solidFill>
                  <a:schemeClr val="accent1"/>
                </a:solidFill>
              </a:rPr>
              <a:t>分词算子</a:t>
            </a:r>
            <a:endParaRPr lang="en-US" altLang="zh-CN" sz="2400" b="1" dirty="0" smtClean="0">
              <a:solidFill>
                <a:schemeClr val="accent1"/>
              </a:solidFill>
            </a:endParaRPr>
          </a:p>
        </p:txBody>
      </p:sp>
      <p:sp>
        <p:nvSpPr>
          <p:cNvPr id="8" name="TextBox 7"/>
          <p:cNvSpPr txBox="1"/>
          <p:nvPr/>
        </p:nvSpPr>
        <p:spPr>
          <a:xfrm>
            <a:off x="481263" y="1337911"/>
            <a:ext cx="8290218" cy="369332"/>
          </a:xfrm>
          <a:prstGeom prst="rect">
            <a:avLst/>
          </a:prstGeom>
          <a:noFill/>
        </p:spPr>
        <p:txBody>
          <a:bodyPr wrap="none" rtlCol="0">
            <a:spAutoFit/>
          </a:bodyPr>
          <a:lstStyle/>
          <a:p>
            <a:r>
              <a:rPr lang="zh-CN" altLang="en-US" dirty="0" smtClean="0"/>
              <a:t>中文分词</a:t>
            </a:r>
            <a:r>
              <a:rPr lang="en-US" altLang="zh-CN" dirty="0" smtClean="0"/>
              <a:t>(Chinese Word Segmentation) </a:t>
            </a:r>
            <a:r>
              <a:rPr lang="zh-CN" altLang="en-US" dirty="0" smtClean="0"/>
              <a:t>：将一个汉字序列切分成一个一个单独的词</a:t>
            </a:r>
            <a:endParaRPr lang="zh-CN" altLang="en-US" dirty="0"/>
          </a:p>
        </p:txBody>
      </p:sp>
      <p:pic>
        <p:nvPicPr>
          <p:cNvPr id="169986" name="Picture 2"/>
          <p:cNvPicPr>
            <a:picLocks noChangeAspect="1" noChangeArrowheads="1"/>
          </p:cNvPicPr>
          <p:nvPr/>
        </p:nvPicPr>
        <p:blipFill>
          <a:blip r:embed="rId3" cstate="print"/>
          <a:srcRect/>
          <a:stretch>
            <a:fillRect/>
          </a:stretch>
        </p:blipFill>
        <p:spPr bwMode="auto">
          <a:xfrm>
            <a:off x="625475" y="2046200"/>
            <a:ext cx="7893050" cy="1911350"/>
          </a:xfrm>
          <a:prstGeom prst="rect">
            <a:avLst/>
          </a:prstGeom>
          <a:noFill/>
          <a:ln w="9525">
            <a:noFill/>
            <a:miter lim="800000"/>
            <a:headEnd/>
            <a:tailEnd/>
          </a:ln>
        </p:spPr>
      </p:pic>
    </p:spTree>
    <p:extLst>
      <p:ext uri="{BB962C8B-B14F-4D97-AF65-F5344CB8AC3E}">
        <p14:creationId xmlns:p14="http://schemas.microsoft.com/office/powerpoint/2010/main" val="17937647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4" name="Rectangle 3"/>
          <p:cNvSpPr>
            <a:spLocks noGrp="1"/>
          </p:cNvSpPr>
          <p:nvPr>
            <p:ph type="title"/>
          </p:nvPr>
        </p:nvSpPr>
        <p:spPr>
          <a:xfrm>
            <a:off x="3122668" y="1293832"/>
            <a:ext cx="3403104" cy="1686159"/>
          </a:xfrm>
        </p:spPr>
        <p:txBody>
          <a:bodyPr>
            <a:noAutofit/>
          </a:bodyPr>
          <a:lstStyle>
            <a:extLst/>
          </a:lstStyle>
          <a:p>
            <a:pPr algn="ctr"/>
            <a:r>
              <a:rPr lang="zh-CN" altLang="en-US" sz="4400" b="1" dirty="0" smtClean="0">
                <a:solidFill>
                  <a:schemeClr val="tx1"/>
                </a:solidFill>
                <a:effectLst/>
                <a:latin typeface="微软雅黑" pitchFamily="34" charset="-122"/>
                <a:ea typeface="微软雅黑" pitchFamily="34" charset="-122"/>
              </a:rPr>
              <a:t>谢 谢！</a:t>
            </a:r>
            <a:r>
              <a:rPr lang="en-US" altLang="zh-CN" sz="4400" b="1" dirty="0" smtClean="0">
                <a:solidFill>
                  <a:schemeClr val="tx1"/>
                </a:solidFill>
                <a:effectLst/>
                <a:latin typeface="微软雅黑" pitchFamily="34" charset="-122"/>
                <a:ea typeface="微软雅黑" pitchFamily="34" charset="-122"/>
              </a:rPr>
              <a:t/>
            </a:r>
            <a:br>
              <a:rPr lang="en-US" altLang="zh-CN" sz="4400" b="1" dirty="0" smtClean="0">
                <a:solidFill>
                  <a:schemeClr val="tx1"/>
                </a:solidFill>
                <a:effectLst/>
                <a:latin typeface="微软雅黑" pitchFamily="34" charset="-122"/>
                <a:ea typeface="微软雅黑" pitchFamily="34" charset="-122"/>
              </a:rPr>
            </a:br>
            <a:endParaRPr lang="zh-CN" sz="4400" b="1" dirty="0">
              <a:solidFill>
                <a:schemeClr val="tx1"/>
              </a:solidFill>
              <a:effectLst/>
              <a:latin typeface="微软雅黑" pitchFamily="34" charset="-122"/>
              <a:ea typeface="微软雅黑" pitchFamily="34" charset="-122"/>
            </a:endParaRPr>
          </a:p>
        </p:txBody>
      </p:sp>
      <p:sp>
        <p:nvSpPr>
          <p:cNvPr id="6" name="副标题 5"/>
          <p:cNvSpPr>
            <a:spLocks noGrp="1"/>
          </p:cNvSpPr>
          <p:nvPr>
            <p:ph type="subTitle" idx="1"/>
          </p:nvPr>
        </p:nvSpPr>
        <p:spPr>
          <a:xfrm>
            <a:off x="2411760" y="5087541"/>
            <a:ext cx="6732240" cy="571500"/>
          </a:xfrm>
        </p:spPr>
        <p:txBody>
          <a:bodyPr>
            <a:normAutofit fontScale="70000" lnSpcReduction="20000"/>
          </a:bodyPr>
          <a:lstStyle/>
          <a:p>
            <a:endParaRPr lang="en-US" altLang="zh-CN" sz="2000" b="1" dirty="0" smtClean="0"/>
          </a:p>
          <a:p>
            <a:r>
              <a:rPr lang="zh-CN" altLang="en-US" sz="2000" b="1" dirty="0" smtClean="0"/>
              <a:t>                                                                                                   </a:t>
            </a:r>
            <a:r>
              <a:rPr lang="en-US" altLang="zh-CN" sz="2200" b="1" dirty="0" smtClean="0">
                <a:latin typeface="微软雅黑" pitchFamily="34" charset="-122"/>
                <a:ea typeface="微软雅黑" pitchFamily="34" charset="-122"/>
              </a:rPr>
              <a:t>2017</a:t>
            </a:r>
            <a:r>
              <a:rPr lang="zh-CN" altLang="en-US" sz="2200" b="1" dirty="0" smtClean="0">
                <a:latin typeface="微软雅黑" pitchFamily="34" charset="-122"/>
                <a:ea typeface="微软雅黑" pitchFamily="34" charset="-122"/>
              </a:rPr>
              <a:t>年</a:t>
            </a:r>
            <a:endParaRPr lang="zh-CN" altLang="zh-CN" sz="2200" b="1" dirty="0" smtClean="0">
              <a:latin typeface="微软雅黑" pitchFamily="34" charset="-122"/>
              <a:ea typeface="微软雅黑" pitchFamily="34" charset="-122"/>
            </a:endParaRP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6</a:t>
            </a:fld>
            <a:endParaRPr kumimoji="0" lang="zh-CN" dirty="0"/>
          </a:p>
        </p:txBody>
      </p:sp>
      <p:sp>
        <p:nvSpPr>
          <p:cNvPr id="3" name="内容占位符 2"/>
          <p:cNvSpPr>
            <a:spLocks noGrp="1"/>
          </p:cNvSpPr>
          <p:nvPr>
            <p:ph sz="quarter" idx="13"/>
          </p:nvPr>
        </p:nvSpPr>
        <p:spPr/>
        <p:txBody>
          <a:bodyPr>
            <a:normAutofit/>
          </a:bodyPr>
          <a:lstStyle/>
          <a:p>
            <a:r>
              <a:rPr lang="zh-CN" altLang="en-US" sz="2600" dirty="0" smtClean="0"/>
              <a:t>结构化</a:t>
            </a:r>
            <a:r>
              <a:rPr lang="en-US" altLang="zh-CN" sz="2600" dirty="0" smtClean="0"/>
              <a:t>HDFS</a:t>
            </a:r>
            <a:r>
              <a:rPr lang="zh-CN" altLang="en-US" sz="2600" dirty="0" smtClean="0"/>
              <a:t>文件</a:t>
            </a:r>
            <a:endParaRPr lang="en-US" altLang="zh-CN" sz="2600" dirty="0" smtClean="0"/>
          </a:p>
          <a:p>
            <a:pPr lvl="2"/>
            <a:r>
              <a:rPr lang="zh-CN" altLang="en-US" sz="2200" dirty="0" smtClean="0"/>
              <a:t>文本数据源</a:t>
            </a:r>
            <a:endParaRPr lang="en-US" altLang="zh-CN" sz="2200" dirty="0" smtClean="0"/>
          </a:p>
          <a:p>
            <a:pPr lvl="2"/>
            <a:r>
              <a:rPr lang="zh-CN" altLang="en-US" sz="2200" dirty="0" smtClean="0"/>
              <a:t>文本目录数据源</a:t>
            </a:r>
            <a:endParaRPr lang="en-US" altLang="zh-CN" sz="2200" dirty="0" smtClean="0"/>
          </a:p>
          <a:p>
            <a:pPr lvl="2"/>
            <a:r>
              <a:rPr lang="en-US" altLang="zh-CN" sz="2200" dirty="0" smtClean="0"/>
              <a:t>Excel</a:t>
            </a:r>
            <a:r>
              <a:rPr lang="zh-CN" altLang="en-US" sz="2200" dirty="0" smtClean="0"/>
              <a:t>数据源</a:t>
            </a:r>
            <a:endParaRPr lang="en-US" altLang="zh-CN" sz="2200" dirty="0" smtClean="0"/>
          </a:p>
          <a:p>
            <a:pPr lvl="2"/>
            <a:r>
              <a:rPr lang="zh-CN" altLang="zh-CN" sz="2400" dirty="0"/>
              <a:t>按目录读取二进制文件</a:t>
            </a:r>
            <a:endParaRPr lang="en-US" altLang="zh-CN" sz="2200" dirty="0" smtClean="0"/>
          </a:p>
          <a:p>
            <a:pPr lvl="2"/>
            <a:r>
              <a:rPr lang="zh-CN" altLang="en-US" sz="2200" dirty="0" smtClean="0"/>
              <a:t>日志规则数据源</a:t>
            </a:r>
            <a:endParaRPr lang="en-US" altLang="zh-CN" sz="2200" dirty="0" smtClean="0"/>
          </a:p>
          <a:p>
            <a:pPr lvl="2"/>
            <a:endParaRPr lang="en-US" altLang="zh-CN" sz="2200" dirty="0" smtClean="0"/>
          </a:p>
          <a:p>
            <a:pPr lvl="2"/>
            <a:endParaRPr lang="en-US" altLang="zh-CN" sz="2200" dirty="0" smtClean="0"/>
          </a:p>
        </p:txBody>
      </p:sp>
      <p:sp>
        <p:nvSpPr>
          <p:cNvPr id="4" name="标题 3"/>
          <p:cNvSpPr>
            <a:spLocks noGrp="1"/>
          </p:cNvSpPr>
          <p:nvPr>
            <p:ph type="title"/>
          </p:nvPr>
        </p:nvSpPr>
        <p:spPr/>
        <p:txBody>
          <a:bodyPr/>
          <a:lstStyle/>
          <a:p>
            <a:r>
              <a:rPr lang="zh-CN" altLang="en-US" dirty="0" smtClean="0"/>
              <a:t>数据源算子</a:t>
            </a:r>
            <a:endParaRPr lang="zh-CN" altLang="en-US" dirty="0"/>
          </a:p>
        </p:txBody>
      </p:sp>
    </p:spTree>
    <p:extLst>
      <p:ext uri="{BB962C8B-B14F-4D97-AF65-F5344CB8AC3E}">
        <p14:creationId xmlns:p14="http://schemas.microsoft.com/office/powerpoint/2010/main" val="3867778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7</a:t>
            </a:fld>
            <a:endParaRPr kumimoji="0" lang="zh-CN" dirty="0"/>
          </a:p>
        </p:txBody>
      </p:sp>
      <p:sp>
        <p:nvSpPr>
          <p:cNvPr id="3" name="内容占位符 2"/>
          <p:cNvSpPr>
            <a:spLocks noGrp="1"/>
          </p:cNvSpPr>
          <p:nvPr>
            <p:ph sz="quarter" idx="13"/>
          </p:nvPr>
        </p:nvSpPr>
        <p:spPr/>
        <p:txBody>
          <a:bodyPr>
            <a:normAutofit/>
          </a:bodyPr>
          <a:lstStyle/>
          <a:p>
            <a:r>
              <a:rPr lang="zh-CN" altLang="en-US" sz="2600" dirty="0" smtClean="0"/>
              <a:t>远程文件</a:t>
            </a:r>
            <a:endParaRPr lang="en-US" altLang="zh-CN" sz="2600" dirty="0" smtClean="0"/>
          </a:p>
          <a:p>
            <a:pPr lvl="2"/>
            <a:r>
              <a:rPr lang="zh-CN" altLang="zh-CN" sz="2400" dirty="0"/>
              <a:t>读远程文件至</a:t>
            </a:r>
            <a:r>
              <a:rPr lang="en-US" altLang="zh-CN" sz="2400" dirty="0" smtClean="0"/>
              <a:t>HDFS</a:t>
            </a:r>
          </a:p>
          <a:p>
            <a:pPr lvl="3"/>
            <a:r>
              <a:rPr lang="en-US" altLang="zh-CN" sz="2000" dirty="0" smtClean="0"/>
              <a:t>FTP</a:t>
            </a:r>
          </a:p>
          <a:p>
            <a:pPr lvl="3"/>
            <a:r>
              <a:rPr lang="en-US" altLang="zh-CN" sz="2000" dirty="0" smtClean="0"/>
              <a:t>SFTP</a:t>
            </a:r>
          </a:p>
          <a:p>
            <a:pPr lvl="3"/>
            <a:r>
              <a:rPr lang="en-US" altLang="zh-CN" sz="2000" dirty="0" smtClean="0"/>
              <a:t>HTTP</a:t>
            </a:r>
          </a:p>
        </p:txBody>
      </p:sp>
      <p:sp>
        <p:nvSpPr>
          <p:cNvPr id="4" name="标题 3"/>
          <p:cNvSpPr>
            <a:spLocks noGrp="1"/>
          </p:cNvSpPr>
          <p:nvPr>
            <p:ph type="title"/>
          </p:nvPr>
        </p:nvSpPr>
        <p:spPr/>
        <p:txBody>
          <a:bodyPr/>
          <a:lstStyle/>
          <a:p>
            <a:r>
              <a:rPr lang="zh-CN" altLang="en-US" dirty="0" smtClean="0"/>
              <a:t>数据源算子</a:t>
            </a:r>
            <a:endParaRPr lang="zh-CN" altLang="en-US" dirty="0"/>
          </a:p>
        </p:txBody>
      </p:sp>
    </p:spTree>
    <p:extLst>
      <p:ext uri="{BB962C8B-B14F-4D97-AF65-F5344CB8AC3E}">
        <p14:creationId xmlns:p14="http://schemas.microsoft.com/office/powerpoint/2010/main" val="3320340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8</a:t>
            </a:fld>
            <a:endParaRPr kumimoji="0" lang="zh-CN" dirty="0"/>
          </a:p>
        </p:txBody>
      </p:sp>
      <p:sp>
        <p:nvSpPr>
          <p:cNvPr id="3" name="内容占位符 2"/>
          <p:cNvSpPr>
            <a:spLocks noGrp="1"/>
          </p:cNvSpPr>
          <p:nvPr>
            <p:ph sz="quarter" idx="13"/>
          </p:nvPr>
        </p:nvSpPr>
        <p:spPr/>
        <p:txBody>
          <a:bodyPr>
            <a:normAutofit/>
          </a:bodyPr>
          <a:lstStyle/>
          <a:p>
            <a:r>
              <a:rPr lang="zh-CN" altLang="en-US" sz="2600" dirty="0" smtClean="0"/>
              <a:t>数据库</a:t>
            </a:r>
            <a:r>
              <a:rPr lang="en-US" altLang="zh-CN" sz="2600" dirty="0" smtClean="0"/>
              <a:t>/</a:t>
            </a:r>
            <a:r>
              <a:rPr lang="zh-CN" altLang="en-US" sz="2600" dirty="0" smtClean="0"/>
              <a:t>数据仓库</a:t>
            </a:r>
            <a:endParaRPr lang="en-US" altLang="zh-CN" sz="2600" dirty="0" smtClean="0"/>
          </a:p>
          <a:p>
            <a:pPr lvl="2"/>
            <a:r>
              <a:rPr lang="zh-CN" altLang="en-US" sz="2200" dirty="0" smtClean="0"/>
              <a:t>关系型数据库</a:t>
            </a:r>
            <a:endParaRPr lang="en-US" altLang="zh-CN" sz="2200" dirty="0" smtClean="0"/>
          </a:p>
          <a:p>
            <a:pPr lvl="3"/>
            <a:r>
              <a:rPr lang="en-US" altLang="zh-CN" sz="2000" dirty="0"/>
              <a:t>oracle</a:t>
            </a:r>
            <a:r>
              <a:rPr lang="zh-CN" altLang="zh-CN" sz="2000" dirty="0"/>
              <a:t>，</a:t>
            </a:r>
            <a:r>
              <a:rPr lang="en-US" altLang="zh-CN" sz="2000" dirty="0" err="1"/>
              <a:t>mysql</a:t>
            </a:r>
            <a:r>
              <a:rPr lang="zh-CN" altLang="zh-CN" sz="2000" dirty="0"/>
              <a:t>，</a:t>
            </a:r>
            <a:r>
              <a:rPr lang="en-US" altLang="zh-CN" sz="2000" dirty="0" err="1"/>
              <a:t>gbase</a:t>
            </a:r>
            <a:r>
              <a:rPr lang="zh-CN" altLang="zh-CN" sz="2000" dirty="0"/>
              <a:t>，</a:t>
            </a:r>
            <a:r>
              <a:rPr lang="en-US" altLang="zh-CN" sz="2000" dirty="0" err="1"/>
              <a:t>sqlserver</a:t>
            </a:r>
            <a:endParaRPr lang="en-US" altLang="zh-CN" sz="2000" dirty="0" smtClean="0"/>
          </a:p>
          <a:p>
            <a:pPr lvl="2"/>
            <a:r>
              <a:rPr lang="zh-CN" altLang="en-US" sz="2200" dirty="0" smtClean="0"/>
              <a:t>数据库并行读取</a:t>
            </a:r>
            <a:endParaRPr lang="en-US" altLang="zh-CN" sz="2200" dirty="0" smtClean="0"/>
          </a:p>
          <a:p>
            <a:pPr lvl="3"/>
            <a:r>
              <a:rPr lang="en-US" altLang="zh-CN" sz="2000" dirty="0"/>
              <a:t>oracle</a:t>
            </a:r>
            <a:r>
              <a:rPr lang="zh-CN" altLang="zh-CN" sz="2000" dirty="0"/>
              <a:t>，</a:t>
            </a:r>
            <a:r>
              <a:rPr lang="en-US" altLang="zh-CN" sz="2000" dirty="0" err="1"/>
              <a:t>mysql</a:t>
            </a:r>
            <a:r>
              <a:rPr lang="zh-CN" altLang="zh-CN" sz="2000" dirty="0"/>
              <a:t>，</a:t>
            </a:r>
            <a:r>
              <a:rPr lang="en-US" altLang="zh-CN" sz="2000" dirty="0" err="1"/>
              <a:t>gbase</a:t>
            </a:r>
            <a:r>
              <a:rPr lang="zh-CN" altLang="zh-CN" sz="2000" dirty="0"/>
              <a:t>，</a:t>
            </a:r>
            <a:r>
              <a:rPr lang="en-US" altLang="zh-CN" sz="2000" dirty="0" err="1" smtClean="0"/>
              <a:t>sqlserver</a:t>
            </a:r>
            <a:r>
              <a:rPr lang="zh-CN" altLang="en-US" sz="2000" dirty="0" smtClean="0"/>
              <a:t>，</a:t>
            </a:r>
            <a:r>
              <a:rPr lang="en-US" altLang="zh-CN" sz="2000" dirty="0" smtClean="0"/>
              <a:t>MPPDB</a:t>
            </a:r>
            <a:r>
              <a:rPr lang="zh-CN" altLang="en-US" sz="2000" dirty="0" smtClean="0"/>
              <a:t>、</a:t>
            </a:r>
            <a:r>
              <a:rPr lang="en-US" altLang="zh-CN" sz="2000" dirty="0" err="1" smtClean="0"/>
              <a:t>PostPreSQL</a:t>
            </a:r>
            <a:endParaRPr lang="en-US" altLang="zh-CN" sz="2000" dirty="0" smtClean="0"/>
          </a:p>
          <a:p>
            <a:pPr lvl="2"/>
            <a:r>
              <a:rPr lang="en-US" altLang="zh-CN" sz="2200" dirty="0" err="1"/>
              <a:t>MangoDB</a:t>
            </a:r>
            <a:r>
              <a:rPr lang="zh-CN" altLang="en-US" sz="2200" dirty="0"/>
              <a:t>分区读取</a:t>
            </a:r>
            <a:endParaRPr lang="en-US" altLang="zh-CN" sz="2200" dirty="0" smtClean="0"/>
          </a:p>
          <a:p>
            <a:pPr lvl="2"/>
            <a:r>
              <a:rPr lang="en-US" altLang="zh-CN" sz="2200" dirty="0" smtClean="0"/>
              <a:t>Hive</a:t>
            </a:r>
            <a:r>
              <a:rPr lang="zh-CN" altLang="en-US" sz="2200" dirty="0" smtClean="0"/>
              <a:t>数据源</a:t>
            </a:r>
            <a:endParaRPr lang="en-US" altLang="zh-CN" sz="2200" dirty="0" smtClean="0"/>
          </a:p>
          <a:p>
            <a:pPr lvl="2"/>
            <a:r>
              <a:rPr lang="zh-CN" altLang="en-US" sz="2200" dirty="0"/>
              <a:t>读取</a:t>
            </a:r>
            <a:r>
              <a:rPr lang="en-US" altLang="zh-CN" sz="2200" dirty="0" smtClean="0"/>
              <a:t>Access</a:t>
            </a:r>
            <a:r>
              <a:rPr lang="zh-CN" altLang="en-US" sz="2200" dirty="0" smtClean="0"/>
              <a:t>数据</a:t>
            </a:r>
            <a:endParaRPr lang="en-US" altLang="zh-CN" sz="2200" dirty="0" smtClean="0"/>
          </a:p>
          <a:p>
            <a:pPr lvl="2"/>
            <a:r>
              <a:rPr lang="zh-CN" altLang="zh-CN" sz="2400" dirty="0"/>
              <a:t>关系型数据库规则读取</a:t>
            </a:r>
            <a:endParaRPr lang="en-US" altLang="zh-CN" sz="2200" dirty="0" smtClean="0"/>
          </a:p>
          <a:p>
            <a:pPr lvl="2"/>
            <a:endParaRPr lang="en-US" altLang="zh-CN" sz="2200" dirty="0" smtClean="0"/>
          </a:p>
          <a:p>
            <a:pPr lvl="2"/>
            <a:endParaRPr lang="en-US" altLang="zh-CN" sz="2200" dirty="0" smtClean="0"/>
          </a:p>
        </p:txBody>
      </p:sp>
      <p:sp>
        <p:nvSpPr>
          <p:cNvPr id="4" name="标题 3"/>
          <p:cNvSpPr>
            <a:spLocks noGrp="1"/>
          </p:cNvSpPr>
          <p:nvPr>
            <p:ph type="title"/>
          </p:nvPr>
        </p:nvSpPr>
        <p:spPr/>
        <p:txBody>
          <a:bodyPr/>
          <a:lstStyle/>
          <a:p>
            <a:r>
              <a:rPr lang="zh-CN" altLang="en-US" dirty="0" smtClean="0"/>
              <a:t>数据源算子</a:t>
            </a:r>
            <a:endParaRPr lang="zh-CN" altLang="en-US" dirty="0"/>
          </a:p>
        </p:txBody>
      </p:sp>
    </p:spTree>
    <p:extLst>
      <p:ext uri="{BB962C8B-B14F-4D97-AF65-F5344CB8AC3E}">
        <p14:creationId xmlns:p14="http://schemas.microsoft.com/office/powerpoint/2010/main" val="3526509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62500" lnSpcReduction="20000"/>
          </a:bodyPr>
          <a:lstStyle/>
          <a:p>
            <a:pPr algn="ctr"/>
            <a:fld id="{8F82E0A0-C266-4798-8C8F-B9F91E9DA37E}" type="slidenum">
              <a:rPr kumimoji="0" lang="en-US" altLang="zh-CN" sz="1400" b="1" smtClean="0">
                <a:solidFill>
                  <a:srgbClr val="FFFFFF"/>
                </a:solidFill>
              </a:rPr>
              <a:pPr algn="ctr"/>
              <a:t>9</a:t>
            </a:fld>
            <a:endParaRPr kumimoji="0" lang="zh-CN" dirty="0"/>
          </a:p>
        </p:txBody>
      </p:sp>
      <p:sp>
        <p:nvSpPr>
          <p:cNvPr id="3" name="内容占位符 2"/>
          <p:cNvSpPr>
            <a:spLocks noGrp="1"/>
          </p:cNvSpPr>
          <p:nvPr>
            <p:ph sz="quarter" idx="13"/>
          </p:nvPr>
        </p:nvSpPr>
        <p:spPr/>
        <p:txBody>
          <a:bodyPr>
            <a:normAutofit/>
          </a:bodyPr>
          <a:lstStyle/>
          <a:p>
            <a:r>
              <a:rPr lang="zh-CN" altLang="en-US" sz="2600" dirty="0" smtClean="0"/>
              <a:t>数据持久化</a:t>
            </a:r>
            <a:endParaRPr lang="en-US" altLang="zh-CN" sz="2600" dirty="0" smtClean="0"/>
          </a:p>
          <a:p>
            <a:pPr lvl="2"/>
            <a:r>
              <a:rPr lang="en-US" altLang="zh-CN" sz="2200" dirty="0" smtClean="0"/>
              <a:t>DF</a:t>
            </a:r>
            <a:r>
              <a:rPr lang="zh-CN" altLang="en-US" sz="2200" dirty="0"/>
              <a:t>保存到</a:t>
            </a:r>
            <a:r>
              <a:rPr lang="en-US" altLang="zh-CN" sz="2200" dirty="0"/>
              <a:t>HDFS</a:t>
            </a:r>
          </a:p>
          <a:p>
            <a:pPr lvl="2"/>
            <a:r>
              <a:rPr lang="zh-CN" altLang="en-US" sz="2200" dirty="0"/>
              <a:t>读取保存在</a:t>
            </a:r>
            <a:r>
              <a:rPr lang="en-US" altLang="zh-CN" sz="2200" dirty="0"/>
              <a:t>HDFS</a:t>
            </a:r>
            <a:r>
              <a:rPr lang="zh-CN" altLang="en-US" sz="2200" dirty="0"/>
              <a:t>上的</a:t>
            </a:r>
            <a:r>
              <a:rPr lang="en-US" altLang="zh-CN" sz="2200" dirty="0" smtClean="0"/>
              <a:t>DF</a:t>
            </a:r>
          </a:p>
          <a:p>
            <a:pPr lvl="2"/>
            <a:r>
              <a:rPr lang="en-US" altLang="zh-CN" sz="2200" dirty="0" err="1"/>
              <a:t>Mysql</a:t>
            </a:r>
            <a:r>
              <a:rPr lang="zh-CN" altLang="en-US" sz="2200" dirty="0"/>
              <a:t>库表备份至</a:t>
            </a:r>
            <a:r>
              <a:rPr lang="en-US" altLang="zh-CN" sz="2200" dirty="0" smtClean="0"/>
              <a:t>HDFS</a:t>
            </a:r>
            <a:endParaRPr lang="en-US" altLang="zh-CN" sz="2200" dirty="0"/>
          </a:p>
          <a:p>
            <a:pPr lvl="2"/>
            <a:r>
              <a:rPr lang="en-US" altLang="zh-CN" sz="2200" dirty="0"/>
              <a:t>DF</a:t>
            </a:r>
            <a:r>
              <a:rPr lang="zh-CN" altLang="en-US" sz="2200" dirty="0"/>
              <a:t>转存</a:t>
            </a:r>
            <a:r>
              <a:rPr lang="zh-CN" altLang="en-US" sz="2200" dirty="0" smtClean="0"/>
              <a:t>数据库</a:t>
            </a:r>
            <a:endParaRPr lang="en-US" altLang="zh-CN" sz="2200" dirty="0" smtClean="0"/>
          </a:p>
          <a:p>
            <a:pPr lvl="3"/>
            <a:r>
              <a:rPr lang="en-US" altLang="zh-CN" sz="2000" dirty="0"/>
              <a:t>MySQL</a:t>
            </a:r>
            <a:r>
              <a:rPr lang="zh-CN" altLang="zh-CN" sz="2000" dirty="0"/>
              <a:t>、</a:t>
            </a:r>
            <a:r>
              <a:rPr lang="en-US" altLang="zh-CN" sz="2000" dirty="0"/>
              <a:t>oracle</a:t>
            </a:r>
            <a:r>
              <a:rPr lang="zh-CN" altLang="zh-CN" sz="2000" dirty="0"/>
              <a:t>、</a:t>
            </a:r>
            <a:r>
              <a:rPr lang="en-US" altLang="zh-CN" sz="2000" dirty="0" err="1"/>
              <a:t>SQLServer</a:t>
            </a:r>
            <a:r>
              <a:rPr lang="zh-CN" altLang="zh-CN" sz="2000" dirty="0"/>
              <a:t>、</a:t>
            </a:r>
            <a:r>
              <a:rPr lang="en-US" altLang="zh-CN" sz="2000" dirty="0"/>
              <a:t>Gbase8t</a:t>
            </a:r>
            <a:r>
              <a:rPr lang="zh-CN" altLang="zh-CN" sz="2000" dirty="0"/>
              <a:t>、</a:t>
            </a:r>
            <a:r>
              <a:rPr lang="en-US" altLang="zh-CN" sz="2000" dirty="0" err="1"/>
              <a:t>Postgresql</a:t>
            </a:r>
            <a:r>
              <a:rPr lang="zh-CN" altLang="zh-CN" sz="2000" dirty="0"/>
              <a:t>、</a:t>
            </a:r>
            <a:r>
              <a:rPr lang="en-US" altLang="zh-CN" sz="2000" dirty="0"/>
              <a:t>hive</a:t>
            </a:r>
            <a:endParaRPr lang="en-US" altLang="zh-CN" sz="2000" dirty="0" smtClean="0"/>
          </a:p>
          <a:p>
            <a:pPr lvl="2"/>
            <a:r>
              <a:rPr lang="zh-CN" altLang="en-US" sz="2200" dirty="0"/>
              <a:t>转存</a:t>
            </a:r>
            <a:r>
              <a:rPr lang="zh-CN" altLang="en-US" sz="2200" dirty="0" smtClean="0"/>
              <a:t>数据源</a:t>
            </a:r>
            <a:endParaRPr lang="en-US" altLang="zh-CN" sz="2200" dirty="0" smtClean="0"/>
          </a:p>
          <a:p>
            <a:pPr lvl="3"/>
            <a:r>
              <a:rPr lang="en-US" altLang="zh-CN" sz="2000" dirty="0" err="1"/>
              <a:t>mysql</a:t>
            </a:r>
            <a:r>
              <a:rPr lang="zh-CN" altLang="zh-CN" sz="2000" dirty="0"/>
              <a:t>、</a:t>
            </a:r>
            <a:r>
              <a:rPr lang="en-US" altLang="zh-CN" sz="2000" dirty="0"/>
              <a:t>oracle</a:t>
            </a:r>
            <a:r>
              <a:rPr lang="zh-CN" altLang="zh-CN" sz="2000" dirty="0"/>
              <a:t>、</a:t>
            </a:r>
            <a:r>
              <a:rPr lang="en-US" altLang="zh-CN" sz="2000" dirty="0" err="1"/>
              <a:t>sqlserver</a:t>
            </a:r>
            <a:endParaRPr lang="en-US" altLang="zh-CN" sz="2000" dirty="0" smtClean="0"/>
          </a:p>
          <a:p>
            <a:pPr lvl="2"/>
            <a:endParaRPr lang="en-US" altLang="zh-CN" sz="2200" dirty="0" smtClean="0"/>
          </a:p>
        </p:txBody>
      </p:sp>
      <p:sp>
        <p:nvSpPr>
          <p:cNvPr id="4" name="标题 3"/>
          <p:cNvSpPr>
            <a:spLocks noGrp="1"/>
          </p:cNvSpPr>
          <p:nvPr>
            <p:ph type="title"/>
          </p:nvPr>
        </p:nvSpPr>
        <p:spPr/>
        <p:txBody>
          <a:bodyPr/>
          <a:lstStyle/>
          <a:p>
            <a:r>
              <a:rPr lang="zh-CN" altLang="en-US" dirty="0" smtClean="0"/>
              <a:t>数据源算子</a:t>
            </a:r>
            <a:endParaRPr lang="zh-CN" altLang="en-US" dirty="0"/>
          </a:p>
        </p:txBody>
      </p:sp>
    </p:spTree>
    <p:extLst>
      <p:ext uri="{BB962C8B-B14F-4D97-AF65-F5344CB8AC3E}">
        <p14:creationId xmlns:p14="http://schemas.microsoft.com/office/powerpoint/2010/main" val="2758907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6212</Words>
  <Application>Microsoft Office PowerPoint</Application>
  <PresentationFormat>全屏显示(16:10)</PresentationFormat>
  <Paragraphs>611</Paragraphs>
  <Slides>52</Slides>
  <Notes>35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5" baseType="lpstr">
      <vt:lpstr>黑体</vt:lpstr>
      <vt:lpstr>华文仿宋</vt:lpstr>
      <vt:lpstr>华文楷体</vt:lpstr>
      <vt:lpstr>宋体</vt:lpstr>
      <vt:lpstr>微软雅黑</vt:lpstr>
      <vt:lpstr>Arial</vt:lpstr>
      <vt:lpstr>Calibri</vt:lpstr>
      <vt:lpstr>Times New Roman</vt:lpstr>
      <vt:lpstr>Tw Cen MT</vt:lpstr>
      <vt:lpstr>Wingdings</vt:lpstr>
      <vt:lpstr>Wingdings 2</vt:lpstr>
      <vt:lpstr>WidescreenPresentation</vt:lpstr>
      <vt:lpstr>BMP 图像</vt:lpstr>
      <vt:lpstr>PowerPoint 演示文稿</vt:lpstr>
      <vt:lpstr>数据挖掘的基本方法</vt:lpstr>
      <vt:lpstr>平台算子</vt:lpstr>
      <vt:lpstr>大数据应用方法</vt:lpstr>
      <vt:lpstr>数据源算子</vt:lpstr>
      <vt:lpstr>数据源算子</vt:lpstr>
      <vt:lpstr>数据源算子</vt:lpstr>
      <vt:lpstr>数据源算子</vt:lpstr>
      <vt:lpstr>数据源算子</vt:lpstr>
      <vt:lpstr>数据源算子</vt:lpstr>
      <vt:lpstr>数据预处理</vt:lpstr>
      <vt:lpstr>数据清理</vt:lpstr>
      <vt:lpstr>数据清理</vt:lpstr>
      <vt:lpstr>数据集成</vt:lpstr>
      <vt:lpstr>数据规约</vt:lpstr>
      <vt:lpstr>数据变换</vt:lpstr>
      <vt:lpstr>其他数据处理算子</vt:lpstr>
      <vt:lpstr>算子附加功能</vt:lpstr>
      <vt:lpstr>图元算子</vt:lpstr>
      <vt:lpstr>图元算子</vt:lpstr>
      <vt:lpstr>图元算子</vt:lpstr>
      <vt:lpstr>图元算子</vt:lpstr>
      <vt:lpstr>数据挖掘</vt:lpstr>
      <vt:lpstr>有监督学习</vt:lpstr>
      <vt:lpstr>无监督学习</vt:lpstr>
      <vt:lpstr>相似度计算 - 样本间的距离</vt:lpstr>
      <vt:lpstr>相似度计算 - 样本间的距离</vt:lpstr>
      <vt:lpstr>监督学习 – k邻近算法 – 分类算法</vt:lpstr>
      <vt:lpstr>监督学习 – 感知机，SVM – 分类问题</vt:lpstr>
      <vt:lpstr>监督学习 – 决策树系列</vt:lpstr>
      <vt:lpstr>监督学习 – 线性回归</vt:lpstr>
      <vt:lpstr>监督学习 – 岭回归，Lasso回归</vt:lpstr>
      <vt:lpstr>监督学习 – 等渗回归 isotonic regression</vt:lpstr>
      <vt:lpstr>监督学习 – 逻辑回归</vt:lpstr>
      <vt:lpstr>监督学习 – 神经网络系列</vt:lpstr>
      <vt:lpstr>监督学习 –神经网络系列</vt:lpstr>
      <vt:lpstr>监督学习 –神经网络系列</vt:lpstr>
      <vt:lpstr>监督学习 –协同过滤算法</vt:lpstr>
      <vt:lpstr>监督学习 –异常检测算法</vt:lpstr>
      <vt:lpstr>监督学习 –粗糙集</vt:lpstr>
      <vt:lpstr>无监督学习 – 聚类算法Kmeans系列</vt:lpstr>
      <vt:lpstr>无监督学习 – DBSCAN</vt:lpstr>
      <vt:lpstr>无监督学习 – 高斯混合模型GMM</vt:lpstr>
      <vt:lpstr>无监督学习 – 模糊C均值聚类</vt:lpstr>
      <vt:lpstr>无监督学习 – Louvain社区发现算法</vt:lpstr>
      <vt:lpstr>无监督学习 – 其他聚类算法</vt:lpstr>
      <vt:lpstr>无监督学习 – 频繁项集与关联规则</vt:lpstr>
      <vt:lpstr>无监督学习 – 降维算法</vt:lpstr>
      <vt:lpstr>其他算法 – 时间序列分析</vt:lpstr>
      <vt:lpstr>其他算法 – 统计分析类</vt:lpstr>
      <vt:lpstr>其他算法 – 分词算法</vt:lpstr>
      <vt:lpstr>谢 谢！ </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2016-04-04T12:02:38Z</cp:lastPrinted>
  <dcterms:created xsi:type="dcterms:W3CDTF">2016-04-04T12:02:38Z</dcterms:created>
  <dcterms:modified xsi:type="dcterms:W3CDTF">2018-04-28T03:36:44Z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VPID_ALTERNATENAMES">
    <vt:lpwstr/>
  </property>
  <property fmtid="{D5CDD505-2E9C-101B-9397-08002B2CF9AE}" pid="3" name="BuildNumberCreated">
    <vt:i4>1006703301</vt:i4>
  </property>
  <property fmtid="{D5CDD505-2E9C-101B-9397-08002B2CF9AE}" pid="4" name="BuildNumberEdited">
    <vt:i4>1006768951</vt:i4>
  </property>
  <property fmtid="{D5CDD505-2E9C-101B-9397-08002B2CF9AE}" pid="5" name="IsMetric">
    <vt:bool>true</vt:bool>
  </property>
  <property fmtid="{D5CDD505-2E9C-101B-9397-08002B2CF9AE}" pid="6" name="TimeEdited">
    <vt:filetime>2017-04-12T02:41:48Z</vt:filetime>
  </property>
</Properties>
</file>