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Georgia" panose="02040502050405020303" pitchFamily="18" charset="0"/>
      <p:regular r:id="rId19"/>
      <p:bold r:id="rId20"/>
      <p:italic r:id="rId21"/>
      <p:boldItalic r:id="rId22"/>
    </p:embeddedFont>
    <p:embeddedFont>
      <p:font typeface="Montserrat" pitchFamily="2" charset="0"/>
      <p:regular r:id="rId23"/>
      <p:bold r:id="rId24"/>
      <p:italic r:id="rId25"/>
      <p:boldItalic r:id="rId26"/>
    </p:embeddedFont>
    <p:embeddedFont>
      <p:font typeface="Montserrat SemiBold"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7"/>
  </p:normalViewPr>
  <p:slideViewPr>
    <p:cSldViewPr snapToGrid="0">
      <p:cViewPr varScale="1">
        <p:scale>
          <a:sx n="181" d="100"/>
          <a:sy n="181" d="100"/>
        </p:scale>
        <p:origin x="18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76a3436597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76a3436597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76a3436597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76a3436597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768fa6a662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768fa6a662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768fa6a662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768fa6a662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768fa6a6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768fa6a6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768fa6a662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768fa6a662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76a3436597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76a3436597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75b69b19d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75b69b19d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76304771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76304771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76304771f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76304771f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6304771f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6304771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6304771f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6304771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76304771f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76304771f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76304771f4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76304771f4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76304771f4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76304771f4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simform.com/blog/angular-vs-react/#:~:text=Angular%20is%20a%20Javascript%20framework,app%20with%20frequently%20variable%20data"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750" y="1852725"/>
            <a:ext cx="9144000" cy="61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dirty="0">
              <a:solidFill>
                <a:srgbClr val="FF0100"/>
              </a:solidFill>
              <a:latin typeface="Montserrat"/>
              <a:ea typeface="Montserrat"/>
              <a:cs typeface="Montserrat"/>
              <a:sym typeface="Montserrat"/>
            </a:endParaRPr>
          </a:p>
          <a:p>
            <a:pPr marL="0" lvl="0" indent="0" algn="ctr" rtl="0">
              <a:spcBef>
                <a:spcPts val="0"/>
              </a:spcBef>
              <a:spcAft>
                <a:spcPts val="0"/>
              </a:spcAft>
              <a:buNone/>
            </a:pPr>
            <a:endParaRPr dirty="0">
              <a:solidFill>
                <a:srgbClr val="FF0100"/>
              </a:solidFill>
              <a:latin typeface="Montserrat"/>
              <a:ea typeface="Montserrat"/>
              <a:cs typeface="Montserrat"/>
              <a:sym typeface="Montserrat"/>
            </a:endParaRPr>
          </a:p>
          <a:p>
            <a:pPr marL="0" lvl="0" indent="0" algn="ctr" rtl="0">
              <a:spcBef>
                <a:spcPts val="0"/>
              </a:spcBef>
              <a:spcAft>
                <a:spcPts val="0"/>
              </a:spcAft>
              <a:buNone/>
            </a:pPr>
            <a:endParaRPr dirty="0">
              <a:solidFill>
                <a:srgbClr val="FF0100"/>
              </a:solidFill>
              <a:latin typeface="Montserrat"/>
              <a:ea typeface="Montserrat"/>
              <a:cs typeface="Montserrat"/>
              <a:sym typeface="Montserrat"/>
            </a:endParaRPr>
          </a:p>
          <a:p>
            <a:pPr marL="0" lvl="0" indent="0" algn="ctr" rtl="0">
              <a:spcBef>
                <a:spcPts val="0"/>
              </a:spcBef>
              <a:spcAft>
                <a:spcPts val="0"/>
              </a:spcAft>
              <a:buNone/>
            </a:pPr>
            <a:endParaRPr dirty="0">
              <a:solidFill>
                <a:srgbClr val="FF0100"/>
              </a:solidFill>
              <a:latin typeface="Montserrat"/>
              <a:ea typeface="Montserrat"/>
              <a:cs typeface="Montserrat"/>
              <a:sym typeface="Montserrat"/>
            </a:endParaRPr>
          </a:p>
          <a:p>
            <a:pPr marL="0" lvl="0" indent="0" algn="ctr" rtl="0">
              <a:spcBef>
                <a:spcPts val="0"/>
              </a:spcBef>
              <a:spcAft>
                <a:spcPts val="0"/>
              </a:spcAft>
              <a:buNone/>
            </a:pPr>
            <a:endParaRPr dirty="0">
              <a:solidFill>
                <a:srgbClr val="FF0100"/>
              </a:solidFill>
              <a:latin typeface="Montserrat"/>
              <a:ea typeface="Montserrat"/>
              <a:cs typeface="Montserrat"/>
              <a:sym typeface="Montserrat"/>
            </a:endParaRPr>
          </a:p>
          <a:p>
            <a:pPr marL="0" lvl="0" indent="0" algn="ctr" rtl="0">
              <a:spcBef>
                <a:spcPts val="0"/>
              </a:spcBef>
              <a:spcAft>
                <a:spcPts val="0"/>
              </a:spcAft>
              <a:buNone/>
            </a:pPr>
            <a:endParaRPr dirty="0">
              <a:solidFill>
                <a:srgbClr val="FF0100"/>
              </a:solidFill>
              <a:latin typeface="Montserrat"/>
              <a:ea typeface="Montserrat"/>
              <a:cs typeface="Montserrat"/>
              <a:sym typeface="Montserrat"/>
            </a:endParaRPr>
          </a:p>
          <a:p>
            <a:pPr marL="0" lvl="0" indent="457200" algn="l" rtl="0">
              <a:spcBef>
                <a:spcPts val="0"/>
              </a:spcBef>
              <a:spcAft>
                <a:spcPts val="0"/>
              </a:spcAft>
              <a:buNone/>
            </a:pPr>
            <a:r>
              <a:rPr lang="tr" sz="2200" b="1" dirty="0">
                <a:latin typeface="Montserrat"/>
                <a:ea typeface="Montserrat"/>
                <a:cs typeface="Montserrat"/>
                <a:sym typeface="Montserrat"/>
              </a:rPr>
              <a:t>       Salih TÜRKOĞLU       	: </a:t>
            </a:r>
            <a:r>
              <a:rPr lang="tr" sz="2200" b="1" dirty="0">
                <a:solidFill>
                  <a:srgbClr val="FF0100"/>
                </a:solidFill>
                <a:latin typeface="Montserrat"/>
                <a:ea typeface="Montserrat"/>
                <a:cs typeface="Montserrat"/>
                <a:sym typeface="Montserrat"/>
              </a:rPr>
              <a:t>Scrum Master/ Veritabanı</a:t>
            </a:r>
            <a:endParaRPr sz="2200" b="1" dirty="0">
              <a:solidFill>
                <a:srgbClr val="FF0100"/>
              </a:solidFill>
              <a:latin typeface="Montserrat"/>
              <a:ea typeface="Montserrat"/>
              <a:cs typeface="Montserrat"/>
              <a:sym typeface="Montserrat"/>
            </a:endParaRPr>
          </a:p>
        </p:txBody>
      </p:sp>
      <p:sp>
        <p:nvSpPr>
          <p:cNvPr id="55" name="Google Shape;55;p13"/>
          <p:cNvSpPr txBox="1">
            <a:spLocks noGrp="1"/>
          </p:cNvSpPr>
          <p:nvPr>
            <p:ph type="subTitle" idx="1"/>
          </p:nvPr>
        </p:nvSpPr>
        <p:spPr>
          <a:xfrm>
            <a:off x="0" y="2465313"/>
            <a:ext cx="9144000" cy="612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r>
              <a:rPr lang="tr" sz="5600" dirty="0">
                <a:solidFill>
                  <a:schemeClr val="dk1"/>
                </a:solidFill>
                <a:latin typeface="Montserrat"/>
                <a:ea typeface="Montserrat"/>
                <a:cs typeface="Montserrat"/>
                <a:sym typeface="Montserrat"/>
              </a:rPr>
              <a:t>   </a:t>
            </a:r>
            <a:endParaRPr sz="5200" dirty="0">
              <a:solidFill>
                <a:schemeClr val="dk1"/>
              </a:solidFill>
              <a:latin typeface="Montserrat"/>
              <a:ea typeface="Montserrat"/>
              <a:cs typeface="Montserrat"/>
              <a:sym typeface="Montserrat"/>
            </a:endParaRPr>
          </a:p>
          <a:p>
            <a:pPr marL="0" lvl="0" indent="457200" algn="l" rtl="0">
              <a:spcBef>
                <a:spcPts val="0"/>
              </a:spcBef>
              <a:spcAft>
                <a:spcPts val="0"/>
              </a:spcAft>
              <a:buClr>
                <a:schemeClr val="dk1"/>
              </a:buClr>
              <a:buSzPts val="275"/>
              <a:buFont typeface="Arial"/>
              <a:buNone/>
            </a:pPr>
            <a:r>
              <a:rPr lang="tr" sz="8000" b="1" dirty="0">
                <a:solidFill>
                  <a:schemeClr val="dk1"/>
                </a:solidFill>
                <a:latin typeface="Montserrat"/>
                <a:ea typeface="Montserrat"/>
                <a:cs typeface="Montserrat"/>
                <a:sym typeface="Montserrat"/>
              </a:rPr>
              <a:t>       M. Furkan MÜLAYİM		: </a:t>
            </a:r>
            <a:r>
              <a:rPr lang="tr" sz="8000" b="1" dirty="0">
                <a:solidFill>
                  <a:srgbClr val="FF0100"/>
                </a:solidFill>
                <a:latin typeface="Montserrat"/>
                <a:ea typeface="Montserrat"/>
                <a:cs typeface="Montserrat"/>
                <a:sym typeface="Montserrat"/>
              </a:rPr>
              <a:t>Backend</a:t>
            </a:r>
            <a:endParaRPr sz="8000" b="1" dirty="0">
              <a:solidFill>
                <a:srgbClr val="FF0100"/>
              </a:solidFill>
              <a:latin typeface="Montserrat"/>
              <a:ea typeface="Montserrat"/>
              <a:cs typeface="Montserrat"/>
              <a:sym typeface="Montserrat"/>
            </a:endParaRPr>
          </a:p>
          <a:p>
            <a:pPr marL="0" lvl="0" indent="0" algn="ctr" rtl="0">
              <a:spcBef>
                <a:spcPts val="0"/>
              </a:spcBef>
              <a:spcAft>
                <a:spcPts val="0"/>
              </a:spcAft>
              <a:buClr>
                <a:schemeClr val="dk1"/>
              </a:buClr>
              <a:buSzPts val="275"/>
              <a:buFont typeface="Arial"/>
              <a:buNone/>
            </a:pPr>
            <a:endParaRPr sz="5200" dirty="0">
              <a:solidFill>
                <a:schemeClr val="dk1"/>
              </a:solidFill>
              <a:latin typeface="Montserrat"/>
              <a:ea typeface="Montserrat"/>
              <a:cs typeface="Montserrat"/>
              <a:sym typeface="Montserrat"/>
            </a:endParaRPr>
          </a:p>
          <a:p>
            <a:pPr marL="0" lvl="0" indent="0" algn="ctr" rtl="0">
              <a:spcBef>
                <a:spcPts val="0"/>
              </a:spcBef>
              <a:spcAft>
                <a:spcPts val="0"/>
              </a:spcAft>
              <a:buClr>
                <a:schemeClr val="dk1"/>
              </a:buClr>
              <a:buSzPts val="275"/>
              <a:buFont typeface="Arial"/>
              <a:buNone/>
            </a:pPr>
            <a:endParaRPr sz="5200" dirty="0">
              <a:solidFill>
                <a:srgbClr val="C4302B"/>
              </a:solidFill>
              <a:latin typeface="Montserrat"/>
              <a:ea typeface="Montserrat"/>
              <a:cs typeface="Montserrat"/>
              <a:sym typeface="Montserrat"/>
            </a:endParaRPr>
          </a:p>
          <a:p>
            <a:pPr marL="0" lvl="0" indent="0" algn="ctr" rtl="0">
              <a:spcBef>
                <a:spcPts val="0"/>
              </a:spcBef>
              <a:spcAft>
                <a:spcPts val="0"/>
              </a:spcAft>
              <a:buClr>
                <a:schemeClr val="dk1"/>
              </a:buClr>
              <a:buSzPts val="275"/>
              <a:buFont typeface="Arial"/>
              <a:buNone/>
            </a:pPr>
            <a:endParaRPr sz="5200" dirty="0">
              <a:solidFill>
                <a:srgbClr val="C4302B"/>
              </a:solidFill>
              <a:latin typeface="Montserrat"/>
              <a:ea typeface="Montserrat"/>
              <a:cs typeface="Montserrat"/>
              <a:sym typeface="Montserrat"/>
            </a:endParaRPr>
          </a:p>
          <a:p>
            <a:pPr marL="0" lvl="0" indent="0" algn="ctr" rtl="0">
              <a:spcBef>
                <a:spcPts val="0"/>
              </a:spcBef>
              <a:spcAft>
                <a:spcPts val="0"/>
              </a:spcAft>
              <a:buClr>
                <a:schemeClr val="dk1"/>
              </a:buClr>
              <a:buSzPts val="275"/>
              <a:buFont typeface="Arial"/>
              <a:buNone/>
            </a:pPr>
            <a:endParaRPr sz="5200" dirty="0">
              <a:solidFill>
                <a:srgbClr val="C4302B"/>
              </a:solidFill>
              <a:latin typeface="Montserrat"/>
              <a:ea typeface="Montserrat"/>
              <a:cs typeface="Montserrat"/>
              <a:sym typeface="Montserrat"/>
            </a:endParaRPr>
          </a:p>
          <a:p>
            <a:pPr marL="0" lvl="0" indent="0" algn="ctr" rtl="0">
              <a:spcBef>
                <a:spcPts val="0"/>
              </a:spcBef>
              <a:spcAft>
                <a:spcPts val="0"/>
              </a:spcAft>
              <a:buNone/>
            </a:pPr>
            <a:endParaRPr dirty="0">
              <a:latin typeface="Montserrat"/>
              <a:ea typeface="Montserrat"/>
              <a:cs typeface="Montserrat"/>
              <a:sym typeface="Montserrat"/>
            </a:endParaRPr>
          </a:p>
        </p:txBody>
      </p:sp>
      <p:sp>
        <p:nvSpPr>
          <p:cNvPr id="56" name="Google Shape;56;p13"/>
          <p:cNvSpPr txBox="1"/>
          <p:nvPr/>
        </p:nvSpPr>
        <p:spPr>
          <a:xfrm>
            <a:off x="0" y="3244650"/>
            <a:ext cx="914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000" b="1">
                <a:latin typeface="Montserrat"/>
                <a:ea typeface="Montserrat"/>
                <a:cs typeface="Montserrat"/>
                <a:sym typeface="Montserrat"/>
              </a:rPr>
              <a:t>	Ökkeşcan KÜÇÜKÖNDER	: </a:t>
            </a:r>
            <a:r>
              <a:rPr lang="tr" sz="2000" b="1">
                <a:solidFill>
                  <a:srgbClr val="FF0100"/>
                </a:solidFill>
                <a:latin typeface="Montserrat"/>
                <a:ea typeface="Montserrat"/>
                <a:cs typeface="Montserrat"/>
                <a:sym typeface="Montserrat"/>
              </a:rPr>
              <a:t>Frontend</a:t>
            </a:r>
            <a:endParaRPr sz="2000" b="1">
              <a:solidFill>
                <a:srgbClr val="FF0100"/>
              </a:solidFill>
              <a:latin typeface="Montserrat"/>
              <a:ea typeface="Montserrat"/>
              <a:cs typeface="Montserrat"/>
              <a:sym typeface="Montserrat"/>
            </a:endParaRPr>
          </a:p>
        </p:txBody>
      </p:sp>
      <p:sp>
        <p:nvSpPr>
          <p:cNvPr id="57" name="Google Shape;57;p13"/>
          <p:cNvSpPr txBox="1"/>
          <p:nvPr/>
        </p:nvSpPr>
        <p:spPr>
          <a:xfrm>
            <a:off x="0" y="3903975"/>
            <a:ext cx="914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000" b="1" dirty="0">
                <a:latin typeface="Montserrat"/>
                <a:ea typeface="Montserrat"/>
                <a:cs typeface="Montserrat"/>
                <a:sym typeface="Montserrat"/>
              </a:rPr>
              <a:t>	Yusuf BASATOGRUL		: </a:t>
            </a:r>
            <a:r>
              <a:rPr lang="tr" sz="2000" b="1" dirty="0">
                <a:solidFill>
                  <a:srgbClr val="FF0100"/>
                </a:solidFill>
                <a:latin typeface="Montserrat"/>
                <a:ea typeface="Montserrat"/>
                <a:cs typeface="Montserrat"/>
                <a:sym typeface="Montserrat"/>
              </a:rPr>
              <a:t>Developer/Veritabanı</a:t>
            </a:r>
            <a:endParaRPr sz="2000" b="1" dirty="0">
              <a:solidFill>
                <a:srgbClr val="FF0100"/>
              </a:solidFill>
              <a:latin typeface="Montserrat"/>
              <a:ea typeface="Montserrat"/>
              <a:cs typeface="Montserrat"/>
              <a:sym typeface="Montserrat"/>
            </a:endParaRPr>
          </a:p>
        </p:txBody>
      </p:sp>
      <p:sp>
        <p:nvSpPr>
          <p:cNvPr id="58" name="Google Shape;58;p13"/>
          <p:cNvSpPr txBox="1"/>
          <p:nvPr/>
        </p:nvSpPr>
        <p:spPr>
          <a:xfrm>
            <a:off x="2439750" y="437750"/>
            <a:ext cx="37080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2300">
                <a:solidFill>
                  <a:srgbClr val="292929"/>
                </a:solidFill>
                <a:latin typeface="Montserrat SemiBold"/>
                <a:ea typeface="Montserrat SemiBold"/>
                <a:cs typeface="Montserrat SemiBold"/>
                <a:sym typeface="Montserrat SemiBold"/>
              </a:rPr>
              <a:t>Ekip</a:t>
            </a:r>
            <a:endParaRPr sz="2300">
              <a:solidFill>
                <a:srgbClr val="292929"/>
              </a:solidFill>
              <a:latin typeface="Montserrat SemiBold"/>
              <a:ea typeface="Montserrat SemiBold"/>
              <a:cs typeface="Montserrat SemiBold"/>
              <a:sym typeface="Montserrat SemiBold"/>
            </a:endParaRPr>
          </a:p>
          <a:p>
            <a:pPr marL="0" lvl="0" indent="0" algn="ctr" rtl="0">
              <a:spcBef>
                <a:spcPts val="0"/>
              </a:spcBef>
              <a:spcAft>
                <a:spcPts val="0"/>
              </a:spcAft>
              <a:buNone/>
            </a:pPr>
            <a:r>
              <a:rPr lang="tr" sz="2900">
                <a:solidFill>
                  <a:srgbClr val="FF0100"/>
                </a:solidFill>
                <a:latin typeface="Montserrat SemiBold"/>
                <a:ea typeface="Montserrat SemiBold"/>
                <a:cs typeface="Montserrat SemiBold"/>
                <a:sym typeface="Montserrat SemiBold"/>
              </a:rPr>
              <a:t>Data Shredders</a:t>
            </a:r>
            <a:endParaRPr sz="2900">
              <a:solidFill>
                <a:srgbClr val="FF0100"/>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0" y="85741"/>
            <a:ext cx="8991600" cy="5057759"/>
          </a:xfrm>
          <a:prstGeom prst="rect">
            <a:avLst/>
          </a:prstGeom>
          <a:noFill/>
          <a:ln>
            <a:noFill/>
          </a:ln>
        </p:spPr>
      </p:pic>
      <p:sp>
        <p:nvSpPr>
          <p:cNvPr id="123" name="Google Shape;123;p22"/>
          <p:cNvSpPr txBox="1"/>
          <p:nvPr/>
        </p:nvSpPr>
        <p:spPr>
          <a:xfrm>
            <a:off x="0" y="579200"/>
            <a:ext cx="9144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2400">
                <a:solidFill>
                  <a:schemeClr val="dk1"/>
                </a:solidFill>
              </a:rPr>
              <a:t>PEKİ NEDEN PostgreSQL?</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tr">
                <a:solidFill>
                  <a:srgbClr val="FF0100"/>
                </a:solidFill>
              </a:rPr>
              <a:t>PostgreSQL</a:t>
            </a:r>
            <a:endParaRPr>
              <a:solidFill>
                <a:srgbClr val="FF0100"/>
              </a:solidFill>
            </a:endParaRPr>
          </a:p>
        </p:txBody>
      </p:sp>
      <p:sp>
        <p:nvSpPr>
          <p:cNvPr id="129" name="Google Shape;12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FF0100"/>
              </a:buClr>
              <a:buSzPts val="2000"/>
              <a:buFont typeface="Times New Roman"/>
              <a:buChar char="●"/>
            </a:pPr>
            <a:r>
              <a:rPr lang="tr" sz="2000">
                <a:solidFill>
                  <a:srgbClr val="FF0100"/>
                </a:solidFill>
                <a:highlight>
                  <a:srgbClr val="FFFFFF"/>
                </a:highlight>
                <a:latin typeface="Times New Roman"/>
                <a:ea typeface="Times New Roman"/>
                <a:cs typeface="Times New Roman"/>
                <a:sym typeface="Times New Roman"/>
              </a:rPr>
              <a:t>PostgreSQL performansı, karmaşık sorguların yürütülmesini gerektiren sistemlerde en iyi şekilde kullanılır.</a:t>
            </a:r>
            <a:endParaRPr sz="2000">
              <a:solidFill>
                <a:srgbClr val="FF01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2000">
              <a:solidFill>
                <a:srgbClr val="FF0100"/>
              </a:solidFill>
              <a:highlight>
                <a:srgbClr val="FFFFFF"/>
              </a:highlight>
              <a:latin typeface="Times New Roman"/>
              <a:ea typeface="Times New Roman"/>
              <a:cs typeface="Times New Roman"/>
              <a:sym typeface="Times New Roman"/>
            </a:endParaRPr>
          </a:p>
          <a:p>
            <a:pPr marL="457200" lvl="0" indent="-355600" algn="l" rtl="0">
              <a:spcBef>
                <a:spcPts val="1200"/>
              </a:spcBef>
              <a:spcAft>
                <a:spcPts val="0"/>
              </a:spcAft>
              <a:buClr>
                <a:schemeClr val="dk1"/>
              </a:buClr>
              <a:buSzPts val="2000"/>
              <a:buFont typeface="Times New Roman"/>
              <a:buChar char="●"/>
            </a:pPr>
            <a:r>
              <a:rPr lang="tr" sz="2000">
                <a:solidFill>
                  <a:schemeClr val="dk1"/>
                </a:solidFill>
                <a:highlight>
                  <a:srgbClr val="FFFFFF"/>
                </a:highlight>
                <a:latin typeface="Times New Roman"/>
                <a:ea typeface="Times New Roman"/>
                <a:cs typeface="Times New Roman"/>
                <a:sym typeface="Times New Roman"/>
              </a:rPr>
              <a:t>PostgreSQL, okuma ve yazma hızlarının çok önemli olduğu ve verilerin doğrulanması gereken büyük sistemlerde yaygın olarak kullanılmaktadır. Ayrıca, yalnızca coğrafi veri desteği, okuma kilidi olmayan eşzamanlılık ve benzeri (örneğin Oracle, SQL Server) gibi ticari çözümlerde kullanılabilen çeşitli performans optimizasyonlarını destekler.</a:t>
            </a:r>
            <a:endParaRPr sz="2000">
              <a:solidFill>
                <a:schemeClr val="dk1"/>
              </a:solidFill>
              <a:highlight>
                <a:srgbClr val="FFFFFF"/>
              </a:highlight>
              <a:latin typeface="Times New Roman"/>
              <a:ea typeface="Times New Roman"/>
              <a:cs typeface="Times New Roman"/>
              <a:sym typeface="Times New Roman"/>
            </a:endParaRPr>
          </a:p>
        </p:txBody>
      </p:sp>
      <p:pic>
        <p:nvPicPr>
          <p:cNvPr id="130" name="Google Shape;130;p23"/>
          <p:cNvPicPr preferRelativeResize="0"/>
          <p:nvPr/>
        </p:nvPicPr>
        <p:blipFill>
          <a:blip r:embed="rId3">
            <a:alphaModFix/>
          </a:blip>
          <a:stretch>
            <a:fillRect/>
          </a:stretch>
        </p:blipFill>
        <p:spPr>
          <a:xfrm>
            <a:off x="6186100" y="4028500"/>
            <a:ext cx="1776274" cy="999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a:solidFill>
            <a:srgbClr val="666666"/>
          </a:solidFill>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tr"/>
              <a:t>					 </a:t>
            </a:r>
            <a:r>
              <a:rPr lang="tr" b="1">
                <a:solidFill>
                  <a:srgbClr val="00FFFF"/>
                </a:solidFill>
              </a:rPr>
              <a:t>Peki Framework Nedir?</a:t>
            </a:r>
            <a:endParaRPr b="1">
              <a:solidFill>
                <a:srgbClr val="00FFFF"/>
              </a:solidFill>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tr"/>
              <a:t>Frameworkler bize, daha önceden hazırlanmış olan kod yığınları sunarlar.</a:t>
            </a:r>
            <a:endParaRPr/>
          </a:p>
          <a:p>
            <a:pPr marL="0" lvl="0" indent="0" algn="l" rtl="0">
              <a:spcBef>
                <a:spcPts val="1200"/>
              </a:spcBef>
              <a:spcAft>
                <a:spcPts val="0"/>
              </a:spcAft>
              <a:buNone/>
            </a:pPr>
            <a:r>
              <a:rPr lang="tr"/>
              <a:t>	Mesela bir navbar yapmak istediğinizde takip etmeniz/yapmanız gereken işlemler az çok belirlidir ve bunları yapmak durumundasınızdır. İşte frameworkler sizi bu iş yükünden bir nebze kurtararak, bazı hazır kodlar/yapılar üzerinde bu navbarı oluşturmanızı sağlar. Bu da işlem kolaylığı ve zaman tasarrufu demektir.</a:t>
            </a:r>
            <a:endParaRPr/>
          </a:p>
          <a:p>
            <a:pPr marL="0" lvl="0" indent="0" algn="l" rtl="0">
              <a:spcBef>
                <a:spcPts val="1200"/>
              </a:spcBef>
              <a:spcAft>
                <a:spcPts val="0"/>
              </a:spcAft>
              <a:buNone/>
            </a:pPr>
            <a:endParaRPr/>
          </a:p>
          <a:p>
            <a:pPr marL="0" lvl="0" indent="0" algn="l" rtl="0">
              <a:spcBef>
                <a:spcPts val="1200"/>
              </a:spcBef>
              <a:spcAft>
                <a:spcPts val="0"/>
              </a:spcAft>
              <a:buNone/>
            </a:pPr>
            <a:r>
              <a:rPr lang="tr" sz="1500" b="1"/>
              <a:t>Medium’da bir makaleye göre Framework:</a:t>
            </a:r>
            <a:endParaRPr sz="1500" b="1"/>
          </a:p>
          <a:p>
            <a:pPr marL="0" lvl="0" indent="0" algn="l" rtl="0">
              <a:spcBef>
                <a:spcPts val="1200"/>
              </a:spcBef>
              <a:spcAft>
                <a:spcPts val="0"/>
              </a:spcAft>
              <a:buNone/>
            </a:pPr>
            <a:r>
              <a:rPr lang="tr" sz="1500">
                <a:solidFill>
                  <a:srgbClr val="292929"/>
                </a:solidFill>
                <a:highlight>
                  <a:srgbClr val="FFFFFF"/>
                </a:highlight>
                <a:latin typeface="Georgia"/>
                <a:ea typeface="Georgia"/>
                <a:cs typeface="Georgia"/>
                <a:sym typeface="Georgia"/>
              </a:rPr>
              <a:t>Framework geliştiricilerin kullandığı daha önceden hazırlanmış kütüphanelerin bulunduğu ve bu mevcut kütüphanelere sürekli olarak yenilerinin eklendiği yapıdır.</a:t>
            </a:r>
            <a:endParaRPr sz="1500">
              <a:solidFill>
                <a:srgbClr val="292929"/>
              </a:solidFill>
              <a:highlight>
                <a:srgbClr val="FFFFFF"/>
              </a:highlight>
              <a:latin typeface="Georgia"/>
              <a:ea typeface="Georgia"/>
              <a:cs typeface="Georgia"/>
              <a:sym typeface="Georgia"/>
            </a:endParaRPr>
          </a:p>
          <a:p>
            <a:pPr marL="0" lvl="0" indent="0" algn="l" rtl="0">
              <a:spcBef>
                <a:spcPts val="1200"/>
              </a:spcBef>
              <a:spcAft>
                <a:spcPts val="0"/>
              </a:spcAft>
              <a:buNone/>
            </a:pPr>
            <a:r>
              <a:rPr lang="tr" sz="1500">
                <a:solidFill>
                  <a:srgbClr val="292929"/>
                </a:solidFill>
                <a:highlight>
                  <a:srgbClr val="FFFFFF"/>
                </a:highlight>
                <a:latin typeface="Georgia"/>
                <a:ea typeface="Georgia"/>
                <a:cs typeface="Georgia"/>
                <a:sym typeface="Georgia"/>
              </a:rPr>
              <a:t>https://medium.com/kodcular/framework-nedir-4bb9b83981fd</a:t>
            </a:r>
            <a:endParaRPr sz="1500">
              <a:solidFill>
                <a:srgbClr val="292929"/>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a:solidFill>
            <a:schemeClr val="dk2"/>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tr" b="1">
                <a:solidFill>
                  <a:srgbClr val="00FFFF"/>
                </a:solidFill>
              </a:rPr>
              <a:t>Neden React Seçtik?</a:t>
            </a:r>
            <a:endParaRPr b="1">
              <a:solidFill>
                <a:srgbClr val="00FFFF"/>
              </a:solidFill>
            </a:endParaRPr>
          </a:p>
        </p:txBody>
      </p:sp>
      <p:sp>
        <p:nvSpPr>
          <p:cNvPr id="142" name="Google Shape;14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1450">
                <a:solidFill>
                  <a:schemeClr val="dk1"/>
                </a:solidFill>
                <a:highlight>
                  <a:srgbClr val="FFFFFF"/>
                </a:highlight>
              </a:rPr>
              <a:t>Angular, Typescript kullanılarak oluşturulmuş bir Javascript çerçevesidir, Reactjs ise bir Javascript kitaplığıdır ve JSX kullanılarak oluşturulmuştur. </a:t>
            </a:r>
            <a:endParaRPr sz="1450">
              <a:solidFill>
                <a:schemeClr val="dk1"/>
              </a:solidFill>
              <a:highlight>
                <a:srgbClr val="FFFFFF"/>
              </a:highlight>
            </a:endParaRPr>
          </a:p>
          <a:p>
            <a:pPr marL="0" lvl="0" indent="457200" algn="l" rtl="0">
              <a:spcBef>
                <a:spcPts val="1200"/>
              </a:spcBef>
              <a:spcAft>
                <a:spcPts val="0"/>
              </a:spcAft>
              <a:buNone/>
            </a:pPr>
            <a:r>
              <a:rPr lang="tr" sz="1450">
                <a:solidFill>
                  <a:schemeClr val="dk1"/>
                </a:solidFill>
                <a:highlight>
                  <a:srgbClr val="FFFFFF"/>
                </a:highlight>
              </a:rPr>
              <a:t>Angular, çoğunlukla tek sayfalı uygulamalar ve aşamalı web uygulamaları gibi karmaşık kurumsal düzeyde uygulamalar oluşturmak için kullanılırken, React, sık değişken veriler içeren herhangi bir uygulamada UI bileşenleri oluşturmak için kullanılır.(</a:t>
            </a:r>
            <a:r>
              <a:rPr lang="tr" sz="1450" u="sng">
                <a:solidFill>
                  <a:schemeClr val="hlink"/>
                </a:solidFill>
                <a:highlight>
                  <a:srgbClr val="FFFFFF"/>
                </a:highlight>
                <a:hlinkClick r:id="rId3"/>
              </a:rPr>
              <a:t>https://www.simform.com/blog/angular-vs-react/#:~:text=Angular%20is%20a%20Javascript%20framework,app%20with%20frequently%20variable%20data</a:t>
            </a:r>
            <a:r>
              <a:rPr lang="tr" sz="1450">
                <a:solidFill>
                  <a:schemeClr val="dk1"/>
                </a:solidFill>
                <a:highlight>
                  <a:srgbClr val="FFFFFF"/>
                </a:highlight>
              </a:rPr>
              <a:t>.)</a:t>
            </a:r>
            <a:endParaRPr sz="1450">
              <a:solidFill>
                <a:schemeClr val="dk1"/>
              </a:solidFill>
              <a:highlight>
                <a:srgbClr val="FFFFFF"/>
              </a:highlight>
            </a:endParaRPr>
          </a:p>
          <a:p>
            <a:pPr marL="0" lvl="0" indent="457200" algn="l" rtl="0">
              <a:spcBef>
                <a:spcPts val="1200"/>
              </a:spcBef>
              <a:spcAft>
                <a:spcPts val="0"/>
              </a:spcAft>
              <a:buNone/>
            </a:pPr>
            <a:r>
              <a:rPr lang="tr" sz="1450">
                <a:solidFill>
                  <a:schemeClr val="dk1"/>
                </a:solidFill>
                <a:highlight>
                  <a:srgbClr val="FFFFFF"/>
                </a:highlight>
              </a:rPr>
              <a:t>YouTube istatistikleri değişken yapıda olduğu ve oluşturacağımız website dinamik yapıda olacağı için React’ı tercih ettik.</a:t>
            </a:r>
            <a:endParaRPr sz="1450">
              <a:solidFill>
                <a:schemeClr val="dk1"/>
              </a:solidFill>
              <a:highlight>
                <a:srgbClr val="FFFFFF"/>
              </a:highlight>
            </a:endParaRPr>
          </a:p>
          <a:p>
            <a:pPr marL="0" lvl="0" indent="457200" algn="l" rtl="0">
              <a:spcBef>
                <a:spcPts val="1200"/>
              </a:spcBef>
              <a:spcAft>
                <a:spcPts val="1200"/>
              </a:spcAft>
              <a:buNone/>
            </a:pPr>
            <a:endParaRPr sz="14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a:solidFill>
            <a:schemeClr val="dk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b="1">
                <a:solidFill>
                  <a:srgbClr val="00FFFF"/>
                </a:solidFill>
              </a:rPr>
              <a:t>							React Nedir?</a:t>
            </a:r>
            <a:endParaRPr b="1">
              <a:solidFill>
                <a:srgbClr val="00FFFF"/>
              </a:solidFill>
            </a:endParaRPr>
          </a:p>
        </p:txBody>
      </p:sp>
      <p:sp>
        <p:nvSpPr>
          <p:cNvPr id="148" name="Google Shape;148;p26"/>
          <p:cNvSpPr txBox="1">
            <a:spLocks noGrp="1"/>
          </p:cNvSpPr>
          <p:nvPr>
            <p:ph type="body" idx="1"/>
          </p:nvPr>
        </p:nvSpPr>
        <p:spPr>
          <a:xfrm>
            <a:off x="311700" y="1152475"/>
            <a:ext cx="7755000" cy="3117300"/>
          </a:xfrm>
          <a:prstGeom prst="rect">
            <a:avLst/>
          </a:prstGeom>
          <a:solidFill>
            <a:schemeClr val="lt1"/>
          </a:solidFill>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tr"/>
              <a:t>Reactjs, Facebook ekibi tarafından geliştirilmiş olan bir javascript frameworküdür.</a:t>
            </a:r>
            <a:endParaRPr/>
          </a:p>
          <a:p>
            <a:pPr marL="0" lvl="0" indent="0" algn="l" rtl="0">
              <a:spcBef>
                <a:spcPts val="1200"/>
              </a:spcBef>
              <a:spcAft>
                <a:spcPts val="0"/>
              </a:spcAft>
              <a:buNone/>
            </a:pPr>
            <a:r>
              <a:rPr lang="tr"/>
              <a:t>İlk kez 2013 yılının mayıs ayında yayımlanmıştır. </a:t>
            </a:r>
            <a:endParaRPr/>
          </a:p>
          <a:p>
            <a:pPr marL="0" lvl="0" indent="0" algn="l" rtl="0">
              <a:spcBef>
                <a:spcPts val="1200"/>
              </a:spcBef>
              <a:spcAft>
                <a:spcPts val="0"/>
              </a:spcAft>
              <a:buNone/>
            </a:pPr>
            <a:r>
              <a:rPr lang="tr"/>
              <a:t>React’ın Oluşturulma Sebepleri:</a:t>
            </a:r>
            <a:endParaRPr/>
          </a:p>
          <a:p>
            <a:pPr marL="457200" lvl="0" indent="-325755" algn="l" rtl="0">
              <a:spcBef>
                <a:spcPts val="1200"/>
              </a:spcBef>
              <a:spcAft>
                <a:spcPts val="0"/>
              </a:spcAft>
              <a:buSzPct val="100000"/>
              <a:buChar char="-"/>
            </a:pPr>
            <a:r>
              <a:rPr lang="tr"/>
              <a:t>Diğer frameworklerin daha az kullanıcı arayüzü odaklı oluşu</a:t>
            </a:r>
            <a:endParaRPr/>
          </a:p>
          <a:p>
            <a:pPr marL="457200" lvl="0" indent="-325755" algn="l" rtl="0">
              <a:spcBef>
                <a:spcPts val="0"/>
              </a:spcBef>
              <a:spcAft>
                <a:spcPts val="0"/>
              </a:spcAft>
              <a:buSzPct val="100000"/>
              <a:buChar char="-"/>
            </a:pPr>
            <a:r>
              <a:rPr lang="tr"/>
              <a:t>Hata ve bugların zaman ve nakit kaybına sebebiyet vermesi</a:t>
            </a:r>
            <a:endParaRPr/>
          </a:p>
          <a:p>
            <a:pPr marL="457200" lvl="0" indent="-325755" algn="l" rtl="0">
              <a:spcBef>
                <a:spcPts val="0"/>
              </a:spcBef>
              <a:spcAft>
                <a:spcPts val="0"/>
              </a:spcAft>
              <a:buSzPct val="100000"/>
              <a:buChar char="-"/>
            </a:pPr>
            <a:r>
              <a:rPr lang="tr"/>
              <a:t>Anlık olarak değişen değerleri render etmek için diğer frameworklerin, komple sayfayı render etmesi bu yüzden işlem yoğunluğu oluşturması. React ile bu sorun ortadan kaldırılmış, sadece değişime uğrayan kısım/değer render edilmeye başlanmıştır.</a:t>
            </a:r>
            <a:endParaRPr/>
          </a:p>
          <a:p>
            <a:pPr marL="0" lvl="0" indent="0" algn="l" rtl="0">
              <a:spcBef>
                <a:spcPts val="1200"/>
              </a:spcBef>
              <a:spcAft>
                <a:spcPts val="1200"/>
              </a:spcAft>
              <a:buNone/>
            </a:pPr>
            <a:endParaRPr/>
          </a:p>
        </p:txBody>
      </p:sp>
      <p:pic>
        <p:nvPicPr>
          <p:cNvPr id="149" name="Google Shape;149;p26"/>
          <p:cNvPicPr preferRelativeResize="0"/>
          <p:nvPr/>
        </p:nvPicPr>
        <p:blipFill>
          <a:blip r:embed="rId3">
            <a:alphaModFix/>
          </a:blip>
          <a:stretch>
            <a:fillRect/>
          </a:stretch>
        </p:blipFill>
        <p:spPr>
          <a:xfrm>
            <a:off x="7040675" y="1017725"/>
            <a:ext cx="1994199" cy="173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236475" y="169125"/>
            <a:ext cx="8520600" cy="572700"/>
          </a:xfrm>
          <a:prstGeom prst="rect">
            <a:avLst/>
          </a:prstGeom>
          <a:solidFill>
            <a:schemeClr val="dk2"/>
          </a:solidFill>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tr"/>
              <a:t>							</a:t>
            </a:r>
            <a:r>
              <a:rPr lang="tr">
                <a:solidFill>
                  <a:srgbClr val="00FFFF"/>
                </a:solidFill>
              </a:rPr>
              <a:t>  </a:t>
            </a:r>
            <a:r>
              <a:rPr lang="tr" b="1">
                <a:solidFill>
                  <a:srgbClr val="00FFFF"/>
                </a:solidFill>
              </a:rPr>
              <a:t>UI Taslağımız</a:t>
            </a:r>
            <a:endParaRPr b="1">
              <a:solidFill>
                <a:srgbClr val="00FFFF"/>
              </a:solidFill>
            </a:endParaRPr>
          </a:p>
        </p:txBody>
      </p:sp>
      <p:pic>
        <p:nvPicPr>
          <p:cNvPr id="155" name="Google Shape;155;p27"/>
          <p:cNvPicPr preferRelativeResize="0"/>
          <p:nvPr/>
        </p:nvPicPr>
        <p:blipFill>
          <a:blip r:embed="rId3">
            <a:alphaModFix/>
          </a:blip>
          <a:stretch>
            <a:fillRect/>
          </a:stretch>
        </p:blipFill>
        <p:spPr>
          <a:xfrm>
            <a:off x="1287500" y="741825"/>
            <a:ext cx="6871150" cy="4342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152400" y="152400"/>
            <a:ext cx="6096000" cy="4572000"/>
          </a:xfrm>
          <a:prstGeom prst="rect">
            <a:avLst/>
          </a:prstGeom>
          <a:noFill/>
          <a:ln>
            <a:noFill/>
          </a:ln>
        </p:spPr>
      </p:pic>
      <p:sp>
        <p:nvSpPr>
          <p:cNvPr id="161" name="Google Shape;161;p28"/>
          <p:cNvSpPr txBox="1"/>
          <p:nvPr/>
        </p:nvSpPr>
        <p:spPr>
          <a:xfrm>
            <a:off x="4572000" y="2115150"/>
            <a:ext cx="4251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3000">
                <a:solidFill>
                  <a:srgbClr val="FF0100"/>
                </a:solidFill>
              </a:rPr>
              <a:t>TEŞEKKÜR EDERİZ…</a:t>
            </a:r>
            <a:endParaRPr sz="3000">
              <a:solidFill>
                <a:srgbClr val="FF01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5" name="Google Shape;65;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6" name="Google Shape;66;p14"/>
          <p:cNvSpPr txBox="1"/>
          <p:nvPr/>
        </p:nvSpPr>
        <p:spPr>
          <a:xfrm>
            <a:off x="8022900" y="4168675"/>
            <a:ext cx="80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3" name="Google Shape;73;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7" name="Google Shape;87;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4" name="Google Shape;94;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2400"/>
              </a:spcBef>
              <a:spcAft>
                <a:spcPts val="2400"/>
              </a:spcAft>
              <a:buClr>
                <a:schemeClr val="dk1"/>
              </a:buClr>
              <a:buSzPct val="38823"/>
              <a:buFont typeface="Arial"/>
              <a:buNone/>
            </a:pPr>
            <a:r>
              <a:rPr lang="tr" sz="2833" b="1">
                <a:solidFill>
                  <a:srgbClr val="FF0100"/>
                </a:solidFill>
                <a:highlight>
                  <a:schemeClr val="lt1"/>
                </a:highlight>
              </a:rPr>
              <a:t>MySQL DEZAVANTAJLARI </a:t>
            </a:r>
            <a:endParaRPr sz="3133"/>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sz="2400">
              <a:solidFill>
                <a:schemeClr val="dk1"/>
              </a:solidFill>
              <a:latin typeface="Roboto"/>
              <a:ea typeface="Roboto"/>
              <a:cs typeface="Roboto"/>
              <a:sym typeface="Roboto"/>
            </a:endParaRPr>
          </a:p>
          <a:p>
            <a:pPr marL="457200" lvl="0" indent="-381000" algn="l" rtl="0">
              <a:spcBef>
                <a:spcPts val="1200"/>
              </a:spcBef>
              <a:spcAft>
                <a:spcPts val="0"/>
              </a:spcAft>
              <a:buClr>
                <a:schemeClr val="dk1"/>
              </a:buClr>
              <a:buSzPts val="2400"/>
              <a:buFont typeface="Roboto"/>
              <a:buChar char="●"/>
            </a:pPr>
            <a:r>
              <a:rPr lang="tr" sz="2400">
                <a:solidFill>
                  <a:schemeClr val="dk1"/>
                </a:solidFill>
                <a:latin typeface="Roboto"/>
                <a:ea typeface="Roboto"/>
                <a:cs typeface="Roboto"/>
                <a:sym typeface="Roboto"/>
              </a:rPr>
              <a:t>Kullanıma bağlı olarak, büyük bellek depolaması gerektirir.</a:t>
            </a:r>
            <a:endParaRPr sz="2400">
              <a:solidFill>
                <a:schemeClr val="dk1"/>
              </a:solidFill>
              <a:latin typeface="Roboto"/>
              <a:ea typeface="Roboto"/>
              <a:cs typeface="Roboto"/>
              <a:sym typeface="Roboto"/>
            </a:endParaRPr>
          </a:p>
          <a:p>
            <a:pPr marL="457200" lvl="0" indent="-381000" algn="l" rtl="0">
              <a:spcBef>
                <a:spcPts val="0"/>
              </a:spcBef>
              <a:spcAft>
                <a:spcPts val="0"/>
              </a:spcAft>
              <a:buClr>
                <a:srgbClr val="FF0100"/>
              </a:buClr>
              <a:buSzPts val="2400"/>
              <a:buFont typeface="Roboto"/>
              <a:buChar char="●"/>
            </a:pPr>
            <a:r>
              <a:rPr lang="tr" sz="2400">
                <a:solidFill>
                  <a:srgbClr val="FF0100"/>
                </a:solidFill>
                <a:latin typeface="Roboto"/>
                <a:ea typeface="Roboto"/>
                <a:cs typeface="Roboto"/>
                <a:sym typeface="Roboto"/>
              </a:rPr>
              <a:t>Depolanan işlemlerde hata ayıklama süreci kolay değildir.</a:t>
            </a:r>
            <a:endParaRPr sz="2400">
              <a:solidFill>
                <a:srgbClr val="FF0100"/>
              </a:solidFill>
              <a:latin typeface="Roboto"/>
              <a:ea typeface="Roboto"/>
              <a:cs typeface="Roboto"/>
              <a:sym typeface="Roboto"/>
            </a:endParaRPr>
          </a:p>
          <a:p>
            <a:pPr marL="457200" lvl="0" indent="0" algn="l" rtl="0">
              <a:spcBef>
                <a:spcPts val="1200"/>
              </a:spcBef>
              <a:spcAft>
                <a:spcPts val="0"/>
              </a:spcAft>
              <a:buNone/>
            </a:pPr>
            <a:endParaRPr sz="2400">
              <a:solidFill>
                <a:schemeClr val="dk1"/>
              </a:solidFill>
              <a:latin typeface="Roboto"/>
              <a:ea typeface="Roboto"/>
              <a:cs typeface="Roboto"/>
              <a:sym typeface="Roboto"/>
            </a:endParaRPr>
          </a:p>
          <a:p>
            <a:pPr marL="0" lvl="0" indent="0" algn="l" rtl="0">
              <a:spcBef>
                <a:spcPts val="1200"/>
              </a:spcBef>
              <a:spcAft>
                <a:spcPts val="1200"/>
              </a:spcAft>
              <a:buNone/>
            </a:pPr>
            <a:endParaRPr/>
          </a:p>
        </p:txBody>
      </p:sp>
      <p:sp>
        <p:nvSpPr>
          <p:cNvPr id="101" name="Google Shape;101;p19"/>
          <p:cNvSpPr txBox="1"/>
          <p:nvPr/>
        </p:nvSpPr>
        <p:spPr>
          <a:xfrm>
            <a:off x="278025" y="231700"/>
            <a:ext cx="42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 name="Google Shape;102;p19"/>
          <p:cNvPicPr preferRelativeResize="0"/>
          <p:nvPr/>
        </p:nvPicPr>
        <p:blipFill>
          <a:blip r:embed="rId3">
            <a:alphaModFix/>
          </a:blip>
          <a:stretch>
            <a:fillRect/>
          </a:stretch>
        </p:blipFill>
        <p:spPr>
          <a:xfrm>
            <a:off x="3439938" y="2757675"/>
            <a:ext cx="2264126" cy="2229300"/>
          </a:xfrm>
          <a:prstGeom prst="rect">
            <a:avLst/>
          </a:prstGeom>
          <a:noFill/>
          <a:ln>
            <a:noFill/>
          </a:ln>
        </p:spPr>
      </p:pic>
      <p:sp>
        <p:nvSpPr>
          <p:cNvPr id="103" name="Google Shape;103;p19"/>
          <p:cNvSpPr txBox="1"/>
          <p:nvPr/>
        </p:nvSpPr>
        <p:spPr>
          <a:xfrm>
            <a:off x="2096775" y="150600"/>
            <a:ext cx="2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tr" b="1">
                <a:solidFill>
                  <a:srgbClr val="FF0100"/>
                </a:solidFill>
              </a:rPr>
              <a:t>mongoDB DEZAVANTAJLARI</a:t>
            </a:r>
            <a:endParaRPr b="1">
              <a:solidFill>
                <a:srgbClr val="FF0100"/>
              </a:solidFill>
            </a:endParaRPr>
          </a:p>
        </p:txBody>
      </p:sp>
      <p:sp>
        <p:nvSpPr>
          <p:cNvPr id="109" name="Google Shape;109;p20"/>
          <p:cNvSpPr txBox="1">
            <a:spLocks noGrp="1"/>
          </p:cNvSpPr>
          <p:nvPr>
            <p:ph type="body" idx="1"/>
          </p:nvPr>
        </p:nvSpPr>
        <p:spPr>
          <a:xfrm>
            <a:off x="311700" y="1152475"/>
            <a:ext cx="5990400" cy="3365400"/>
          </a:xfrm>
          <a:prstGeom prst="rect">
            <a:avLst/>
          </a:prstGeom>
        </p:spPr>
        <p:txBody>
          <a:bodyPr spcFirstLastPara="1" wrap="square" lIns="91425" tIns="91425" rIns="91425" bIns="91425" anchor="t" anchorCtr="0">
            <a:normAutofit/>
          </a:bodyPr>
          <a:lstStyle/>
          <a:p>
            <a:pPr marL="0" lvl="0" indent="0" algn="l" rtl="0">
              <a:lnSpc>
                <a:spcPct val="162500"/>
              </a:lnSpc>
              <a:spcBef>
                <a:spcPts val="0"/>
              </a:spcBef>
              <a:spcAft>
                <a:spcPts val="0"/>
              </a:spcAft>
              <a:buClr>
                <a:schemeClr val="dk1"/>
              </a:buClr>
              <a:buSzPts val="1100"/>
              <a:buFont typeface="Arial"/>
              <a:buNone/>
            </a:pPr>
            <a:r>
              <a:rPr lang="tr" sz="1500">
                <a:solidFill>
                  <a:schemeClr val="dk1"/>
                </a:solidFill>
                <a:highlight>
                  <a:srgbClr val="FFFFFF"/>
                </a:highlight>
                <a:latin typeface="Roboto"/>
                <a:ea typeface="Roboto"/>
                <a:cs typeface="Roboto"/>
                <a:sym typeface="Roboto"/>
              </a:rPr>
              <a:t>İlişkisel veri tabanlarının aksine, manuel olarak yapılması gereken birleştirme ihtiyacı varsa, birden fazla sorgulama yapmanız gerekir.</a:t>
            </a:r>
            <a:endParaRPr sz="1500">
              <a:solidFill>
                <a:schemeClr val="dk1"/>
              </a:solidFill>
              <a:highlight>
                <a:srgbClr val="FFFFFF"/>
              </a:highlight>
              <a:latin typeface="Roboto"/>
              <a:ea typeface="Roboto"/>
              <a:cs typeface="Roboto"/>
              <a:sym typeface="Roboto"/>
            </a:endParaRPr>
          </a:p>
          <a:p>
            <a:pPr marL="0" lvl="0" indent="0" algn="l" rtl="0">
              <a:lnSpc>
                <a:spcPct val="162500"/>
              </a:lnSpc>
              <a:spcBef>
                <a:spcPts val="1500"/>
              </a:spcBef>
              <a:spcAft>
                <a:spcPts val="0"/>
              </a:spcAft>
              <a:buClr>
                <a:schemeClr val="dk1"/>
              </a:buClr>
              <a:buSzPts val="1100"/>
              <a:buFont typeface="Arial"/>
              <a:buNone/>
            </a:pPr>
            <a:r>
              <a:rPr lang="tr" sz="1500">
                <a:solidFill>
                  <a:srgbClr val="FF0100"/>
                </a:solidFill>
                <a:highlight>
                  <a:srgbClr val="FFFFFF"/>
                </a:highlight>
                <a:latin typeface="Roboto"/>
                <a:ea typeface="Roboto"/>
                <a:cs typeface="Roboto"/>
                <a:sym typeface="Roboto"/>
              </a:rPr>
              <a:t>Her belge için bir anahtar adı depolayarak MongoDB’nin daha yüksek bellek alanına ihtiyacı vardır.</a:t>
            </a:r>
            <a:r>
              <a:rPr lang="tr" sz="1500">
                <a:solidFill>
                  <a:schemeClr val="dk1"/>
                </a:solidFill>
                <a:highlight>
                  <a:srgbClr val="FFFFFF"/>
                </a:highlight>
                <a:latin typeface="Roboto"/>
                <a:ea typeface="Roboto"/>
                <a:cs typeface="Roboto"/>
                <a:sym typeface="Roboto"/>
              </a:rPr>
              <a:t> Bu nedenle de oldukça fazla sayıda yinelenen veriyle uğraşmanız gerekebilir.</a:t>
            </a:r>
            <a:endParaRPr sz="1500">
              <a:solidFill>
                <a:schemeClr val="dk1"/>
              </a:solidFill>
              <a:highlight>
                <a:srgbClr val="FFFFFF"/>
              </a:highlight>
              <a:latin typeface="Roboto"/>
              <a:ea typeface="Roboto"/>
              <a:cs typeface="Roboto"/>
              <a:sym typeface="Roboto"/>
            </a:endParaRPr>
          </a:p>
          <a:p>
            <a:pPr marL="0" lvl="0" indent="0" algn="l" rtl="0">
              <a:spcBef>
                <a:spcPts val="1500"/>
              </a:spcBef>
              <a:spcAft>
                <a:spcPts val="1200"/>
              </a:spcAft>
              <a:buNone/>
            </a:pPr>
            <a:endParaRPr/>
          </a:p>
        </p:txBody>
      </p:sp>
      <p:pic>
        <p:nvPicPr>
          <p:cNvPr id="110" name="Google Shape;110;p20"/>
          <p:cNvPicPr preferRelativeResize="0"/>
          <p:nvPr/>
        </p:nvPicPr>
        <p:blipFill>
          <a:blip r:embed="rId3">
            <a:alphaModFix/>
          </a:blip>
          <a:stretch>
            <a:fillRect/>
          </a:stretch>
        </p:blipFill>
        <p:spPr>
          <a:xfrm>
            <a:off x="6884300" y="1597750"/>
            <a:ext cx="1948000" cy="19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tr" b="1">
                <a:solidFill>
                  <a:srgbClr val="FF0100"/>
                </a:solidFill>
              </a:rPr>
              <a:t>SQL SERVER DEZAVANTAJLARI</a:t>
            </a:r>
            <a:endParaRPr b="1">
              <a:solidFill>
                <a:srgbClr val="FF0100"/>
              </a:solidFill>
            </a:endParaRPr>
          </a:p>
        </p:txBody>
      </p:sp>
      <p:sp>
        <p:nvSpPr>
          <p:cNvPr id="116" name="Google Shape;116;p21"/>
          <p:cNvSpPr txBox="1">
            <a:spLocks noGrp="1"/>
          </p:cNvSpPr>
          <p:nvPr>
            <p:ph type="body" idx="1"/>
          </p:nvPr>
        </p:nvSpPr>
        <p:spPr>
          <a:xfrm>
            <a:off x="311700" y="1152475"/>
            <a:ext cx="5121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600">
                <a:solidFill>
                  <a:schemeClr val="dk1"/>
                </a:solidFill>
                <a:highlight>
                  <a:srgbClr val="FFFFFF"/>
                </a:highlight>
                <a:latin typeface="Roboto"/>
                <a:ea typeface="Roboto"/>
                <a:cs typeface="Roboto"/>
                <a:sym typeface="Roboto"/>
              </a:rPr>
              <a:t>Alternatif bir ilişkisel veritabanı yönetim sistemi yerine Microsoft SQL Server kullanmanın en büyük dezavantajlarından biri, </a:t>
            </a:r>
            <a:r>
              <a:rPr lang="tr" sz="1600">
                <a:solidFill>
                  <a:srgbClr val="FF0100"/>
                </a:solidFill>
                <a:highlight>
                  <a:srgbClr val="FFFFFF"/>
                </a:highlight>
                <a:latin typeface="Roboto"/>
                <a:ea typeface="Roboto"/>
                <a:cs typeface="Roboto"/>
                <a:sym typeface="Roboto"/>
              </a:rPr>
              <a:t>lisans seçeneklerinin oldukça pahalı olmasıdır.</a:t>
            </a:r>
            <a:r>
              <a:rPr lang="tr" sz="1600">
                <a:solidFill>
                  <a:schemeClr val="dk1"/>
                </a:solidFill>
                <a:highlight>
                  <a:srgbClr val="FFFFFF"/>
                </a:highlight>
                <a:latin typeface="Roboto"/>
                <a:ea typeface="Roboto"/>
                <a:cs typeface="Roboto"/>
                <a:sym typeface="Roboto"/>
              </a:rPr>
              <a:t> Yazılımı geliştirme veya eğitim amaçlı kullanmak ücretsiz olsa da, her türlü iş kullanımı bir lisans ücretine tabidir. Örneğin, SQL Server 2008 için, SQL Server Standard Edition, işlemci başına 7,171 $ tutarındadır. Microsoft web sitesine göre, SQL Server Datacenter sürümü işlemci başına 54.990 dolar. Kâr amaçlı web siteleri işleten küçük işletmeler ve bireyler için bu uygun değildir. </a:t>
            </a:r>
            <a:endParaRPr sz="1600">
              <a:solidFill>
                <a:schemeClr val="dk1"/>
              </a:solidFill>
            </a:endParaRPr>
          </a:p>
        </p:txBody>
      </p:sp>
      <p:pic>
        <p:nvPicPr>
          <p:cNvPr id="117" name="Google Shape;117;p21"/>
          <p:cNvPicPr preferRelativeResize="0"/>
          <p:nvPr/>
        </p:nvPicPr>
        <p:blipFill>
          <a:blip r:embed="rId3">
            <a:alphaModFix/>
          </a:blip>
          <a:stretch>
            <a:fillRect/>
          </a:stretch>
        </p:blipFill>
        <p:spPr>
          <a:xfrm>
            <a:off x="5734850" y="1614371"/>
            <a:ext cx="3097450" cy="2492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570</Words>
  <Application>Microsoft Macintosh PowerPoint</Application>
  <PresentationFormat>Ekran Gösterisi (16:9)</PresentationFormat>
  <Paragraphs>50</Paragraphs>
  <Slides>16</Slides>
  <Notes>16</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16</vt:i4>
      </vt:variant>
    </vt:vector>
  </HeadingPairs>
  <TitlesOfParts>
    <vt:vector size="23" baseType="lpstr">
      <vt:lpstr>Arial</vt:lpstr>
      <vt:lpstr>Roboto</vt:lpstr>
      <vt:lpstr>Georgia</vt:lpstr>
      <vt:lpstr>Times New Roman</vt:lpstr>
      <vt:lpstr>Montserrat</vt:lpstr>
      <vt:lpstr>Montserrat SemiBold</vt:lpstr>
      <vt:lpstr>Simple Light</vt:lpstr>
      <vt:lpstr>             Salih TÜRKOĞLU        : Scrum Master/ Veritabanı</vt:lpstr>
      <vt:lpstr>PowerPoint Sunusu</vt:lpstr>
      <vt:lpstr>PowerPoint Sunusu</vt:lpstr>
      <vt:lpstr>PowerPoint Sunusu</vt:lpstr>
      <vt:lpstr>PowerPoint Sunusu</vt:lpstr>
      <vt:lpstr>PowerPoint Sunusu</vt:lpstr>
      <vt:lpstr>MySQL DEZAVANTAJLARI </vt:lpstr>
      <vt:lpstr>mongoDB DEZAVANTAJLARI</vt:lpstr>
      <vt:lpstr>SQL SERVER DEZAVANTAJLARI</vt:lpstr>
      <vt:lpstr>PowerPoint Sunusu</vt:lpstr>
      <vt:lpstr>PostgreSQL</vt:lpstr>
      <vt:lpstr>      Peki Framework Nedir?</vt:lpstr>
      <vt:lpstr>Neden React Seçtik?</vt:lpstr>
      <vt:lpstr>       React Nedir?</vt:lpstr>
      <vt:lpstr>         UI Taslağımız</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Salih TÜRKOĞLU        : Scrum Master/ Veritabanı</dc:title>
  <cp:lastModifiedBy>salih türkoğlu</cp:lastModifiedBy>
  <cp:revision>1</cp:revision>
  <dcterms:modified xsi:type="dcterms:W3CDTF">2022-11-16T09:20:31Z</dcterms:modified>
</cp:coreProperties>
</file>