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7" r:id="rId2"/>
    <p:sldId id="288" r:id="rId3"/>
    <p:sldId id="289" r:id="rId4"/>
    <p:sldId id="272" r:id="rId5"/>
    <p:sldId id="278" r:id="rId6"/>
    <p:sldId id="279" r:id="rId7"/>
    <p:sldId id="257" r:id="rId8"/>
    <p:sldId id="258" r:id="rId9"/>
    <p:sldId id="259" r:id="rId10"/>
    <p:sldId id="260" r:id="rId11"/>
    <p:sldId id="274" r:id="rId12"/>
    <p:sldId id="273" r:id="rId13"/>
    <p:sldId id="264" r:id="rId14"/>
    <p:sldId id="269" r:id="rId15"/>
    <p:sldId id="275" r:id="rId16"/>
    <p:sldId id="268" r:id="rId17"/>
    <p:sldId id="281" r:id="rId18"/>
    <p:sldId id="280" r:id="rId19"/>
    <p:sldId id="277" r:id="rId20"/>
    <p:sldId id="270" r:id="rId21"/>
    <p:sldId id="284" r:id="rId22"/>
    <p:sldId id="285" r:id="rId23"/>
    <p:sldId id="282"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p:cViewPr varScale="1">
        <p:scale>
          <a:sx n="77" d="100"/>
          <a:sy n="77" d="100"/>
        </p:scale>
        <p:origin x="102"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E09F48-B42A-4EF3-A150-635FD9C96D48}" type="doc">
      <dgm:prSet loTypeId="urn:microsoft.com/office/officeart/2005/8/layout/process1" loCatId="process" qsTypeId="urn:microsoft.com/office/officeart/2005/8/quickstyle/simple1" qsCatId="simple" csTypeId="urn:microsoft.com/office/officeart/2005/8/colors/accent1_2" csCatId="accent1" phldr="1"/>
      <dgm:spPr/>
    </dgm:pt>
    <dgm:pt modelId="{4F704621-2737-4AF5-9021-E193E9DCE505}">
      <dgm:prSet phldrT="[Text]"/>
      <dgm:spPr/>
      <dgm:t>
        <a:bodyPr/>
        <a:lstStyle/>
        <a:p>
          <a:r>
            <a:rPr lang="en-US" dirty="0" smtClean="0">
              <a:latin typeface="Arial" panose="020B0604020202020204" pitchFamily="34" charset="0"/>
              <a:cs typeface="Arial" panose="020B0604020202020204" pitchFamily="34" charset="0"/>
            </a:rPr>
            <a:t>Cell line</a:t>
          </a:r>
          <a:endParaRPr lang="en-US" dirty="0">
            <a:latin typeface="Arial" panose="020B0604020202020204" pitchFamily="34" charset="0"/>
            <a:cs typeface="Arial" panose="020B0604020202020204" pitchFamily="34" charset="0"/>
          </a:endParaRPr>
        </a:p>
      </dgm:t>
    </dgm:pt>
    <dgm:pt modelId="{EA9A2C85-D0E4-4101-AD80-6CFC04F2C884}" type="parTrans" cxnId="{50A664F4-5889-4B64-A376-5FA8082034F0}">
      <dgm:prSet/>
      <dgm:spPr/>
      <dgm:t>
        <a:bodyPr/>
        <a:lstStyle/>
        <a:p>
          <a:endParaRPr lang="en-US"/>
        </a:p>
      </dgm:t>
    </dgm:pt>
    <dgm:pt modelId="{35A5776E-8EE2-401D-AE61-3E539926767A}" type="sibTrans" cxnId="{50A664F4-5889-4B64-A376-5FA8082034F0}">
      <dgm:prSet/>
      <dgm:spPr/>
      <dgm:t>
        <a:bodyPr/>
        <a:lstStyle/>
        <a:p>
          <a:endParaRPr lang="en-US"/>
        </a:p>
      </dgm:t>
    </dgm:pt>
    <dgm:pt modelId="{B8975AC7-CFD0-482C-A4EF-A39A210B2AA2}">
      <dgm:prSet phldrT="[Text]"/>
      <dgm:spPr/>
      <dgm:t>
        <a:bodyPr/>
        <a:lstStyle/>
        <a:p>
          <a:r>
            <a:rPr lang="en-US" dirty="0" smtClean="0">
              <a:latin typeface="Arial" panose="020B0604020202020204" pitchFamily="34" charset="0"/>
              <a:cs typeface="Arial" panose="020B0604020202020204" pitchFamily="34" charset="0"/>
            </a:rPr>
            <a:t>Receptor</a:t>
          </a:r>
          <a:endParaRPr lang="en-US" dirty="0">
            <a:latin typeface="Arial" panose="020B0604020202020204" pitchFamily="34" charset="0"/>
            <a:cs typeface="Arial" panose="020B0604020202020204" pitchFamily="34" charset="0"/>
          </a:endParaRPr>
        </a:p>
      </dgm:t>
    </dgm:pt>
    <dgm:pt modelId="{0CF806B8-5F05-4796-BB3E-34F89160DB5A}" type="parTrans" cxnId="{43B76965-56B9-4ED4-84B1-A1DDEBAAB725}">
      <dgm:prSet/>
      <dgm:spPr/>
      <dgm:t>
        <a:bodyPr/>
        <a:lstStyle/>
        <a:p>
          <a:endParaRPr lang="en-US"/>
        </a:p>
      </dgm:t>
    </dgm:pt>
    <dgm:pt modelId="{A11B56C3-08A0-4FAA-AD37-98F2DC662725}" type="sibTrans" cxnId="{43B76965-56B9-4ED4-84B1-A1DDEBAAB725}">
      <dgm:prSet/>
      <dgm:spPr/>
      <dgm:t>
        <a:bodyPr/>
        <a:lstStyle/>
        <a:p>
          <a:endParaRPr lang="en-US"/>
        </a:p>
      </dgm:t>
    </dgm:pt>
    <dgm:pt modelId="{0C7548FB-2C2D-4BD7-8E63-00E1944C19DD}">
      <dgm:prSet phldrT="[Text]"/>
      <dgm:spPr/>
      <dgm:t>
        <a:bodyPr/>
        <a:lstStyle/>
        <a:p>
          <a:r>
            <a:rPr lang="en-US" dirty="0" smtClean="0">
              <a:latin typeface="Arial" panose="020B0604020202020204" pitchFamily="34" charset="0"/>
              <a:cs typeface="Arial" panose="020B0604020202020204" pitchFamily="34" charset="0"/>
            </a:rPr>
            <a:t>Pathway</a:t>
          </a:r>
          <a:endParaRPr lang="en-US" dirty="0">
            <a:latin typeface="Arial" panose="020B0604020202020204" pitchFamily="34" charset="0"/>
            <a:cs typeface="Arial" panose="020B0604020202020204" pitchFamily="34" charset="0"/>
          </a:endParaRPr>
        </a:p>
      </dgm:t>
    </dgm:pt>
    <dgm:pt modelId="{968B96AE-A8E1-4A7F-A041-5B8372F27DC2}" type="parTrans" cxnId="{7F047345-DD35-44F8-B5C9-5F133DE00FF2}">
      <dgm:prSet/>
      <dgm:spPr/>
      <dgm:t>
        <a:bodyPr/>
        <a:lstStyle/>
        <a:p>
          <a:endParaRPr lang="en-US"/>
        </a:p>
      </dgm:t>
    </dgm:pt>
    <dgm:pt modelId="{A71B9F89-E877-44C3-ACB5-A8536B651B13}" type="sibTrans" cxnId="{7F047345-DD35-44F8-B5C9-5F133DE00FF2}">
      <dgm:prSet/>
      <dgm:spPr/>
      <dgm:t>
        <a:bodyPr/>
        <a:lstStyle/>
        <a:p>
          <a:endParaRPr lang="en-US"/>
        </a:p>
      </dgm:t>
    </dgm:pt>
    <dgm:pt modelId="{C2917A8A-D991-4B22-8B56-2F99A3472935}">
      <dgm:prSet phldrT="[Text]"/>
      <dgm:spPr/>
      <dgm:t>
        <a:bodyPr/>
        <a:lstStyle/>
        <a:p>
          <a:r>
            <a:rPr lang="en-US" dirty="0" smtClean="0">
              <a:latin typeface="Arial" panose="020B0604020202020204" pitchFamily="34" charset="0"/>
              <a:cs typeface="Arial" panose="020B0604020202020204" pitchFamily="34" charset="0"/>
            </a:rPr>
            <a:t>Ligand</a:t>
          </a:r>
          <a:endParaRPr lang="en-US" dirty="0">
            <a:latin typeface="Arial" panose="020B0604020202020204" pitchFamily="34" charset="0"/>
            <a:cs typeface="Arial" panose="020B0604020202020204" pitchFamily="34" charset="0"/>
          </a:endParaRPr>
        </a:p>
      </dgm:t>
    </dgm:pt>
    <dgm:pt modelId="{73E5FCBC-2B75-43EC-A9E2-1E2868F0FE58}" type="parTrans" cxnId="{D2A5E0A7-9FE5-4039-ADFF-4D6C252099CE}">
      <dgm:prSet/>
      <dgm:spPr/>
      <dgm:t>
        <a:bodyPr/>
        <a:lstStyle/>
        <a:p>
          <a:endParaRPr lang="en-US"/>
        </a:p>
      </dgm:t>
    </dgm:pt>
    <dgm:pt modelId="{30EFC78A-624B-421B-B19D-6E1D4C33CEEE}" type="sibTrans" cxnId="{D2A5E0A7-9FE5-4039-ADFF-4D6C252099CE}">
      <dgm:prSet/>
      <dgm:spPr/>
      <dgm:t>
        <a:bodyPr/>
        <a:lstStyle/>
        <a:p>
          <a:endParaRPr lang="en-US"/>
        </a:p>
      </dgm:t>
    </dgm:pt>
    <dgm:pt modelId="{71C40620-F5C4-44A1-9330-A7B19256B898}" type="pres">
      <dgm:prSet presAssocID="{F9E09F48-B42A-4EF3-A150-635FD9C96D48}" presName="Name0" presStyleCnt="0">
        <dgm:presLayoutVars>
          <dgm:dir/>
          <dgm:resizeHandles val="exact"/>
        </dgm:presLayoutVars>
      </dgm:prSet>
      <dgm:spPr/>
    </dgm:pt>
    <dgm:pt modelId="{18A0C333-C495-4D26-A1C8-FAE37242111F}" type="pres">
      <dgm:prSet presAssocID="{4F704621-2737-4AF5-9021-E193E9DCE505}" presName="node" presStyleLbl="node1" presStyleIdx="0" presStyleCnt="4">
        <dgm:presLayoutVars>
          <dgm:bulletEnabled val="1"/>
        </dgm:presLayoutVars>
      </dgm:prSet>
      <dgm:spPr/>
      <dgm:t>
        <a:bodyPr/>
        <a:lstStyle/>
        <a:p>
          <a:endParaRPr lang="en-US"/>
        </a:p>
      </dgm:t>
    </dgm:pt>
    <dgm:pt modelId="{A327E4B8-BF5D-4FA5-AB2B-8175B0C4D8E4}" type="pres">
      <dgm:prSet presAssocID="{35A5776E-8EE2-401D-AE61-3E539926767A}" presName="sibTrans" presStyleLbl="sibTrans2D1" presStyleIdx="0" presStyleCnt="3"/>
      <dgm:spPr/>
      <dgm:t>
        <a:bodyPr/>
        <a:lstStyle/>
        <a:p>
          <a:endParaRPr lang="en-US"/>
        </a:p>
      </dgm:t>
    </dgm:pt>
    <dgm:pt modelId="{5601D725-EAAB-440A-B453-26723CA87285}" type="pres">
      <dgm:prSet presAssocID="{35A5776E-8EE2-401D-AE61-3E539926767A}" presName="connectorText" presStyleLbl="sibTrans2D1" presStyleIdx="0" presStyleCnt="3"/>
      <dgm:spPr/>
      <dgm:t>
        <a:bodyPr/>
        <a:lstStyle/>
        <a:p>
          <a:endParaRPr lang="en-US"/>
        </a:p>
      </dgm:t>
    </dgm:pt>
    <dgm:pt modelId="{0DEB5596-8350-41DD-BC59-4C78E7E85B9D}" type="pres">
      <dgm:prSet presAssocID="{B8975AC7-CFD0-482C-A4EF-A39A210B2AA2}" presName="node" presStyleLbl="node1" presStyleIdx="1" presStyleCnt="4">
        <dgm:presLayoutVars>
          <dgm:bulletEnabled val="1"/>
        </dgm:presLayoutVars>
      </dgm:prSet>
      <dgm:spPr/>
      <dgm:t>
        <a:bodyPr/>
        <a:lstStyle/>
        <a:p>
          <a:endParaRPr lang="en-US"/>
        </a:p>
      </dgm:t>
    </dgm:pt>
    <dgm:pt modelId="{C9B1C0C3-0E6B-48B5-BDEB-0DC0AB658EA4}" type="pres">
      <dgm:prSet presAssocID="{A11B56C3-08A0-4FAA-AD37-98F2DC662725}" presName="sibTrans" presStyleLbl="sibTrans2D1" presStyleIdx="1" presStyleCnt="3"/>
      <dgm:spPr/>
      <dgm:t>
        <a:bodyPr/>
        <a:lstStyle/>
        <a:p>
          <a:endParaRPr lang="en-US"/>
        </a:p>
      </dgm:t>
    </dgm:pt>
    <dgm:pt modelId="{D821729E-F8E3-4148-B686-5E2228396188}" type="pres">
      <dgm:prSet presAssocID="{A11B56C3-08A0-4FAA-AD37-98F2DC662725}" presName="connectorText" presStyleLbl="sibTrans2D1" presStyleIdx="1" presStyleCnt="3"/>
      <dgm:spPr/>
      <dgm:t>
        <a:bodyPr/>
        <a:lstStyle/>
        <a:p>
          <a:endParaRPr lang="en-US"/>
        </a:p>
      </dgm:t>
    </dgm:pt>
    <dgm:pt modelId="{3AECBB08-9026-4BED-B6C2-5F0DEAD7D4A8}" type="pres">
      <dgm:prSet presAssocID="{0C7548FB-2C2D-4BD7-8E63-00E1944C19DD}" presName="node" presStyleLbl="node1" presStyleIdx="2" presStyleCnt="4">
        <dgm:presLayoutVars>
          <dgm:bulletEnabled val="1"/>
        </dgm:presLayoutVars>
      </dgm:prSet>
      <dgm:spPr/>
      <dgm:t>
        <a:bodyPr/>
        <a:lstStyle/>
        <a:p>
          <a:endParaRPr lang="en-US"/>
        </a:p>
      </dgm:t>
    </dgm:pt>
    <dgm:pt modelId="{C8BFB9D2-433D-41F3-8D4B-99112F9C3D30}" type="pres">
      <dgm:prSet presAssocID="{A71B9F89-E877-44C3-ACB5-A8536B651B13}" presName="sibTrans" presStyleLbl="sibTrans2D1" presStyleIdx="2" presStyleCnt="3"/>
      <dgm:spPr/>
      <dgm:t>
        <a:bodyPr/>
        <a:lstStyle/>
        <a:p>
          <a:endParaRPr lang="en-US"/>
        </a:p>
      </dgm:t>
    </dgm:pt>
    <dgm:pt modelId="{D106118C-65AF-43F3-BAA2-952242CECBA2}" type="pres">
      <dgm:prSet presAssocID="{A71B9F89-E877-44C3-ACB5-A8536B651B13}" presName="connectorText" presStyleLbl="sibTrans2D1" presStyleIdx="2" presStyleCnt="3"/>
      <dgm:spPr/>
      <dgm:t>
        <a:bodyPr/>
        <a:lstStyle/>
        <a:p>
          <a:endParaRPr lang="en-US"/>
        </a:p>
      </dgm:t>
    </dgm:pt>
    <dgm:pt modelId="{820A00F0-0718-49F0-8EF5-B555FA55B776}" type="pres">
      <dgm:prSet presAssocID="{C2917A8A-D991-4B22-8B56-2F99A3472935}" presName="node" presStyleLbl="node1" presStyleIdx="3" presStyleCnt="4">
        <dgm:presLayoutVars>
          <dgm:bulletEnabled val="1"/>
        </dgm:presLayoutVars>
      </dgm:prSet>
      <dgm:spPr/>
      <dgm:t>
        <a:bodyPr/>
        <a:lstStyle/>
        <a:p>
          <a:endParaRPr lang="en-US"/>
        </a:p>
      </dgm:t>
    </dgm:pt>
  </dgm:ptLst>
  <dgm:cxnLst>
    <dgm:cxn modelId="{7F047345-DD35-44F8-B5C9-5F133DE00FF2}" srcId="{F9E09F48-B42A-4EF3-A150-635FD9C96D48}" destId="{0C7548FB-2C2D-4BD7-8E63-00E1944C19DD}" srcOrd="2" destOrd="0" parTransId="{968B96AE-A8E1-4A7F-A041-5B8372F27DC2}" sibTransId="{A71B9F89-E877-44C3-ACB5-A8536B651B13}"/>
    <dgm:cxn modelId="{E4A1B01B-826E-4E04-A9BB-BDA301F27AB3}" type="presOf" srcId="{35A5776E-8EE2-401D-AE61-3E539926767A}" destId="{5601D725-EAAB-440A-B453-26723CA87285}" srcOrd="1" destOrd="0" presId="urn:microsoft.com/office/officeart/2005/8/layout/process1"/>
    <dgm:cxn modelId="{43B76965-56B9-4ED4-84B1-A1DDEBAAB725}" srcId="{F9E09F48-B42A-4EF3-A150-635FD9C96D48}" destId="{B8975AC7-CFD0-482C-A4EF-A39A210B2AA2}" srcOrd="1" destOrd="0" parTransId="{0CF806B8-5F05-4796-BB3E-34F89160DB5A}" sibTransId="{A11B56C3-08A0-4FAA-AD37-98F2DC662725}"/>
    <dgm:cxn modelId="{894B877B-E9C0-43E4-BF0E-F0B3075B00DC}" type="presOf" srcId="{A11B56C3-08A0-4FAA-AD37-98F2DC662725}" destId="{C9B1C0C3-0E6B-48B5-BDEB-0DC0AB658EA4}" srcOrd="0" destOrd="0" presId="urn:microsoft.com/office/officeart/2005/8/layout/process1"/>
    <dgm:cxn modelId="{5DB65CA0-BD6D-4F12-899B-4A4E4628BBDA}" type="presOf" srcId="{0C7548FB-2C2D-4BD7-8E63-00E1944C19DD}" destId="{3AECBB08-9026-4BED-B6C2-5F0DEAD7D4A8}" srcOrd="0" destOrd="0" presId="urn:microsoft.com/office/officeart/2005/8/layout/process1"/>
    <dgm:cxn modelId="{383C3DA6-C9D1-4BF5-B760-8C930092F480}" type="presOf" srcId="{C2917A8A-D991-4B22-8B56-2F99A3472935}" destId="{820A00F0-0718-49F0-8EF5-B555FA55B776}" srcOrd="0" destOrd="0" presId="urn:microsoft.com/office/officeart/2005/8/layout/process1"/>
    <dgm:cxn modelId="{BE2B0F61-EA83-443B-BEA4-6C4300FF3A8F}" type="presOf" srcId="{4F704621-2737-4AF5-9021-E193E9DCE505}" destId="{18A0C333-C495-4D26-A1C8-FAE37242111F}" srcOrd="0" destOrd="0" presId="urn:microsoft.com/office/officeart/2005/8/layout/process1"/>
    <dgm:cxn modelId="{3F61D071-8439-46E7-A16C-FC657BD86C9F}" type="presOf" srcId="{F9E09F48-B42A-4EF3-A150-635FD9C96D48}" destId="{71C40620-F5C4-44A1-9330-A7B19256B898}" srcOrd="0" destOrd="0" presId="urn:microsoft.com/office/officeart/2005/8/layout/process1"/>
    <dgm:cxn modelId="{B1370947-0C9B-4520-BF18-B4383277DC51}" type="presOf" srcId="{35A5776E-8EE2-401D-AE61-3E539926767A}" destId="{A327E4B8-BF5D-4FA5-AB2B-8175B0C4D8E4}" srcOrd="0" destOrd="0" presId="urn:microsoft.com/office/officeart/2005/8/layout/process1"/>
    <dgm:cxn modelId="{8DC18A88-9C07-4AAF-A3DB-F971DAE2C192}" type="presOf" srcId="{A71B9F89-E877-44C3-ACB5-A8536B651B13}" destId="{C8BFB9D2-433D-41F3-8D4B-99112F9C3D30}" srcOrd="0" destOrd="0" presId="urn:microsoft.com/office/officeart/2005/8/layout/process1"/>
    <dgm:cxn modelId="{50A664F4-5889-4B64-A376-5FA8082034F0}" srcId="{F9E09F48-B42A-4EF3-A150-635FD9C96D48}" destId="{4F704621-2737-4AF5-9021-E193E9DCE505}" srcOrd="0" destOrd="0" parTransId="{EA9A2C85-D0E4-4101-AD80-6CFC04F2C884}" sibTransId="{35A5776E-8EE2-401D-AE61-3E539926767A}"/>
    <dgm:cxn modelId="{B7280157-9314-4806-826E-E3888B3F0CAC}" type="presOf" srcId="{A71B9F89-E877-44C3-ACB5-A8536B651B13}" destId="{D106118C-65AF-43F3-BAA2-952242CECBA2}" srcOrd="1" destOrd="0" presId="urn:microsoft.com/office/officeart/2005/8/layout/process1"/>
    <dgm:cxn modelId="{D2A5E0A7-9FE5-4039-ADFF-4D6C252099CE}" srcId="{F9E09F48-B42A-4EF3-A150-635FD9C96D48}" destId="{C2917A8A-D991-4B22-8B56-2F99A3472935}" srcOrd="3" destOrd="0" parTransId="{73E5FCBC-2B75-43EC-A9E2-1E2868F0FE58}" sibTransId="{30EFC78A-624B-421B-B19D-6E1D4C33CEEE}"/>
    <dgm:cxn modelId="{E791CCF7-C2D5-4E40-914C-F89BA0293A8E}" type="presOf" srcId="{B8975AC7-CFD0-482C-A4EF-A39A210B2AA2}" destId="{0DEB5596-8350-41DD-BC59-4C78E7E85B9D}" srcOrd="0" destOrd="0" presId="urn:microsoft.com/office/officeart/2005/8/layout/process1"/>
    <dgm:cxn modelId="{D1CA0D6D-8E32-439B-9B37-8A1BF9EB3DCE}" type="presOf" srcId="{A11B56C3-08A0-4FAA-AD37-98F2DC662725}" destId="{D821729E-F8E3-4148-B686-5E2228396188}" srcOrd="1" destOrd="0" presId="urn:microsoft.com/office/officeart/2005/8/layout/process1"/>
    <dgm:cxn modelId="{2B963CB3-89A1-463F-803E-0DB1F8007D00}" type="presParOf" srcId="{71C40620-F5C4-44A1-9330-A7B19256B898}" destId="{18A0C333-C495-4D26-A1C8-FAE37242111F}" srcOrd="0" destOrd="0" presId="urn:microsoft.com/office/officeart/2005/8/layout/process1"/>
    <dgm:cxn modelId="{77FD1064-9207-4B9F-AFAB-3C39D01853DF}" type="presParOf" srcId="{71C40620-F5C4-44A1-9330-A7B19256B898}" destId="{A327E4B8-BF5D-4FA5-AB2B-8175B0C4D8E4}" srcOrd="1" destOrd="0" presId="urn:microsoft.com/office/officeart/2005/8/layout/process1"/>
    <dgm:cxn modelId="{B63AA8C2-51B9-478E-8436-45121A93F93D}" type="presParOf" srcId="{A327E4B8-BF5D-4FA5-AB2B-8175B0C4D8E4}" destId="{5601D725-EAAB-440A-B453-26723CA87285}" srcOrd="0" destOrd="0" presId="urn:microsoft.com/office/officeart/2005/8/layout/process1"/>
    <dgm:cxn modelId="{4AE47A65-459C-4A60-A39C-AFE78F748B0F}" type="presParOf" srcId="{71C40620-F5C4-44A1-9330-A7B19256B898}" destId="{0DEB5596-8350-41DD-BC59-4C78E7E85B9D}" srcOrd="2" destOrd="0" presId="urn:microsoft.com/office/officeart/2005/8/layout/process1"/>
    <dgm:cxn modelId="{828C10C1-F08D-4AA1-91C8-8D4709ED1C5E}" type="presParOf" srcId="{71C40620-F5C4-44A1-9330-A7B19256B898}" destId="{C9B1C0C3-0E6B-48B5-BDEB-0DC0AB658EA4}" srcOrd="3" destOrd="0" presId="urn:microsoft.com/office/officeart/2005/8/layout/process1"/>
    <dgm:cxn modelId="{549A660E-A9F9-4871-8487-A53A3E1BF422}" type="presParOf" srcId="{C9B1C0C3-0E6B-48B5-BDEB-0DC0AB658EA4}" destId="{D821729E-F8E3-4148-B686-5E2228396188}" srcOrd="0" destOrd="0" presId="urn:microsoft.com/office/officeart/2005/8/layout/process1"/>
    <dgm:cxn modelId="{3AF187B1-8583-4928-B2F3-00446E06ED7D}" type="presParOf" srcId="{71C40620-F5C4-44A1-9330-A7B19256B898}" destId="{3AECBB08-9026-4BED-B6C2-5F0DEAD7D4A8}" srcOrd="4" destOrd="0" presId="urn:microsoft.com/office/officeart/2005/8/layout/process1"/>
    <dgm:cxn modelId="{7F051919-F157-4472-BC75-2B33ECCDD6B5}" type="presParOf" srcId="{71C40620-F5C4-44A1-9330-A7B19256B898}" destId="{C8BFB9D2-433D-41F3-8D4B-99112F9C3D30}" srcOrd="5" destOrd="0" presId="urn:microsoft.com/office/officeart/2005/8/layout/process1"/>
    <dgm:cxn modelId="{B4AA1FED-E6CF-4403-B793-1D7C4202E026}" type="presParOf" srcId="{C8BFB9D2-433D-41F3-8D4B-99112F9C3D30}" destId="{D106118C-65AF-43F3-BAA2-952242CECBA2}" srcOrd="0" destOrd="0" presId="urn:microsoft.com/office/officeart/2005/8/layout/process1"/>
    <dgm:cxn modelId="{D2DCA9B4-6812-48F1-94ED-044708278575}" type="presParOf" srcId="{71C40620-F5C4-44A1-9330-A7B19256B898}" destId="{820A00F0-0718-49F0-8EF5-B555FA55B77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E09F48-B42A-4EF3-A150-635FD9C96D48}" type="doc">
      <dgm:prSet loTypeId="urn:microsoft.com/office/officeart/2005/8/layout/process1" loCatId="process" qsTypeId="urn:microsoft.com/office/officeart/2005/8/quickstyle/simple1" qsCatId="simple" csTypeId="urn:microsoft.com/office/officeart/2005/8/colors/accent1_2" csCatId="accent1" phldr="1"/>
      <dgm:spPr/>
    </dgm:pt>
    <dgm:pt modelId="{4F704621-2737-4AF5-9021-E193E9DCE505}">
      <dgm:prSet phldrT="[Text]"/>
      <dgm:spPr/>
      <dgm:t>
        <a:bodyPr/>
        <a:lstStyle/>
        <a:p>
          <a:r>
            <a:rPr lang="en-US" dirty="0" smtClean="0">
              <a:latin typeface="Arial" panose="020B0604020202020204" pitchFamily="34" charset="0"/>
              <a:cs typeface="Arial" panose="020B0604020202020204" pitchFamily="34" charset="0"/>
            </a:rPr>
            <a:t>Cell line</a:t>
          </a:r>
          <a:endParaRPr lang="en-US" dirty="0">
            <a:latin typeface="Arial" panose="020B0604020202020204" pitchFamily="34" charset="0"/>
            <a:cs typeface="Arial" panose="020B0604020202020204" pitchFamily="34" charset="0"/>
          </a:endParaRPr>
        </a:p>
      </dgm:t>
    </dgm:pt>
    <dgm:pt modelId="{EA9A2C85-D0E4-4101-AD80-6CFC04F2C884}" type="parTrans" cxnId="{50A664F4-5889-4B64-A376-5FA8082034F0}">
      <dgm:prSet/>
      <dgm:spPr/>
      <dgm:t>
        <a:bodyPr/>
        <a:lstStyle/>
        <a:p>
          <a:endParaRPr lang="en-US"/>
        </a:p>
      </dgm:t>
    </dgm:pt>
    <dgm:pt modelId="{35A5776E-8EE2-401D-AE61-3E539926767A}" type="sibTrans" cxnId="{50A664F4-5889-4B64-A376-5FA8082034F0}">
      <dgm:prSet/>
      <dgm:spPr/>
      <dgm:t>
        <a:bodyPr/>
        <a:lstStyle/>
        <a:p>
          <a:endParaRPr lang="en-US"/>
        </a:p>
      </dgm:t>
    </dgm:pt>
    <dgm:pt modelId="{B8975AC7-CFD0-482C-A4EF-A39A210B2AA2}">
      <dgm:prSet phldrT="[Text]"/>
      <dgm:spPr/>
      <dgm:t>
        <a:bodyPr/>
        <a:lstStyle/>
        <a:p>
          <a:r>
            <a:rPr lang="en-US" dirty="0" smtClean="0">
              <a:latin typeface="Arial" panose="020B0604020202020204" pitchFamily="34" charset="0"/>
              <a:cs typeface="Arial" panose="020B0604020202020204" pitchFamily="34" charset="0"/>
            </a:rPr>
            <a:t>Receptor</a:t>
          </a:r>
          <a:endParaRPr lang="en-US" dirty="0">
            <a:latin typeface="Arial" panose="020B0604020202020204" pitchFamily="34" charset="0"/>
            <a:cs typeface="Arial" panose="020B0604020202020204" pitchFamily="34" charset="0"/>
          </a:endParaRPr>
        </a:p>
      </dgm:t>
    </dgm:pt>
    <dgm:pt modelId="{0CF806B8-5F05-4796-BB3E-34F89160DB5A}" type="parTrans" cxnId="{43B76965-56B9-4ED4-84B1-A1DDEBAAB725}">
      <dgm:prSet/>
      <dgm:spPr/>
      <dgm:t>
        <a:bodyPr/>
        <a:lstStyle/>
        <a:p>
          <a:endParaRPr lang="en-US"/>
        </a:p>
      </dgm:t>
    </dgm:pt>
    <dgm:pt modelId="{A11B56C3-08A0-4FAA-AD37-98F2DC662725}" type="sibTrans" cxnId="{43B76965-56B9-4ED4-84B1-A1DDEBAAB725}">
      <dgm:prSet/>
      <dgm:spPr/>
      <dgm:t>
        <a:bodyPr/>
        <a:lstStyle/>
        <a:p>
          <a:endParaRPr lang="en-US"/>
        </a:p>
      </dgm:t>
    </dgm:pt>
    <dgm:pt modelId="{0C7548FB-2C2D-4BD7-8E63-00E1944C19DD}">
      <dgm:prSet phldrT="[Text]"/>
      <dgm:spPr/>
      <dgm:t>
        <a:bodyPr/>
        <a:lstStyle/>
        <a:p>
          <a:r>
            <a:rPr lang="en-US" dirty="0" smtClean="0">
              <a:latin typeface="Arial" panose="020B0604020202020204" pitchFamily="34" charset="0"/>
              <a:cs typeface="Arial" panose="020B0604020202020204" pitchFamily="34" charset="0"/>
            </a:rPr>
            <a:t>Pathway</a:t>
          </a:r>
          <a:endParaRPr lang="en-US" dirty="0">
            <a:latin typeface="Arial" panose="020B0604020202020204" pitchFamily="34" charset="0"/>
            <a:cs typeface="Arial" panose="020B0604020202020204" pitchFamily="34" charset="0"/>
          </a:endParaRPr>
        </a:p>
      </dgm:t>
    </dgm:pt>
    <dgm:pt modelId="{968B96AE-A8E1-4A7F-A041-5B8372F27DC2}" type="parTrans" cxnId="{7F047345-DD35-44F8-B5C9-5F133DE00FF2}">
      <dgm:prSet/>
      <dgm:spPr/>
      <dgm:t>
        <a:bodyPr/>
        <a:lstStyle/>
        <a:p>
          <a:endParaRPr lang="en-US"/>
        </a:p>
      </dgm:t>
    </dgm:pt>
    <dgm:pt modelId="{A71B9F89-E877-44C3-ACB5-A8536B651B13}" type="sibTrans" cxnId="{7F047345-DD35-44F8-B5C9-5F133DE00FF2}">
      <dgm:prSet/>
      <dgm:spPr/>
      <dgm:t>
        <a:bodyPr/>
        <a:lstStyle/>
        <a:p>
          <a:endParaRPr lang="en-US"/>
        </a:p>
      </dgm:t>
    </dgm:pt>
    <dgm:pt modelId="{C2917A8A-D991-4B22-8B56-2F99A3472935}">
      <dgm:prSet phldrT="[Text]"/>
      <dgm:spPr/>
      <dgm:t>
        <a:bodyPr/>
        <a:lstStyle/>
        <a:p>
          <a:r>
            <a:rPr lang="en-US" dirty="0" smtClean="0">
              <a:latin typeface="Arial" panose="020B0604020202020204" pitchFamily="34" charset="0"/>
              <a:cs typeface="Arial" panose="020B0604020202020204" pitchFamily="34" charset="0"/>
            </a:rPr>
            <a:t>Ligand</a:t>
          </a:r>
          <a:endParaRPr lang="en-US" dirty="0">
            <a:latin typeface="Arial" panose="020B0604020202020204" pitchFamily="34" charset="0"/>
            <a:cs typeface="Arial" panose="020B0604020202020204" pitchFamily="34" charset="0"/>
          </a:endParaRPr>
        </a:p>
      </dgm:t>
    </dgm:pt>
    <dgm:pt modelId="{73E5FCBC-2B75-43EC-A9E2-1E2868F0FE58}" type="parTrans" cxnId="{D2A5E0A7-9FE5-4039-ADFF-4D6C252099CE}">
      <dgm:prSet/>
      <dgm:spPr/>
      <dgm:t>
        <a:bodyPr/>
        <a:lstStyle/>
        <a:p>
          <a:endParaRPr lang="en-US"/>
        </a:p>
      </dgm:t>
    </dgm:pt>
    <dgm:pt modelId="{30EFC78A-624B-421B-B19D-6E1D4C33CEEE}" type="sibTrans" cxnId="{D2A5E0A7-9FE5-4039-ADFF-4D6C252099CE}">
      <dgm:prSet/>
      <dgm:spPr/>
      <dgm:t>
        <a:bodyPr/>
        <a:lstStyle/>
        <a:p>
          <a:endParaRPr lang="en-US"/>
        </a:p>
      </dgm:t>
    </dgm:pt>
    <dgm:pt modelId="{71C40620-F5C4-44A1-9330-A7B19256B898}" type="pres">
      <dgm:prSet presAssocID="{F9E09F48-B42A-4EF3-A150-635FD9C96D48}" presName="Name0" presStyleCnt="0">
        <dgm:presLayoutVars>
          <dgm:dir/>
          <dgm:resizeHandles val="exact"/>
        </dgm:presLayoutVars>
      </dgm:prSet>
      <dgm:spPr/>
    </dgm:pt>
    <dgm:pt modelId="{18A0C333-C495-4D26-A1C8-FAE37242111F}" type="pres">
      <dgm:prSet presAssocID="{4F704621-2737-4AF5-9021-E193E9DCE505}" presName="node" presStyleLbl="node1" presStyleIdx="0" presStyleCnt="4">
        <dgm:presLayoutVars>
          <dgm:bulletEnabled val="1"/>
        </dgm:presLayoutVars>
      </dgm:prSet>
      <dgm:spPr/>
      <dgm:t>
        <a:bodyPr/>
        <a:lstStyle/>
        <a:p>
          <a:endParaRPr lang="en-US"/>
        </a:p>
      </dgm:t>
    </dgm:pt>
    <dgm:pt modelId="{A327E4B8-BF5D-4FA5-AB2B-8175B0C4D8E4}" type="pres">
      <dgm:prSet presAssocID="{35A5776E-8EE2-401D-AE61-3E539926767A}" presName="sibTrans" presStyleLbl="sibTrans2D1" presStyleIdx="0" presStyleCnt="3"/>
      <dgm:spPr/>
      <dgm:t>
        <a:bodyPr/>
        <a:lstStyle/>
        <a:p>
          <a:endParaRPr lang="en-US"/>
        </a:p>
      </dgm:t>
    </dgm:pt>
    <dgm:pt modelId="{5601D725-EAAB-440A-B453-26723CA87285}" type="pres">
      <dgm:prSet presAssocID="{35A5776E-8EE2-401D-AE61-3E539926767A}" presName="connectorText" presStyleLbl="sibTrans2D1" presStyleIdx="0" presStyleCnt="3"/>
      <dgm:spPr/>
      <dgm:t>
        <a:bodyPr/>
        <a:lstStyle/>
        <a:p>
          <a:endParaRPr lang="en-US"/>
        </a:p>
      </dgm:t>
    </dgm:pt>
    <dgm:pt modelId="{0DEB5596-8350-41DD-BC59-4C78E7E85B9D}" type="pres">
      <dgm:prSet presAssocID="{B8975AC7-CFD0-482C-A4EF-A39A210B2AA2}" presName="node" presStyleLbl="node1" presStyleIdx="1" presStyleCnt="4">
        <dgm:presLayoutVars>
          <dgm:bulletEnabled val="1"/>
        </dgm:presLayoutVars>
      </dgm:prSet>
      <dgm:spPr/>
      <dgm:t>
        <a:bodyPr/>
        <a:lstStyle/>
        <a:p>
          <a:endParaRPr lang="en-US"/>
        </a:p>
      </dgm:t>
    </dgm:pt>
    <dgm:pt modelId="{C9B1C0C3-0E6B-48B5-BDEB-0DC0AB658EA4}" type="pres">
      <dgm:prSet presAssocID="{A11B56C3-08A0-4FAA-AD37-98F2DC662725}" presName="sibTrans" presStyleLbl="sibTrans2D1" presStyleIdx="1" presStyleCnt="3"/>
      <dgm:spPr/>
      <dgm:t>
        <a:bodyPr/>
        <a:lstStyle/>
        <a:p>
          <a:endParaRPr lang="en-US"/>
        </a:p>
      </dgm:t>
    </dgm:pt>
    <dgm:pt modelId="{D821729E-F8E3-4148-B686-5E2228396188}" type="pres">
      <dgm:prSet presAssocID="{A11B56C3-08A0-4FAA-AD37-98F2DC662725}" presName="connectorText" presStyleLbl="sibTrans2D1" presStyleIdx="1" presStyleCnt="3"/>
      <dgm:spPr/>
      <dgm:t>
        <a:bodyPr/>
        <a:lstStyle/>
        <a:p>
          <a:endParaRPr lang="en-US"/>
        </a:p>
      </dgm:t>
    </dgm:pt>
    <dgm:pt modelId="{3AECBB08-9026-4BED-B6C2-5F0DEAD7D4A8}" type="pres">
      <dgm:prSet presAssocID="{0C7548FB-2C2D-4BD7-8E63-00E1944C19DD}" presName="node" presStyleLbl="node1" presStyleIdx="2" presStyleCnt="4">
        <dgm:presLayoutVars>
          <dgm:bulletEnabled val="1"/>
        </dgm:presLayoutVars>
      </dgm:prSet>
      <dgm:spPr/>
      <dgm:t>
        <a:bodyPr/>
        <a:lstStyle/>
        <a:p>
          <a:endParaRPr lang="en-US"/>
        </a:p>
      </dgm:t>
    </dgm:pt>
    <dgm:pt modelId="{C8BFB9D2-433D-41F3-8D4B-99112F9C3D30}" type="pres">
      <dgm:prSet presAssocID="{A71B9F89-E877-44C3-ACB5-A8536B651B13}" presName="sibTrans" presStyleLbl="sibTrans2D1" presStyleIdx="2" presStyleCnt="3"/>
      <dgm:spPr/>
      <dgm:t>
        <a:bodyPr/>
        <a:lstStyle/>
        <a:p>
          <a:endParaRPr lang="en-US"/>
        </a:p>
      </dgm:t>
    </dgm:pt>
    <dgm:pt modelId="{D106118C-65AF-43F3-BAA2-952242CECBA2}" type="pres">
      <dgm:prSet presAssocID="{A71B9F89-E877-44C3-ACB5-A8536B651B13}" presName="connectorText" presStyleLbl="sibTrans2D1" presStyleIdx="2" presStyleCnt="3"/>
      <dgm:spPr/>
      <dgm:t>
        <a:bodyPr/>
        <a:lstStyle/>
        <a:p>
          <a:endParaRPr lang="en-US"/>
        </a:p>
      </dgm:t>
    </dgm:pt>
    <dgm:pt modelId="{820A00F0-0718-49F0-8EF5-B555FA55B776}" type="pres">
      <dgm:prSet presAssocID="{C2917A8A-D991-4B22-8B56-2F99A3472935}" presName="node" presStyleLbl="node1" presStyleIdx="3" presStyleCnt="4">
        <dgm:presLayoutVars>
          <dgm:bulletEnabled val="1"/>
        </dgm:presLayoutVars>
      </dgm:prSet>
      <dgm:spPr/>
      <dgm:t>
        <a:bodyPr/>
        <a:lstStyle/>
        <a:p>
          <a:endParaRPr lang="en-US"/>
        </a:p>
      </dgm:t>
    </dgm:pt>
  </dgm:ptLst>
  <dgm:cxnLst>
    <dgm:cxn modelId="{7F047345-DD35-44F8-B5C9-5F133DE00FF2}" srcId="{F9E09F48-B42A-4EF3-A150-635FD9C96D48}" destId="{0C7548FB-2C2D-4BD7-8E63-00E1944C19DD}" srcOrd="2" destOrd="0" parTransId="{968B96AE-A8E1-4A7F-A041-5B8372F27DC2}" sibTransId="{A71B9F89-E877-44C3-ACB5-A8536B651B13}"/>
    <dgm:cxn modelId="{C8FD19D0-8F68-4AE3-85EE-115DD80F30AF}" type="presOf" srcId="{A71B9F89-E877-44C3-ACB5-A8536B651B13}" destId="{C8BFB9D2-433D-41F3-8D4B-99112F9C3D30}" srcOrd="0" destOrd="0" presId="urn:microsoft.com/office/officeart/2005/8/layout/process1"/>
    <dgm:cxn modelId="{43B76965-56B9-4ED4-84B1-A1DDEBAAB725}" srcId="{F9E09F48-B42A-4EF3-A150-635FD9C96D48}" destId="{B8975AC7-CFD0-482C-A4EF-A39A210B2AA2}" srcOrd="1" destOrd="0" parTransId="{0CF806B8-5F05-4796-BB3E-34F89160DB5A}" sibTransId="{A11B56C3-08A0-4FAA-AD37-98F2DC662725}"/>
    <dgm:cxn modelId="{3B1F9FF2-0E5C-4277-B91A-7DD744834A8E}" type="presOf" srcId="{35A5776E-8EE2-401D-AE61-3E539926767A}" destId="{5601D725-EAAB-440A-B453-26723CA87285}" srcOrd="1" destOrd="0" presId="urn:microsoft.com/office/officeart/2005/8/layout/process1"/>
    <dgm:cxn modelId="{F98913F9-494E-442D-8C2B-79A68B846943}" type="presOf" srcId="{A11B56C3-08A0-4FAA-AD37-98F2DC662725}" destId="{C9B1C0C3-0E6B-48B5-BDEB-0DC0AB658EA4}" srcOrd="0" destOrd="0" presId="urn:microsoft.com/office/officeart/2005/8/layout/process1"/>
    <dgm:cxn modelId="{302EBAC7-5BF8-4B1D-BC6A-599DA84AA8D2}" type="presOf" srcId="{A11B56C3-08A0-4FAA-AD37-98F2DC662725}" destId="{D821729E-F8E3-4148-B686-5E2228396188}" srcOrd="1" destOrd="0" presId="urn:microsoft.com/office/officeart/2005/8/layout/process1"/>
    <dgm:cxn modelId="{B5CDEA79-9864-49A2-B8D6-E0D22AACF4B4}" type="presOf" srcId="{35A5776E-8EE2-401D-AE61-3E539926767A}" destId="{A327E4B8-BF5D-4FA5-AB2B-8175B0C4D8E4}" srcOrd="0" destOrd="0" presId="urn:microsoft.com/office/officeart/2005/8/layout/process1"/>
    <dgm:cxn modelId="{0C008901-2EE8-42B4-A506-366082FBC585}" type="presOf" srcId="{4F704621-2737-4AF5-9021-E193E9DCE505}" destId="{18A0C333-C495-4D26-A1C8-FAE37242111F}" srcOrd="0" destOrd="0" presId="urn:microsoft.com/office/officeart/2005/8/layout/process1"/>
    <dgm:cxn modelId="{CBD9AFDE-7224-435F-9326-CC144101EC92}" type="presOf" srcId="{F9E09F48-B42A-4EF3-A150-635FD9C96D48}" destId="{71C40620-F5C4-44A1-9330-A7B19256B898}" srcOrd="0" destOrd="0" presId="urn:microsoft.com/office/officeart/2005/8/layout/process1"/>
    <dgm:cxn modelId="{F3E3E50D-E78C-4593-844A-93470C02D00B}" type="presOf" srcId="{C2917A8A-D991-4B22-8B56-2F99A3472935}" destId="{820A00F0-0718-49F0-8EF5-B555FA55B776}" srcOrd="0" destOrd="0" presId="urn:microsoft.com/office/officeart/2005/8/layout/process1"/>
    <dgm:cxn modelId="{50A664F4-5889-4B64-A376-5FA8082034F0}" srcId="{F9E09F48-B42A-4EF3-A150-635FD9C96D48}" destId="{4F704621-2737-4AF5-9021-E193E9DCE505}" srcOrd="0" destOrd="0" parTransId="{EA9A2C85-D0E4-4101-AD80-6CFC04F2C884}" sibTransId="{35A5776E-8EE2-401D-AE61-3E539926767A}"/>
    <dgm:cxn modelId="{BA7BAF54-B541-4B47-AC1A-37F2401E3EA7}" type="presOf" srcId="{0C7548FB-2C2D-4BD7-8E63-00E1944C19DD}" destId="{3AECBB08-9026-4BED-B6C2-5F0DEAD7D4A8}" srcOrd="0" destOrd="0" presId="urn:microsoft.com/office/officeart/2005/8/layout/process1"/>
    <dgm:cxn modelId="{D2A5E0A7-9FE5-4039-ADFF-4D6C252099CE}" srcId="{F9E09F48-B42A-4EF3-A150-635FD9C96D48}" destId="{C2917A8A-D991-4B22-8B56-2F99A3472935}" srcOrd="3" destOrd="0" parTransId="{73E5FCBC-2B75-43EC-A9E2-1E2868F0FE58}" sibTransId="{30EFC78A-624B-421B-B19D-6E1D4C33CEEE}"/>
    <dgm:cxn modelId="{3BCFF8B0-BB75-4702-9123-0E5E7B88E4B2}" type="presOf" srcId="{A71B9F89-E877-44C3-ACB5-A8536B651B13}" destId="{D106118C-65AF-43F3-BAA2-952242CECBA2}" srcOrd="1" destOrd="0" presId="urn:microsoft.com/office/officeart/2005/8/layout/process1"/>
    <dgm:cxn modelId="{A7E528C5-A4BC-4D27-B097-C657490A6752}" type="presOf" srcId="{B8975AC7-CFD0-482C-A4EF-A39A210B2AA2}" destId="{0DEB5596-8350-41DD-BC59-4C78E7E85B9D}" srcOrd="0" destOrd="0" presId="urn:microsoft.com/office/officeart/2005/8/layout/process1"/>
    <dgm:cxn modelId="{0106D755-C60E-4AB3-9BB5-D664D18D041D}" type="presParOf" srcId="{71C40620-F5C4-44A1-9330-A7B19256B898}" destId="{18A0C333-C495-4D26-A1C8-FAE37242111F}" srcOrd="0" destOrd="0" presId="urn:microsoft.com/office/officeart/2005/8/layout/process1"/>
    <dgm:cxn modelId="{B35BDFFD-D1E9-4829-8588-BD8B42E8E200}" type="presParOf" srcId="{71C40620-F5C4-44A1-9330-A7B19256B898}" destId="{A327E4B8-BF5D-4FA5-AB2B-8175B0C4D8E4}" srcOrd="1" destOrd="0" presId="urn:microsoft.com/office/officeart/2005/8/layout/process1"/>
    <dgm:cxn modelId="{13512A1A-9194-45B2-B540-78F17947AB63}" type="presParOf" srcId="{A327E4B8-BF5D-4FA5-AB2B-8175B0C4D8E4}" destId="{5601D725-EAAB-440A-B453-26723CA87285}" srcOrd="0" destOrd="0" presId="urn:microsoft.com/office/officeart/2005/8/layout/process1"/>
    <dgm:cxn modelId="{F8059811-0FC7-46B4-A126-44D7A7842E35}" type="presParOf" srcId="{71C40620-F5C4-44A1-9330-A7B19256B898}" destId="{0DEB5596-8350-41DD-BC59-4C78E7E85B9D}" srcOrd="2" destOrd="0" presId="urn:microsoft.com/office/officeart/2005/8/layout/process1"/>
    <dgm:cxn modelId="{866B16E6-B6CA-4108-BB54-CD7BF5333D65}" type="presParOf" srcId="{71C40620-F5C4-44A1-9330-A7B19256B898}" destId="{C9B1C0C3-0E6B-48B5-BDEB-0DC0AB658EA4}" srcOrd="3" destOrd="0" presId="urn:microsoft.com/office/officeart/2005/8/layout/process1"/>
    <dgm:cxn modelId="{06EA7857-7838-424A-8834-6721842FCE5F}" type="presParOf" srcId="{C9B1C0C3-0E6B-48B5-BDEB-0DC0AB658EA4}" destId="{D821729E-F8E3-4148-B686-5E2228396188}" srcOrd="0" destOrd="0" presId="urn:microsoft.com/office/officeart/2005/8/layout/process1"/>
    <dgm:cxn modelId="{CCF31C6D-CE25-4A37-BEB6-FEF230587A0E}" type="presParOf" srcId="{71C40620-F5C4-44A1-9330-A7B19256B898}" destId="{3AECBB08-9026-4BED-B6C2-5F0DEAD7D4A8}" srcOrd="4" destOrd="0" presId="urn:microsoft.com/office/officeart/2005/8/layout/process1"/>
    <dgm:cxn modelId="{1EE1A16D-D3C9-454C-B28B-FBCAA4B132C5}" type="presParOf" srcId="{71C40620-F5C4-44A1-9330-A7B19256B898}" destId="{C8BFB9D2-433D-41F3-8D4B-99112F9C3D30}" srcOrd="5" destOrd="0" presId="urn:microsoft.com/office/officeart/2005/8/layout/process1"/>
    <dgm:cxn modelId="{17F07E22-D6EC-4318-8528-312AE9FD0042}" type="presParOf" srcId="{C8BFB9D2-433D-41F3-8D4B-99112F9C3D30}" destId="{D106118C-65AF-43F3-BAA2-952242CECBA2}" srcOrd="0" destOrd="0" presId="urn:microsoft.com/office/officeart/2005/8/layout/process1"/>
    <dgm:cxn modelId="{5FA0931C-0D8B-4018-98C1-3DFD446058F5}" type="presParOf" srcId="{71C40620-F5C4-44A1-9330-A7B19256B898}" destId="{820A00F0-0718-49F0-8EF5-B555FA55B77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E09F48-B42A-4EF3-A150-635FD9C96D48}" type="doc">
      <dgm:prSet loTypeId="urn:microsoft.com/office/officeart/2005/8/layout/process1" loCatId="process" qsTypeId="urn:microsoft.com/office/officeart/2005/8/quickstyle/simple1" qsCatId="simple" csTypeId="urn:microsoft.com/office/officeart/2005/8/colors/accent1_2" csCatId="accent1" phldr="1"/>
      <dgm:spPr/>
    </dgm:pt>
    <dgm:pt modelId="{4F704621-2737-4AF5-9021-E193E9DCE505}">
      <dgm:prSet phldrT="[Text]"/>
      <dgm:spPr/>
      <dgm:t>
        <a:bodyPr/>
        <a:lstStyle/>
        <a:p>
          <a:r>
            <a:rPr lang="en-US" dirty="0" smtClean="0">
              <a:latin typeface="Arial" panose="020B0604020202020204" pitchFamily="34" charset="0"/>
              <a:cs typeface="Arial" panose="020B0604020202020204" pitchFamily="34" charset="0"/>
            </a:rPr>
            <a:t>Cell line</a:t>
          </a:r>
          <a:endParaRPr lang="en-US" dirty="0">
            <a:latin typeface="Arial" panose="020B0604020202020204" pitchFamily="34" charset="0"/>
            <a:cs typeface="Arial" panose="020B0604020202020204" pitchFamily="34" charset="0"/>
          </a:endParaRPr>
        </a:p>
      </dgm:t>
    </dgm:pt>
    <dgm:pt modelId="{EA9A2C85-D0E4-4101-AD80-6CFC04F2C884}" type="parTrans" cxnId="{50A664F4-5889-4B64-A376-5FA8082034F0}">
      <dgm:prSet/>
      <dgm:spPr/>
      <dgm:t>
        <a:bodyPr/>
        <a:lstStyle/>
        <a:p>
          <a:endParaRPr lang="en-US"/>
        </a:p>
      </dgm:t>
    </dgm:pt>
    <dgm:pt modelId="{35A5776E-8EE2-401D-AE61-3E539926767A}" type="sibTrans" cxnId="{50A664F4-5889-4B64-A376-5FA8082034F0}">
      <dgm:prSet/>
      <dgm:spPr/>
      <dgm:t>
        <a:bodyPr/>
        <a:lstStyle/>
        <a:p>
          <a:endParaRPr lang="en-US"/>
        </a:p>
      </dgm:t>
    </dgm:pt>
    <dgm:pt modelId="{B8975AC7-CFD0-482C-A4EF-A39A210B2AA2}">
      <dgm:prSet phldrT="[Text]"/>
      <dgm:spPr/>
      <dgm:t>
        <a:bodyPr/>
        <a:lstStyle/>
        <a:p>
          <a:r>
            <a:rPr lang="en-US" dirty="0" smtClean="0">
              <a:latin typeface="Arial" panose="020B0604020202020204" pitchFamily="34" charset="0"/>
              <a:cs typeface="Arial" panose="020B0604020202020204" pitchFamily="34" charset="0"/>
            </a:rPr>
            <a:t>Receptor</a:t>
          </a:r>
          <a:endParaRPr lang="en-US" dirty="0">
            <a:latin typeface="Arial" panose="020B0604020202020204" pitchFamily="34" charset="0"/>
            <a:cs typeface="Arial" panose="020B0604020202020204" pitchFamily="34" charset="0"/>
          </a:endParaRPr>
        </a:p>
      </dgm:t>
    </dgm:pt>
    <dgm:pt modelId="{0CF806B8-5F05-4796-BB3E-34F89160DB5A}" type="parTrans" cxnId="{43B76965-56B9-4ED4-84B1-A1DDEBAAB725}">
      <dgm:prSet/>
      <dgm:spPr/>
      <dgm:t>
        <a:bodyPr/>
        <a:lstStyle/>
        <a:p>
          <a:endParaRPr lang="en-US"/>
        </a:p>
      </dgm:t>
    </dgm:pt>
    <dgm:pt modelId="{A11B56C3-08A0-4FAA-AD37-98F2DC662725}" type="sibTrans" cxnId="{43B76965-56B9-4ED4-84B1-A1DDEBAAB725}">
      <dgm:prSet/>
      <dgm:spPr/>
      <dgm:t>
        <a:bodyPr/>
        <a:lstStyle/>
        <a:p>
          <a:endParaRPr lang="en-US"/>
        </a:p>
      </dgm:t>
    </dgm:pt>
    <dgm:pt modelId="{0C7548FB-2C2D-4BD7-8E63-00E1944C19DD}">
      <dgm:prSet phldrT="[Text]"/>
      <dgm:spPr/>
      <dgm:t>
        <a:bodyPr/>
        <a:lstStyle/>
        <a:p>
          <a:r>
            <a:rPr lang="en-US" dirty="0" smtClean="0">
              <a:latin typeface="Arial" panose="020B0604020202020204" pitchFamily="34" charset="0"/>
              <a:cs typeface="Arial" panose="020B0604020202020204" pitchFamily="34" charset="0"/>
            </a:rPr>
            <a:t>Pathway</a:t>
          </a:r>
          <a:endParaRPr lang="en-US" dirty="0">
            <a:latin typeface="Arial" panose="020B0604020202020204" pitchFamily="34" charset="0"/>
            <a:cs typeface="Arial" panose="020B0604020202020204" pitchFamily="34" charset="0"/>
          </a:endParaRPr>
        </a:p>
      </dgm:t>
    </dgm:pt>
    <dgm:pt modelId="{968B96AE-A8E1-4A7F-A041-5B8372F27DC2}" type="parTrans" cxnId="{7F047345-DD35-44F8-B5C9-5F133DE00FF2}">
      <dgm:prSet/>
      <dgm:spPr/>
      <dgm:t>
        <a:bodyPr/>
        <a:lstStyle/>
        <a:p>
          <a:endParaRPr lang="en-US"/>
        </a:p>
      </dgm:t>
    </dgm:pt>
    <dgm:pt modelId="{A71B9F89-E877-44C3-ACB5-A8536B651B13}" type="sibTrans" cxnId="{7F047345-DD35-44F8-B5C9-5F133DE00FF2}">
      <dgm:prSet/>
      <dgm:spPr/>
      <dgm:t>
        <a:bodyPr/>
        <a:lstStyle/>
        <a:p>
          <a:endParaRPr lang="en-US"/>
        </a:p>
      </dgm:t>
    </dgm:pt>
    <dgm:pt modelId="{C2917A8A-D991-4B22-8B56-2F99A3472935}">
      <dgm:prSet phldrT="[Text]"/>
      <dgm:spPr/>
      <dgm:t>
        <a:bodyPr/>
        <a:lstStyle/>
        <a:p>
          <a:r>
            <a:rPr lang="en-US" dirty="0" smtClean="0">
              <a:latin typeface="Arial" panose="020B0604020202020204" pitchFamily="34" charset="0"/>
              <a:cs typeface="Arial" panose="020B0604020202020204" pitchFamily="34" charset="0"/>
            </a:rPr>
            <a:t>Ligand</a:t>
          </a:r>
          <a:endParaRPr lang="en-US" dirty="0">
            <a:latin typeface="Arial" panose="020B0604020202020204" pitchFamily="34" charset="0"/>
            <a:cs typeface="Arial" panose="020B0604020202020204" pitchFamily="34" charset="0"/>
          </a:endParaRPr>
        </a:p>
      </dgm:t>
    </dgm:pt>
    <dgm:pt modelId="{30EFC78A-624B-421B-B19D-6E1D4C33CEEE}" type="sibTrans" cxnId="{D2A5E0A7-9FE5-4039-ADFF-4D6C252099CE}">
      <dgm:prSet/>
      <dgm:spPr/>
      <dgm:t>
        <a:bodyPr/>
        <a:lstStyle/>
        <a:p>
          <a:endParaRPr lang="en-US"/>
        </a:p>
      </dgm:t>
    </dgm:pt>
    <dgm:pt modelId="{73E5FCBC-2B75-43EC-A9E2-1E2868F0FE58}" type="parTrans" cxnId="{D2A5E0A7-9FE5-4039-ADFF-4D6C252099CE}">
      <dgm:prSet/>
      <dgm:spPr/>
      <dgm:t>
        <a:bodyPr/>
        <a:lstStyle/>
        <a:p>
          <a:endParaRPr lang="en-US"/>
        </a:p>
      </dgm:t>
    </dgm:pt>
    <dgm:pt modelId="{71C40620-F5C4-44A1-9330-A7B19256B898}" type="pres">
      <dgm:prSet presAssocID="{F9E09F48-B42A-4EF3-A150-635FD9C96D48}" presName="Name0" presStyleCnt="0">
        <dgm:presLayoutVars>
          <dgm:dir/>
          <dgm:resizeHandles val="exact"/>
        </dgm:presLayoutVars>
      </dgm:prSet>
      <dgm:spPr/>
    </dgm:pt>
    <dgm:pt modelId="{18A0C333-C495-4D26-A1C8-FAE37242111F}" type="pres">
      <dgm:prSet presAssocID="{4F704621-2737-4AF5-9021-E193E9DCE505}" presName="node" presStyleLbl="node1" presStyleIdx="0" presStyleCnt="4">
        <dgm:presLayoutVars>
          <dgm:bulletEnabled val="1"/>
        </dgm:presLayoutVars>
      </dgm:prSet>
      <dgm:spPr/>
      <dgm:t>
        <a:bodyPr/>
        <a:lstStyle/>
        <a:p>
          <a:endParaRPr lang="en-US"/>
        </a:p>
      </dgm:t>
    </dgm:pt>
    <dgm:pt modelId="{A327E4B8-BF5D-4FA5-AB2B-8175B0C4D8E4}" type="pres">
      <dgm:prSet presAssocID="{35A5776E-8EE2-401D-AE61-3E539926767A}" presName="sibTrans" presStyleLbl="sibTrans2D1" presStyleIdx="0" presStyleCnt="3"/>
      <dgm:spPr/>
      <dgm:t>
        <a:bodyPr/>
        <a:lstStyle/>
        <a:p>
          <a:endParaRPr lang="en-US"/>
        </a:p>
      </dgm:t>
    </dgm:pt>
    <dgm:pt modelId="{5601D725-EAAB-440A-B453-26723CA87285}" type="pres">
      <dgm:prSet presAssocID="{35A5776E-8EE2-401D-AE61-3E539926767A}" presName="connectorText" presStyleLbl="sibTrans2D1" presStyleIdx="0" presStyleCnt="3"/>
      <dgm:spPr/>
      <dgm:t>
        <a:bodyPr/>
        <a:lstStyle/>
        <a:p>
          <a:endParaRPr lang="en-US"/>
        </a:p>
      </dgm:t>
    </dgm:pt>
    <dgm:pt modelId="{0DEB5596-8350-41DD-BC59-4C78E7E85B9D}" type="pres">
      <dgm:prSet presAssocID="{B8975AC7-CFD0-482C-A4EF-A39A210B2AA2}" presName="node" presStyleLbl="node1" presStyleIdx="1" presStyleCnt="4">
        <dgm:presLayoutVars>
          <dgm:bulletEnabled val="1"/>
        </dgm:presLayoutVars>
      </dgm:prSet>
      <dgm:spPr/>
      <dgm:t>
        <a:bodyPr/>
        <a:lstStyle/>
        <a:p>
          <a:endParaRPr lang="en-US"/>
        </a:p>
      </dgm:t>
    </dgm:pt>
    <dgm:pt modelId="{C9B1C0C3-0E6B-48B5-BDEB-0DC0AB658EA4}" type="pres">
      <dgm:prSet presAssocID="{A11B56C3-08A0-4FAA-AD37-98F2DC662725}" presName="sibTrans" presStyleLbl="sibTrans2D1" presStyleIdx="1" presStyleCnt="3"/>
      <dgm:spPr/>
      <dgm:t>
        <a:bodyPr/>
        <a:lstStyle/>
        <a:p>
          <a:endParaRPr lang="en-US"/>
        </a:p>
      </dgm:t>
    </dgm:pt>
    <dgm:pt modelId="{D821729E-F8E3-4148-B686-5E2228396188}" type="pres">
      <dgm:prSet presAssocID="{A11B56C3-08A0-4FAA-AD37-98F2DC662725}" presName="connectorText" presStyleLbl="sibTrans2D1" presStyleIdx="1" presStyleCnt="3"/>
      <dgm:spPr/>
      <dgm:t>
        <a:bodyPr/>
        <a:lstStyle/>
        <a:p>
          <a:endParaRPr lang="en-US"/>
        </a:p>
      </dgm:t>
    </dgm:pt>
    <dgm:pt modelId="{3AECBB08-9026-4BED-B6C2-5F0DEAD7D4A8}" type="pres">
      <dgm:prSet presAssocID="{0C7548FB-2C2D-4BD7-8E63-00E1944C19DD}" presName="node" presStyleLbl="node1" presStyleIdx="2" presStyleCnt="4">
        <dgm:presLayoutVars>
          <dgm:bulletEnabled val="1"/>
        </dgm:presLayoutVars>
      </dgm:prSet>
      <dgm:spPr/>
      <dgm:t>
        <a:bodyPr/>
        <a:lstStyle/>
        <a:p>
          <a:endParaRPr lang="en-US"/>
        </a:p>
      </dgm:t>
    </dgm:pt>
    <dgm:pt modelId="{C8BFB9D2-433D-41F3-8D4B-99112F9C3D30}" type="pres">
      <dgm:prSet presAssocID="{A71B9F89-E877-44C3-ACB5-A8536B651B13}" presName="sibTrans" presStyleLbl="sibTrans2D1" presStyleIdx="2" presStyleCnt="3"/>
      <dgm:spPr/>
      <dgm:t>
        <a:bodyPr/>
        <a:lstStyle/>
        <a:p>
          <a:endParaRPr lang="en-US"/>
        </a:p>
      </dgm:t>
    </dgm:pt>
    <dgm:pt modelId="{D106118C-65AF-43F3-BAA2-952242CECBA2}" type="pres">
      <dgm:prSet presAssocID="{A71B9F89-E877-44C3-ACB5-A8536B651B13}" presName="connectorText" presStyleLbl="sibTrans2D1" presStyleIdx="2" presStyleCnt="3"/>
      <dgm:spPr/>
      <dgm:t>
        <a:bodyPr/>
        <a:lstStyle/>
        <a:p>
          <a:endParaRPr lang="en-US"/>
        </a:p>
      </dgm:t>
    </dgm:pt>
    <dgm:pt modelId="{820A00F0-0718-49F0-8EF5-B555FA55B776}" type="pres">
      <dgm:prSet presAssocID="{C2917A8A-D991-4B22-8B56-2F99A3472935}" presName="node" presStyleLbl="node1" presStyleIdx="3" presStyleCnt="4">
        <dgm:presLayoutVars>
          <dgm:bulletEnabled val="1"/>
        </dgm:presLayoutVars>
      </dgm:prSet>
      <dgm:spPr/>
      <dgm:t>
        <a:bodyPr/>
        <a:lstStyle/>
        <a:p>
          <a:endParaRPr lang="en-US"/>
        </a:p>
      </dgm:t>
    </dgm:pt>
  </dgm:ptLst>
  <dgm:cxnLst>
    <dgm:cxn modelId="{7F047345-DD35-44F8-B5C9-5F133DE00FF2}" srcId="{F9E09F48-B42A-4EF3-A150-635FD9C96D48}" destId="{0C7548FB-2C2D-4BD7-8E63-00E1944C19DD}" srcOrd="2" destOrd="0" parTransId="{968B96AE-A8E1-4A7F-A041-5B8372F27DC2}" sibTransId="{A71B9F89-E877-44C3-ACB5-A8536B651B13}"/>
    <dgm:cxn modelId="{43B76965-56B9-4ED4-84B1-A1DDEBAAB725}" srcId="{F9E09F48-B42A-4EF3-A150-635FD9C96D48}" destId="{B8975AC7-CFD0-482C-A4EF-A39A210B2AA2}" srcOrd="1" destOrd="0" parTransId="{0CF806B8-5F05-4796-BB3E-34F89160DB5A}" sibTransId="{A11B56C3-08A0-4FAA-AD37-98F2DC662725}"/>
    <dgm:cxn modelId="{CB9FB5BF-5E26-48B2-BF52-8CD85E439DDF}" type="presOf" srcId="{C2917A8A-D991-4B22-8B56-2F99A3472935}" destId="{820A00F0-0718-49F0-8EF5-B555FA55B776}" srcOrd="0" destOrd="0" presId="urn:microsoft.com/office/officeart/2005/8/layout/process1"/>
    <dgm:cxn modelId="{F41DB104-CEF8-40D7-AD24-08312904E146}" type="presOf" srcId="{A71B9F89-E877-44C3-ACB5-A8536B651B13}" destId="{C8BFB9D2-433D-41F3-8D4B-99112F9C3D30}" srcOrd="0" destOrd="0" presId="urn:microsoft.com/office/officeart/2005/8/layout/process1"/>
    <dgm:cxn modelId="{FB93DF19-54E2-462B-8D72-244D520DBAE8}" type="presOf" srcId="{B8975AC7-CFD0-482C-A4EF-A39A210B2AA2}" destId="{0DEB5596-8350-41DD-BC59-4C78E7E85B9D}" srcOrd="0" destOrd="0" presId="urn:microsoft.com/office/officeart/2005/8/layout/process1"/>
    <dgm:cxn modelId="{5E48F237-8F49-4722-A4FF-5F3E600B22C3}" type="presOf" srcId="{35A5776E-8EE2-401D-AE61-3E539926767A}" destId="{5601D725-EAAB-440A-B453-26723CA87285}" srcOrd="1" destOrd="0" presId="urn:microsoft.com/office/officeart/2005/8/layout/process1"/>
    <dgm:cxn modelId="{B3DA4B4C-E36F-4D1B-AABC-EC3EDFD16380}" type="presOf" srcId="{F9E09F48-B42A-4EF3-A150-635FD9C96D48}" destId="{71C40620-F5C4-44A1-9330-A7B19256B898}" srcOrd="0" destOrd="0" presId="urn:microsoft.com/office/officeart/2005/8/layout/process1"/>
    <dgm:cxn modelId="{6372224E-6513-4057-83E7-BBA3EF08BD94}" type="presOf" srcId="{A11B56C3-08A0-4FAA-AD37-98F2DC662725}" destId="{D821729E-F8E3-4148-B686-5E2228396188}" srcOrd="1" destOrd="0" presId="urn:microsoft.com/office/officeart/2005/8/layout/process1"/>
    <dgm:cxn modelId="{569ECCB5-3118-4F99-9B5A-A64EB9187F5C}" type="presOf" srcId="{0C7548FB-2C2D-4BD7-8E63-00E1944C19DD}" destId="{3AECBB08-9026-4BED-B6C2-5F0DEAD7D4A8}" srcOrd="0" destOrd="0" presId="urn:microsoft.com/office/officeart/2005/8/layout/process1"/>
    <dgm:cxn modelId="{E55376A9-5ABB-4C66-9E37-0369C443172A}" type="presOf" srcId="{A71B9F89-E877-44C3-ACB5-A8536B651B13}" destId="{D106118C-65AF-43F3-BAA2-952242CECBA2}" srcOrd="1" destOrd="0" presId="urn:microsoft.com/office/officeart/2005/8/layout/process1"/>
    <dgm:cxn modelId="{50A664F4-5889-4B64-A376-5FA8082034F0}" srcId="{F9E09F48-B42A-4EF3-A150-635FD9C96D48}" destId="{4F704621-2737-4AF5-9021-E193E9DCE505}" srcOrd="0" destOrd="0" parTransId="{EA9A2C85-D0E4-4101-AD80-6CFC04F2C884}" sibTransId="{35A5776E-8EE2-401D-AE61-3E539926767A}"/>
    <dgm:cxn modelId="{D2A5E0A7-9FE5-4039-ADFF-4D6C252099CE}" srcId="{F9E09F48-B42A-4EF3-A150-635FD9C96D48}" destId="{C2917A8A-D991-4B22-8B56-2F99A3472935}" srcOrd="3" destOrd="0" parTransId="{73E5FCBC-2B75-43EC-A9E2-1E2868F0FE58}" sibTransId="{30EFC78A-624B-421B-B19D-6E1D4C33CEEE}"/>
    <dgm:cxn modelId="{E89DD48A-953F-4338-8987-79D4CF9218C6}" type="presOf" srcId="{4F704621-2737-4AF5-9021-E193E9DCE505}" destId="{18A0C333-C495-4D26-A1C8-FAE37242111F}" srcOrd="0" destOrd="0" presId="urn:microsoft.com/office/officeart/2005/8/layout/process1"/>
    <dgm:cxn modelId="{0A980248-2AEC-4088-A28F-25D9C5CD3FBD}" type="presOf" srcId="{A11B56C3-08A0-4FAA-AD37-98F2DC662725}" destId="{C9B1C0C3-0E6B-48B5-BDEB-0DC0AB658EA4}" srcOrd="0" destOrd="0" presId="urn:microsoft.com/office/officeart/2005/8/layout/process1"/>
    <dgm:cxn modelId="{FCA23BC0-0FAB-4585-820A-3FC2FCF93817}" type="presOf" srcId="{35A5776E-8EE2-401D-AE61-3E539926767A}" destId="{A327E4B8-BF5D-4FA5-AB2B-8175B0C4D8E4}" srcOrd="0" destOrd="0" presId="urn:microsoft.com/office/officeart/2005/8/layout/process1"/>
    <dgm:cxn modelId="{692372C5-CFC6-494E-AE6E-44EF1D521821}" type="presParOf" srcId="{71C40620-F5C4-44A1-9330-A7B19256B898}" destId="{18A0C333-C495-4D26-A1C8-FAE37242111F}" srcOrd="0" destOrd="0" presId="urn:microsoft.com/office/officeart/2005/8/layout/process1"/>
    <dgm:cxn modelId="{293DB9BA-CA92-46C3-97F0-B0479D8873A7}" type="presParOf" srcId="{71C40620-F5C4-44A1-9330-A7B19256B898}" destId="{A327E4B8-BF5D-4FA5-AB2B-8175B0C4D8E4}" srcOrd="1" destOrd="0" presId="urn:microsoft.com/office/officeart/2005/8/layout/process1"/>
    <dgm:cxn modelId="{0E31B100-F4F7-46D6-B847-CAD86FECFF78}" type="presParOf" srcId="{A327E4B8-BF5D-4FA5-AB2B-8175B0C4D8E4}" destId="{5601D725-EAAB-440A-B453-26723CA87285}" srcOrd="0" destOrd="0" presId="urn:microsoft.com/office/officeart/2005/8/layout/process1"/>
    <dgm:cxn modelId="{A7E693C6-746A-471B-812A-DCF802C4A92D}" type="presParOf" srcId="{71C40620-F5C4-44A1-9330-A7B19256B898}" destId="{0DEB5596-8350-41DD-BC59-4C78E7E85B9D}" srcOrd="2" destOrd="0" presId="urn:microsoft.com/office/officeart/2005/8/layout/process1"/>
    <dgm:cxn modelId="{616DFBBF-604A-4DC6-8BF2-5EE0203C376B}" type="presParOf" srcId="{71C40620-F5C4-44A1-9330-A7B19256B898}" destId="{C9B1C0C3-0E6B-48B5-BDEB-0DC0AB658EA4}" srcOrd="3" destOrd="0" presId="urn:microsoft.com/office/officeart/2005/8/layout/process1"/>
    <dgm:cxn modelId="{5F6BD031-F252-44FD-A3BB-2ABFAAE9EC40}" type="presParOf" srcId="{C9B1C0C3-0E6B-48B5-BDEB-0DC0AB658EA4}" destId="{D821729E-F8E3-4148-B686-5E2228396188}" srcOrd="0" destOrd="0" presId="urn:microsoft.com/office/officeart/2005/8/layout/process1"/>
    <dgm:cxn modelId="{42A188B9-45EE-4273-9EDB-649A7F39FBB7}" type="presParOf" srcId="{71C40620-F5C4-44A1-9330-A7B19256B898}" destId="{3AECBB08-9026-4BED-B6C2-5F0DEAD7D4A8}" srcOrd="4" destOrd="0" presId="urn:microsoft.com/office/officeart/2005/8/layout/process1"/>
    <dgm:cxn modelId="{8D47842D-63E7-4126-8345-9EF18018708A}" type="presParOf" srcId="{71C40620-F5C4-44A1-9330-A7B19256B898}" destId="{C8BFB9D2-433D-41F3-8D4B-99112F9C3D30}" srcOrd="5" destOrd="0" presId="urn:microsoft.com/office/officeart/2005/8/layout/process1"/>
    <dgm:cxn modelId="{6307DD49-A0F7-480C-9504-A9BCCA5D5172}" type="presParOf" srcId="{C8BFB9D2-433D-41F3-8D4B-99112F9C3D30}" destId="{D106118C-65AF-43F3-BAA2-952242CECBA2}" srcOrd="0" destOrd="0" presId="urn:microsoft.com/office/officeart/2005/8/layout/process1"/>
    <dgm:cxn modelId="{602F1AC9-B201-4F1A-BA22-5BE93DCC7B76}" type="presParOf" srcId="{71C40620-F5C4-44A1-9330-A7B19256B898}" destId="{820A00F0-0718-49F0-8EF5-B555FA55B77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6D34C8-68E8-45C1-8384-B5C451E7E1D7}"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F12EEDF2-8D00-4CB6-B3F5-0FCF269ABC00}">
      <dgm:prSet phldrT="[Text]" custT="1"/>
      <dgm:spPr/>
      <dgm:t>
        <a:bodyPr/>
        <a:lstStyle/>
        <a:p>
          <a:r>
            <a:rPr lang="en-US" sz="2400" dirty="0" smtClean="0"/>
            <a:t>Run BLAST with each human accession against each species database</a:t>
          </a:r>
        </a:p>
      </dgm:t>
    </dgm:pt>
    <dgm:pt modelId="{A2AB9046-55A1-4076-956C-34C9DCAC4F8B}" type="sibTrans" cxnId="{AF0DA170-0841-4547-B1CC-DAD881388EC5}">
      <dgm:prSet/>
      <dgm:spPr/>
      <dgm:t>
        <a:bodyPr/>
        <a:lstStyle/>
        <a:p>
          <a:endParaRPr lang="en-US"/>
        </a:p>
      </dgm:t>
    </dgm:pt>
    <dgm:pt modelId="{9F9842D7-3C3B-4D69-AD69-F17A7371606A}" type="parTrans" cxnId="{AF0DA170-0841-4547-B1CC-DAD881388EC5}">
      <dgm:prSet/>
      <dgm:spPr/>
      <dgm:t>
        <a:bodyPr/>
        <a:lstStyle/>
        <a:p>
          <a:endParaRPr lang="en-US"/>
        </a:p>
      </dgm:t>
    </dgm:pt>
    <dgm:pt modelId="{CECFB220-9D2F-42EE-81C6-9817C72EFF0F}">
      <dgm:prSet phldrT="[Text]" custT="1"/>
      <dgm:spPr/>
      <dgm:t>
        <a:bodyPr/>
        <a:lstStyle/>
        <a:p>
          <a:r>
            <a:rPr lang="en-US" sz="2400" baseline="0" dirty="0" smtClean="0"/>
            <a:t>Create BLAST databases locally or interface online w/ NCBI</a:t>
          </a:r>
          <a:endParaRPr lang="en-US" sz="2400" baseline="0" dirty="0"/>
        </a:p>
      </dgm:t>
    </dgm:pt>
    <dgm:pt modelId="{F7816849-21BE-4A02-AA48-231A654B1559}" type="sibTrans" cxnId="{60C9BBFA-B7BB-4D81-B6D4-56D453F2574C}">
      <dgm:prSet/>
      <dgm:spPr/>
      <dgm:t>
        <a:bodyPr/>
        <a:lstStyle/>
        <a:p>
          <a:endParaRPr lang="en-US"/>
        </a:p>
      </dgm:t>
    </dgm:pt>
    <dgm:pt modelId="{CBF29947-98F4-4A9E-AF54-3401F5BDDD7A}" type="parTrans" cxnId="{60C9BBFA-B7BB-4D81-B6D4-56D453F2574C}">
      <dgm:prSet/>
      <dgm:spPr/>
      <dgm:t>
        <a:bodyPr/>
        <a:lstStyle/>
        <a:p>
          <a:endParaRPr lang="en-US"/>
        </a:p>
      </dgm:t>
    </dgm:pt>
    <dgm:pt modelId="{7DCCEA60-8476-4C32-A1D1-C60F450C2A6F}">
      <dgm:prSet phldrT="[Text]" custT="1"/>
      <dgm:spPr/>
      <dgm:t>
        <a:bodyPr/>
        <a:lstStyle/>
        <a:p>
          <a:r>
            <a:rPr lang="en-US" sz="2400" baseline="0" dirty="0" smtClean="0"/>
            <a:t>Create file with list of human accessions</a:t>
          </a:r>
          <a:endParaRPr lang="en-US" sz="2400" baseline="0" dirty="0"/>
        </a:p>
      </dgm:t>
    </dgm:pt>
    <dgm:pt modelId="{B0F0DCA8-3487-43FA-9E88-477C91EC3635}" type="sibTrans" cxnId="{1C259D16-0706-416B-B696-228DFE6B15FA}">
      <dgm:prSet/>
      <dgm:spPr/>
      <dgm:t>
        <a:bodyPr/>
        <a:lstStyle/>
        <a:p>
          <a:endParaRPr lang="en-US"/>
        </a:p>
      </dgm:t>
    </dgm:pt>
    <dgm:pt modelId="{F1118FC0-C41B-4B9C-A176-3CC95F052C01}" type="parTrans" cxnId="{1C259D16-0706-416B-B696-228DFE6B15FA}">
      <dgm:prSet/>
      <dgm:spPr/>
      <dgm:t>
        <a:bodyPr/>
        <a:lstStyle/>
        <a:p>
          <a:endParaRPr lang="en-US"/>
        </a:p>
      </dgm:t>
    </dgm:pt>
    <dgm:pt modelId="{7C6CFF8D-16CC-40AB-8735-0ECCD32816F7}">
      <dgm:prSet custT="1"/>
      <dgm:spPr/>
      <dgm:t>
        <a:bodyPr/>
        <a:lstStyle/>
        <a:p>
          <a:r>
            <a:rPr lang="en-US" sz="2400" dirty="0" smtClean="0"/>
            <a:t>Parse output to identify best hit and save accession to file</a:t>
          </a:r>
          <a:endParaRPr lang="en-US" sz="2400" dirty="0"/>
        </a:p>
      </dgm:t>
    </dgm:pt>
    <dgm:pt modelId="{2AAC4204-31C4-435F-ABD0-935832C11C49}" type="parTrans" cxnId="{8838C13D-A187-4BEF-94BB-A1A3A6080D10}">
      <dgm:prSet/>
      <dgm:spPr/>
      <dgm:t>
        <a:bodyPr/>
        <a:lstStyle/>
        <a:p>
          <a:endParaRPr lang="en-US"/>
        </a:p>
      </dgm:t>
    </dgm:pt>
    <dgm:pt modelId="{14B804D3-A437-4D3D-B9AD-A1C16335DDAA}" type="sibTrans" cxnId="{8838C13D-A187-4BEF-94BB-A1A3A6080D10}">
      <dgm:prSet/>
      <dgm:spPr/>
      <dgm:t>
        <a:bodyPr/>
        <a:lstStyle/>
        <a:p>
          <a:endParaRPr lang="en-US"/>
        </a:p>
      </dgm:t>
    </dgm:pt>
    <dgm:pt modelId="{E68DC4FC-EEEB-409A-9677-73CAA56F3FA2}" type="pres">
      <dgm:prSet presAssocID="{676D34C8-68E8-45C1-8384-B5C451E7E1D7}" presName="linearFlow" presStyleCnt="0">
        <dgm:presLayoutVars>
          <dgm:resizeHandles val="exact"/>
        </dgm:presLayoutVars>
      </dgm:prSet>
      <dgm:spPr/>
      <dgm:t>
        <a:bodyPr/>
        <a:lstStyle/>
        <a:p>
          <a:endParaRPr lang="en-US"/>
        </a:p>
      </dgm:t>
    </dgm:pt>
    <dgm:pt modelId="{F088C55D-2AC3-439A-B7B4-F30D3348A3F5}" type="pres">
      <dgm:prSet presAssocID="{7DCCEA60-8476-4C32-A1D1-C60F450C2A6F}" presName="node" presStyleLbl="node1" presStyleIdx="0" presStyleCnt="4" custScaleX="224495">
        <dgm:presLayoutVars>
          <dgm:bulletEnabled val="1"/>
        </dgm:presLayoutVars>
      </dgm:prSet>
      <dgm:spPr/>
      <dgm:t>
        <a:bodyPr/>
        <a:lstStyle/>
        <a:p>
          <a:endParaRPr lang="en-US"/>
        </a:p>
      </dgm:t>
    </dgm:pt>
    <dgm:pt modelId="{346B11B2-BC92-420F-B266-852D77DB4C18}" type="pres">
      <dgm:prSet presAssocID="{B0F0DCA8-3487-43FA-9E88-477C91EC3635}" presName="sibTrans" presStyleLbl="sibTrans2D1" presStyleIdx="0" presStyleCnt="3"/>
      <dgm:spPr/>
      <dgm:t>
        <a:bodyPr/>
        <a:lstStyle/>
        <a:p>
          <a:endParaRPr lang="en-US"/>
        </a:p>
      </dgm:t>
    </dgm:pt>
    <dgm:pt modelId="{08C1362E-B065-4534-98FC-9BC16423C28C}" type="pres">
      <dgm:prSet presAssocID="{B0F0DCA8-3487-43FA-9E88-477C91EC3635}" presName="connectorText" presStyleLbl="sibTrans2D1" presStyleIdx="0" presStyleCnt="3"/>
      <dgm:spPr/>
      <dgm:t>
        <a:bodyPr/>
        <a:lstStyle/>
        <a:p>
          <a:endParaRPr lang="en-US"/>
        </a:p>
      </dgm:t>
    </dgm:pt>
    <dgm:pt modelId="{41EEFB2F-4DF6-4637-94E2-EEA914902405}" type="pres">
      <dgm:prSet presAssocID="{CECFB220-9D2F-42EE-81C6-9817C72EFF0F}" presName="node" presStyleLbl="node1" presStyleIdx="1" presStyleCnt="4" custScaleX="224495">
        <dgm:presLayoutVars>
          <dgm:bulletEnabled val="1"/>
        </dgm:presLayoutVars>
      </dgm:prSet>
      <dgm:spPr/>
      <dgm:t>
        <a:bodyPr/>
        <a:lstStyle/>
        <a:p>
          <a:endParaRPr lang="en-US"/>
        </a:p>
      </dgm:t>
    </dgm:pt>
    <dgm:pt modelId="{37C34BEF-4BC4-4AFC-B09E-7D2283AC3B6D}" type="pres">
      <dgm:prSet presAssocID="{F7816849-21BE-4A02-AA48-231A654B1559}" presName="sibTrans" presStyleLbl="sibTrans2D1" presStyleIdx="1" presStyleCnt="3"/>
      <dgm:spPr/>
      <dgm:t>
        <a:bodyPr/>
        <a:lstStyle/>
        <a:p>
          <a:endParaRPr lang="en-US"/>
        </a:p>
      </dgm:t>
    </dgm:pt>
    <dgm:pt modelId="{C735DF2D-6311-4DA3-8009-1BDD6A026523}" type="pres">
      <dgm:prSet presAssocID="{F7816849-21BE-4A02-AA48-231A654B1559}" presName="connectorText" presStyleLbl="sibTrans2D1" presStyleIdx="1" presStyleCnt="3"/>
      <dgm:spPr/>
      <dgm:t>
        <a:bodyPr/>
        <a:lstStyle/>
        <a:p>
          <a:endParaRPr lang="en-US"/>
        </a:p>
      </dgm:t>
    </dgm:pt>
    <dgm:pt modelId="{F71AFF96-51F5-452C-BD93-F252F84F0998}" type="pres">
      <dgm:prSet presAssocID="{F12EEDF2-8D00-4CB6-B3F5-0FCF269ABC00}" presName="node" presStyleLbl="node1" presStyleIdx="2" presStyleCnt="4" custScaleX="224495">
        <dgm:presLayoutVars>
          <dgm:bulletEnabled val="1"/>
        </dgm:presLayoutVars>
      </dgm:prSet>
      <dgm:spPr/>
      <dgm:t>
        <a:bodyPr/>
        <a:lstStyle/>
        <a:p>
          <a:endParaRPr lang="en-US"/>
        </a:p>
      </dgm:t>
    </dgm:pt>
    <dgm:pt modelId="{0CE82D16-2A8C-428B-8425-A4DE6D4E1304}" type="pres">
      <dgm:prSet presAssocID="{A2AB9046-55A1-4076-956C-34C9DCAC4F8B}" presName="sibTrans" presStyleLbl="sibTrans2D1" presStyleIdx="2" presStyleCnt="3"/>
      <dgm:spPr/>
      <dgm:t>
        <a:bodyPr/>
        <a:lstStyle/>
        <a:p>
          <a:endParaRPr lang="en-US"/>
        </a:p>
      </dgm:t>
    </dgm:pt>
    <dgm:pt modelId="{1B654E49-912D-4E66-8C22-7F3EB9825512}" type="pres">
      <dgm:prSet presAssocID="{A2AB9046-55A1-4076-956C-34C9DCAC4F8B}" presName="connectorText" presStyleLbl="sibTrans2D1" presStyleIdx="2" presStyleCnt="3"/>
      <dgm:spPr/>
      <dgm:t>
        <a:bodyPr/>
        <a:lstStyle/>
        <a:p>
          <a:endParaRPr lang="en-US"/>
        </a:p>
      </dgm:t>
    </dgm:pt>
    <dgm:pt modelId="{D89337E8-100A-4A1F-953C-A244B7C8070C}" type="pres">
      <dgm:prSet presAssocID="{7C6CFF8D-16CC-40AB-8735-0ECCD32816F7}" presName="node" presStyleLbl="node1" presStyleIdx="3" presStyleCnt="4" custScaleX="224495">
        <dgm:presLayoutVars>
          <dgm:bulletEnabled val="1"/>
        </dgm:presLayoutVars>
      </dgm:prSet>
      <dgm:spPr/>
      <dgm:t>
        <a:bodyPr/>
        <a:lstStyle/>
        <a:p>
          <a:endParaRPr lang="en-US"/>
        </a:p>
      </dgm:t>
    </dgm:pt>
  </dgm:ptLst>
  <dgm:cxnLst>
    <dgm:cxn modelId="{B99A272A-BF58-407D-BB31-5EE969530C95}" type="presOf" srcId="{F7816849-21BE-4A02-AA48-231A654B1559}" destId="{37C34BEF-4BC4-4AFC-B09E-7D2283AC3B6D}" srcOrd="0" destOrd="0" presId="urn:microsoft.com/office/officeart/2005/8/layout/process2"/>
    <dgm:cxn modelId="{2CD273B3-6BC3-4532-BAC6-B508BC5E4FA6}" type="presOf" srcId="{676D34C8-68E8-45C1-8384-B5C451E7E1D7}" destId="{E68DC4FC-EEEB-409A-9677-73CAA56F3FA2}" srcOrd="0" destOrd="0" presId="urn:microsoft.com/office/officeart/2005/8/layout/process2"/>
    <dgm:cxn modelId="{696ED5C3-C721-4510-9A4C-20A8BD574F39}" type="presOf" srcId="{CECFB220-9D2F-42EE-81C6-9817C72EFF0F}" destId="{41EEFB2F-4DF6-4637-94E2-EEA914902405}" srcOrd="0" destOrd="0" presId="urn:microsoft.com/office/officeart/2005/8/layout/process2"/>
    <dgm:cxn modelId="{B900312C-F83B-4851-82FD-7DCC242B4ADB}" type="presOf" srcId="{A2AB9046-55A1-4076-956C-34C9DCAC4F8B}" destId="{1B654E49-912D-4E66-8C22-7F3EB9825512}" srcOrd="1" destOrd="0" presId="urn:microsoft.com/office/officeart/2005/8/layout/process2"/>
    <dgm:cxn modelId="{8838C13D-A187-4BEF-94BB-A1A3A6080D10}" srcId="{676D34C8-68E8-45C1-8384-B5C451E7E1D7}" destId="{7C6CFF8D-16CC-40AB-8735-0ECCD32816F7}" srcOrd="3" destOrd="0" parTransId="{2AAC4204-31C4-435F-ABD0-935832C11C49}" sibTransId="{14B804D3-A437-4D3D-B9AD-A1C16335DDAA}"/>
    <dgm:cxn modelId="{B4D45BEA-E0DC-4055-863D-7DAA0557823F}" type="presOf" srcId="{A2AB9046-55A1-4076-956C-34C9DCAC4F8B}" destId="{0CE82D16-2A8C-428B-8425-A4DE6D4E1304}" srcOrd="0" destOrd="0" presId="urn:microsoft.com/office/officeart/2005/8/layout/process2"/>
    <dgm:cxn modelId="{1C259D16-0706-416B-B696-228DFE6B15FA}" srcId="{676D34C8-68E8-45C1-8384-B5C451E7E1D7}" destId="{7DCCEA60-8476-4C32-A1D1-C60F450C2A6F}" srcOrd="0" destOrd="0" parTransId="{F1118FC0-C41B-4B9C-A176-3CC95F052C01}" sibTransId="{B0F0DCA8-3487-43FA-9E88-477C91EC3635}"/>
    <dgm:cxn modelId="{3E98EF54-F02B-4110-B4C4-D49ECCD5D9FD}" type="presOf" srcId="{B0F0DCA8-3487-43FA-9E88-477C91EC3635}" destId="{08C1362E-B065-4534-98FC-9BC16423C28C}" srcOrd="1" destOrd="0" presId="urn:microsoft.com/office/officeart/2005/8/layout/process2"/>
    <dgm:cxn modelId="{1BAE2E6D-EE11-4A5C-ACC5-417B140C4D07}" type="presOf" srcId="{7DCCEA60-8476-4C32-A1D1-C60F450C2A6F}" destId="{F088C55D-2AC3-439A-B7B4-F30D3348A3F5}" srcOrd="0" destOrd="0" presId="urn:microsoft.com/office/officeart/2005/8/layout/process2"/>
    <dgm:cxn modelId="{3FDC2268-C221-49E6-B902-FB5030031B17}" type="presOf" srcId="{B0F0DCA8-3487-43FA-9E88-477C91EC3635}" destId="{346B11B2-BC92-420F-B266-852D77DB4C18}" srcOrd="0" destOrd="0" presId="urn:microsoft.com/office/officeart/2005/8/layout/process2"/>
    <dgm:cxn modelId="{29919A2C-31E5-4409-88CA-7B9F1CE7EAC0}" type="presOf" srcId="{F12EEDF2-8D00-4CB6-B3F5-0FCF269ABC00}" destId="{F71AFF96-51F5-452C-BD93-F252F84F0998}" srcOrd="0" destOrd="0" presId="urn:microsoft.com/office/officeart/2005/8/layout/process2"/>
    <dgm:cxn modelId="{421FA1F2-1CC1-42E8-B6F4-88E0E9839C02}" type="presOf" srcId="{7C6CFF8D-16CC-40AB-8735-0ECCD32816F7}" destId="{D89337E8-100A-4A1F-953C-A244B7C8070C}" srcOrd="0" destOrd="0" presId="urn:microsoft.com/office/officeart/2005/8/layout/process2"/>
    <dgm:cxn modelId="{AF0DA170-0841-4547-B1CC-DAD881388EC5}" srcId="{676D34C8-68E8-45C1-8384-B5C451E7E1D7}" destId="{F12EEDF2-8D00-4CB6-B3F5-0FCF269ABC00}" srcOrd="2" destOrd="0" parTransId="{9F9842D7-3C3B-4D69-AD69-F17A7371606A}" sibTransId="{A2AB9046-55A1-4076-956C-34C9DCAC4F8B}"/>
    <dgm:cxn modelId="{F7238FB7-094D-44A1-97BF-922F018AA84A}" type="presOf" srcId="{F7816849-21BE-4A02-AA48-231A654B1559}" destId="{C735DF2D-6311-4DA3-8009-1BDD6A026523}" srcOrd="1" destOrd="0" presId="urn:microsoft.com/office/officeart/2005/8/layout/process2"/>
    <dgm:cxn modelId="{60C9BBFA-B7BB-4D81-B6D4-56D453F2574C}" srcId="{676D34C8-68E8-45C1-8384-B5C451E7E1D7}" destId="{CECFB220-9D2F-42EE-81C6-9817C72EFF0F}" srcOrd="1" destOrd="0" parTransId="{CBF29947-98F4-4A9E-AF54-3401F5BDDD7A}" sibTransId="{F7816849-21BE-4A02-AA48-231A654B1559}"/>
    <dgm:cxn modelId="{B277AA7E-9F8F-4B28-8B7F-303BD38F6BF6}" type="presParOf" srcId="{E68DC4FC-EEEB-409A-9677-73CAA56F3FA2}" destId="{F088C55D-2AC3-439A-B7B4-F30D3348A3F5}" srcOrd="0" destOrd="0" presId="urn:microsoft.com/office/officeart/2005/8/layout/process2"/>
    <dgm:cxn modelId="{ED8CAAA5-6EB8-4B10-8B5D-FDEE27213052}" type="presParOf" srcId="{E68DC4FC-EEEB-409A-9677-73CAA56F3FA2}" destId="{346B11B2-BC92-420F-B266-852D77DB4C18}" srcOrd="1" destOrd="0" presId="urn:microsoft.com/office/officeart/2005/8/layout/process2"/>
    <dgm:cxn modelId="{963CEBDB-52ED-4289-982C-2C5FDB1ED59E}" type="presParOf" srcId="{346B11B2-BC92-420F-B266-852D77DB4C18}" destId="{08C1362E-B065-4534-98FC-9BC16423C28C}" srcOrd="0" destOrd="0" presId="urn:microsoft.com/office/officeart/2005/8/layout/process2"/>
    <dgm:cxn modelId="{9D8D16A5-278E-4A6A-964F-645E6B579BE7}" type="presParOf" srcId="{E68DC4FC-EEEB-409A-9677-73CAA56F3FA2}" destId="{41EEFB2F-4DF6-4637-94E2-EEA914902405}" srcOrd="2" destOrd="0" presId="urn:microsoft.com/office/officeart/2005/8/layout/process2"/>
    <dgm:cxn modelId="{6B125218-DC9D-4D3F-9EC1-6CD5EA8D05E5}" type="presParOf" srcId="{E68DC4FC-EEEB-409A-9677-73CAA56F3FA2}" destId="{37C34BEF-4BC4-4AFC-B09E-7D2283AC3B6D}" srcOrd="3" destOrd="0" presId="urn:microsoft.com/office/officeart/2005/8/layout/process2"/>
    <dgm:cxn modelId="{2B2D436D-5652-451F-9DD7-68826DD2F7CE}" type="presParOf" srcId="{37C34BEF-4BC4-4AFC-B09E-7D2283AC3B6D}" destId="{C735DF2D-6311-4DA3-8009-1BDD6A026523}" srcOrd="0" destOrd="0" presId="urn:microsoft.com/office/officeart/2005/8/layout/process2"/>
    <dgm:cxn modelId="{4CCCD845-B173-4AE4-9B52-1F945329D9B1}" type="presParOf" srcId="{E68DC4FC-EEEB-409A-9677-73CAA56F3FA2}" destId="{F71AFF96-51F5-452C-BD93-F252F84F0998}" srcOrd="4" destOrd="0" presId="urn:microsoft.com/office/officeart/2005/8/layout/process2"/>
    <dgm:cxn modelId="{892B2783-AE3F-4D8B-B0B1-3A0B15A9265C}" type="presParOf" srcId="{E68DC4FC-EEEB-409A-9677-73CAA56F3FA2}" destId="{0CE82D16-2A8C-428B-8425-A4DE6D4E1304}" srcOrd="5" destOrd="0" presId="urn:microsoft.com/office/officeart/2005/8/layout/process2"/>
    <dgm:cxn modelId="{C7DC5F2D-0501-43E1-9CCE-9366C590C55E}" type="presParOf" srcId="{0CE82D16-2A8C-428B-8425-A4DE6D4E1304}" destId="{1B654E49-912D-4E66-8C22-7F3EB9825512}" srcOrd="0" destOrd="0" presId="urn:microsoft.com/office/officeart/2005/8/layout/process2"/>
    <dgm:cxn modelId="{74E9D31D-C457-4AC2-A4A3-DB6A7C2D5789}" type="presParOf" srcId="{E68DC4FC-EEEB-409A-9677-73CAA56F3FA2}" destId="{D89337E8-100A-4A1F-953C-A244B7C8070C}"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6D34C8-68E8-45C1-8384-B5C451E7E1D7}"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F12EEDF2-8D00-4CB6-B3F5-0FCF269ABC00}">
      <dgm:prSet phldrT="[Text]" custT="1"/>
      <dgm:spPr/>
      <dgm:t>
        <a:bodyPr/>
        <a:lstStyle/>
        <a:p>
          <a:r>
            <a:rPr lang="en-US" sz="1800" baseline="0" dirty="0" smtClean="0"/>
            <a:t>Align protein sequences (using </a:t>
          </a:r>
          <a:r>
            <a:rPr lang="en-US" sz="1800" baseline="0" dirty="0" err="1" smtClean="0"/>
            <a:t>ClustalW</a:t>
          </a:r>
          <a:r>
            <a:rPr lang="en-US" sz="1800" baseline="0" dirty="0" smtClean="0"/>
            <a:t>)</a:t>
          </a:r>
        </a:p>
      </dgm:t>
    </dgm:pt>
    <dgm:pt modelId="{A2AB9046-55A1-4076-956C-34C9DCAC4F8B}" type="sibTrans" cxnId="{AF0DA170-0841-4547-B1CC-DAD881388EC5}">
      <dgm:prSet/>
      <dgm:spPr/>
      <dgm:t>
        <a:bodyPr/>
        <a:lstStyle/>
        <a:p>
          <a:endParaRPr lang="en-US"/>
        </a:p>
      </dgm:t>
    </dgm:pt>
    <dgm:pt modelId="{9F9842D7-3C3B-4D69-AD69-F17A7371606A}" type="parTrans" cxnId="{AF0DA170-0841-4547-B1CC-DAD881388EC5}">
      <dgm:prSet/>
      <dgm:spPr/>
      <dgm:t>
        <a:bodyPr/>
        <a:lstStyle/>
        <a:p>
          <a:endParaRPr lang="en-US"/>
        </a:p>
      </dgm:t>
    </dgm:pt>
    <dgm:pt modelId="{CECFB220-9D2F-42EE-81C6-9817C72EFF0F}">
      <dgm:prSet phldrT="[Text]" custT="1"/>
      <dgm:spPr/>
      <dgm:t>
        <a:bodyPr/>
        <a:lstStyle/>
        <a:p>
          <a:r>
            <a:rPr lang="en-US" sz="1800" baseline="0" dirty="0" smtClean="0"/>
            <a:t>Translate to protein sequence</a:t>
          </a:r>
          <a:endParaRPr lang="en-US" sz="1800" baseline="0" dirty="0"/>
        </a:p>
      </dgm:t>
    </dgm:pt>
    <dgm:pt modelId="{F7816849-21BE-4A02-AA48-231A654B1559}" type="sibTrans" cxnId="{60C9BBFA-B7BB-4D81-B6D4-56D453F2574C}">
      <dgm:prSet/>
      <dgm:spPr/>
      <dgm:t>
        <a:bodyPr/>
        <a:lstStyle/>
        <a:p>
          <a:endParaRPr lang="en-US"/>
        </a:p>
      </dgm:t>
    </dgm:pt>
    <dgm:pt modelId="{CBF29947-98F4-4A9E-AF54-3401F5BDDD7A}" type="parTrans" cxnId="{60C9BBFA-B7BB-4D81-B6D4-56D453F2574C}">
      <dgm:prSet/>
      <dgm:spPr/>
      <dgm:t>
        <a:bodyPr/>
        <a:lstStyle/>
        <a:p>
          <a:endParaRPr lang="en-US"/>
        </a:p>
      </dgm:t>
    </dgm:pt>
    <dgm:pt modelId="{7DCCEA60-8476-4C32-A1D1-C60F450C2A6F}">
      <dgm:prSet phldrT="[Text]" custT="1"/>
      <dgm:spPr/>
      <dgm:t>
        <a:bodyPr/>
        <a:lstStyle/>
        <a:p>
          <a:r>
            <a:rPr lang="en-US" sz="1800" baseline="0" dirty="0" smtClean="0"/>
            <a:t>Download coding sequences for all genes and </a:t>
          </a:r>
          <a:r>
            <a:rPr lang="en-US" sz="1800" baseline="0" dirty="0" err="1" smtClean="0"/>
            <a:t>orthologs</a:t>
          </a:r>
          <a:endParaRPr lang="en-US" sz="1800" baseline="0" dirty="0"/>
        </a:p>
      </dgm:t>
    </dgm:pt>
    <dgm:pt modelId="{B0F0DCA8-3487-43FA-9E88-477C91EC3635}" type="sibTrans" cxnId="{1C259D16-0706-416B-B696-228DFE6B15FA}">
      <dgm:prSet/>
      <dgm:spPr/>
      <dgm:t>
        <a:bodyPr/>
        <a:lstStyle/>
        <a:p>
          <a:endParaRPr lang="en-US"/>
        </a:p>
      </dgm:t>
    </dgm:pt>
    <dgm:pt modelId="{F1118FC0-C41B-4B9C-A176-3CC95F052C01}" type="parTrans" cxnId="{1C259D16-0706-416B-B696-228DFE6B15FA}">
      <dgm:prSet/>
      <dgm:spPr/>
      <dgm:t>
        <a:bodyPr/>
        <a:lstStyle/>
        <a:p>
          <a:endParaRPr lang="en-US"/>
        </a:p>
      </dgm:t>
    </dgm:pt>
    <dgm:pt modelId="{7C6CFF8D-16CC-40AB-8735-0ECCD32816F7}">
      <dgm:prSet custT="1"/>
      <dgm:spPr/>
      <dgm:t>
        <a:bodyPr/>
        <a:lstStyle/>
        <a:p>
          <a:r>
            <a:rPr lang="en-US" sz="1800" baseline="0" dirty="0" smtClean="0"/>
            <a:t>Align individual nucleotide sequences to protein sequences (in frame)</a:t>
          </a:r>
          <a:endParaRPr lang="en-US" sz="1800" baseline="0" dirty="0"/>
        </a:p>
      </dgm:t>
    </dgm:pt>
    <dgm:pt modelId="{2AAC4204-31C4-435F-ABD0-935832C11C49}" type="parTrans" cxnId="{8838C13D-A187-4BEF-94BB-A1A3A6080D10}">
      <dgm:prSet/>
      <dgm:spPr/>
      <dgm:t>
        <a:bodyPr/>
        <a:lstStyle/>
        <a:p>
          <a:endParaRPr lang="en-US"/>
        </a:p>
      </dgm:t>
    </dgm:pt>
    <dgm:pt modelId="{14B804D3-A437-4D3D-B9AD-A1C16335DDAA}" type="sibTrans" cxnId="{8838C13D-A187-4BEF-94BB-A1A3A6080D10}">
      <dgm:prSet/>
      <dgm:spPr/>
      <dgm:t>
        <a:bodyPr/>
        <a:lstStyle/>
        <a:p>
          <a:endParaRPr lang="en-US"/>
        </a:p>
      </dgm:t>
    </dgm:pt>
    <dgm:pt modelId="{E68DC4FC-EEEB-409A-9677-73CAA56F3FA2}" type="pres">
      <dgm:prSet presAssocID="{676D34C8-68E8-45C1-8384-B5C451E7E1D7}" presName="linearFlow" presStyleCnt="0">
        <dgm:presLayoutVars>
          <dgm:resizeHandles val="exact"/>
        </dgm:presLayoutVars>
      </dgm:prSet>
      <dgm:spPr/>
      <dgm:t>
        <a:bodyPr/>
        <a:lstStyle/>
        <a:p>
          <a:endParaRPr lang="en-US"/>
        </a:p>
      </dgm:t>
    </dgm:pt>
    <dgm:pt modelId="{F088C55D-2AC3-439A-B7B4-F30D3348A3F5}" type="pres">
      <dgm:prSet presAssocID="{7DCCEA60-8476-4C32-A1D1-C60F450C2A6F}" presName="node" presStyleLbl="node1" presStyleIdx="0" presStyleCnt="4" custScaleX="224495">
        <dgm:presLayoutVars>
          <dgm:bulletEnabled val="1"/>
        </dgm:presLayoutVars>
      </dgm:prSet>
      <dgm:spPr/>
      <dgm:t>
        <a:bodyPr/>
        <a:lstStyle/>
        <a:p>
          <a:endParaRPr lang="en-US"/>
        </a:p>
      </dgm:t>
    </dgm:pt>
    <dgm:pt modelId="{346B11B2-BC92-420F-B266-852D77DB4C18}" type="pres">
      <dgm:prSet presAssocID="{B0F0DCA8-3487-43FA-9E88-477C91EC3635}" presName="sibTrans" presStyleLbl="sibTrans2D1" presStyleIdx="0" presStyleCnt="3"/>
      <dgm:spPr/>
      <dgm:t>
        <a:bodyPr/>
        <a:lstStyle/>
        <a:p>
          <a:endParaRPr lang="en-US"/>
        </a:p>
      </dgm:t>
    </dgm:pt>
    <dgm:pt modelId="{08C1362E-B065-4534-98FC-9BC16423C28C}" type="pres">
      <dgm:prSet presAssocID="{B0F0DCA8-3487-43FA-9E88-477C91EC3635}" presName="connectorText" presStyleLbl="sibTrans2D1" presStyleIdx="0" presStyleCnt="3"/>
      <dgm:spPr/>
      <dgm:t>
        <a:bodyPr/>
        <a:lstStyle/>
        <a:p>
          <a:endParaRPr lang="en-US"/>
        </a:p>
      </dgm:t>
    </dgm:pt>
    <dgm:pt modelId="{41EEFB2F-4DF6-4637-94E2-EEA914902405}" type="pres">
      <dgm:prSet presAssocID="{CECFB220-9D2F-42EE-81C6-9817C72EFF0F}" presName="node" presStyleLbl="node1" presStyleIdx="1" presStyleCnt="4" custScaleX="224495">
        <dgm:presLayoutVars>
          <dgm:bulletEnabled val="1"/>
        </dgm:presLayoutVars>
      </dgm:prSet>
      <dgm:spPr/>
      <dgm:t>
        <a:bodyPr/>
        <a:lstStyle/>
        <a:p>
          <a:endParaRPr lang="en-US"/>
        </a:p>
      </dgm:t>
    </dgm:pt>
    <dgm:pt modelId="{37C34BEF-4BC4-4AFC-B09E-7D2283AC3B6D}" type="pres">
      <dgm:prSet presAssocID="{F7816849-21BE-4A02-AA48-231A654B1559}" presName="sibTrans" presStyleLbl="sibTrans2D1" presStyleIdx="1" presStyleCnt="3"/>
      <dgm:spPr/>
      <dgm:t>
        <a:bodyPr/>
        <a:lstStyle/>
        <a:p>
          <a:endParaRPr lang="en-US"/>
        </a:p>
      </dgm:t>
    </dgm:pt>
    <dgm:pt modelId="{C735DF2D-6311-4DA3-8009-1BDD6A026523}" type="pres">
      <dgm:prSet presAssocID="{F7816849-21BE-4A02-AA48-231A654B1559}" presName="connectorText" presStyleLbl="sibTrans2D1" presStyleIdx="1" presStyleCnt="3"/>
      <dgm:spPr/>
      <dgm:t>
        <a:bodyPr/>
        <a:lstStyle/>
        <a:p>
          <a:endParaRPr lang="en-US"/>
        </a:p>
      </dgm:t>
    </dgm:pt>
    <dgm:pt modelId="{F71AFF96-51F5-452C-BD93-F252F84F0998}" type="pres">
      <dgm:prSet presAssocID="{F12EEDF2-8D00-4CB6-B3F5-0FCF269ABC00}" presName="node" presStyleLbl="node1" presStyleIdx="2" presStyleCnt="4" custScaleX="224495">
        <dgm:presLayoutVars>
          <dgm:bulletEnabled val="1"/>
        </dgm:presLayoutVars>
      </dgm:prSet>
      <dgm:spPr/>
      <dgm:t>
        <a:bodyPr/>
        <a:lstStyle/>
        <a:p>
          <a:endParaRPr lang="en-US"/>
        </a:p>
      </dgm:t>
    </dgm:pt>
    <dgm:pt modelId="{0CE82D16-2A8C-428B-8425-A4DE6D4E1304}" type="pres">
      <dgm:prSet presAssocID="{A2AB9046-55A1-4076-956C-34C9DCAC4F8B}" presName="sibTrans" presStyleLbl="sibTrans2D1" presStyleIdx="2" presStyleCnt="3"/>
      <dgm:spPr/>
      <dgm:t>
        <a:bodyPr/>
        <a:lstStyle/>
        <a:p>
          <a:endParaRPr lang="en-US"/>
        </a:p>
      </dgm:t>
    </dgm:pt>
    <dgm:pt modelId="{1B654E49-912D-4E66-8C22-7F3EB9825512}" type="pres">
      <dgm:prSet presAssocID="{A2AB9046-55A1-4076-956C-34C9DCAC4F8B}" presName="connectorText" presStyleLbl="sibTrans2D1" presStyleIdx="2" presStyleCnt="3"/>
      <dgm:spPr/>
      <dgm:t>
        <a:bodyPr/>
        <a:lstStyle/>
        <a:p>
          <a:endParaRPr lang="en-US"/>
        </a:p>
      </dgm:t>
    </dgm:pt>
    <dgm:pt modelId="{D89337E8-100A-4A1F-953C-A244B7C8070C}" type="pres">
      <dgm:prSet presAssocID="{7C6CFF8D-16CC-40AB-8735-0ECCD32816F7}" presName="node" presStyleLbl="node1" presStyleIdx="3" presStyleCnt="4" custScaleX="224495">
        <dgm:presLayoutVars>
          <dgm:bulletEnabled val="1"/>
        </dgm:presLayoutVars>
      </dgm:prSet>
      <dgm:spPr/>
      <dgm:t>
        <a:bodyPr/>
        <a:lstStyle/>
        <a:p>
          <a:endParaRPr lang="en-US"/>
        </a:p>
      </dgm:t>
    </dgm:pt>
  </dgm:ptLst>
  <dgm:cxnLst>
    <dgm:cxn modelId="{F4B09D91-8C3C-4164-AFAC-FE62B752224C}" type="presOf" srcId="{676D34C8-68E8-45C1-8384-B5C451E7E1D7}" destId="{E68DC4FC-EEEB-409A-9677-73CAA56F3FA2}" srcOrd="0" destOrd="0" presId="urn:microsoft.com/office/officeart/2005/8/layout/process2"/>
    <dgm:cxn modelId="{55695E6C-6BAE-42A1-8210-9391AFD13460}" type="presOf" srcId="{F7816849-21BE-4A02-AA48-231A654B1559}" destId="{C735DF2D-6311-4DA3-8009-1BDD6A026523}" srcOrd="1" destOrd="0" presId="urn:microsoft.com/office/officeart/2005/8/layout/process2"/>
    <dgm:cxn modelId="{9B7A0680-55AF-4D51-A790-A448321C386F}" type="presOf" srcId="{B0F0DCA8-3487-43FA-9E88-477C91EC3635}" destId="{08C1362E-B065-4534-98FC-9BC16423C28C}" srcOrd="1" destOrd="0" presId="urn:microsoft.com/office/officeart/2005/8/layout/process2"/>
    <dgm:cxn modelId="{2F4B6E30-F635-4533-95C3-BED269FD071B}" type="presOf" srcId="{A2AB9046-55A1-4076-956C-34C9DCAC4F8B}" destId="{1B654E49-912D-4E66-8C22-7F3EB9825512}" srcOrd="1" destOrd="0" presId="urn:microsoft.com/office/officeart/2005/8/layout/process2"/>
    <dgm:cxn modelId="{8838C13D-A187-4BEF-94BB-A1A3A6080D10}" srcId="{676D34C8-68E8-45C1-8384-B5C451E7E1D7}" destId="{7C6CFF8D-16CC-40AB-8735-0ECCD32816F7}" srcOrd="3" destOrd="0" parTransId="{2AAC4204-31C4-435F-ABD0-935832C11C49}" sibTransId="{14B804D3-A437-4D3D-B9AD-A1C16335DDAA}"/>
    <dgm:cxn modelId="{9485001A-5530-46E2-A96A-851A565B2713}" type="presOf" srcId="{F12EEDF2-8D00-4CB6-B3F5-0FCF269ABC00}" destId="{F71AFF96-51F5-452C-BD93-F252F84F0998}" srcOrd="0" destOrd="0" presId="urn:microsoft.com/office/officeart/2005/8/layout/process2"/>
    <dgm:cxn modelId="{1C259D16-0706-416B-B696-228DFE6B15FA}" srcId="{676D34C8-68E8-45C1-8384-B5C451E7E1D7}" destId="{7DCCEA60-8476-4C32-A1D1-C60F450C2A6F}" srcOrd="0" destOrd="0" parTransId="{F1118FC0-C41B-4B9C-A176-3CC95F052C01}" sibTransId="{B0F0DCA8-3487-43FA-9E88-477C91EC3635}"/>
    <dgm:cxn modelId="{37BE9CBA-FCBF-46C4-A497-1FC484AF2AA9}" type="presOf" srcId="{F7816849-21BE-4A02-AA48-231A654B1559}" destId="{37C34BEF-4BC4-4AFC-B09E-7D2283AC3B6D}" srcOrd="0" destOrd="0" presId="urn:microsoft.com/office/officeart/2005/8/layout/process2"/>
    <dgm:cxn modelId="{DAC4FED2-CBE1-43CF-9CDF-E8A1EEBCD910}" type="presOf" srcId="{7C6CFF8D-16CC-40AB-8735-0ECCD32816F7}" destId="{D89337E8-100A-4A1F-953C-A244B7C8070C}" srcOrd="0" destOrd="0" presId="urn:microsoft.com/office/officeart/2005/8/layout/process2"/>
    <dgm:cxn modelId="{AF0DA170-0841-4547-B1CC-DAD881388EC5}" srcId="{676D34C8-68E8-45C1-8384-B5C451E7E1D7}" destId="{F12EEDF2-8D00-4CB6-B3F5-0FCF269ABC00}" srcOrd="2" destOrd="0" parTransId="{9F9842D7-3C3B-4D69-AD69-F17A7371606A}" sibTransId="{A2AB9046-55A1-4076-956C-34C9DCAC4F8B}"/>
    <dgm:cxn modelId="{1389594A-C43B-4349-BD13-C039C0AD2A1D}" type="presOf" srcId="{CECFB220-9D2F-42EE-81C6-9817C72EFF0F}" destId="{41EEFB2F-4DF6-4637-94E2-EEA914902405}" srcOrd="0" destOrd="0" presId="urn:microsoft.com/office/officeart/2005/8/layout/process2"/>
    <dgm:cxn modelId="{5AC8012A-6D66-423C-88A0-613D6F4B56B0}" type="presOf" srcId="{A2AB9046-55A1-4076-956C-34C9DCAC4F8B}" destId="{0CE82D16-2A8C-428B-8425-A4DE6D4E1304}" srcOrd="0" destOrd="0" presId="urn:microsoft.com/office/officeart/2005/8/layout/process2"/>
    <dgm:cxn modelId="{3EC8B4B6-5162-4A01-8D69-86519133043E}" type="presOf" srcId="{B0F0DCA8-3487-43FA-9E88-477C91EC3635}" destId="{346B11B2-BC92-420F-B266-852D77DB4C18}" srcOrd="0" destOrd="0" presId="urn:microsoft.com/office/officeart/2005/8/layout/process2"/>
    <dgm:cxn modelId="{F6596E99-964C-4F75-93F2-34AE0065DEB3}" type="presOf" srcId="{7DCCEA60-8476-4C32-A1D1-C60F450C2A6F}" destId="{F088C55D-2AC3-439A-B7B4-F30D3348A3F5}" srcOrd="0" destOrd="0" presId="urn:microsoft.com/office/officeart/2005/8/layout/process2"/>
    <dgm:cxn modelId="{60C9BBFA-B7BB-4D81-B6D4-56D453F2574C}" srcId="{676D34C8-68E8-45C1-8384-B5C451E7E1D7}" destId="{CECFB220-9D2F-42EE-81C6-9817C72EFF0F}" srcOrd="1" destOrd="0" parTransId="{CBF29947-98F4-4A9E-AF54-3401F5BDDD7A}" sibTransId="{F7816849-21BE-4A02-AA48-231A654B1559}"/>
    <dgm:cxn modelId="{88A39C42-8AE4-4FD5-983E-90C04F3DDE3D}" type="presParOf" srcId="{E68DC4FC-EEEB-409A-9677-73CAA56F3FA2}" destId="{F088C55D-2AC3-439A-B7B4-F30D3348A3F5}" srcOrd="0" destOrd="0" presId="urn:microsoft.com/office/officeart/2005/8/layout/process2"/>
    <dgm:cxn modelId="{C6149367-50F9-4BF9-A1F4-5EA940CDC4B4}" type="presParOf" srcId="{E68DC4FC-EEEB-409A-9677-73CAA56F3FA2}" destId="{346B11B2-BC92-420F-B266-852D77DB4C18}" srcOrd="1" destOrd="0" presId="urn:microsoft.com/office/officeart/2005/8/layout/process2"/>
    <dgm:cxn modelId="{C6363FDA-D07A-4404-9BEF-5C25ED76E295}" type="presParOf" srcId="{346B11B2-BC92-420F-B266-852D77DB4C18}" destId="{08C1362E-B065-4534-98FC-9BC16423C28C}" srcOrd="0" destOrd="0" presId="urn:microsoft.com/office/officeart/2005/8/layout/process2"/>
    <dgm:cxn modelId="{24D1E6B1-E575-4783-B482-0BC8DC77F747}" type="presParOf" srcId="{E68DC4FC-EEEB-409A-9677-73CAA56F3FA2}" destId="{41EEFB2F-4DF6-4637-94E2-EEA914902405}" srcOrd="2" destOrd="0" presId="urn:microsoft.com/office/officeart/2005/8/layout/process2"/>
    <dgm:cxn modelId="{7EB5A985-0542-47D9-AC8C-FE5FDC63DF80}" type="presParOf" srcId="{E68DC4FC-EEEB-409A-9677-73CAA56F3FA2}" destId="{37C34BEF-4BC4-4AFC-B09E-7D2283AC3B6D}" srcOrd="3" destOrd="0" presId="urn:microsoft.com/office/officeart/2005/8/layout/process2"/>
    <dgm:cxn modelId="{24346AE0-045E-4D3A-BC40-FB62FEE45835}" type="presParOf" srcId="{37C34BEF-4BC4-4AFC-B09E-7D2283AC3B6D}" destId="{C735DF2D-6311-4DA3-8009-1BDD6A026523}" srcOrd="0" destOrd="0" presId="urn:microsoft.com/office/officeart/2005/8/layout/process2"/>
    <dgm:cxn modelId="{16EF0A89-02A9-4189-9BC3-EFDF3D9527F1}" type="presParOf" srcId="{E68DC4FC-EEEB-409A-9677-73CAA56F3FA2}" destId="{F71AFF96-51F5-452C-BD93-F252F84F0998}" srcOrd="4" destOrd="0" presId="urn:microsoft.com/office/officeart/2005/8/layout/process2"/>
    <dgm:cxn modelId="{DCF76ECA-AFB6-406B-BD01-D610705BA3E3}" type="presParOf" srcId="{E68DC4FC-EEEB-409A-9677-73CAA56F3FA2}" destId="{0CE82D16-2A8C-428B-8425-A4DE6D4E1304}" srcOrd="5" destOrd="0" presId="urn:microsoft.com/office/officeart/2005/8/layout/process2"/>
    <dgm:cxn modelId="{B4FEAE07-BEE7-4833-AE44-278CC9C0FDBD}" type="presParOf" srcId="{0CE82D16-2A8C-428B-8425-A4DE6D4E1304}" destId="{1B654E49-912D-4E66-8C22-7F3EB9825512}" srcOrd="0" destOrd="0" presId="urn:microsoft.com/office/officeart/2005/8/layout/process2"/>
    <dgm:cxn modelId="{A42C2FEE-9C42-4E40-BFD3-B87E2E10F85A}" type="presParOf" srcId="{E68DC4FC-EEEB-409A-9677-73CAA56F3FA2}" destId="{D89337E8-100A-4A1F-953C-A244B7C8070C}"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6D34C8-68E8-45C1-8384-B5C451E7E1D7}"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F12EEDF2-8D00-4CB6-B3F5-0FCF269ABC00}">
      <dgm:prSet phldrT="[Text]" custT="1"/>
      <dgm:spPr/>
      <dgm:t>
        <a:bodyPr/>
        <a:lstStyle/>
        <a:p>
          <a:r>
            <a:rPr lang="en-US" sz="1800" baseline="0" dirty="0" smtClean="0"/>
            <a:t>Parse PAML output</a:t>
          </a:r>
        </a:p>
      </dgm:t>
    </dgm:pt>
    <dgm:pt modelId="{A2AB9046-55A1-4076-956C-34C9DCAC4F8B}" type="sibTrans" cxnId="{AF0DA170-0841-4547-B1CC-DAD881388EC5}">
      <dgm:prSet/>
      <dgm:spPr/>
      <dgm:t>
        <a:bodyPr/>
        <a:lstStyle/>
        <a:p>
          <a:endParaRPr lang="en-US"/>
        </a:p>
      </dgm:t>
    </dgm:pt>
    <dgm:pt modelId="{9F9842D7-3C3B-4D69-AD69-F17A7371606A}" type="parTrans" cxnId="{AF0DA170-0841-4547-B1CC-DAD881388EC5}">
      <dgm:prSet/>
      <dgm:spPr/>
      <dgm:t>
        <a:bodyPr/>
        <a:lstStyle/>
        <a:p>
          <a:endParaRPr lang="en-US"/>
        </a:p>
      </dgm:t>
    </dgm:pt>
    <dgm:pt modelId="{CECFB220-9D2F-42EE-81C6-9817C72EFF0F}">
      <dgm:prSet phldrT="[Text]" custT="1"/>
      <dgm:spPr/>
      <dgm:t>
        <a:bodyPr/>
        <a:lstStyle/>
        <a:p>
          <a:r>
            <a:rPr lang="en-US" sz="1800" baseline="0" dirty="0" smtClean="0"/>
            <a:t>Run PAML (Phylogenetic Analysis by Maximum Likelihood)</a:t>
          </a:r>
          <a:endParaRPr lang="en-US" sz="1800" baseline="0" dirty="0"/>
        </a:p>
      </dgm:t>
    </dgm:pt>
    <dgm:pt modelId="{F7816849-21BE-4A02-AA48-231A654B1559}" type="sibTrans" cxnId="{60C9BBFA-B7BB-4D81-B6D4-56D453F2574C}">
      <dgm:prSet/>
      <dgm:spPr/>
      <dgm:t>
        <a:bodyPr/>
        <a:lstStyle/>
        <a:p>
          <a:endParaRPr lang="en-US"/>
        </a:p>
      </dgm:t>
    </dgm:pt>
    <dgm:pt modelId="{CBF29947-98F4-4A9E-AF54-3401F5BDDD7A}" type="parTrans" cxnId="{60C9BBFA-B7BB-4D81-B6D4-56D453F2574C}">
      <dgm:prSet/>
      <dgm:spPr/>
      <dgm:t>
        <a:bodyPr/>
        <a:lstStyle/>
        <a:p>
          <a:endParaRPr lang="en-US"/>
        </a:p>
      </dgm:t>
    </dgm:pt>
    <dgm:pt modelId="{7DCCEA60-8476-4C32-A1D1-C60F450C2A6F}">
      <dgm:prSet phldrT="[Text]" custT="1"/>
      <dgm:spPr/>
      <dgm:t>
        <a:bodyPr/>
        <a:lstStyle/>
        <a:p>
          <a:r>
            <a:rPr lang="en-US" sz="1800" baseline="0" dirty="0" smtClean="0"/>
            <a:t>Generate PAML control file(s) and guide tree</a:t>
          </a:r>
          <a:endParaRPr lang="en-US" sz="1800" baseline="0" dirty="0"/>
        </a:p>
      </dgm:t>
    </dgm:pt>
    <dgm:pt modelId="{B0F0DCA8-3487-43FA-9E88-477C91EC3635}" type="sibTrans" cxnId="{1C259D16-0706-416B-B696-228DFE6B15FA}">
      <dgm:prSet/>
      <dgm:spPr/>
      <dgm:t>
        <a:bodyPr/>
        <a:lstStyle/>
        <a:p>
          <a:endParaRPr lang="en-US"/>
        </a:p>
      </dgm:t>
    </dgm:pt>
    <dgm:pt modelId="{F1118FC0-C41B-4B9C-A176-3CC95F052C01}" type="parTrans" cxnId="{1C259D16-0706-416B-B696-228DFE6B15FA}">
      <dgm:prSet/>
      <dgm:spPr/>
      <dgm:t>
        <a:bodyPr/>
        <a:lstStyle/>
        <a:p>
          <a:endParaRPr lang="en-US"/>
        </a:p>
      </dgm:t>
    </dgm:pt>
    <dgm:pt modelId="{E68DC4FC-EEEB-409A-9677-73CAA56F3FA2}" type="pres">
      <dgm:prSet presAssocID="{676D34C8-68E8-45C1-8384-B5C451E7E1D7}" presName="linearFlow" presStyleCnt="0">
        <dgm:presLayoutVars>
          <dgm:resizeHandles val="exact"/>
        </dgm:presLayoutVars>
      </dgm:prSet>
      <dgm:spPr/>
      <dgm:t>
        <a:bodyPr/>
        <a:lstStyle/>
        <a:p>
          <a:endParaRPr lang="en-US"/>
        </a:p>
      </dgm:t>
    </dgm:pt>
    <dgm:pt modelId="{F088C55D-2AC3-439A-B7B4-F30D3348A3F5}" type="pres">
      <dgm:prSet presAssocID="{7DCCEA60-8476-4C32-A1D1-C60F450C2A6F}" presName="node" presStyleLbl="node1" presStyleIdx="0" presStyleCnt="3" custScaleX="224495">
        <dgm:presLayoutVars>
          <dgm:bulletEnabled val="1"/>
        </dgm:presLayoutVars>
      </dgm:prSet>
      <dgm:spPr/>
      <dgm:t>
        <a:bodyPr/>
        <a:lstStyle/>
        <a:p>
          <a:endParaRPr lang="en-US"/>
        </a:p>
      </dgm:t>
    </dgm:pt>
    <dgm:pt modelId="{346B11B2-BC92-420F-B266-852D77DB4C18}" type="pres">
      <dgm:prSet presAssocID="{B0F0DCA8-3487-43FA-9E88-477C91EC3635}" presName="sibTrans" presStyleLbl="sibTrans2D1" presStyleIdx="0" presStyleCnt="2"/>
      <dgm:spPr/>
      <dgm:t>
        <a:bodyPr/>
        <a:lstStyle/>
        <a:p>
          <a:endParaRPr lang="en-US"/>
        </a:p>
      </dgm:t>
    </dgm:pt>
    <dgm:pt modelId="{08C1362E-B065-4534-98FC-9BC16423C28C}" type="pres">
      <dgm:prSet presAssocID="{B0F0DCA8-3487-43FA-9E88-477C91EC3635}" presName="connectorText" presStyleLbl="sibTrans2D1" presStyleIdx="0" presStyleCnt="2"/>
      <dgm:spPr/>
      <dgm:t>
        <a:bodyPr/>
        <a:lstStyle/>
        <a:p>
          <a:endParaRPr lang="en-US"/>
        </a:p>
      </dgm:t>
    </dgm:pt>
    <dgm:pt modelId="{41EEFB2F-4DF6-4637-94E2-EEA914902405}" type="pres">
      <dgm:prSet presAssocID="{CECFB220-9D2F-42EE-81C6-9817C72EFF0F}" presName="node" presStyleLbl="node1" presStyleIdx="1" presStyleCnt="3" custScaleX="224495">
        <dgm:presLayoutVars>
          <dgm:bulletEnabled val="1"/>
        </dgm:presLayoutVars>
      </dgm:prSet>
      <dgm:spPr/>
      <dgm:t>
        <a:bodyPr/>
        <a:lstStyle/>
        <a:p>
          <a:endParaRPr lang="en-US"/>
        </a:p>
      </dgm:t>
    </dgm:pt>
    <dgm:pt modelId="{37C34BEF-4BC4-4AFC-B09E-7D2283AC3B6D}" type="pres">
      <dgm:prSet presAssocID="{F7816849-21BE-4A02-AA48-231A654B1559}" presName="sibTrans" presStyleLbl="sibTrans2D1" presStyleIdx="1" presStyleCnt="2"/>
      <dgm:spPr/>
      <dgm:t>
        <a:bodyPr/>
        <a:lstStyle/>
        <a:p>
          <a:endParaRPr lang="en-US"/>
        </a:p>
      </dgm:t>
    </dgm:pt>
    <dgm:pt modelId="{C735DF2D-6311-4DA3-8009-1BDD6A026523}" type="pres">
      <dgm:prSet presAssocID="{F7816849-21BE-4A02-AA48-231A654B1559}" presName="connectorText" presStyleLbl="sibTrans2D1" presStyleIdx="1" presStyleCnt="2"/>
      <dgm:spPr/>
      <dgm:t>
        <a:bodyPr/>
        <a:lstStyle/>
        <a:p>
          <a:endParaRPr lang="en-US"/>
        </a:p>
      </dgm:t>
    </dgm:pt>
    <dgm:pt modelId="{F71AFF96-51F5-452C-BD93-F252F84F0998}" type="pres">
      <dgm:prSet presAssocID="{F12EEDF2-8D00-4CB6-B3F5-0FCF269ABC00}" presName="node" presStyleLbl="node1" presStyleIdx="2" presStyleCnt="3" custScaleX="224495">
        <dgm:presLayoutVars>
          <dgm:bulletEnabled val="1"/>
        </dgm:presLayoutVars>
      </dgm:prSet>
      <dgm:spPr/>
      <dgm:t>
        <a:bodyPr/>
        <a:lstStyle/>
        <a:p>
          <a:endParaRPr lang="en-US"/>
        </a:p>
      </dgm:t>
    </dgm:pt>
  </dgm:ptLst>
  <dgm:cxnLst>
    <dgm:cxn modelId="{AF0DA170-0841-4547-B1CC-DAD881388EC5}" srcId="{676D34C8-68E8-45C1-8384-B5C451E7E1D7}" destId="{F12EEDF2-8D00-4CB6-B3F5-0FCF269ABC00}" srcOrd="2" destOrd="0" parTransId="{9F9842D7-3C3B-4D69-AD69-F17A7371606A}" sibTransId="{A2AB9046-55A1-4076-956C-34C9DCAC4F8B}"/>
    <dgm:cxn modelId="{8B87E112-FF82-402B-801B-B3C6258B8345}" type="presOf" srcId="{7DCCEA60-8476-4C32-A1D1-C60F450C2A6F}" destId="{F088C55D-2AC3-439A-B7B4-F30D3348A3F5}" srcOrd="0" destOrd="0" presId="urn:microsoft.com/office/officeart/2005/8/layout/process2"/>
    <dgm:cxn modelId="{FE5E5941-1770-47D1-BF01-389589289A0C}" type="presOf" srcId="{F12EEDF2-8D00-4CB6-B3F5-0FCF269ABC00}" destId="{F71AFF96-51F5-452C-BD93-F252F84F0998}" srcOrd="0" destOrd="0" presId="urn:microsoft.com/office/officeart/2005/8/layout/process2"/>
    <dgm:cxn modelId="{B3F2A343-1C11-4217-AD64-1C8BE3D240EC}" type="presOf" srcId="{B0F0DCA8-3487-43FA-9E88-477C91EC3635}" destId="{08C1362E-B065-4534-98FC-9BC16423C28C}" srcOrd="1" destOrd="0" presId="urn:microsoft.com/office/officeart/2005/8/layout/process2"/>
    <dgm:cxn modelId="{433C35FD-1315-4433-8841-9DBEDD0191C9}" type="presOf" srcId="{F7816849-21BE-4A02-AA48-231A654B1559}" destId="{37C34BEF-4BC4-4AFC-B09E-7D2283AC3B6D}" srcOrd="0" destOrd="0" presId="urn:microsoft.com/office/officeart/2005/8/layout/process2"/>
    <dgm:cxn modelId="{17F9A612-5C7E-48B1-A8D1-54BDA9934FFB}" type="presOf" srcId="{F7816849-21BE-4A02-AA48-231A654B1559}" destId="{C735DF2D-6311-4DA3-8009-1BDD6A026523}" srcOrd="1" destOrd="0" presId="urn:microsoft.com/office/officeart/2005/8/layout/process2"/>
    <dgm:cxn modelId="{61574D55-6172-45DD-B4C7-2619270C94E8}" type="presOf" srcId="{676D34C8-68E8-45C1-8384-B5C451E7E1D7}" destId="{E68DC4FC-EEEB-409A-9677-73CAA56F3FA2}" srcOrd="0" destOrd="0" presId="urn:microsoft.com/office/officeart/2005/8/layout/process2"/>
    <dgm:cxn modelId="{C846C250-CD23-4A1B-9A85-50105827CC7E}" type="presOf" srcId="{CECFB220-9D2F-42EE-81C6-9817C72EFF0F}" destId="{41EEFB2F-4DF6-4637-94E2-EEA914902405}" srcOrd="0" destOrd="0" presId="urn:microsoft.com/office/officeart/2005/8/layout/process2"/>
    <dgm:cxn modelId="{E61322DD-5C02-4FBF-9553-85EF4C7B19F8}" type="presOf" srcId="{B0F0DCA8-3487-43FA-9E88-477C91EC3635}" destId="{346B11B2-BC92-420F-B266-852D77DB4C18}" srcOrd="0" destOrd="0" presId="urn:microsoft.com/office/officeart/2005/8/layout/process2"/>
    <dgm:cxn modelId="{60C9BBFA-B7BB-4D81-B6D4-56D453F2574C}" srcId="{676D34C8-68E8-45C1-8384-B5C451E7E1D7}" destId="{CECFB220-9D2F-42EE-81C6-9817C72EFF0F}" srcOrd="1" destOrd="0" parTransId="{CBF29947-98F4-4A9E-AF54-3401F5BDDD7A}" sibTransId="{F7816849-21BE-4A02-AA48-231A654B1559}"/>
    <dgm:cxn modelId="{1C259D16-0706-416B-B696-228DFE6B15FA}" srcId="{676D34C8-68E8-45C1-8384-B5C451E7E1D7}" destId="{7DCCEA60-8476-4C32-A1D1-C60F450C2A6F}" srcOrd="0" destOrd="0" parTransId="{F1118FC0-C41B-4B9C-A176-3CC95F052C01}" sibTransId="{B0F0DCA8-3487-43FA-9E88-477C91EC3635}"/>
    <dgm:cxn modelId="{C3C16C20-7DDE-4027-8AE2-9B402EC01FE7}" type="presParOf" srcId="{E68DC4FC-EEEB-409A-9677-73CAA56F3FA2}" destId="{F088C55D-2AC3-439A-B7B4-F30D3348A3F5}" srcOrd="0" destOrd="0" presId="urn:microsoft.com/office/officeart/2005/8/layout/process2"/>
    <dgm:cxn modelId="{A04BFA22-8F5E-4A07-96CC-96084BAE8862}" type="presParOf" srcId="{E68DC4FC-EEEB-409A-9677-73CAA56F3FA2}" destId="{346B11B2-BC92-420F-B266-852D77DB4C18}" srcOrd="1" destOrd="0" presId="urn:microsoft.com/office/officeart/2005/8/layout/process2"/>
    <dgm:cxn modelId="{C6F15D71-50F2-4F2A-A80B-E056930A93ED}" type="presParOf" srcId="{346B11B2-BC92-420F-B266-852D77DB4C18}" destId="{08C1362E-B065-4534-98FC-9BC16423C28C}" srcOrd="0" destOrd="0" presId="urn:microsoft.com/office/officeart/2005/8/layout/process2"/>
    <dgm:cxn modelId="{FFFDA311-4E8E-4FD5-824C-02B5A6C8FA55}" type="presParOf" srcId="{E68DC4FC-EEEB-409A-9677-73CAA56F3FA2}" destId="{41EEFB2F-4DF6-4637-94E2-EEA914902405}" srcOrd="2" destOrd="0" presId="urn:microsoft.com/office/officeart/2005/8/layout/process2"/>
    <dgm:cxn modelId="{1F1D369B-C259-4746-9875-5060134B0F6B}" type="presParOf" srcId="{E68DC4FC-EEEB-409A-9677-73CAA56F3FA2}" destId="{37C34BEF-4BC4-4AFC-B09E-7D2283AC3B6D}" srcOrd="3" destOrd="0" presId="urn:microsoft.com/office/officeart/2005/8/layout/process2"/>
    <dgm:cxn modelId="{4F288588-6A71-4363-9276-D30AD304FAE3}" type="presParOf" srcId="{37C34BEF-4BC4-4AFC-B09E-7D2283AC3B6D}" destId="{C735DF2D-6311-4DA3-8009-1BDD6A026523}" srcOrd="0" destOrd="0" presId="urn:microsoft.com/office/officeart/2005/8/layout/process2"/>
    <dgm:cxn modelId="{6923F7F9-898B-4A63-9C8E-C560E59D2CA2}" type="presParOf" srcId="{E68DC4FC-EEEB-409A-9677-73CAA56F3FA2}" destId="{F71AFF96-51F5-452C-BD93-F252F84F0998}"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0C333-C495-4D26-A1C8-FAE37242111F}">
      <dsp:nvSpPr>
        <dsp:cNvPr id="0" name=""/>
        <dsp:cNvSpPr/>
      </dsp:nvSpPr>
      <dsp:spPr>
        <a:xfrm>
          <a:off x="3663" y="1047643"/>
          <a:ext cx="1601965" cy="9611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Arial" panose="020B0604020202020204" pitchFamily="34" charset="0"/>
              <a:cs typeface="Arial" panose="020B0604020202020204" pitchFamily="34" charset="0"/>
            </a:rPr>
            <a:t>Cell line</a:t>
          </a:r>
          <a:endParaRPr lang="en-US" sz="2600" kern="1200" dirty="0">
            <a:latin typeface="Arial" panose="020B0604020202020204" pitchFamily="34" charset="0"/>
            <a:cs typeface="Arial" panose="020B0604020202020204" pitchFamily="34" charset="0"/>
          </a:endParaRPr>
        </a:p>
      </dsp:txBody>
      <dsp:txXfrm>
        <a:off x="31815" y="1075795"/>
        <a:ext cx="1545661" cy="904875"/>
      </dsp:txXfrm>
    </dsp:sp>
    <dsp:sp modelId="{A327E4B8-BF5D-4FA5-AB2B-8175B0C4D8E4}">
      <dsp:nvSpPr>
        <dsp:cNvPr id="0" name=""/>
        <dsp:cNvSpPr/>
      </dsp:nvSpPr>
      <dsp:spPr>
        <a:xfrm>
          <a:off x="1765826" y="1329589"/>
          <a:ext cx="339616" cy="3972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765826" y="1409046"/>
        <a:ext cx="237731" cy="238373"/>
      </dsp:txXfrm>
    </dsp:sp>
    <dsp:sp modelId="{0DEB5596-8350-41DD-BC59-4C78E7E85B9D}">
      <dsp:nvSpPr>
        <dsp:cNvPr id="0" name=""/>
        <dsp:cNvSpPr/>
      </dsp:nvSpPr>
      <dsp:spPr>
        <a:xfrm>
          <a:off x="2246416" y="1047643"/>
          <a:ext cx="1601965" cy="9611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Arial" panose="020B0604020202020204" pitchFamily="34" charset="0"/>
              <a:cs typeface="Arial" panose="020B0604020202020204" pitchFamily="34" charset="0"/>
            </a:rPr>
            <a:t>Receptor</a:t>
          </a:r>
          <a:endParaRPr lang="en-US" sz="2600" kern="1200" dirty="0">
            <a:latin typeface="Arial" panose="020B0604020202020204" pitchFamily="34" charset="0"/>
            <a:cs typeface="Arial" panose="020B0604020202020204" pitchFamily="34" charset="0"/>
          </a:endParaRPr>
        </a:p>
      </dsp:txBody>
      <dsp:txXfrm>
        <a:off x="2274568" y="1075795"/>
        <a:ext cx="1545661" cy="904875"/>
      </dsp:txXfrm>
    </dsp:sp>
    <dsp:sp modelId="{C9B1C0C3-0E6B-48B5-BDEB-0DC0AB658EA4}">
      <dsp:nvSpPr>
        <dsp:cNvPr id="0" name=""/>
        <dsp:cNvSpPr/>
      </dsp:nvSpPr>
      <dsp:spPr>
        <a:xfrm>
          <a:off x="4008578" y="1329589"/>
          <a:ext cx="339616" cy="3972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008578" y="1409046"/>
        <a:ext cx="237731" cy="238373"/>
      </dsp:txXfrm>
    </dsp:sp>
    <dsp:sp modelId="{3AECBB08-9026-4BED-B6C2-5F0DEAD7D4A8}">
      <dsp:nvSpPr>
        <dsp:cNvPr id="0" name=""/>
        <dsp:cNvSpPr/>
      </dsp:nvSpPr>
      <dsp:spPr>
        <a:xfrm>
          <a:off x="4489168" y="1047643"/>
          <a:ext cx="1601965" cy="9611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Arial" panose="020B0604020202020204" pitchFamily="34" charset="0"/>
              <a:cs typeface="Arial" panose="020B0604020202020204" pitchFamily="34" charset="0"/>
            </a:rPr>
            <a:t>Pathway</a:t>
          </a:r>
          <a:endParaRPr lang="en-US" sz="2600" kern="1200" dirty="0">
            <a:latin typeface="Arial" panose="020B0604020202020204" pitchFamily="34" charset="0"/>
            <a:cs typeface="Arial" panose="020B0604020202020204" pitchFamily="34" charset="0"/>
          </a:endParaRPr>
        </a:p>
      </dsp:txBody>
      <dsp:txXfrm>
        <a:off x="4517320" y="1075795"/>
        <a:ext cx="1545661" cy="904875"/>
      </dsp:txXfrm>
    </dsp:sp>
    <dsp:sp modelId="{C8BFB9D2-433D-41F3-8D4B-99112F9C3D30}">
      <dsp:nvSpPr>
        <dsp:cNvPr id="0" name=""/>
        <dsp:cNvSpPr/>
      </dsp:nvSpPr>
      <dsp:spPr>
        <a:xfrm>
          <a:off x="6251330" y="1329589"/>
          <a:ext cx="339616" cy="3972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6251330" y="1409046"/>
        <a:ext cx="237731" cy="238373"/>
      </dsp:txXfrm>
    </dsp:sp>
    <dsp:sp modelId="{820A00F0-0718-49F0-8EF5-B555FA55B776}">
      <dsp:nvSpPr>
        <dsp:cNvPr id="0" name=""/>
        <dsp:cNvSpPr/>
      </dsp:nvSpPr>
      <dsp:spPr>
        <a:xfrm>
          <a:off x="6731920" y="1047643"/>
          <a:ext cx="1601965" cy="9611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Arial" panose="020B0604020202020204" pitchFamily="34" charset="0"/>
              <a:cs typeface="Arial" panose="020B0604020202020204" pitchFamily="34" charset="0"/>
            </a:rPr>
            <a:t>Ligand</a:t>
          </a:r>
          <a:endParaRPr lang="en-US" sz="2600" kern="1200" dirty="0">
            <a:latin typeface="Arial" panose="020B0604020202020204" pitchFamily="34" charset="0"/>
            <a:cs typeface="Arial" panose="020B0604020202020204" pitchFamily="34" charset="0"/>
          </a:endParaRPr>
        </a:p>
      </dsp:txBody>
      <dsp:txXfrm>
        <a:off x="6760072" y="1075795"/>
        <a:ext cx="1545661" cy="904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0C333-C495-4D26-A1C8-FAE37242111F}">
      <dsp:nvSpPr>
        <dsp:cNvPr id="0" name=""/>
        <dsp:cNvSpPr/>
      </dsp:nvSpPr>
      <dsp:spPr>
        <a:xfrm>
          <a:off x="3663" y="1047643"/>
          <a:ext cx="1601965" cy="9611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Arial" panose="020B0604020202020204" pitchFamily="34" charset="0"/>
              <a:cs typeface="Arial" panose="020B0604020202020204" pitchFamily="34" charset="0"/>
            </a:rPr>
            <a:t>Cell line</a:t>
          </a:r>
          <a:endParaRPr lang="en-US" sz="2600" kern="1200" dirty="0">
            <a:latin typeface="Arial" panose="020B0604020202020204" pitchFamily="34" charset="0"/>
            <a:cs typeface="Arial" panose="020B0604020202020204" pitchFamily="34" charset="0"/>
          </a:endParaRPr>
        </a:p>
      </dsp:txBody>
      <dsp:txXfrm>
        <a:off x="31815" y="1075795"/>
        <a:ext cx="1545661" cy="904875"/>
      </dsp:txXfrm>
    </dsp:sp>
    <dsp:sp modelId="{A327E4B8-BF5D-4FA5-AB2B-8175B0C4D8E4}">
      <dsp:nvSpPr>
        <dsp:cNvPr id="0" name=""/>
        <dsp:cNvSpPr/>
      </dsp:nvSpPr>
      <dsp:spPr>
        <a:xfrm>
          <a:off x="1765826" y="1329589"/>
          <a:ext cx="339616" cy="3972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765826" y="1409046"/>
        <a:ext cx="237731" cy="238373"/>
      </dsp:txXfrm>
    </dsp:sp>
    <dsp:sp modelId="{0DEB5596-8350-41DD-BC59-4C78E7E85B9D}">
      <dsp:nvSpPr>
        <dsp:cNvPr id="0" name=""/>
        <dsp:cNvSpPr/>
      </dsp:nvSpPr>
      <dsp:spPr>
        <a:xfrm>
          <a:off x="2246416" y="1047643"/>
          <a:ext cx="1601965" cy="9611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Arial" panose="020B0604020202020204" pitchFamily="34" charset="0"/>
              <a:cs typeface="Arial" panose="020B0604020202020204" pitchFamily="34" charset="0"/>
            </a:rPr>
            <a:t>Receptor</a:t>
          </a:r>
          <a:endParaRPr lang="en-US" sz="2600" kern="1200" dirty="0">
            <a:latin typeface="Arial" panose="020B0604020202020204" pitchFamily="34" charset="0"/>
            <a:cs typeface="Arial" panose="020B0604020202020204" pitchFamily="34" charset="0"/>
          </a:endParaRPr>
        </a:p>
      </dsp:txBody>
      <dsp:txXfrm>
        <a:off x="2274568" y="1075795"/>
        <a:ext cx="1545661" cy="904875"/>
      </dsp:txXfrm>
    </dsp:sp>
    <dsp:sp modelId="{C9B1C0C3-0E6B-48B5-BDEB-0DC0AB658EA4}">
      <dsp:nvSpPr>
        <dsp:cNvPr id="0" name=""/>
        <dsp:cNvSpPr/>
      </dsp:nvSpPr>
      <dsp:spPr>
        <a:xfrm>
          <a:off x="4008578" y="1329589"/>
          <a:ext cx="339616" cy="3972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008578" y="1409046"/>
        <a:ext cx="237731" cy="238373"/>
      </dsp:txXfrm>
    </dsp:sp>
    <dsp:sp modelId="{3AECBB08-9026-4BED-B6C2-5F0DEAD7D4A8}">
      <dsp:nvSpPr>
        <dsp:cNvPr id="0" name=""/>
        <dsp:cNvSpPr/>
      </dsp:nvSpPr>
      <dsp:spPr>
        <a:xfrm>
          <a:off x="4489168" y="1047643"/>
          <a:ext cx="1601965" cy="9611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Arial" panose="020B0604020202020204" pitchFamily="34" charset="0"/>
              <a:cs typeface="Arial" panose="020B0604020202020204" pitchFamily="34" charset="0"/>
            </a:rPr>
            <a:t>Pathway</a:t>
          </a:r>
          <a:endParaRPr lang="en-US" sz="2600" kern="1200" dirty="0">
            <a:latin typeface="Arial" panose="020B0604020202020204" pitchFamily="34" charset="0"/>
            <a:cs typeface="Arial" panose="020B0604020202020204" pitchFamily="34" charset="0"/>
          </a:endParaRPr>
        </a:p>
      </dsp:txBody>
      <dsp:txXfrm>
        <a:off x="4517320" y="1075795"/>
        <a:ext cx="1545661" cy="904875"/>
      </dsp:txXfrm>
    </dsp:sp>
    <dsp:sp modelId="{C8BFB9D2-433D-41F3-8D4B-99112F9C3D30}">
      <dsp:nvSpPr>
        <dsp:cNvPr id="0" name=""/>
        <dsp:cNvSpPr/>
      </dsp:nvSpPr>
      <dsp:spPr>
        <a:xfrm>
          <a:off x="6251330" y="1329589"/>
          <a:ext cx="339616" cy="3972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6251330" y="1409046"/>
        <a:ext cx="237731" cy="238373"/>
      </dsp:txXfrm>
    </dsp:sp>
    <dsp:sp modelId="{820A00F0-0718-49F0-8EF5-B555FA55B776}">
      <dsp:nvSpPr>
        <dsp:cNvPr id="0" name=""/>
        <dsp:cNvSpPr/>
      </dsp:nvSpPr>
      <dsp:spPr>
        <a:xfrm>
          <a:off x="6731920" y="1047643"/>
          <a:ext cx="1601965" cy="9611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Arial" panose="020B0604020202020204" pitchFamily="34" charset="0"/>
              <a:cs typeface="Arial" panose="020B0604020202020204" pitchFamily="34" charset="0"/>
            </a:rPr>
            <a:t>Ligand</a:t>
          </a:r>
          <a:endParaRPr lang="en-US" sz="2600" kern="1200" dirty="0">
            <a:latin typeface="Arial" panose="020B0604020202020204" pitchFamily="34" charset="0"/>
            <a:cs typeface="Arial" panose="020B0604020202020204" pitchFamily="34" charset="0"/>
          </a:endParaRPr>
        </a:p>
      </dsp:txBody>
      <dsp:txXfrm>
        <a:off x="6760072" y="1075795"/>
        <a:ext cx="1545661" cy="904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0C333-C495-4D26-A1C8-FAE37242111F}">
      <dsp:nvSpPr>
        <dsp:cNvPr id="0" name=""/>
        <dsp:cNvSpPr/>
      </dsp:nvSpPr>
      <dsp:spPr>
        <a:xfrm>
          <a:off x="3663" y="1047643"/>
          <a:ext cx="1601965" cy="9611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Arial" panose="020B0604020202020204" pitchFamily="34" charset="0"/>
              <a:cs typeface="Arial" panose="020B0604020202020204" pitchFamily="34" charset="0"/>
            </a:rPr>
            <a:t>Cell line</a:t>
          </a:r>
          <a:endParaRPr lang="en-US" sz="2600" kern="1200" dirty="0">
            <a:latin typeface="Arial" panose="020B0604020202020204" pitchFamily="34" charset="0"/>
            <a:cs typeface="Arial" panose="020B0604020202020204" pitchFamily="34" charset="0"/>
          </a:endParaRPr>
        </a:p>
      </dsp:txBody>
      <dsp:txXfrm>
        <a:off x="31815" y="1075795"/>
        <a:ext cx="1545661" cy="904875"/>
      </dsp:txXfrm>
    </dsp:sp>
    <dsp:sp modelId="{A327E4B8-BF5D-4FA5-AB2B-8175B0C4D8E4}">
      <dsp:nvSpPr>
        <dsp:cNvPr id="0" name=""/>
        <dsp:cNvSpPr/>
      </dsp:nvSpPr>
      <dsp:spPr>
        <a:xfrm>
          <a:off x="1765826" y="1329589"/>
          <a:ext cx="339616" cy="3972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765826" y="1409046"/>
        <a:ext cx="237731" cy="238373"/>
      </dsp:txXfrm>
    </dsp:sp>
    <dsp:sp modelId="{0DEB5596-8350-41DD-BC59-4C78E7E85B9D}">
      <dsp:nvSpPr>
        <dsp:cNvPr id="0" name=""/>
        <dsp:cNvSpPr/>
      </dsp:nvSpPr>
      <dsp:spPr>
        <a:xfrm>
          <a:off x="2246416" y="1047643"/>
          <a:ext cx="1601965" cy="9611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Arial" panose="020B0604020202020204" pitchFamily="34" charset="0"/>
              <a:cs typeface="Arial" panose="020B0604020202020204" pitchFamily="34" charset="0"/>
            </a:rPr>
            <a:t>Receptor</a:t>
          </a:r>
          <a:endParaRPr lang="en-US" sz="2600" kern="1200" dirty="0">
            <a:latin typeface="Arial" panose="020B0604020202020204" pitchFamily="34" charset="0"/>
            <a:cs typeface="Arial" panose="020B0604020202020204" pitchFamily="34" charset="0"/>
          </a:endParaRPr>
        </a:p>
      </dsp:txBody>
      <dsp:txXfrm>
        <a:off x="2274568" y="1075795"/>
        <a:ext cx="1545661" cy="904875"/>
      </dsp:txXfrm>
    </dsp:sp>
    <dsp:sp modelId="{C9B1C0C3-0E6B-48B5-BDEB-0DC0AB658EA4}">
      <dsp:nvSpPr>
        <dsp:cNvPr id="0" name=""/>
        <dsp:cNvSpPr/>
      </dsp:nvSpPr>
      <dsp:spPr>
        <a:xfrm>
          <a:off x="4008578" y="1329589"/>
          <a:ext cx="339616" cy="3972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008578" y="1409046"/>
        <a:ext cx="237731" cy="238373"/>
      </dsp:txXfrm>
    </dsp:sp>
    <dsp:sp modelId="{3AECBB08-9026-4BED-B6C2-5F0DEAD7D4A8}">
      <dsp:nvSpPr>
        <dsp:cNvPr id="0" name=""/>
        <dsp:cNvSpPr/>
      </dsp:nvSpPr>
      <dsp:spPr>
        <a:xfrm>
          <a:off x="4489168" y="1047643"/>
          <a:ext cx="1601965" cy="9611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Arial" panose="020B0604020202020204" pitchFamily="34" charset="0"/>
              <a:cs typeface="Arial" panose="020B0604020202020204" pitchFamily="34" charset="0"/>
            </a:rPr>
            <a:t>Pathway</a:t>
          </a:r>
          <a:endParaRPr lang="en-US" sz="2600" kern="1200" dirty="0">
            <a:latin typeface="Arial" panose="020B0604020202020204" pitchFamily="34" charset="0"/>
            <a:cs typeface="Arial" panose="020B0604020202020204" pitchFamily="34" charset="0"/>
          </a:endParaRPr>
        </a:p>
      </dsp:txBody>
      <dsp:txXfrm>
        <a:off x="4517320" y="1075795"/>
        <a:ext cx="1545661" cy="904875"/>
      </dsp:txXfrm>
    </dsp:sp>
    <dsp:sp modelId="{C8BFB9D2-433D-41F3-8D4B-99112F9C3D30}">
      <dsp:nvSpPr>
        <dsp:cNvPr id="0" name=""/>
        <dsp:cNvSpPr/>
      </dsp:nvSpPr>
      <dsp:spPr>
        <a:xfrm>
          <a:off x="6251330" y="1329589"/>
          <a:ext cx="339616" cy="3972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6251330" y="1409046"/>
        <a:ext cx="237731" cy="238373"/>
      </dsp:txXfrm>
    </dsp:sp>
    <dsp:sp modelId="{820A00F0-0718-49F0-8EF5-B555FA55B776}">
      <dsp:nvSpPr>
        <dsp:cNvPr id="0" name=""/>
        <dsp:cNvSpPr/>
      </dsp:nvSpPr>
      <dsp:spPr>
        <a:xfrm>
          <a:off x="6731920" y="1047643"/>
          <a:ext cx="1601965" cy="9611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Arial" panose="020B0604020202020204" pitchFamily="34" charset="0"/>
              <a:cs typeface="Arial" panose="020B0604020202020204" pitchFamily="34" charset="0"/>
            </a:rPr>
            <a:t>Ligand</a:t>
          </a:r>
          <a:endParaRPr lang="en-US" sz="2600" kern="1200" dirty="0">
            <a:latin typeface="Arial" panose="020B0604020202020204" pitchFamily="34" charset="0"/>
            <a:cs typeface="Arial" panose="020B0604020202020204" pitchFamily="34" charset="0"/>
          </a:endParaRPr>
        </a:p>
      </dsp:txBody>
      <dsp:txXfrm>
        <a:off x="6760072" y="1075795"/>
        <a:ext cx="1545661" cy="904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8C55D-2AC3-439A-B7B4-F30D3348A3F5}">
      <dsp:nvSpPr>
        <dsp:cNvPr id="0" name=""/>
        <dsp:cNvSpPr/>
      </dsp:nvSpPr>
      <dsp:spPr>
        <a:xfrm>
          <a:off x="0" y="4570"/>
          <a:ext cx="6079067" cy="849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baseline="0" dirty="0" smtClean="0"/>
            <a:t>Create file with list of human accessions</a:t>
          </a:r>
          <a:endParaRPr lang="en-US" sz="2400" kern="1200" baseline="0" dirty="0"/>
        </a:p>
      </dsp:txBody>
      <dsp:txXfrm>
        <a:off x="24885" y="29455"/>
        <a:ext cx="6029297" cy="799852"/>
      </dsp:txXfrm>
    </dsp:sp>
    <dsp:sp modelId="{346B11B2-BC92-420F-B266-852D77DB4C18}">
      <dsp:nvSpPr>
        <dsp:cNvPr id="0" name=""/>
        <dsp:cNvSpPr/>
      </dsp:nvSpPr>
      <dsp:spPr>
        <a:xfrm rot="5400000">
          <a:off x="2880229" y="875433"/>
          <a:ext cx="318608" cy="3823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2924834" y="907294"/>
        <a:ext cx="229398" cy="223026"/>
      </dsp:txXfrm>
    </dsp:sp>
    <dsp:sp modelId="{41EEFB2F-4DF6-4637-94E2-EEA914902405}">
      <dsp:nvSpPr>
        <dsp:cNvPr id="0" name=""/>
        <dsp:cNvSpPr/>
      </dsp:nvSpPr>
      <dsp:spPr>
        <a:xfrm>
          <a:off x="0" y="1279004"/>
          <a:ext cx="6079067" cy="849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baseline="0" dirty="0" smtClean="0"/>
            <a:t>Create BLAST databases locally or interface online w/ NCBI</a:t>
          </a:r>
          <a:endParaRPr lang="en-US" sz="2400" kern="1200" baseline="0" dirty="0"/>
        </a:p>
      </dsp:txBody>
      <dsp:txXfrm>
        <a:off x="24885" y="1303889"/>
        <a:ext cx="6029297" cy="799852"/>
      </dsp:txXfrm>
    </dsp:sp>
    <dsp:sp modelId="{37C34BEF-4BC4-4AFC-B09E-7D2283AC3B6D}">
      <dsp:nvSpPr>
        <dsp:cNvPr id="0" name=""/>
        <dsp:cNvSpPr/>
      </dsp:nvSpPr>
      <dsp:spPr>
        <a:xfrm rot="5400000">
          <a:off x="2880229" y="2149867"/>
          <a:ext cx="318608" cy="3823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2924834" y="2181728"/>
        <a:ext cx="229398" cy="223026"/>
      </dsp:txXfrm>
    </dsp:sp>
    <dsp:sp modelId="{F71AFF96-51F5-452C-BD93-F252F84F0998}">
      <dsp:nvSpPr>
        <dsp:cNvPr id="0" name=""/>
        <dsp:cNvSpPr/>
      </dsp:nvSpPr>
      <dsp:spPr>
        <a:xfrm>
          <a:off x="0" y="2553438"/>
          <a:ext cx="6079067" cy="849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Run BLAST with each human accession against each species database</a:t>
          </a:r>
        </a:p>
      </dsp:txBody>
      <dsp:txXfrm>
        <a:off x="24885" y="2578323"/>
        <a:ext cx="6029297" cy="799852"/>
      </dsp:txXfrm>
    </dsp:sp>
    <dsp:sp modelId="{0CE82D16-2A8C-428B-8425-A4DE6D4E1304}">
      <dsp:nvSpPr>
        <dsp:cNvPr id="0" name=""/>
        <dsp:cNvSpPr/>
      </dsp:nvSpPr>
      <dsp:spPr>
        <a:xfrm rot="5400000">
          <a:off x="2880229" y="3424301"/>
          <a:ext cx="318608" cy="3823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2924834" y="3456162"/>
        <a:ext cx="229398" cy="223026"/>
      </dsp:txXfrm>
    </dsp:sp>
    <dsp:sp modelId="{D89337E8-100A-4A1F-953C-A244B7C8070C}">
      <dsp:nvSpPr>
        <dsp:cNvPr id="0" name=""/>
        <dsp:cNvSpPr/>
      </dsp:nvSpPr>
      <dsp:spPr>
        <a:xfrm>
          <a:off x="0" y="3827872"/>
          <a:ext cx="6079067" cy="849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Parse output to identify best hit and save accession to file</a:t>
          </a:r>
          <a:endParaRPr lang="en-US" sz="2400" kern="1200" dirty="0"/>
        </a:p>
      </dsp:txBody>
      <dsp:txXfrm>
        <a:off x="24885" y="3852757"/>
        <a:ext cx="6029297" cy="7998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8C55D-2AC3-439A-B7B4-F30D3348A3F5}">
      <dsp:nvSpPr>
        <dsp:cNvPr id="0" name=""/>
        <dsp:cNvSpPr/>
      </dsp:nvSpPr>
      <dsp:spPr>
        <a:xfrm>
          <a:off x="0" y="4570"/>
          <a:ext cx="3572933" cy="849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baseline="0" dirty="0" smtClean="0"/>
            <a:t>Download coding sequences for all genes and </a:t>
          </a:r>
          <a:r>
            <a:rPr lang="en-US" sz="1800" kern="1200" baseline="0" dirty="0" err="1" smtClean="0"/>
            <a:t>orthologs</a:t>
          </a:r>
          <a:endParaRPr lang="en-US" sz="1800" kern="1200" baseline="0" dirty="0"/>
        </a:p>
      </dsp:txBody>
      <dsp:txXfrm>
        <a:off x="24885" y="29455"/>
        <a:ext cx="3523163" cy="799852"/>
      </dsp:txXfrm>
    </dsp:sp>
    <dsp:sp modelId="{346B11B2-BC92-420F-B266-852D77DB4C18}">
      <dsp:nvSpPr>
        <dsp:cNvPr id="0" name=""/>
        <dsp:cNvSpPr/>
      </dsp:nvSpPr>
      <dsp:spPr>
        <a:xfrm rot="5400000">
          <a:off x="1627162" y="875433"/>
          <a:ext cx="318608" cy="3823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1671767" y="907294"/>
        <a:ext cx="229398" cy="223026"/>
      </dsp:txXfrm>
    </dsp:sp>
    <dsp:sp modelId="{41EEFB2F-4DF6-4637-94E2-EEA914902405}">
      <dsp:nvSpPr>
        <dsp:cNvPr id="0" name=""/>
        <dsp:cNvSpPr/>
      </dsp:nvSpPr>
      <dsp:spPr>
        <a:xfrm>
          <a:off x="0" y="1279004"/>
          <a:ext cx="3572933" cy="849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baseline="0" dirty="0" smtClean="0"/>
            <a:t>Translate to protein sequence</a:t>
          </a:r>
          <a:endParaRPr lang="en-US" sz="1800" kern="1200" baseline="0" dirty="0"/>
        </a:p>
      </dsp:txBody>
      <dsp:txXfrm>
        <a:off x="24885" y="1303889"/>
        <a:ext cx="3523163" cy="799852"/>
      </dsp:txXfrm>
    </dsp:sp>
    <dsp:sp modelId="{37C34BEF-4BC4-4AFC-B09E-7D2283AC3B6D}">
      <dsp:nvSpPr>
        <dsp:cNvPr id="0" name=""/>
        <dsp:cNvSpPr/>
      </dsp:nvSpPr>
      <dsp:spPr>
        <a:xfrm rot="5400000">
          <a:off x="1627162" y="2149867"/>
          <a:ext cx="318608" cy="3823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1671767" y="2181728"/>
        <a:ext cx="229398" cy="223026"/>
      </dsp:txXfrm>
    </dsp:sp>
    <dsp:sp modelId="{F71AFF96-51F5-452C-BD93-F252F84F0998}">
      <dsp:nvSpPr>
        <dsp:cNvPr id="0" name=""/>
        <dsp:cNvSpPr/>
      </dsp:nvSpPr>
      <dsp:spPr>
        <a:xfrm>
          <a:off x="0" y="2553438"/>
          <a:ext cx="3572933" cy="849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baseline="0" dirty="0" smtClean="0"/>
            <a:t>Align protein sequences (using </a:t>
          </a:r>
          <a:r>
            <a:rPr lang="en-US" sz="1800" kern="1200" baseline="0" dirty="0" err="1" smtClean="0"/>
            <a:t>ClustalW</a:t>
          </a:r>
          <a:r>
            <a:rPr lang="en-US" sz="1800" kern="1200" baseline="0" dirty="0" smtClean="0"/>
            <a:t>)</a:t>
          </a:r>
        </a:p>
      </dsp:txBody>
      <dsp:txXfrm>
        <a:off x="24885" y="2578323"/>
        <a:ext cx="3523163" cy="799852"/>
      </dsp:txXfrm>
    </dsp:sp>
    <dsp:sp modelId="{0CE82D16-2A8C-428B-8425-A4DE6D4E1304}">
      <dsp:nvSpPr>
        <dsp:cNvPr id="0" name=""/>
        <dsp:cNvSpPr/>
      </dsp:nvSpPr>
      <dsp:spPr>
        <a:xfrm rot="5400000">
          <a:off x="1627162" y="3424301"/>
          <a:ext cx="318608" cy="3823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1671767" y="3456162"/>
        <a:ext cx="229398" cy="223026"/>
      </dsp:txXfrm>
    </dsp:sp>
    <dsp:sp modelId="{D89337E8-100A-4A1F-953C-A244B7C8070C}">
      <dsp:nvSpPr>
        <dsp:cNvPr id="0" name=""/>
        <dsp:cNvSpPr/>
      </dsp:nvSpPr>
      <dsp:spPr>
        <a:xfrm>
          <a:off x="0" y="3827872"/>
          <a:ext cx="3572933" cy="849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baseline="0" dirty="0" smtClean="0"/>
            <a:t>Align individual nucleotide sequences to protein sequences (in frame)</a:t>
          </a:r>
          <a:endParaRPr lang="en-US" sz="1800" kern="1200" baseline="0" dirty="0"/>
        </a:p>
      </dsp:txBody>
      <dsp:txXfrm>
        <a:off x="24885" y="3852757"/>
        <a:ext cx="3523163" cy="7998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8C55D-2AC3-439A-B7B4-F30D3348A3F5}">
      <dsp:nvSpPr>
        <dsp:cNvPr id="0" name=""/>
        <dsp:cNvSpPr/>
      </dsp:nvSpPr>
      <dsp:spPr>
        <a:xfrm>
          <a:off x="0" y="0"/>
          <a:ext cx="3572933" cy="8508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baseline="0" dirty="0" smtClean="0"/>
            <a:t>Generate PAML control file(s) and guide tree</a:t>
          </a:r>
          <a:endParaRPr lang="en-US" sz="1800" kern="1200" baseline="0" dirty="0"/>
        </a:p>
      </dsp:txBody>
      <dsp:txXfrm>
        <a:off x="24922" y="24922"/>
        <a:ext cx="3523089" cy="801054"/>
      </dsp:txXfrm>
    </dsp:sp>
    <dsp:sp modelId="{346B11B2-BC92-420F-B266-852D77DB4C18}">
      <dsp:nvSpPr>
        <dsp:cNvPr id="0" name=""/>
        <dsp:cNvSpPr/>
      </dsp:nvSpPr>
      <dsp:spPr>
        <a:xfrm rot="5400000">
          <a:off x="1626922" y="872171"/>
          <a:ext cx="319087" cy="382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671595" y="904079"/>
        <a:ext cx="229742" cy="223361"/>
      </dsp:txXfrm>
    </dsp:sp>
    <dsp:sp modelId="{41EEFB2F-4DF6-4637-94E2-EEA914902405}">
      <dsp:nvSpPr>
        <dsp:cNvPr id="0" name=""/>
        <dsp:cNvSpPr/>
      </dsp:nvSpPr>
      <dsp:spPr>
        <a:xfrm>
          <a:off x="0" y="1276348"/>
          <a:ext cx="3572933" cy="8508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baseline="0" dirty="0" smtClean="0"/>
            <a:t>Run PAML (Phylogenetic Analysis by Maximum Likelihood)</a:t>
          </a:r>
          <a:endParaRPr lang="en-US" sz="1800" kern="1200" baseline="0" dirty="0"/>
        </a:p>
      </dsp:txBody>
      <dsp:txXfrm>
        <a:off x="24922" y="1301270"/>
        <a:ext cx="3523089" cy="801054"/>
      </dsp:txXfrm>
    </dsp:sp>
    <dsp:sp modelId="{37C34BEF-4BC4-4AFC-B09E-7D2283AC3B6D}">
      <dsp:nvSpPr>
        <dsp:cNvPr id="0" name=""/>
        <dsp:cNvSpPr/>
      </dsp:nvSpPr>
      <dsp:spPr>
        <a:xfrm rot="5400000">
          <a:off x="1626922" y="2148519"/>
          <a:ext cx="319087" cy="382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671595" y="2180427"/>
        <a:ext cx="229742" cy="223361"/>
      </dsp:txXfrm>
    </dsp:sp>
    <dsp:sp modelId="{F71AFF96-51F5-452C-BD93-F252F84F0998}">
      <dsp:nvSpPr>
        <dsp:cNvPr id="0" name=""/>
        <dsp:cNvSpPr/>
      </dsp:nvSpPr>
      <dsp:spPr>
        <a:xfrm>
          <a:off x="0" y="2552696"/>
          <a:ext cx="3572933" cy="8508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baseline="0" dirty="0" smtClean="0"/>
            <a:t>Parse PAML output</a:t>
          </a:r>
        </a:p>
      </dsp:txBody>
      <dsp:txXfrm>
        <a:off x="24922" y="2577618"/>
        <a:ext cx="3523089" cy="8010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50FD8A-AF29-4361-948D-40DFC008C423}" type="datetimeFigureOut">
              <a:rPr lang="en-US" smtClean="0"/>
              <a:t>5/16/2016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F1802-51CF-4004-9103-8B3020103602}" type="slidenum">
              <a:rPr lang="en-US" smtClean="0"/>
              <a:t>‹#›</a:t>
            </a:fld>
            <a:endParaRPr lang="en-US"/>
          </a:p>
        </p:txBody>
      </p:sp>
    </p:spTree>
    <p:extLst>
      <p:ext uri="{BB962C8B-B14F-4D97-AF65-F5344CB8AC3E}">
        <p14:creationId xmlns:p14="http://schemas.microsoft.com/office/powerpoint/2010/main" val="46505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EAD1EC-26A8-470B-8430-3DDC1F5FA734}" type="slidenum">
              <a:rPr lang="en-US" smtClean="0"/>
              <a:t>13</a:t>
            </a:fld>
            <a:endParaRPr lang="en-US"/>
          </a:p>
        </p:txBody>
      </p:sp>
    </p:spTree>
    <p:extLst>
      <p:ext uri="{BB962C8B-B14F-4D97-AF65-F5344CB8AC3E}">
        <p14:creationId xmlns:p14="http://schemas.microsoft.com/office/powerpoint/2010/main" val="1582746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EAD1EC-26A8-470B-8430-3DDC1F5FA734}" type="slidenum">
              <a:rPr lang="en-US" smtClean="0"/>
              <a:t>16</a:t>
            </a:fld>
            <a:endParaRPr lang="en-US"/>
          </a:p>
        </p:txBody>
      </p:sp>
    </p:spTree>
    <p:extLst>
      <p:ext uri="{BB962C8B-B14F-4D97-AF65-F5344CB8AC3E}">
        <p14:creationId xmlns:p14="http://schemas.microsoft.com/office/powerpoint/2010/main" val="1701075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EAD1EC-26A8-470B-8430-3DDC1F5FA734}" type="slidenum">
              <a:rPr lang="en-US" smtClean="0"/>
              <a:t>20</a:t>
            </a:fld>
            <a:endParaRPr lang="en-US"/>
          </a:p>
        </p:txBody>
      </p:sp>
    </p:spTree>
    <p:extLst>
      <p:ext uri="{BB962C8B-B14F-4D97-AF65-F5344CB8AC3E}">
        <p14:creationId xmlns:p14="http://schemas.microsoft.com/office/powerpoint/2010/main" val="388573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222D32-C7BC-4456-88DC-3EE875CC4CF4}"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D8D68-9DE8-433B-9384-F7C11DF712F2}" type="slidenum">
              <a:rPr lang="en-US" smtClean="0"/>
              <a:t>‹#›</a:t>
            </a:fld>
            <a:endParaRPr lang="en-US"/>
          </a:p>
        </p:txBody>
      </p:sp>
    </p:spTree>
    <p:extLst>
      <p:ext uri="{BB962C8B-B14F-4D97-AF65-F5344CB8AC3E}">
        <p14:creationId xmlns:p14="http://schemas.microsoft.com/office/powerpoint/2010/main" val="217053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222D32-C7BC-4456-88DC-3EE875CC4CF4}"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D8D68-9DE8-433B-9384-F7C11DF712F2}" type="slidenum">
              <a:rPr lang="en-US" smtClean="0"/>
              <a:t>‹#›</a:t>
            </a:fld>
            <a:endParaRPr lang="en-US"/>
          </a:p>
        </p:txBody>
      </p:sp>
    </p:spTree>
    <p:extLst>
      <p:ext uri="{BB962C8B-B14F-4D97-AF65-F5344CB8AC3E}">
        <p14:creationId xmlns:p14="http://schemas.microsoft.com/office/powerpoint/2010/main" val="308178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222D32-C7BC-4456-88DC-3EE875CC4CF4}"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D8D68-9DE8-433B-9384-F7C11DF712F2}" type="slidenum">
              <a:rPr lang="en-US" smtClean="0"/>
              <a:t>‹#›</a:t>
            </a:fld>
            <a:endParaRPr lang="en-US"/>
          </a:p>
        </p:txBody>
      </p:sp>
    </p:spTree>
    <p:extLst>
      <p:ext uri="{BB962C8B-B14F-4D97-AF65-F5344CB8AC3E}">
        <p14:creationId xmlns:p14="http://schemas.microsoft.com/office/powerpoint/2010/main" val="176213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222D32-C7BC-4456-88DC-3EE875CC4CF4}"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D8D68-9DE8-433B-9384-F7C11DF712F2}" type="slidenum">
              <a:rPr lang="en-US" smtClean="0"/>
              <a:t>‹#›</a:t>
            </a:fld>
            <a:endParaRPr lang="en-US"/>
          </a:p>
        </p:txBody>
      </p:sp>
    </p:spTree>
    <p:extLst>
      <p:ext uri="{BB962C8B-B14F-4D97-AF65-F5344CB8AC3E}">
        <p14:creationId xmlns:p14="http://schemas.microsoft.com/office/powerpoint/2010/main" val="337695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22D32-C7BC-4456-88DC-3EE875CC4CF4}"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D8D68-9DE8-433B-9384-F7C11DF712F2}" type="slidenum">
              <a:rPr lang="en-US" smtClean="0"/>
              <a:t>‹#›</a:t>
            </a:fld>
            <a:endParaRPr lang="en-US"/>
          </a:p>
        </p:txBody>
      </p:sp>
    </p:spTree>
    <p:extLst>
      <p:ext uri="{BB962C8B-B14F-4D97-AF65-F5344CB8AC3E}">
        <p14:creationId xmlns:p14="http://schemas.microsoft.com/office/powerpoint/2010/main" val="422927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222D32-C7BC-4456-88DC-3EE875CC4CF4}"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D8D68-9DE8-433B-9384-F7C11DF712F2}" type="slidenum">
              <a:rPr lang="en-US" smtClean="0"/>
              <a:t>‹#›</a:t>
            </a:fld>
            <a:endParaRPr lang="en-US"/>
          </a:p>
        </p:txBody>
      </p:sp>
    </p:spTree>
    <p:extLst>
      <p:ext uri="{BB962C8B-B14F-4D97-AF65-F5344CB8AC3E}">
        <p14:creationId xmlns:p14="http://schemas.microsoft.com/office/powerpoint/2010/main" val="872659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222D32-C7BC-4456-88DC-3EE875CC4CF4}" type="datetimeFigureOut">
              <a:rPr lang="en-US" smtClean="0"/>
              <a:t>5/16/2016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D8D68-9DE8-433B-9384-F7C11DF712F2}" type="slidenum">
              <a:rPr lang="en-US" smtClean="0"/>
              <a:t>‹#›</a:t>
            </a:fld>
            <a:endParaRPr lang="en-US"/>
          </a:p>
        </p:txBody>
      </p:sp>
    </p:spTree>
    <p:extLst>
      <p:ext uri="{BB962C8B-B14F-4D97-AF65-F5344CB8AC3E}">
        <p14:creationId xmlns:p14="http://schemas.microsoft.com/office/powerpoint/2010/main" val="412999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222D32-C7BC-4456-88DC-3EE875CC4CF4}" type="datetimeFigureOut">
              <a:rPr lang="en-US" smtClean="0"/>
              <a:t>5/16/2016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ED8D68-9DE8-433B-9384-F7C11DF712F2}" type="slidenum">
              <a:rPr lang="en-US" smtClean="0"/>
              <a:t>‹#›</a:t>
            </a:fld>
            <a:endParaRPr lang="en-US"/>
          </a:p>
        </p:txBody>
      </p:sp>
    </p:spTree>
    <p:extLst>
      <p:ext uri="{BB962C8B-B14F-4D97-AF65-F5344CB8AC3E}">
        <p14:creationId xmlns:p14="http://schemas.microsoft.com/office/powerpoint/2010/main" val="130169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22D32-C7BC-4456-88DC-3EE875CC4CF4}" type="datetimeFigureOut">
              <a:rPr lang="en-US" smtClean="0"/>
              <a:t>5/16/2016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D8D68-9DE8-433B-9384-F7C11DF712F2}" type="slidenum">
              <a:rPr lang="en-US" smtClean="0"/>
              <a:t>‹#›</a:t>
            </a:fld>
            <a:endParaRPr lang="en-US"/>
          </a:p>
        </p:txBody>
      </p:sp>
    </p:spTree>
    <p:extLst>
      <p:ext uri="{BB962C8B-B14F-4D97-AF65-F5344CB8AC3E}">
        <p14:creationId xmlns:p14="http://schemas.microsoft.com/office/powerpoint/2010/main" val="387196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22D32-C7BC-4456-88DC-3EE875CC4CF4}"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D8D68-9DE8-433B-9384-F7C11DF712F2}" type="slidenum">
              <a:rPr lang="en-US" smtClean="0"/>
              <a:t>‹#›</a:t>
            </a:fld>
            <a:endParaRPr lang="en-US"/>
          </a:p>
        </p:txBody>
      </p:sp>
    </p:spTree>
    <p:extLst>
      <p:ext uri="{BB962C8B-B14F-4D97-AF65-F5344CB8AC3E}">
        <p14:creationId xmlns:p14="http://schemas.microsoft.com/office/powerpoint/2010/main" val="421039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22D32-C7BC-4456-88DC-3EE875CC4CF4}"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D8D68-9DE8-433B-9384-F7C11DF712F2}" type="slidenum">
              <a:rPr lang="en-US" smtClean="0"/>
              <a:t>‹#›</a:t>
            </a:fld>
            <a:endParaRPr lang="en-US"/>
          </a:p>
        </p:txBody>
      </p:sp>
    </p:spTree>
    <p:extLst>
      <p:ext uri="{BB962C8B-B14F-4D97-AF65-F5344CB8AC3E}">
        <p14:creationId xmlns:p14="http://schemas.microsoft.com/office/powerpoint/2010/main" val="13842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22D32-C7BC-4456-88DC-3EE875CC4CF4}" type="datetimeFigureOut">
              <a:rPr lang="en-US" smtClean="0"/>
              <a:t>5/16/2016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D8D68-9DE8-433B-9384-F7C11DF712F2}" type="slidenum">
              <a:rPr lang="en-US" smtClean="0"/>
              <a:t>‹#›</a:t>
            </a:fld>
            <a:endParaRPr lang="en-US"/>
          </a:p>
        </p:txBody>
      </p:sp>
    </p:spTree>
    <p:extLst>
      <p:ext uri="{BB962C8B-B14F-4D97-AF65-F5344CB8AC3E}">
        <p14:creationId xmlns:p14="http://schemas.microsoft.com/office/powerpoint/2010/main" val="3233682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hyperlink" Target="http://blast.ncbi.nlm.nih.gov/Blast.cgi?PROGRAM=blastn&amp;PAGE_TYPE=BlastSearch&amp;LINK_LOC=blasthom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federator.nhprc.org:7449/webapps/nh/snpdb/snpdb.jsp" TargetMode="External"/><Relationship Id="rId2" Type="http://schemas.openxmlformats.org/officeDocument/2006/relationships/hyperlink" Target="http://genome.ucsc.edu/cgi-bin/hgGateway"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81050" y="517526"/>
            <a:ext cx="7886700" cy="13255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Studying GPCR function</a:t>
            </a:r>
          </a:p>
          <a:p>
            <a:endParaRPr lang="en-US" sz="4000" dirty="0"/>
          </a:p>
        </p:txBody>
      </p:sp>
      <p:graphicFrame>
        <p:nvGraphicFramePr>
          <p:cNvPr id="7" name="Diagram 6"/>
          <p:cNvGraphicFramePr/>
          <p:nvPr/>
        </p:nvGraphicFramePr>
        <p:xfrm>
          <a:off x="414865" y="618065"/>
          <a:ext cx="8337550" cy="3056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440267" y="2827868"/>
            <a:ext cx="1938866" cy="1200329"/>
          </a:xfrm>
          <a:prstGeom prst="rect">
            <a:avLst/>
          </a:prstGeom>
          <a:noFill/>
        </p:spPr>
        <p:txBody>
          <a:bodyPr wrap="square" rtlCol="0">
            <a:spAutoFit/>
          </a:bodyPr>
          <a:lstStyle/>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Endogenous expression</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Cell phenotype</a:t>
            </a:r>
          </a:p>
          <a:p>
            <a:pPr marL="228600" indent="-225425">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p:txBody>
      </p:sp>
      <p:sp>
        <p:nvSpPr>
          <p:cNvPr id="5" name="TextBox 4"/>
          <p:cNvSpPr txBox="1"/>
          <p:nvPr/>
        </p:nvSpPr>
        <p:spPr>
          <a:xfrm>
            <a:off x="2675466" y="2827866"/>
            <a:ext cx="1938866" cy="1200329"/>
          </a:xfrm>
          <a:prstGeom prst="rect">
            <a:avLst/>
          </a:prstGeom>
          <a:noFill/>
        </p:spPr>
        <p:txBody>
          <a:bodyPr wrap="square" rtlCol="0">
            <a:spAutoFit/>
          </a:bodyPr>
          <a:lstStyle/>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Species</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Polymorphism</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(Dimerization)</a:t>
            </a:r>
          </a:p>
          <a:p>
            <a:pPr marL="228600" indent="-225425">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p:txBody>
      </p:sp>
      <p:sp>
        <p:nvSpPr>
          <p:cNvPr id="6" name="TextBox 5"/>
          <p:cNvSpPr txBox="1"/>
          <p:nvPr/>
        </p:nvSpPr>
        <p:spPr>
          <a:xfrm>
            <a:off x="4910665" y="2827865"/>
            <a:ext cx="1938866" cy="1477328"/>
          </a:xfrm>
          <a:prstGeom prst="rect">
            <a:avLst/>
          </a:prstGeom>
          <a:noFill/>
        </p:spPr>
        <p:txBody>
          <a:bodyPr wrap="square" rtlCol="0">
            <a:spAutoFit/>
          </a:bodyPr>
          <a:lstStyle/>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Which one(s)?</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How to measure?</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Stimulating vs inhibitory</a:t>
            </a:r>
          </a:p>
        </p:txBody>
      </p:sp>
      <p:sp>
        <p:nvSpPr>
          <p:cNvPr id="8" name="TextBox 7"/>
          <p:cNvSpPr txBox="1"/>
          <p:nvPr/>
        </p:nvSpPr>
        <p:spPr>
          <a:xfrm>
            <a:off x="7145864" y="2827865"/>
            <a:ext cx="1938866" cy="646331"/>
          </a:xfrm>
          <a:prstGeom prst="rect">
            <a:avLst/>
          </a:prstGeom>
          <a:noFill/>
        </p:spPr>
        <p:txBody>
          <a:bodyPr wrap="square" rtlCol="0">
            <a:spAutoFit/>
          </a:bodyPr>
          <a:lstStyle/>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Which one(s)?</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Specificity</a:t>
            </a:r>
          </a:p>
        </p:txBody>
      </p:sp>
      <p:sp>
        <p:nvSpPr>
          <p:cNvPr id="17" name="Oval 16"/>
          <p:cNvSpPr/>
          <p:nvPr/>
        </p:nvSpPr>
        <p:spPr>
          <a:xfrm>
            <a:off x="694267" y="4013203"/>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HEK293</a:t>
            </a:r>
            <a:endParaRPr lang="en-US" sz="2800" dirty="0">
              <a:solidFill>
                <a:schemeClr val="tx1"/>
              </a:solidFill>
              <a:latin typeface="Arial" panose="020B0604020202020204" pitchFamily="34" charset="0"/>
              <a:cs typeface="Arial" panose="020B0604020202020204" pitchFamily="34" charset="0"/>
            </a:endParaRPr>
          </a:p>
        </p:txBody>
      </p:sp>
      <p:sp>
        <p:nvSpPr>
          <p:cNvPr id="18" name="Oval 17"/>
          <p:cNvSpPr/>
          <p:nvPr/>
        </p:nvSpPr>
        <p:spPr>
          <a:xfrm>
            <a:off x="1185333" y="4495803"/>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AV12</a:t>
            </a:r>
            <a:endParaRPr lang="en-US" sz="2800" dirty="0">
              <a:solidFill>
                <a:schemeClr val="tx1"/>
              </a:solidFill>
              <a:latin typeface="Arial" panose="020B0604020202020204" pitchFamily="34" charset="0"/>
              <a:cs typeface="Arial" panose="020B0604020202020204" pitchFamily="34" charset="0"/>
            </a:endParaRPr>
          </a:p>
        </p:txBody>
      </p:sp>
      <p:sp>
        <p:nvSpPr>
          <p:cNvPr id="19" name="Oval 18"/>
          <p:cNvSpPr/>
          <p:nvPr/>
        </p:nvSpPr>
        <p:spPr>
          <a:xfrm>
            <a:off x="442383" y="5274732"/>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H9</a:t>
            </a:r>
            <a:endParaRPr lang="en-US" sz="2800" dirty="0">
              <a:solidFill>
                <a:schemeClr val="tx1"/>
              </a:solidFill>
              <a:latin typeface="Arial" panose="020B0604020202020204" pitchFamily="34" charset="0"/>
              <a:cs typeface="Arial" panose="020B0604020202020204" pitchFamily="34" charset="0"/>
            </a:endParaRPr>
          </a:p>
        </p:txBody>
      </p:sp>
      <p:sp>
        <p:nvSpPr>
          <p:cNvPr id="20" name="Oval 19"/>
          <p:cNvSpPr/>
          <p:nvPr/>
        </p:nvSpPr>
        <p:spPr>
          <a:xfrm>
            <a:off x="1320800" y="5524500"/>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SK-N-MC</a:t>
            </a:r>
            <a:endParaRPr lang="en-US" sz="800" dirty="0">
              <a:solidFill>
                <a:schemeClr val="tx1"/>
              </a:solidFill>
              <a:latin typeface="Arial" panose="020B0604020202020204" pitchFamily="34" charset="0"/>
              <a:cs typeface="Arial" panose="020B0604020202020204" pitchFamily="34" charset="0"/>
            </a:endParaRPr>
          </a:p>
        </p:txBody>
      </p:sp>
      <p:sp>
        <p:nvSpPr>
          <p:cNvPr id="21" name="Oval 20"/>
          <p:cNvSpPr/>
          <p:nvPr/>
        </p:nvSpPr>
        <p:spPr>
          <a:xfrm>
            <a:off x="355600" y="5964765"/>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BV2</a:t>
            </a:r>
            <a:endParaRPr lang="en-US" sz="800" dirty="0">
              <a:solidFill>
                <a:schemeClr val="tx1"/>
              </a:solidFill>
              <a:latin typeface="Arial" panose="020B0604020202020204" pitchFamily="34" charset="0"/>
              <a:cs typeface="Arial" panose="020B0604020202020204" pitchFamily="34" charset="0"/>
            </a:endParaRPr>
          </a:p>
        </p:txBody>
      </p:sp>
      <p:sp>
        <p:nvSpPr>
          <p:cNvPr id="22" name="Oval 21"/>
          <p:cNvSpPr/>
          <p:nvPr/>
        </p:nvSpPr>
        <p:spPr>
          <a:xfrm>
            <a:off x="1193799" y="6189132"/>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AtT-20</a:t>
            </a:r>
            <a:endParaRPr lang="en-US" sz="800" dirty="0">
              <a:solidFill>
                <a:schemeClr val="tx1"/>
              </a:solidFill>
              <a:latin typeface="Arial" panose="020B0604020202020204" pitchFamily="34" charset="0"/>
              <a:cs typeface="Arial" panose="020B0604020202020204" pitchFamily="34" charset="0"/>
            </a:endParaRPr>
          </a:p>
        </p:txBody>
      </p:sp>
      <p:cxnSp>
        <p:nvCxnSpPr>
          <p:cNvPr id="23" name="Straight Connector 22"/>
          <p:cNvCxnSpPr/>
          <p:nvPr/>
        </p:nvCxnSpPr>
        <p:spPr>
          <a:xfrm>
            <a:off x="287867" y="5088467"/>
            <a:ext cx="2091266" cy="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904068" y="4013197"/>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OPRM1</a:t>
            </a:r>
            <a:endParaRPr lang="en-US" sz="2000" dirty="0">
              <a:solidFill>
                <a:schemeClr val="tx1"/>
              </a:solidFill>
              <a:latin typeface="Arial" panose="020B0604020202020204" pitchFamily="34" charset="0"/>
              <a:cs typeface="Arial" panose="020B0604020202020204" pitchFamily="34" charset="0"/>
            </a:endParaRPr>
          </a:p>
        </p:txBody>
      </p:sp>
      <p:sp>
        <p:nvSpPr>
          <p:cNvPr id="26" name="Oval 25"/>
          <p:cNvSpPr/>
          <p:nvPr/>
        </p:nvSpPr>
        <p:spPr>
          <a:xfrm>
            <a:off x="3081865" y="4923362"/>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CRHR2</a:t>
            </a:r>
            <a:endParaRPr lang="en-US" sz="2000" dirty="0">
              <a:solidFill>
                <a:schemeClr val="tx1"/>
              </a:solidFill>
              <a:latin typeface="Arial" panose="020B0604020202020204" pitchFamily="34" charset="0"/>
              <a:cs typeface="Arial" panose="020B0604020202020204" pitchFamily="34" charset="0"/>
            </a:endParaRPr>
          </a:p>
        </p:txBody>
      </p:sp>
      <p:sp>
        <p:nvSpPr>
          <p:cNvPr id="27" name="Oval 26"/>
          <p:cNvSpPr/>
          <p:nvPr/>
        </p:nvSpPr>
        <p:spPr>
          <a:xfrm>
            <a:off x="3759198" y="5958838"/>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OPRK1</a:t>
            </a:r>
            <a:endParaRPr lang="en-US" sz="2000" dirty="0">
              <a:solidFill>
                <a:schemeClr val="tx1"/>
              </a:solidFill>
              <a:latin typeface="Arial" panose="020B0604020202020204" pitchFamily="34" charset="0"/>
              <a:cs typeface="Arial" panose="020B0604020202020204" pitchFamily="34" charset="0"/>
            </a:endParaRPr>
          </a:p>
        </p:txBody>
      </p:sp>
      <p:sp>
        <p:nvSpPr>
          <p:cNvPr id="28" name="Oval 27"/>
          <p:cNvSpPr/>
          <p:nvPr/>
        </p:nvSpPr>
        <p:spPr>
          <a:xfrm>
            <a:off x="3081865" y="5897878"/>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OPRD1</a:t>
            </a:r>
            <a:endParaRPr lang="en-US" sz="2000" dirty="0">
              <a:solidFill>
                <a:schemeClr val="tx1"/>
              </a:solidFill>
              <a:latin typeface="Arial" panose="020B0604020202020204" pitchFamily="34" charset="0"/>
              <a:cs typeface="Arial" panose="020B0604020202020204" pitchFamily="34" charset="0"/>
            </a:endParaRPr>
          </a:p>
        </p:txBody>
      </p:sp>
      <p:cxnSp>
        <p:nvCxnSpPr>
          <p:cNvPr id="29" name="Straight Connector 28"/>
          <p:cNvCxnSpPr/>
          <p:nvPr/>
        </p:nvCxnSpPr>
        <p:spPr>
          <a:xfrm>
            <a:off x="2675466" y="5689599"/>
            <a:ext cx="2091266" cy="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Right Arrow 29"/>
          <p:cNvSpPr/>
          <p:nvPr/>
        </p:nvSpPr>
        <p:spPr>
          <a:xfrm>
            <a:off x="5692138" y="4363580"/>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bg1">
                    <a:lumMod val="95000"/>
                  </a:schemeClr>
                </a:solidFill>
                <a:latin typeface="Arial" panose="020B0604020202020204" pitchFamily="34" charset="0"/>
                <a:cs typeface="Arial" panose="020B0604020202020204" pitchFamily="34" charset="0"/>
              </a:rPr>
              <a:t>cAMP</a:t>
            </a:r>
            <a:r>
              <a:rPr lang="en-US" sz="900" dirty="0" smtClean="0">
                <a:solidFill>
                  <a:schemeClr val="bg1">
                    <a:lumMod val="95000"/>
                  </a:schemeClr>
                </a:solidFill>
                <a:latin typeface="Arial" panose="020B0604020202020204" pitchFamily="34" charset="0"/>
                <a:cs typeface="Arial" panose="020B0604020202020204" pitchFamily="34" charset="0"/>
              </a:rPr>
              <a:t>/PKA</a:t>
            </a:r>
            <a:endParaRPr lang="en-US" sz="900" dirty="0">
              <a:solidFill>
                <a:schemeClr val="bg1">
                  <a:lumMod val="95000"/>
                </a:schemeClr>
              </a:solidFill>
              <a:latin typeface="Arial" panose="020B0604020202020204" pitchFamily="34" charset="0"/>
              <a:cs typeface="Arial" panose="020B0604020202020204" pitchFamily="34" charset="0"/>
            </a:endParaRPr>
          </a:p>
        </p:txBody>
      </p:sp>
      <p:cxnSp>
        <p:nvCxnSpPr>
          <p:cNvPr id="31" name="Straight Connector 30"/>
          <p:cNvCxnSpPr/>
          <p:nvPr/>
        </p:nvCxnSpPr>
        <p:spPr>
          <a:xfrm>
            <a:off x="4834465" y="5096932"/>
            <a:ext cx="2091266" cy="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Right Arrow 31"/>
          <p:cNvSpPr/>
          <p:nvPr/>
        </p:nvSpPr>
        <p:spPr>
          <a:xfrm>
            <a:off x="5179903" y="5197682"/>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PKC</a:t>
            </a:r>
            <a:r>
              <a:rPr lang="en-US" sz="900" dirty="0" smtClean="0">
                <a:latin typeface="Arial" panose="020B0604020202020204" pitchFamily="34" charset="0"/>
                <a:cs typeface="Arial" panose="020B0604020202020204" pitchFamily="34" charset="0"/>
              </a:rPr>
              <a:t>/ Ca</a:t>
            </a:r>
            <a:r>
              <a:rPr lang="en-US" sz="900" dirty="0">
                <a:latin typeface="Arial" panose="020B0604020202020204" pitchFamily="34" charset="0"/>
                <a:cs typeface="Arial" panose="020B0604020202020204" pitchFamily="34" charset="0"/>
              </a:rPr>
              <a:t>++ </a:t>
            </a:r>
          </a:p>
        </p:txBody>
      </p:sp>
      <p:sp>
        <p:nvSpPr>
          <p:cNvPr id="33" name="Right Arrow 32"/>
          <p:cNvSpPr/>
          <p:nvPr/>
        </p:nvSpPr>
        <p:spPr>
          <a:xfrm>
            <a:off x="5948252" y="5884188"/>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MAPK/</a:t>
            </a:r>
            <a:r>
              <a:rPr lang="en-US" sz="900" dirty="0" err="1">
                <a:latin typeface="Arial" panose="020B0604020202020204" pitchFamily="34" charset="0"/>
                <a:cs typeface="Arial" panose="020B0604020202020204" pitchFamily="34" charset="0"/>
              </a:rPr>
              <a:t>Erk</a:t>
            </a:r>
            <a:endParaRPr lang="en-US" sz="900" dirty="0">
              <a:latin typeface="Arial" panose="020B0604020202020204" pitchFamily="34" charset="0"/>
              <a:cs typeface="Arial" panose="020B0604020202020204" pitchFamily="34" charset="0"/>
            </a:endParaRPr>
          </a:p>
        </p:txBody>
      </p:sp>
      <p:sp>
        <p:nvSpPr>
          <p:cNvPr id="34" name="Right Arrow 33"/>
          <p:cNvSpPr/>
          <p:nvPr/>
        </p:nvSpPr>
        <p:spPr>
          <a:xfrm>
            <a:off x="4936489" y="5693831"/>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latin typeface="Arial" panose="020B0604020202020204" pitchFamily="34" charset="0"/>
                <a:cs typeface="Arial" panose="020B0604020202020204" pitchFamily="34" charset="0"/>
              </a:rPr>
              <a:t>NFkB</a:t>
            </a:r>
            <a:endParaRPr lang="en-US" sz="900" dirty="0">
              <a:latin typeface="Arial" panose="020B0604020202020204" pitchFamily="34" charset="0"/>
              <a:cs typeface="Arial" panose="020B0604020202020204" pitchFamily="34" charset="0"/>
            </a:endParaRPr>
          </a:p>
        </p:txBody>
      </p:sp>
      <p:sp>
        <p:nvSpPr>
          <p:cNvPr id="35" name="Right Arrow 34"/>
          <p:cNvSpPr/>
          <p:nvPr/>
        </p:nvSpPr>
        <p:spPr>
          <a:xfrm>
            <a:off x="6191666" y="5350788"/>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Arial" panose="020B0604020202020204" pitchFamily="34" charset="0"/>
                <a:cs typeface="Arial" panose="020B0604020202020204" pitchFamily="34" charset="0"/>
              </a:rPr>
              <a:t>MAPK/</a:t>
            </a:r>
            <a:r>
              <a:rPr lang="en-US" sz="900" dirty="0" err="1" smtClean="0">
                <a:latin typeface="Arial" panose="020B0604020202020204" pitchFamily="34" charset="0"/>
                <a:cs typeface="Arial" panose="020B0604020202020204" pitchFamily="34" charset="0"/>
              </a:rPr>
              <a:t>Jnk</a:t>
            </a:r>
            <a:endParaRPr lang="en-US" sz="900" dirty="0">
              <a:latin typeface="Arial" panose="020B0604020202020204" pitchFamily="34" charset="0"/>
              <a:cs typeface="Arial" panose="020B0604020202020204" pitchFamily="34" charset="0"/>
            </a:endParaRPr>
          </a:p>
        </p:txBody>
      </p:sp>
      <p:sp>
        <p:nvSpPr>
          <p:cNvPr id="36" name="Right Arrow 35"/>
          <p:cNvSpPr/>
          <p:nvPr/>
        </p:nvSpPr>
        <p:spPr>
          <a:xfrm>
            <a:off x="5185615" y="6187508"/>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Arial" panose="020B0604020202020204" pitchFamily="34" charset="0"/>
                <a:cs typeface="Arial" panose="020B0604020202020204" pitchFamily="34" charset="0"/>
              </a:rPr>
              <a:t>PI3K/ AKT</a:t>
            </a:r>
            <a:endParaRPr lang="en-US" sz="900" dirty="0">
              <a:latin typeface="Arial" panose="020B0604020202020204" pitchFamily="34" charset="0"/>
              <a:cs typeface="Arial" panose="020B0604020202020204" pitchFamily="34" charset="0"/>
            </a:endParaRPr>
          </a:p>
        </p:txBody>
      </p:sp>
      <p:sp>
        <p:nvSpPr>
          <p:cNvPr id="37" name="5-Point Star 36"/>
          <p:cNvSpPr/>
          <p:nvPr/>
        </p:nvSpPr>
        <p:spPr>
          <a:xfrm>
            <a:off x="7264842" y="4320290"/>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7289854" y="4640975"/>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p:nvPr/>
        </p:nvSpPr>
        <p:spPr>
          <a:xfrm>
            <a:off x="7472565" y="4748192"/>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p:nvPr/>
        </p:nvSpPr>
        <p:spPr>
          <a:xfrm>
            <a:off x="7735089" y="4899622"/>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p:nvPr/>
        </p:nvSpPr>
        <p:spPr>
          <a:xfrm>
            <a:off x="7710674" y="4004707"/>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8005783" y="4049107"/>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8330935" y="4123893"/>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8335472" y="5523013"/>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ross 44"/>
          <p:cNvSpPr/>
          <p:nvPr/>
        </p:nvSpPr>
        <p:spPr>
          <a:xfrm>
            <a:off x="7251650" y="4044809"/>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ross 45"/>
          <p:cNvSpPr/>
          <p:nvPr/>
        </p:nvSpPr>
        <p:spPr>
          <a:xfrm>
            <a:off x="8454215" y="4240418"/>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ross 46"/>
          <p:cNvSpPr/>
          <p:nvPr/>
        </p:nvSpPr>
        <p:spPr>
          <a:xfrm>
            <a:off x="7497920" y="4347635"/>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p:cNvSpPr/>
          <p:nvPr/>
        </p:nvSpPr>
        <p:spPr>
          <a:xfrm>
            <a:off x="7672939" y="4661026"/>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ross 48"/>
          <p:cNvSpPr/>
          <p:nvPr/>
        </p:nvSpPr>
        <p:spPr>
          <a:xfrm>
            <a:off x="8429672" y="4716549"/>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p:cNvSpPr/>
          <p:nvPr/>
        </p:nvSpPr>
        <p:spPr>
          <a:xfrm>
            <a:off x="8216449" y="5026622"/>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ross 50"/>
          <p:cNvSpPr/>
          <p:nvPr/>
        </p:nvSpPr>
        <p:spPr>
          <a:xfrm>
            <a:off x="8293200" y="4315992"/>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ross 51"/>
          <p:cNvSpPr/>
          <p:nvPr/>
        </p:nvSpPr>
        <p:spPr>
          <a:xfrm>
            <a:off x="8588893" y="5372020"/>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ptagon 52"/>
          <p:cNvSpPr/>
          <p:nvPr/>
        </p:nvSpPr>
        <p:spPr>
          <a:xfrm>
            <a:off x="7975342" y="4295941"/>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ptagon 53"/>
          <p:cNvSpPr/>
          <p:nvPr/>
        </p:nvSpPr>
        <p:spPr>
          <a:xfrm>
            <a:off x="7925781" y="4770023"/>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ptagon 54"/>
          <p:cNvSpPr/>
          <p:nvPr/>
        </p:nvSpPr>
        <p:spPr>
          <a:xfrm>
            <a:off x="7847958" y="5548366"/>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ptagon 55"/>
          <p:cNvSpPr/>
          <p:nvPr/>
        </p:nvSpPr>
        <p:spPr>
          <a:xfrm>
            <a:off x="7276662" y="4636677"/>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ptagon 56"/>
          <p:cNvSpPr/>
          <p:nvPr/>
        </p:nvSpPr>
        <p:spPr>
          <a:xfrm>
            <a:off x="8599366" y="5183533"/>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ptagon 57"/>
          <p:cNvSpPr/>
          <p:nvPr/>
        </p:nvSpPr>
        <p:spPr>
          <a:xfrm>
            <a:off x="8704191" y="4000409"/>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ptagon 58"/>
          <p:cNvSpPr/>
          <p:nvPr/>
        </p:nvSpPr>
        <p:spPr>
          <a:xfrm>
            <a:off x="7258944" y="3795305"/>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Multiply 59"/>
          <p:cNvSpPr/>
          <p:nvPr/>
        </p:nvSpPr>
        <p:spPr>
          <a:xfrm>
            <a:off x="7379635" y="5224727"/>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Multiply 60"/>
          <p:cNvSpPr/>
          <p:nvPr/>
        </p:nvSpPr>
        <p:spPr>
          <a:xfrm>
            <a:off x="8104520" y="4119595"/>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Multiply 61"/>
          <p:cNvSpPr/>
          <p:nvPr/>
        </p:nvSpPr>
        <p:spPr>
          <a:xfrm>
            <a:off x="7561010" y="5620156"/>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Multiply 62"/>
          <p:cNvSpPr/>
          <p:nvPr/>
        </p:nvSpPr>
        <p:spPr>
          <a:xfrm>
            <a:off x="7989236" y="4493553"/>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Multiply 63"/>
          <p:cNvSpPr/>
          <p:nvPr/>
        </p:nvSpPr>
        <p:spPr>
          <a:xfrm>
            <a:off x="7736029" y="5403663"/>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y 64"/>
          <p:cNvSpPr/>
          <p:nvPr/>
        </p:nvSpPr>
        <p:spPr>
          <a:xfrm>
            <a:off x="8139506" y="4800489"/>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Multiply 65"/>
          <p:cNvSpPr/>
          <p:nvPr/>
        </p:nvSpPr>
        <p:spPr>
          <a:xfrm>
            <a:off x="8317743" y="4495803"/>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Multiply 66"/>
          <p:cNvSpPr/>
          <p:nvPr/>
        </p:nvSpPr>
        <p:spPr>
          <a:xfrm>
            <a:off x="7992591" y="5251197"/>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10-Point Star 67"/>
          <p:cNvSpPr/>
          <p:nvPr/>
        </p:nvSpPr>
        <p:spPr>
          <a:xfrm>
            <a:off x="7520669" y="3957266"/>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10-Point Star 68"/>
          <p:cNvSpPr/>
          <p:nvPr/>
        </p:nvSpPr>
        <p:spPr>
          <a:xfrm>
            <a:off x="8611642" y="5572715"/>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10-Point Star 69"/>
          <p:cNvSpPr/>
          <p:nvPr/>
        </p:nvSpPr>
        <p:spPr>
          <a:xfrm>
            <a:off x="7459373" y="4912158"/>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10-Point Star 70"/>
          <p:cNvSpPr/>
          <p:nvPr/>
        </p:nvSpPr>
        <p:spPr>
          <a:xfrm>
            <a:off x="8407089" y="3949685"/>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10-Point Star 71"/>
          <p:cNvSpPr/>
          <p:nvPr/>
        </p:nvSpPr>
        <p:spPr>
          <a:xfrm>
            <a:off x="7860233" y="5830348"/>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10-Point Star 72"/>
          <p:cNvSpPr/>
          <p:nvPr/>
        </p:nvSpPr>
        <p:spPr>
          <a:xfrm>
            <a:off x="7404046" y="5740979"/>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10-Point Star 73"/>
          <p:cNvSpPr/>
          <p:nvPr/>
        </p:nvSpPr>
        <p:spPr>
          <a:xfrm>
            <a:off x="8665644" y="4743894"/>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10-Point Star 74"/>
          <p:cNvSpPr/>
          <p:nvPr/>
        </p:nvSpPr>
        <p:spPr>
          <a:xfrm>
            <a:off x="8719646" y="4979181"/>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7-Point Star 75"/>
          <p:cNvSpPr/>
          <p:nvPr/>
        </p:nvSpPr>
        <p:spPr>
          <a:xfrm>
            <a:off x="7250753" y="4901592"/>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7-Point Star 76"/>
          <p:cNvSpPr/>
          <p:nvPr/>
        </p:nvSpPr>
        <p:spPr>
          <a:xfrm>
            <a:off x="7391842" y="5466895"/>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7-Point Star 77"/>
          <p:cNvSpPr/>
          <p:nvPr/>
        </p:nvSpPr>
        <p:spPr>
          <a:xfrm>
            <a:off x="8669388" y="4449645"/>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7-Point Star 78"/>
          <p:cNvSpPr/>
          <p:nvPr/>
        </p:nvSpPr>
        <p:spPr>
          <a:xfrm>
            <a:off x="7821303" y="5089628"/>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7-Point Star 79"/>
          <p:cNvSpPr/>
          <p:nvPr/>
        </p:nvSpPr>
        <p:spPr>
          <a:xfrm>
            <a:off x="8403684" y="5262578"/>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7-Point Star 80"/>
          <p:cNvSpPr/>
          <p:nvPr/>
        </p:nvSpPr>
        <p:spPr>
          <a:xfrm>
            <a:off x="7990797" y="5524486"/>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7-Point Star 81"/>
          <p:cNvSpPr/>
          <p:nvPr/>
        </p:nvSpPr>
        <p:spPr>
          <a:xfrm>
            <a:off x="8315949" y="5812300"/>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7-Point Star 82"/>
          <p:cNvSpPr/>
          <p:nvPr/>
        </p:nvSpPr>
        <p:spPr>
          <a:xfrm>
            <a:off x="8326095" y="5806599"/>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7-Point Star 83"/>
          <p:cNvSpPr/>
          <p:nvPr/>
        </p:nvSpPr>
        <p:spPr>
          <a:xfrm>
            <a:off x="7695688" y="4272061"/>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644899" y="4466867"/>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DRD4</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0832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33024330"/>
              </p:ext>
            </p:extLst>
          </p:nvPr>
        </p:nvGraphicFramePr>
        <p:xfrm>
          <a:off x="4552602" y="287870"/>
          <a:ext cx="4362797" cy="6099570"/>
        </p:xfrm>
        <a:graphic>
          <a:graphicData uri="http://schemas.openxmlformats.org/drawingml/2006/table">
            <a:tbl>
              <a:tblPr>
                <a:tableStyleId>{5C22544A-7EE6-4342-B048-85BDC9FD1C3A}</a:tableStyleId>
              </a:tblPr>
              <a:tblGrid>
                <a:gridCol w="391368"/>
                <a:gridCol w="460802"/>
                <a:gridCol w="405797"/>
                <a:gridCol w="440289"/>
                <a:gridCol w="155217"/>
                <a:gridCol w="712876"/>
                <a:gridCol w="598816"/>
                <a:gridCol w="511833"/>
                <a:gridCol w="685799"/>
              </a:tblGrid>
              <a:tr h="278382">
                <a:tc>
                  <a:txBody>
                    <a:bodyPr/>
                    <a:lstStyle/>
                    <a:p>
                      <a:pPr algn="ctr" fontAlgn="b"/>
                      <a:r>
                        <a:rPr lang="en-US" sz="900" b="1" u="none" strike="noStrike" dirty="0">
                          <a:effectLst/>
                        </a:rPr>
                        <a:t>Gene</a:t>
                      </a:r>
                      <a:endParaRPr lang="en-US" sz="900" b="1" i="0" u="none" strike="noStrike" dirty="0">
                        <a:solidFill>
                          <a:srgbClr val="000000"/>
                        </a:solidFill>
                        <a:effectLst/>
                        <a:latin typeface="Calibri"/>
                      </a:endParaRPr>
                    </a:p>
                  </a:txBody>
                  <a:tcPr marL="7620" marR="7620" marT="7620" marB="0" anchor="b"/>
                </a:tc>
                <a:tc>
                  <a:txBody>
                    <a:bodyPr/>
                    <a:lstStyle/>
                    <a:p>
                      <a:pPr algn="ctr" fontAlgn="b"/>
                      <a:r>
                        <a:rPr lang="en-US" sz="900" b="1" u="none" strike="noStrike" dirty="0">
                          <a:effectLst/>
                        </a:rPr>
                        <a:t>Domain</a:t>
                      </a:r>
                      <a:endParaRPr lang="en-US" sz="900" b="1" i="0" u="none" strike="noStrike" dirty="0">
                        <a:solidFill>
                          <a:srgbClr val="000000"/>
                        </a:solidFill>
                        <a:effectLst/>
                        <a:latin typeface="Calibri"/>
                      </a:endParaRPr>
                    </a:p>
                  </a:txBody>
                  <a:tcPr marL="7620" marR="7620" marT="7620" marB="0" anchor="b"/>
                </a:tc>
                <a:tc>
                  <a:txBody>
                    <a:bodyPr/>
                    <a:lstStyle/>
                    <a:p>
                      <a:pPr algn="ctr" fontAlgn="b"/>
                      <a:r>
                        <a:rPr lang="en-US" sz="900" b="1" u="none" strike="noStrike" dirty="0">
                          <a:effectLst/>
                        </a:rPr>
                        <a:t>Human</a:t>
                      </a:r>
                      <a:endParaRPr lang="en-US" sz="900" b="1" i="0" u="none" strike="noStrike" dirty="0">
                        <a:solidFill>
                          <a:srgbClr val="000000"/>
                        </a:solidFill>
                        <a:effectLst/>
                        <a:latin typeface="Calibri"/>
                      </a:endParaRPr>
                    </a:p>
                  </a:txBody>
                  <a:tcPr marL="7620" marR="7620" marT="7620" marB="0" anchor="b"/>
                </a:tc>
                <a:tc>
                  <a:txBody>
                    <a:bodyPr/>
                    <a:lstStyle/>
                    <a:p>
                      <a:pPr algn="ctr" fontAlgn="b"/>
                      <a:r>
                        <a:rPr lang="en-US" sz="900" b="1" u="none" strike="noStrike" dirty="0">
                          <a:effectLst/>
                        </a:rPr>
                        <a:t>Human MAF</a:t>
                      </a:r>
                      <a:endParaRPr lang="en-US" sz="900" b="1" i="0" u="none" strike="noStrike" dirty="0">
                        <a:solidFill>
                          <a:srgbClr val="000000"/>
                        </a:solidFill>
                        <a:effectLst/>
                        <a:latin typeface="Calibri"/>
                      </a:endParaRPr>
                    </a:p>
                  </a:txBody>
                  <a:tcPr marL="7620" marR="7620" marT="7620" marB="0" anchor="b"/>
                </a:tc>
                <a:tc>
                  <a:txBody>
                    <a:bodyPr/>
                    <a:lstStyle/>
                    <a:p>
                      <a:pPr algn="ctr" fontAlgn="b"/>
                      <a:endParaRPr lang="en-US" sz="900" b="1" i="0" u="none" strike="noStrike" dirty="0">
                        <a:solidFill>
                          <a:srgbClr val="000000"/>
                        </a:solidFill>
                        <a:effectLst/>
                        <a:latin typeface="Calibri"/>
                      </a:endParaRPr>
                    </a:p>
                  </a:txBody>
                  <a:tcPr marL="7620" marR="7620" marT="7620" marB="0" anchor="b"/>
                </a:tc>
                <a:tc>
                  <a:txBody>
                    <a:bodyPr/>
                    <a:lstStyle/>
                    <a:p>
                      <a:pPr algn="ctr" fontAlgn="b"/>
                      <a:r>
                        <a:rPr lang="en-US" sz="900" b="1" u="none" strike="noStrike" dirty="0">
                          <a:effectLst/>
                        </a:rPr>
                        <a:t>Macaque</a:t>
                      </a:r>
                      <a:endParaRPr lang="en-US" sz="900" b="1" i="0" u="none" strike="noStrike" dirty="0">
                        <a:solidFill>
                          <a:srgbClr val="000000"/>
                        </a:solidFill>
                        <a:effectLst/>
                        <a:latin typeface="Calibri"/>
                      </a:endParaRPr>
                    </a:p>
                  </a:txBody>
                  <a:tcPr marL="7620" marR="7620" marT="7620" marB="0" anchor="b"/>
                </a:tc>
                <a:tc>
                  <a:txBody>
                    <a:bodyPr/>
                    <a:lstStyle/>
                    <a:p>
                      <a:pPr algn="ctr" fontAlgn="b"/>
                      <a:r>
                        <a:rPr lang="en-US" sz="900" b="1" u="none" strike="noStrike" dirty="0">
                          <a:effectLst/>
                        </a:rPr>
                        <a:t>Chinese MAF</a:t>
                      </a:r>
                      <a:endParaRPr lang="en-US" sz="900" b="1" i="0" u="none" strike="noStrike" dirty="0">
                        <a:solidFill>
                          <a:srgbClr val="000000"/>
                        </a:solidFill>
                        <a:effectLst/>
                        <a:latin typeface="Calibri"/>
                      </a:endParaRPr>
                    </a:p>
                  </a:txBody>
                  <a:tcPr marL="7620" marR="7620" marT="7620" marB="0" anchor="b"/>
                </a:tc>
                <a:tc>
                  <a:txBody>
                    <a:bodyPr/>
                    <a:lstStyle/>
                    <a:p>
                      <a:pPr algn="ctr" fontAlgn="b"/>
                      <a:r>
                        <a:rPr lang="en-US" sz="900" b="1" u="none" strike="noStrike" dirty="0" smtClean="0">
                          <a:effectLst/>
                        </a:rPr>
                        <a:t>Indian</a:t>
                      </a:r>
                    </a:p>
                    <a:p>
                      <a:pPr algn="ctr" fontAlgn="b"/>
                      <a:r>
                        <a:rPr lang="en-US" sz="900" b="1" u="none" strike="noStrike" dirty="0" smtClean="0">
                          <a:effectLst/>
                        </a:rPr>
                        <a:t>MAF</a:t>
                      </a:r>
                      <a:endParaRPr lang="en-US" sz="900" b="1" i="0" u="none" strike="noStrike" dirty="0">
                        <a:solidFill>
                          <a:srgbClr val="000000"/>
                        </a:solidFill>
                        <a:effectLst/>
                        <a:latin typeface="Calibri"/>
                      </a:endParaRPr>
                    </a:p>
                  </a:txBody>
                  <a:tcPr marL="7620" marR="7620" marT="7620" marB="0" anchor="b"/>
                </a:tc>
                <a:tc>
                  <a:txBody>
                    <a:bodyPr/>
                    <a:lstStyle/>
                    <a:p>
                      <a:pPr algn="ctr" fontAlgn="b"/>
                      <a:r>
                        <a:rPr lang="en-US" sz="900" b="1" u="none" strike="noStrike" dirty="0" err="1">
                          <a:effectLst/>
                        </a:rPr>
                        <a:t>Fascicularis</a:t>
                      </a:r>
                      <a:r>
                        <a:rPr lang="en-US" sz="900" b="1" u="none" strike="noStrike" dirty="0">
                          <a:effectLst/>
                        </a:rPr>
                        <a:t> MAF</a:t>
                      </a:r>
                      <a:endParaRPr lang="en-US" sz="900" b="1" i="0" u="none" strike="noStrike" dirty="0">
                        <a:solidFill>
                          <a:srgbClr val="000000"/>
                        </a:solidFill>
                        <a:effectLst/>
                        <a:latin typeface="Calibri"/>
                      </a:endParaRPr>
                    </a:p>
                  </a:txBody>
                  <a:tcPr marL="7620" marR="7620" marT="7620" marB="0" anchor="b"/>
                </a:tc>
              </a:tr>
              <a:tr h="149170">
                <a:tc>
                  <a:txBody>
                    <a:bodyPr/>
                    <a:lstStyle/>
                    <a:p>
                      <a:pPr algn="ctr" fontAlgn="b"/>
                      <a:r>
                        <a:rPr lang="en-US" sz="900" u="none" strike="noStrike">
                          <a:effectLst/>
                        </a:rPr>
                        <a:t>DRD2</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IC3</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S311C</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2%</a:t>
                      </a:r>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S259Y</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4%</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E280D</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2%</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4%</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S286I</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3%</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r>
                        <a:rPr lang="en-US" sz="900" u="none" strike="noStrike" dirty="0">
                          <a:effectLst/>
                        </a:rPr>
                        <a:t>DRD4</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err="1">
                          <a:effectLst/>
                        </a:rPr>
                        <a:t>nterm</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G11R</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3%</a:t>
                      </a:r>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A32V</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6%</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r>
                        <a:rPr lang="en-US" sz="900" u="none" strike="noStrike" dirty="0">
                          <a:effectLst/>
                        </a:rPr>
                        <a:t>DRD4</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TM5</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V194G</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1%</a:t>
                      </a:r>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F197L</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2%</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2%</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r>
                        <a:rPr lang="en-US" sz="900" u="none" strike="noStrike" dirty="0">
                          <a:effectLst/>
                        </a:rPr>
                        <a:t>DRD4</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IC3</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A281P</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23%</a:t>
                      </a:r>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R233L</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5%</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S284G</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21%</a:t>
                      </a:r>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R233G</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22%</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A335G</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1%</a:t>
                      </a:r>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P250L</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smtClean="0">
                          <a:effectLst/>
                        </a:rPr>
                        <a:t>54%</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2%</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W387G</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1%</a:t>
                      </a:r>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P257R</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7%</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VNTR</a:t>
                      </a:r>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P258L</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7%</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defTabSz="569913" fontAlgn="b"/>
                      <a:r>
                        <a:rPr lang="en-US" sz="900" u="none" strike="noStrike" dirty="0">
                          <a:effectLst/>
                        </a:rPr>
                        <a:t>2%</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A291E</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14%</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G297R</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11%</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N302D</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6%</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P305S</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smtClean="0">
                          <a:effectLst/>
                        </a:rPr>
                        <a:t>57%</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2%</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N318K</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21%</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9%</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r>
                        <a:rPr lang="en-US" sz="900" u="none" strike="noStrike" dirty="0">
                          <a:effectLst/>
                        </a:rPr>
                        <a:t>DRD5</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EC3</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P330Q</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3%</a:t>
                      </a:r>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H325N</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3%</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E327Q</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5%</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9%</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P330L</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12%</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r>
                        <a:rPr lang="en-US" sz="900" u="none" strike="noStrike" dirty="0">
                          <a:effectLst/>
                        </a:rPr>
                        <a:t>HTR1A</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err="1">
                          <a:effectLst/>
                        </a:rPr>
                        <a:t>nterm</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P16L</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1%</a:t>
                      </a:r>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P15S</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100%</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G22S</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100%</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T32S</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20%</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r>
                        <a:rPr lang="en-US" sz="900" u="none" strike="noStrike" dirty="0">
                          <a:effectLst/>
                        </a:rPr>
                        <a:t>HTR1A</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IC3</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G273D</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1%</a:t>
                      </a:r>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A328D</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1%</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100%</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r>
                        <a:rPr lang="en-US" sz="900" u="none" strike="noStrike" dirty="0">
                          <a:effectLst/>
                        </a:rPr>
                        <a:t>HTR1D</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IC3</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S265L</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1%</a:t>
                      </a:r>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R238P</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3%</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A285V</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2%</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3%</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r>
                        <a:rPr lang="en-US" sz="900" u="none" strike="noStrike" dirty="0">
                          <a:effectLst/>
                        </a:rPr>
                        <a:t>HTR1E</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IC3</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A208T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1%</a:t>
                      </a:r>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A208S</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3%</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A234T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3%</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T284N</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3%</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r>
                        <a:rPr lang="en-US" sz="900" u="none" strike="noStrike" dirty="0">
                          <a:effectLst/>
                        </a:rPr>
                        <a:t>HTR2A</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err="1">
                          <a:effectLst/>
                        </a:rPr>
                        <a:t>nterm</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T25N</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1%</a:t>
                      </a:r>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L11F</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4%</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S29G</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a:effectLst/>
                        </a:rPr>
                        <a:t>2%</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85%</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N33H</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5%</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D48E</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smtClean="0">
                          <a:effectLst/>
                        </a:rPr>
                        <a:t>60</a:t>
                      </a:r>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r>
                        <a:rPr lang="en-US" sz="900" u="none" strike="noStrike" dirty="0">
                          <a:effectLst/>
                        </a:rPr>
                        <a:t>HTR2B</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err="1">
                          <a:effectLst/>
                        </a:rPr>
                        <a:t>cterm</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M421V</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2%</a:t>
                      </a:r>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K414N</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3%</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E423D</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4%</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N424K</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4%</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S425T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4%</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R447T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45%</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r>
                        <a:rPr lang="en-US" sz="900" u="none" strike="noStrike" dirty="0">
                          <a:effectLst/>
                        </a:rPr>
                        <a:t>OPRM1</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nterm</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A6V</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7%</a:t>
                      </a:r>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P26R</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34%</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N40D</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19%</a:t>
                      </a:r>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G29A</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5%</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33%</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r>
              <a:tr h="149170">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P47L</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dirty="0">
                          <a:effectLst/>
                        </a:rPr>
                        <a:t>-</a:t>
                      </a:r>
                      <a:endParaRPr lang="en-US" sz="900" b="0" i="0" u="none" strike="noStrike" dirty="0">
                        <a:solidFill>
                          <a:srgbClr val="000000"/>
                        </a:solidFill>
                        <a:effectLst/>
                        <a:latin typeface="Calibri"/>
                      </a:endParaRPr>
                    </a:p>
                  </a:txBody>
                  <a:tcPr marL="7620" marR="7620" marT="7620" marB="0" anchor="b"/>
                </a:tc>
                <a:tc>
                  <a:txBody>
                    <a:bodyPr/>
                    <a:lstStyle/>
                    <a:p>
                      <a:pPr algn="ctr" fontAlgn="b"/>
                      <a:r>
                        <a:rPr lang="en-US" sz="900" u="none" strike="noStrike">
                          <a:effectLst/>
                        </a:rPr>
                        <a:t>-</a:t>
                      </a:r>
                      <a:endParaRPr lang="en-US" sz="900" b="0" i="0" u="none" strike="noStrike">
                        <a:solidFill>
                          <a:srgbClr val="000000"/>
                        </a:solidFill>
                        <a:effectLst/>
                        <a:latin typeface="Calibri"/>
                      </a:endParaRPr>
                    </a:p>
                  </a:txBody>
                  <a:tcPr marL="7620" marR="7620" marT="7620" marB="0" anchor="b"/>
                </a:tc>
                <a:tc>
                  <a:txBody>
                    <a:bodyPr/>
                    <a:lstStyle/>
                    <a:p>
                      <a:pPr algn="ctr" fontAlgn="b"/>
                      <a:r>
                        <a:rPr lang="en-US" sz="900" u="none" strike="noStrike" dirty="0">
                          <a:effectLst/>
                        </a:rPr>
                        <a:t>31%</a:t>
                      </a:r>
                      <a:endParaRPr lang="en-US" sz="900" b="0" i="0" u="none" strike="noStrike" dirty="0">
                        <a:solidFill>
                          <a:srgbClr val="000000"/>
                        </a:solidFill>
                        <a:effectLst/>
                        <a:latin typeface="Calibri"/>
                      </a:endParaRPr>
                    </a:p>
                  </a:txBody>
                  <a:tcPr marL="7620" marR="7620" marT="7620" marB="0" anchor="b"/>
                </a:tc>
              </a:tr>
            </a:tbl>
          </a:graphicData>
        </a:graphic>
      </p:graphicFrame>
      <p:sp>
        <p:nvSpPr>
          <p:cNvPr id="3" name="Title 1"/>
          <p:cNvSpPr txBox="1">
            <a:spLocks/>
          </p:cNvSpPr>
          <p:nvPr/>
        </p:nvSpPr>
        <p:spPr>
          <a:xfrm>
            <a:off x="457200" y="259080"/>
            <a:ext cx="3810000" cy="990600"/>
          </a:xfrm>
          <a:prstGeom prst="rect">
            <a:avLst/>
          </a:prstGeom>
        </p:spPr>
        <p:txBody>
          <a:bodyPr>
            <a:normAutofit fontScale="97500" lnSpcReduction="10000"/>
          </a:bodyPr>
          <a:lstStyle/>
          <a:p>
            <a:pPr lvl="0">
              <a:spcBef>
                <a:spcPct val="0"/>
              </a:spcBef>
            </a:pPr>
            <a:r>
              <a:rPr lang="en-US" sz="3200" dirty="0" smtClean="0">
                <a:solidFill>
                  <a:schemeClr val="tx2"/>
                </a:solidFill>
                <a:latin typeface="+mj-lt"/>
                <a:ea typeface="+mj-ea"/>
                <a:cs typeface="+mj-cs"/>
              </a:rPr>
              <a:t>Macaque SNPs Compared to Humans</a:t>
            </a:r>
          </a:p>
        </p:txBody>
      </p:sp>
    </p:spTree>
    <p:extLst>
      <p:ext uri="{BB962C8B-B14F-4D97-AF65-F5344CB8AC3E}">
        <p14:creationId xmlns:p14="http://schemas.microsoft.com/office/powerpoint/2010/main" val="1668304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 on GPCRs</a:t>
            </a:r>
            <a:br>
              <a:rPr lang="en-US" dirty="0"/>
            </a:br>
            <a:endParaRPr lang="en-US" dirty="0"/>
          </a:p>
        </p:txBody>
      </p:sp>
      <p:sp>
        <p:nvSpPr>
          <p:cNvPr id="3" name="Content Placeholder 2"/>
          <p:cNvSpPr>
            <a:spLocks noGrp="1"/>
          </p:cNvSpPr>
          <p:nvPr>
            <p:ph idx="1"/>
          </p:nvPr>
        </p:nvSpPr>
        <p:spPr>
          <a:xfrm>
            <a:off x="628650" y="1219200"/>
            <a:ext cx="8210550" cy="5367867"/>
          </a:xfrm>
        </p:spPr>
        <p:txBody>
          <a:bodyPr>
            <a:normAutofit lnSpcReduction="10000"/>
          </a:bodyPr>
          <a:lstStyle/>
          <a:p>
            <a:pPr lvl="1"/>
            <a:r>
              <a:rPr lang="en-US" dirty="0" smtClean="0"/>
              <a:t>Human</a:t>
            </a:r>
          </a:p>
          <a:p>
            <a:pPr lvl="2"/>
            <a:r>
              <a:rPr lang="en-US" dirty="0" err="1" smtClean="0"/>
              <a:t>HapMap</a:t>
            </a:r>
            <a:r>
              <a:rPr lang="en-US" dirty="0" smtClean="0"/>
              <a:t> only so far</a:t>
            </a:r>
          </a:p>
          <a:p>
            <a:pPr lvl="2"/>
            <a:r>
              <a:rPr lang="en-US" dirty="0" smtClean="0"/>
              <a:t>Expand to 1000 Genomes</a:t>
            </a:r>
          </a:p>
          <a:p>
            <a:pPr lvl="1"/>
            <a:r>
              <a:rPr lang="en-US" dirty="0" smtClean="0"/>
              <a:t>Rhesus</a:t>
            </a:r>
          </a:p>
          <a:p>
            <a:pPr lvl="2"/>
            <a:r>
              <a:rPr lang="en-US" dirty="0" smtClean="0"/>
              <a:t>44 Indian, 20 Chinese, 32 </a:t>
            </a:r>
            <a:r>
              <a:rPr lang="en-US" dirty="0" err="1" smtClean="0"/>
              <a:t>cyno</a:t>
            </a:r>
            <a:endParaRPr lang="en-US" dirty="0" smtClean="0"/>
          </a:p>
          <a:p>
            <a:pPr lvl="2"/>
            <a:r>
              <a:rPr lang="en-US" dirty="0" smtClean="0"/>
              <a:t>Additional 133 whole genomes available from Rogers et al.</a:t>
            </a:r>
          </a:p>
          <a:p>
            <a:pPr lvl="2"/>
            <a:r>
              <a:rPr lang="en-US" dirty="0" smtClean="0"/>
              <a:t>Bacchus (others here, TNPRC)</a:t>
            </a:r>
          </a:p>
          <a:p>
            <a:pPr lvl="2"/>
            <a:r>
              <a:rPr lang="en-US" dirty="0" smtClean="0"/>
              <a:t>Mapped to “old” genome, new genome available</a:t>
            </a:r>
          </a:p>
          <a:p>
            <a:pPr lvl="2"/>
            <a:r>
              <a:rPr lang="en-US" dirty="0" smtClean="0"/>
              <a:t>Better modeling of putative effects</a:t>
            </a:r>
          </a:p>
          <a:p>
            <a:pPr lvl="1"/>
            <a:r>
              <a:rPr lang="en-US" dirty="0" smtClean="0"/>
              <a:t>Grouped comparisons only</a:t>
            </a:r>
          </a:p>
          <a:p>
            <a:pPr lvl="1"/>
            <a:endParaRPr lang="en-US" dirty="0" smtClean="0"/>
          </a:p>
          <a:p>
            <a:pPr marL="0" indent="0">
              <a:buNone/>
            </a:pPr>
            <a:r>
              <a:rPr lang="en-US" dirty="0" smtClean="0"/>
              <a:t>Expand to divergence on GPCRs</a:t>
            </a:r>
          </a:p>
          <a:p>
            <a:pPr marL="0" indent="0">
              <a:buNone/>
            </a:pPr>
            <a:r>
              <a:rPr lang="en-US" dirty="0" smtClean="0"/>
              <a:t>Compare divergence to polymorphism (à la OPRM1)</a:t>
            </a:r>
          </a:p>
          <a:p>
            <a:pPr marL="0" indent="0">
              <a:buNone/>
            </a:pPr>
            <a:r>
              <a:rPr lang="en-US" dirty="0" smtClean="0"/>
              <a:t>Develop informatics pipelines to expand beyond GPCRs</a:t>
            </a:r>
            <a:endParaRPr lang="en-US" dirty="0"/>
          </a:p>
          <a:p>
            <a:pPr lvl="1"/>
            <a:endParaRPr lang="en-US" dirty="0" smtClean="0"/>
          </a:p>
          <a:p>
            <a:pPr lvl="3"/>
            <a:endParaRPr lang="en-US" dirty="0"/>
          </a:p>
        </p:txBody>
      </p:sp>
    </p:spTree>
    <p:extLst>
      <p:ext uri="{BB962C8B-B14F-4D97-AF65-F5344CB8AC3E}">
        <p14:creationId xmlns:p14="http://schemas.microsoft.com/office/powerpoint/2010/main" val="426281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3423676"/>
            <a:ext cx="3375220" cy="32004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179" y="3423676"/>
            <a:ext cx="3375221" cy="32004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817074"/>
            <a:ext cx="2858106" cy="6040926"/>
          </a:xfrm>
          <a:prstGeom prst="rect">
            <a:avLst/>
          </a:prstGeom>
        </p:spPr>
      </p:pic>
      <p:sp>
        <p:nvSpPr>
          <p:cNvPr id="8" name="Title 1"/>
          <p:cNvSpPr txBox="1">
            <a:spLocks/>
          </p:cNvSpPr>
          <p:nvPr/>
        </p:nvSpPr>
        <p:spPr>
          <a:xfrm>
            <a:off x="304800" y="76200"/>
            <a:ext cx="77724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Divergence in Psychiatric Disease</a:t>
            </a:r>
            <a:br>
              <a:rPr lang="en-US" dirty="0" smtClean="0"/>
            </a:br>
            <a:endParaRPr lang="en-US" dirty="0"/>
          </a:p>
        </p:txBody>
      </p:sp>
    </p:spTree>
    <p:extLst>
      <p:ext uri="{BB962C8B-B14F-4D97-AF65-F5344CB8AC3E}">
        <p14:creationId xmlns:p14="http://schemas.microsoft.com/office/powerpoint/2010/main" val="107608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4.72222E-6 1.11111E-6 L -0.00122 -0.3882 " pathEditMode="relative" rAng="0" ptsTypes="AA">
                                      <p:cBhvr>
                                        <p:cTn id="6" dur="2000" fill="hold"/>
                                        <p:tgtEl>
                                          <p:spTgt spid="5"/>
                                        </p:tgtEl>
                                        <p:attrNameLst>
                                          <p:attrName>ppt_x</p:attrName>
                                          <p:attrName>ppt_y</p:attrName>
                                        </p:attrNameLst>
                                      </p:cBhvr>
                                      <p:rCtr x="-69" y="-19421"/>
                                    </p:animMotion>
                                  </p:childTnLst>
                                </p:cTn>
                              </p:par>
                              <p:par>
                                <p:cTn id="7" presetID="42" presetClass="path" presetSubtype="0" accel="50000" decel="50000" fill="hold" nodeType="withEffect">
                                  <p:stCondLst>
                                    <p:cond delay="0"/>
                                  </p:stCondLst>
                                  <p:childTnLst>
                                    <p:animMotion origin="layout" path="M 0.00138 0.00023 L -0.49757 4.09669E-6 " pathEditMode="relative" rAng="0" ptsTypes="AA">
                                      <p:cBhvr>
                                        <p:cTn id="8" dur="2000" fill="hold"/>
                                        <p:tgtEl>
                                          <p:spTgt spid="6"/>
                                        </p:tgtEl>
                                        <p:attrNameLst>
                                          <p:attrName>ppt_x</p:attrName>
                                          <p:attrName>ppt_y</p:attrName>
                                        </p:attrNameLst>
                                      </p:cBhvr>
                                      <p:rCtr x="-24948" y="-23"/>
                                    </p:animMotion>
                                  </p:childTnLst>
                                </p:cTn>
                              </p:par>
                            </p:childTnLst>
                          </p:cTn>
                        </p:par>
                        <p:par>
                          <p:cTn id="9" fill="hold">
                            <p:stCondLst>
                              <p:cond delay="20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000" fill="hold"/>
                                        <p:tgtEl>
                                          <p:spTgt spid="7"/>
                                        </p:tgtEl>
                                        <p:attrNameLst>
                                          <p:attrName>ppt_x</p:attrName>
                                        </p:attrNameLst>
                                      </p:cBhvr>
                                      <p:tavLst>
                                        <p:tav tm="0">
                                          <p:val>
                                            <p:strVal val="1+#ppt_w/2"/>
                                          </p:val>
                                        </p:tav>
                                        <p:tav tm="100000">
                                          <p:val>
                                            <p:strVal val="#ppt_x"/>
                                          </p:val>
                                        </p:tav>
                                      </p:tavLst>
                                    </p:anim>
                                    <p:anim calcmode="lin" valueType="num">
                                      <p:cBhvr additive="base">
                                        <p:cTn id="13" dur="2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Organisms (42)</a:t>
            </a:r>
            <a:endParaRPr lang="en-US" dirty="0"/>
          </a:p>
        </p:txBody>
      </p:sp>
      <p:graphicFrame>
        <p:nvGraphicFramePr>
          <p:cNvPr id="8" name="Content Placeholder 7"/>
          <p:cNvGraphicFramePr>
            <a:graphicFrameLocks noGrp="1"/>
          </p:cNvGraphicFramePr>
          <p:nvPr>
            <p:ph idx="1"/>
            <p:extLst/>
          </p:nvPr>
        </p:nvGraphicFramePr>
        <p:xfrm>
          <a:off x="628650" y="2194958"/>
          <a:ext cx="7886701" cy="3308804"/>
        </p:xfrm>
        <a:graphic>
          <a:graphicData uri="http://schemas.openxmlformats.org/drawingml/2006/table">
            <a:tbl>
              <a:tblPr/>
              <a:tblGrid>
                <a:gridCol w="1497322"/>
                <a:gridCol w="2383354"/>
                <a:gridCol w="329686"/>
                <a:gridCol w="1705094"/>
                <a:gridCol w="1971245"/>
              </a:tblGrid>
              <a:tr h="187180">
                <a:tc>
                  <a:txBody>
                    <a:bodyPr/>
                    <a:lstStyle/>
                    <a:p>
                      <a:pPr algn="ctr" fontAlgn="ctr"/>
                      <a:r>
                        <a:rPr lang="en-US" sz="1200" b="1" i="0" u="none" strike="noStrike" dirty="0">
                          <a:solidFill>
                            <a:srgbClr val="000000"/>
                          </a:solidFill>
                          <a:effectLst/>
                          <a:latin typeface="+mn-lt"/>
                        </a:rPr>
                        <a:t>Scientific Name</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4D79B"/>
                    </a:solidFill>
                  </a:tcPr>
                </a:tc>
                <a:tc>
                  <a:txBody>
                    <a:bodyPr/>
                    <a:lstStyle/>
                    <a:p>
                      <a:pPr algn="ctr" fontAlgn="ctr"/>
                      <a:r>
                        <a:rPr lang="en-US" sz="1200" b="1" i="0" u="none" strike="noStrike" dirty="0">
                          <a:solidFill>
                            <a:srgbClr val="000000"/>
                          </a:solidFill>
                          <a:effectLst/>
                          <a:latin typeface="+mn-lt"/>
                        </a:rPr>
                        <a:t>Common Name</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4D79B"/>
                    </a:solidFill>
                  </a:tcPr>
                </a:tc>
                <a:tc>
                  <a:txBody>
                    <a:bodyPr/>
                    <a:lstStyle/>
                    <a:p>
                      <a:pPr algn="l" fontAlgn="b"/>
                      <a:endParaRPr lang="en-US" sz="1200" b="0" i="0" u="none" strike="noStrike" dirty="0">
                        <a:solidFill>
                          <a:srgbClr val="000000"/>
                        </a:solidFill>
                        <a:effectLst/>
                        <a:latin typeface="+mn-lt"/>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200" b="1" i="0" u="none" strike="noStrike" dirty="0">
                          <a:solidFill>
                            <a:srgbClr val="000000"/>
                          </a:solidFill>
                          <a:effectLst/>
                          <a:latin typeface="+mn-lt"/>
                        </a:rPr>
                        <a:t>Scientific Name</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4D79B"/>
                    </a:solidFill>
                  </a:tcPr>
                </a:tc>
                <a:tc>
                  <a:txBody>
                    <a:bodyPr/>
                    <a:lstStyle/>
                    <a:p>
                      <a:pPr algn="ctr" fontAlgn="ctr"/>
                      <a:r>
                        <a:rPr lang="en-US" sz="1200" b="1" i="0" u="none" strike="noStrike" dirty="0">
                          <a:solidFill>
                            <a:srgbClr val="000000"/>
                          </a:solidFill>
                          <a:effectLst/>
                          <a:latin typeface="+mn-lt"/>
                        </a:rPr>
                        <a:t>Common Name</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4D79B"/>
                    </a:solidFill>
                  </a:tcPr>
                </a:tc>
              </a:tr>
              <a:tr h="141892">
                <a:tc>
                  <a:txBody>
                    <a:bodyPr/>
                    <a:lstStyle/>
                    <a:p>
                      <a:pPr algn="ctr" fontAlgn="ctr"/>
                      <a:r>
                        <a:rPr lang="en-US" sz="900" b="0" i="0" u="none" strike="noStrike" dirty="0">
                          <a:solidFill>
                            <a:srgbClr val="FF0000"/>
                          </a:solidFill>
                          <a:effectLst/>
                          <a:latin typeface="Calibri "/>
                        </a:rPr>
                        <a:t>Homo sapiens</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FF0000"/>
                          </a:solidFill>
                          <a:effectLst/>
                          <a:latin typeface="Calibri "/>
                        </a:rPr>
                        <a:t>human</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dirty="0">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Monodelphis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domestica</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gray short-tailed opossum</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dirty="0" err="1">
                          <a:solidFill>
                            <a:srgbClr val="FF0000"/>
                          </a:solidFill>
                          <a:effectLst/>
                          <a:latin typeface="Calibri "/>
                        </a:rPr>
                        <a:t>Macaca</a:t>
                      </a:r>
                      <a:r>
                        <a:rPr lang="en-US" sz="900" b="0" i="0" u="none" strike="noStrike" dirty="0">
                          <a:solidFill>
                            <a:srgbClr val="FF0000"/>
                          </a:solidFill>
                          <a:effectLst/>
                          <a:latin typeface="Calibri "/>
                        </a:rPr>
                        <a:t> </a:t>
                      </a:r>
                      <a:r>
                        <a:rPr lang="en-US" sz="900" b="0" i="0" u="none" strike="noStrike" dirty="0" err="1">
                          <a:solidFill>
                            <a:srgbClr val="FF0000"/>
                          </a:solidFill>
                          <a:effectLst/>
                          <a:latin typeface="Calibri "/>
                        </a:rPr>
                        <a:t>mulatta</a:t>
                      </a:r>
                      <a:endParaRPr lang="en-US" sz="900" b="0" i="0" u="none" strike="noStrike" dirty="0">
                        <a:solidFill>
                          <a:srgbClr val="FF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FF0000"/>
                          </a:solidFill>
                          <a:effectLst/>
                          <a:latin typeface="Calibri "/>
                        </a:rPr>
                        <a:t>Rhesus monkey</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Calibri "/>
                        </a:rPr>
                        <a:t>Mus </a:t>
                      </a:r>
                      <a:r>
                        <a:rPr lang="en-US" sz="900" b="0" i="0" u="none" strike="noStrike" dirty="0" err="1">
                          <a:solidFill>
                            <a:srgbClr val="000000"/>
                          </a:solidFill>
                          <a:effectLst/>
                          <a:latin typeface="Calibri "/>
                        </a:rPr>
                        <a:t>musculus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house mouse</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dirty="0" err="1">
                          <a:solidFill>
                            <a:srgbClr val="000000"/>
                          </a:solidFill>
                          <a:effectLst/>
                          <a:latin typeface="Calibri "/>
                        </a:rPr>
                        <a:t>Ailuropoda</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melanoleuca</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giant panda</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Mustela</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putorius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furo</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a:solidFill>
                            <a:srgbClr val="000000"/>
                          </a:solidFill>
                          <a:effectLst/>
                          <a:latin typeface="Calibri "/>
                        </a:rPr>
                        <a:t>domestic ferret</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dirty="0" err="1">
                          <a:solidFill>
                            <a:srgbClr val="000000"/>
                          </a:solidFill>
                          <a:effectLst/>
                          <a:latin typeface="Calibri "/>
                        </a:rPr>
                        <a:t>Bos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taurus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a:solidFill>
                            <a:srgbClr val="000000"/>
                          </a:solidFill>
                          <a:effectLst/>
                          <a:latin typeface="Calibri "/>
                        </a:rPr>
                        <a:t>cattle</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Nomascus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leucogenys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a:solidFill>
                            <a:srgbClr val="000000"/>
                          </a:solidFill>
                          <a:effectLst/>
                          <a:latin typeface="Calibri "/>
                        </a:rPr>
                        <a:t>northern white-cheeked gibbon</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dirty="0">
                          <a:solidFill>
                            <a:srgbClr val="000000"/>
                          </a:solidFill>
                          <a:effectLst/>
                          <a:latin typeface="Calibri "/>
                        </a:rPr>
                        <a:t>Callithrix </a:t>
                      </a:r>
                      <a:r>
                        <a:rPr lang="en-US" sz="900" b="0" i="0" u="none" strike="noStrike" dirty="0" err="1">
                          <a:solidFill>
                            <a:srgbClr val="000000"/>
                          </a:solidFill>
                          <a:effectLst/>
                          <a:latin typeface="Calibri "/>
                        </a:rPr>
                        <a:t>jacchus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white-tufted-ear marmoset</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alibri "/>
                        </a:rPr>
                        <a:t>Ochotona princeps</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a:solidFill>
                            <a:srgbClr val="000000"/>
                          </a:solidFill>
                          <a:effectLst/>
                          <a:latin typeface="Calibri "/>
                        </a:rPr>
                        <a:t>American pika</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dirty="0" err="1">
                          <a:solidFill>
                            <a:srgbClr val="000000"/>
                          </a:solidFill>
                          <a:effectLst/>
                          <a:latin typeface="Calibri "/>
                        </a:rPr>
                        <a:t>Canis</a:t>
                      </a:r>
                      <a:r>
                        <a:rPr lang="en-US" sz="900" b="0" i="0" u="none" strike="noStrike" dirty="0">
                          <a:solidFill>
                            <a:srgbClr val="000000"/>
                          </a:solidFill>
                          <a:effectLst/>
                          <a:latin typeface="Calibri "/>
                        </a:rPr>
                        <a:t> lupus </a:t>
                      </a:r>
                      <a:r>
                        <a:rPr lang="en-US" sz="900" b="0" i="0" u="none" strike="noStrike" dirty="0" err="1">
                          <a:solidFill>
                            <a:srgbClr val="000000"/>
                          </a:solidFill>
                          <a:effectLst/>
                          <a:latin typeface="Calibri "/>
                        </a:rPr>
                        <a:t>familiaris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dog</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Octodon</a:t>
                      </a:r>
                      <a:r>
                        <a:rPr lang="en-US" sz="900" b="0" i="0" u="none" strike="noStrike" dirty="0">
                          <a:solidFill>
                            <a:srgbClr val="000000"/>
                          </a:solidFill>
                          <a:effectLst/>
                          <a:latin typeface="Calibri "/>
                        </a:rPr>
                        <a:t> degus</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a:solidFill>
                            <a:srgbClr val="000000"/>
                          </a:solidFill>
                          <a:effectLst/>
                          <a:latin typeface="Calibri "/>
                        </a:rPr>
                        <a:t>degu</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dirty="0" err="1">
                          <a:solidFill>
                            <a:srgbClr val="000000"/>
                          </a:solidFill>
                          <a:effectLst/>
                          <a:latin typeface="Calibri "/>
                        </a:rPr>
                        <a:t>Cavia</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porcellus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domestic guinea pig</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Calibri "/>
                        </a:rPr>
                        <a:t>Odobenus </a:t>
                      </a:r>
                      <a:r>
                        <a:rPr lang="en-US" sz="900" b="0" i="0" u="none" strike="noStrike" dirty="0" err="1">
                          <a:solidFill>
                            <a:srgbClr val="000000"/>
                          </a:solidFill>
                          <a:effectLst/>
                          <a:latin typeface="Calibri "/>
                        </a:rPr>
                        <a:t>rosmarus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divergens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a:solidFill>
                            <a:srgbClr val="000000"/>
                          </a:solidFill>
                          <a:effectLst/>
                          <a:latin typeface="Calibri "/>
                        </a:rPr>
                        <a:t>Pacific walrus</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dirty="0" err="1">
                          <a:solidFill>
                            <a:srgbClr val="000000"/>
                          </a:solidFill>
                          <a:effectLst/>
                          <a:latin typeface="Calibri "/>
                        </a:rPr>
                        <a:t>Ceratotherium</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simum</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simum</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southern white rhinoceros</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Orcinus</a:t>
                      </a:r>
                      <a:r>
                        <a:rPr lang="en-US" sz="900" b="0" i="0" u="none" strike="noStrike" dirty="0">
                          <a:solidFill>
                            <a:srgbClr val="000000"/>
                          </a:solidFill>
                          <a:effectLst/>
                          <a:latin typeface="Calibri "/>
                        </a:rPr>
                        <a:t> orca</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a:solidFill>
                            <a:srgbClr val="000000"/>
                          </a:solidFill>
                          <a:effectLst/>
                          <a:latin typeface="Calibri "/>
                        </a:rPr>
                        <a:t>killer whale</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dirty="0">
                          <a:solidFill>
                            <a:srgbClr val="000000"/>
                          </a:solidFill>
                          <a:effectLst/>
                          <a:latin typeface="Calibri "/>
                        </a:rPr>
                        <a:t>Chinchilla </a:t>
                      </a:r>
                      <a:r>
                        <a:rPr lang="en-US" sz="900" b="0" i="0" u="none" strike="noStrike" dirty="0" err="1">
                          <a:solidFill>
                            <a:srgbClr val="000000"/>
                          </a:solidFill>
                          <a:effectLst/>
                          <a:latin typeface="Calibri "/>
                        </a:rPr>
                        <a:t>lanigera</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long-tailed chinchilla</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dirty="0">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Ornithorhynchus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anatinus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a:solidFill>
                            <a:srgbClr val="000000"/>
                          </a:solidFill>
                          <a:effectLst/>
                          <a:latin typeface="Calibri "/>
                        </a:rPr>
                        <a:t>platypus</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dirty="0" err="1">
                          <a:solidFill>
                            <a:srgbClr val="000000"/>
                          </a:solidFill>
                          <a:effectLst/>
                          <a:latin typeface="Calibri "/>
                        </a:rPr>
                        <a:t>Condylura</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cristata</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star-nosed mole</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dirty="0">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Oryctolagus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cuniculus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a:solidFill>
                            <a:srgbClr val="000000"/>
                          </a:solidFill>
                          <a:effectLst/>
                          <a:latin typeface="Calibri "/>
                        </a:rPr>
                        <a:t>rabbit</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a:solidFill>
                            <a:srgbClr val="000000"/>
                          </a:solidFill>
                          <a:effectLst/>
                          <a:latin typeface="Calibri "/>
                        </a:rPr>
                        <a:t>Cricetulus griseus</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Chinese hamster</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Otolemur</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garnettii</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a:solidFill>
                            <a:srgbClr val="000000"/>
                          </a:solidFill>
                          <a:effectLst/>
                          <a:latin typeface="Calibri "/>
                        </a:rPr>
                        <a:t>small-eared galago</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dirty="0" err="1">
                          <a:solidFill>
                            <a:srgbClr val="000000"/>
                          </a:solidFill>
                          <a:effectLst/>
                          <a:latin typeface="Calibri "/>
                        </a:rPr>
                        <a:t>Dasypus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novemcinctus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nine-banded armadillo</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Ovis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aries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sheep</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dirty="0" err="1">
                          <a:solidFill>
                            <a:srgbClr val="000000"/>
                          </a:solidFill>
                          <a:effectLst/>
                          <a:latin typeface="Calibri "/>
                        </a:rPr>
                        <a:t>Echinops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telfairi</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small Madagascar hedgehog</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dirty="0">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alibri "/>
                        </a:rPr>
                        <a:t>Pan troglodytes</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chimpanzee</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dirty="0" err="1">
                          <a:solidFill>
                            <a:srgbClr val="000000"/>
                          </a:solidFill>
                          <a:effectLst/>
                          <a:latin typeface="Calibri "/>
                        </a:rPr>
                        <a:t>Equus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caballus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horse</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dirty="0">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Papio</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anubis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olive baboon</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dirty="0" err="1">
                          <a:solidFill>
                            <a:srgbClr val="000000"/>
                          </a:solidFill>
                          <a:effectLst/>
                          <a:latin typeface="Calibri "/>
                        </a:rPr>
                        <a:t>Felis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catus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domestic cat</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Calibri "/>
                        </a:rPr>
                        <a:t>Pongo </a:t>
                      </a:r>
                      <a:r>
                        <a:rPr lang="en-US" sz="900" b="0" i="0" u="none" strike="noStrike" dirty="0" err="1">
                          <a:solidFill>
                            <a:srgbClr val="000000"/>
                          </a:solidFill>
                          <a:effectLst/>
                          <a:latin typeface="Calibri "/>
                        </a:rPr>
                        <a:t>abelii</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Sumatran orangutan</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a:solidFill>
                            <a:srgbClr val="000000"/>
                          </a:solidFill>
                          <a:effectLst/>
                          <a:latin typeface="Calibri "/>
                        </a:rPr>
                        <a:t>Gorilla gorilla gorilla</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western lowland gorilla</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Rattus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norvegicus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Norway rat</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a:solidFill>
                            <a:srgbClr val="000000"/>
                          </a:solidFill>
                          <a:effectLst/>
                          <a:latin typeface="Calibri "/>
                        </a:rPr>
                        <a:t>Heterocephalus glaber</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naked mole-rat</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Saimiri</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boliviensis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boliviensis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Bolivian squirrel monkey</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a:solidFill>
                            <a:srgbClr val="000000"/>
                          </a:solidFill>
                          <a:effectLst/>
                          <a:latin typeface="Calibri "/>
                        </a:rPr>
                        <a:t>Ictidomys tridecemlineatus</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thirteen-lined ground squirrel</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alibri "/>
                        </a:rPr>
                        <a:t>Sarcophilus harrisii</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Tasmanian devil</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a:solidFill>
                            <a:srgbClr val="000000"/>
                          </a:solidFill>
                          <a:effectLst/>
                          <a:latin typeface="Calibri "/>
                        </a:rPr>
                        <a:t>Jaculus jaculus</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lesser Egyptian jerboa</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dirty="0">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Calibri "/>
                        </a:rPr>
                        <a:t>Sorex araneus</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European shrew</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a:solidFill>
                            <a:srgbClr val="000000"/>
                          </a:solidFill>
                          <a:effectLst/>
                          <a:latin typeface="Calibri "/>
                        </a:rPr>
                        <a:t>Loxodonta africana</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African savanna elephant</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dirty="0">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Sus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scrofa</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pig</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a:solidFill>
                            <a:srgbClr val="000000"/>
                          </a:solidFill>
                          <a:effectLst/>
                          <a:latin typeface="Calibri "/>
                        </a:rPr>
                        <a:t>Mesocricetus auratus</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golden hamster</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dirty="0">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Trichechus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manatus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latirostris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Florida manatee</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41892">
                <a:tc>
                  <a:txBody>
                    <a:bodyPr/>
                    <a:lstStyle/>
                    <a:p>
                      <a:pPr algn="ctr" fontAlgn="ctr"/>
                      <a:r>
                        <a:rPr lang="en-US" sz="900" b="0" i="0" u="none" strike="noStrike">
                          <a:solidFill>
                            <a:srgbClr val="000000"/>
                          </a:solidFill>
                          <a:effectLst/>
                          <a:latin typeface="Calibri "/>
                        </a:rPr>
                        <a:t>Microtus ochrogaster</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Calibri "/>
                        </a:rPr>
                        <a:t>prairie vole</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900" b="0" i="0" u="none" strike="noStrike" dirty="0">
                        <a:solidFill>
                          <a:srgbClr val="000000"/>
                        </a:solidFill>
                        <a:effectLst/>
                        <a:latin typeface="Calibri "/>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900" b="0" i="0" u="none" strike="noStrike" dirty="0" err="1">
                          <a:solidFill>
                            <a:srgbClr val="000000"/>
                          </a:solidFill>
                          <a:effectLst/>
                          <a:latin typeface="Calibri "/>
                        </a:rPr>
                        <a:t>Tursiops</a:t>
                      </a:r>
                      <a:r>
                        <a:rPr lang="en-US" sz="900" b="0" i="0" u="none" strike="noStrike" dirty="0">
                          <a:solidFill>
                            <a:srgbClr val="000000"/>
                          </a:solidFill>
                          <a:effectLst/>
                          <a:latin typeface="Calibri "/>
                        </a:rPr>
                        <a:t> </a:t>
                      </a:r>
                      <a:r>
                        <a:rPr lang="en-US" sz="900" b="0" i="0" u="none" strike="noStrike" dirty="0" err="1">
                          <a:solidFill>
                            <a:srgbClr val="000000"/>
                          </a:solidFill>
                          <a:effectLst/>
                          <a:latin typeface="Calibri "/>
                        </a:rPr>
                        <a:t>truncatus</a:t>
                      </a:r>
                      <a:endParaRPr lang="en-US" sz="900" b="0" i="0" u="none" strike="noStrike" dirty="0">
                        <a:solidFill>
                          <a:srgbClr val="000000"/>
                        </a:solidFill>
                        <a:effectLst/>
                        <a:latin typeface="Calibri "/>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900" b="0" i="0" u="none" strike="noStrike" dirty="0" err="1">
                          <a:solidFill>
                            <a:srgbClr val="000000"/>
                          </a:solidFill>
                          <a:effectLst/>
                          <a:latin typeface="Calibri "/>
                        </a:rPr>
                        <a:t>bottlenosed</a:t>
                      </a:r>
                      <a:r>
                        <a:rPr lang="en-US" sz="900" b="0" i="0" u="none" strike="noStrike" dirty="0">
                          <a:solidFill>
                            <a:srgbClr val="000000"/>
                          </a:solidFill>
                          <a:effectLst/>
                          <a:latin typeface="Calibri "/>
                        </a:rPr>
                        <a:t> dolphin</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Tree>
    <p:extLst>
      <p:ext uri="{BB962C8B-B14F-4D97-AF65-F5344CB8AC3E}">
        <p14:creationId xmlns:p14="http://schemas.microsoft.com/office/powerpoint/2010/main" val="397985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7546" y="-770464"/>
            <a:ext cx="6418122" cy="8305802"/>
          </a:xfrm>
          <a:prstGeom prst="rect">
            <a:avLst/>
          </a:prstGeom>
        </p:spPr>
      </p:pic>
    </p:spTree>
    <p:extLst>
      <p:ext uri="{BB962C8B-B14F-4D97-AF65-F5344CB8AC3E}">
        <p14:creationId xmlns:p14="http://schemas.microsoft.com/office/powerpoint/2010/main" val="1547399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22452356"/>
              </p:ext>
            </p:extLst>
          </p:nvPr>
        </p:nvGraphicFramePr>
        <p:xfrm>
          <a:off x="1540932" y="1617134"/>
          <a:ext cx="6079067" cy="4682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529838" y="499532"/>
            <a:ext cx="4084323" cy="646331"/>
          </a:xfrm>
          <a:prstGeom prst="rect">
            <a:avLst/>
          </a:prstGeom>
          <a:noFill/>
        </p:spPr>
        <p:txBody>
          <a:bodyPr wrap="none" rtlCol="0">
            <a:spAutoFit/>
          </a:bodyPr>
          <a:lstStyle/>
          <a:p>
            <a:r>
              <a:rPr lang="en-US" sz="3600" dirty="0" smtClean="0"/>
              <a:t>Identifying </a:t>
            </a:r>
            <a:r>
              <a:rPr lang="en-US" sz="3600" dirty="0" err="1" smtClean="0"/>
              <a:t>orthologs</a:t>
            </a:r>
            <a:endParaRPr lang="en-US" sz="3600" dirty="0"/>
          </a:p>
        </p:txBody>
      </p:sp>
    </p:spTree>
    <p:extLst>
      <p:ext uri="{BB962C8B-B14F-4D97-AF65-F5344CB8AC3E}">
        <p14:creationId xmlns:p14="http://schemas.microsoft.com/office/powerpoint/2010/main" val="2603896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Tools</a:t>
            </a:r>
            <a:endParaRPr lang="en-US" dirty="0"/>
          </a:p>
        </p:txBody>
      </p:sp>
      <p:sp>
        <p:nvSpPr>
          <p:cNvPr id="3" name="Content Placeholder 2"/>
          <p:cNvSpPr>
            <a:spLocks noGrp="1"/>
          </p:cNvSpPr>
          <p:nvPr>
            <p:ph idx="1"/>
          </p:nvPr>
        </p:nvSpPr>
        <p:spPr/>
        <p:txBody>
          <a:bodyPr/>
          <a:lstStyle/>
          <a:p>
            <a:r>
              <a:rPr lang="en-US" dirty="0" smtClean="0">
                <a:hlinkClick r:id="rId3"/>
              </a:rPr>
              <a:t>BLAST (Basic Local Alignment Search Tool) </a:t>
            </a:r>
            <a:r>
              <a:rPr lang="en-US" dirty="0" smtClean="0"/>
              <a:t>– Allows us to search for different sequences.  This tool gives us tons of control over search parameters.</a:t>
            </a:r>
          </a:p>
          <a:p>
            <a:r>
              <a:rPr lang="en-US" dirty="0" smtClean="0"/>
              <a:t>There is a web version of this tool, but there are also python scripts.</a:t>
            </a:r>
          </a:p>
          <a:p>
            <a:pPr lvl="1"/>
            <a:r>
              <a:rPr lang="en-US" dirty="0" smtClean="0"/>
              <a:t>For the python scripts we have several choices:</a:t>
            </a:r>
          </a:p>
          <a:p>
            <a:pPr lvl="2"/>
            <a:r>
              <a:rPr lang="en-US" dirty="0" smtClean="0"/>
              <a:t>  What machine will be processing the code?  Local desktop or Ole Miss supercomputer?</a:t>
            </a:r>
          </a:p>
          <a:p>
            <a:pPr lvl="3"/>
            <a:r>
              <a:rPr lang="en-US" dirty="0" smtClean="0"/>
              <a:t>What database will be used?  Local BLAST (personal machine) or remote BLAST (NCBI web servers)?</a:t>
            </a:r>
          </a:p>
        </p:txBody>
      </p:sp>
      <p:pic>
        <p:nvPicPr>
          <p:cNvPr id="6" name="Picture 5"/>
          <p:cNvPicPr>
            <a:picLocks noChangeAspect="1"/>
          </p:cNvPicPr>
          <p:nvPr/>
        </p:nvPicPr>
        <p:blipFill>
          <a:blip r:embed="rId4"/>
          <a:stretch>
            <a:fillRect/>
          </a:stretch>
        </p:blipFill>
        <p:spPr>
          <a:xfrm>
            <a:off x="2791047" y="5617094"/>
            <a:ext cx="1181127" cy="1175878"/>
          </a:xfrm>
          <a:prstGeom prst="rect">
            <a:avLst/>
          </a:prstGeom>
        </p:spPr>
      </p:pic>
      <p:sp>
        <p:nvSpPr>
          <p:cNvPr id="7" name="TextBox 6"/>
          <p:cNvSpPr txBox="1"/>
          <p:nvPr/>
        </p:nvSpPr>
        <p:spPr>
          <a:xfrm>
            <a:off x="4734123" y="6011817"/>
            <a:ext cx="623068" cy="300082"/>
          </a:xfrm>
          <a:prstGeom prst="rect">
            <a:avLst/>
          </a:prstGeom>
          <a:noFill/>
        </p:spPr>
        <p:txBody>
          <a:bodyPr wrap="square" rtlCol="0">
            <a:spAutoFit/>
          </a:bodyPr>
          <a:lstStyle/>
          <a:p>
            <a:r>
              <a:rPr lang="en-US" sz="1350" dirty="0"/>
              <a:t>OR</a:t>
            </a:r>
          </a:p>
        </p:txBody>
      </p:sp>
      <p:pic>
        <p:nvPicPr>
          <p:cNvPr id="8" name="Picture 7"/>
          <p:cNvPicPr>
            <a:picLocks noChangeAspect="1"/>
          </p:cNvPicPr>
          <p:nvPr/>
        </p:nvPicPr>
        <p:blipFill>
          <a:blip r:embed="rId5"/>
          <a:stretch>
            <a:fillRect/>
          </a:stretch>
        </p:blipFill>
        <p:spPr>
          <a:xfrm>
            <a:off x="5823140" y="5401785"/>
            <a:ext cx="1391187" cy="1391187"/>
          </a:xfrm>
          <a:prstGeom prst="rect">
            <a:avLst/>
          </a:prstGeom>
        </p:spPr>
      </p:pic>
    </p:spTree>
    <p:extLst>
      <p:ext uri="{BB962C8B-B14F-4D97-AF65-F5344CB8AC3E}">
        <p14:creationId xmlns:p14="http://schemas.microsoft.com/office/powerpoint/2010/main" val="468540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69100"/>
            <a:ext cx="9144000" cy="4970390"/>
          </a:xfrm>
          <a:prstGeom prst="rect">
            <a:avLst/>
          </a:prstGeom>
        </p:spPr>
      </p:pic>
    </p:spTree>
    <p:extLst>
      <p:ext uri="{BB962C8B-B14F-4D97-AF65-F5344CB8AC3E}">
        <p14:creationId xmlns:p14="http://schemas.microsoft.com/office/powerpoint/2010/main" val="3305410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6200" y="685800"/>
            <a:ext cx="8991600" cy="9631168"/>
          </a:xfrm>
          <a:prstGeom prst="rect">
            <a:avLst/>
          </a:prstGeom>
        </p:spPr>
      </p:pic>
    </p:spTree>
    <p:extLst>
      <p:ext uri="{BB962C8B-B14F-4D97-AF65-F5344CB8AC3E}">
        <p14:creationId xmlns:p14="http://schemas.microsoft.com/office/powerpoint/2010/main" val="149093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fill="hold" nodeType="clickEffect">
                                  <p:stCondLst>
                                    <p:cond delay="0"/>
                                  </p:stCondLst>
                                  <p:childTnLst>
                                    <p:animMotion origin="layout" path="M 0 -3.33333E-6 L 0 -0.55764 " pathEditMode="relative" rAng="0" ptsTypes="AA">
                                      <p:cBhvr>
                                        <p:cTn id="6" dur="2000" fill="hold"/>
                                        <p:tgtEl>
                                          <p:spTgt spid="3"/>
                                        </p:tgtEl>
                                        <p:attrNameLst>
                                          <p:attrName>ppt_x</p:attrName>
                                          <p:attrName>ppt_y</p:attrName>
                                        </p:attrNameLst>
                                      </p:cBhvr>
                                      <p:rCtr x="0" y="-27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20544092"/>
              </p:ext>
            </p:extLst>
          </p:nvPr>
        </p:nvGraphicFramePr>
        <p:xfrm>
          <a:off x="397933" y="1600201"/>
          <a:ext cx="3572933" cy="4682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69233" y="516465"/>
            <a:ext cx="8617872" cy="646331"/>
          </a:xfrm>
          <a:prstGeom prst="rect">
            <a:avLst/>
          </a:prstGeom>
          <a:noFill/>
        </p:spPr>
        <p:txBody>
          <a:bodyPr wrap="none" rtlCol="0">
            <a:spAutoFit/>
          </a:bodyPr>
          <a:lstStyle/>
          <a:p>
            <a:r>
              <a:rPr lang="en-US" sz="3600" dirty="0"/>
              <a:t>Aligning </a:t>
            </a:r>
            <a:r>
              <a:rPr lang="en-US" sz="3600" dirty="0" err="1"/>
              <a:t>orthologs</a:t>
            </a:r>
            <a:r>
              <a:rPr lang="en-US" sz="3600" dirty="0"/>
              <a:t> and measuring divergence</a:t>
            </a:r>
          </a:p>
        </p:txBody>
      </p:sp>
      <p:graphicFrame>
        <p:nvGraphicFramePr>
          <p:cNvPr id="6" name="Diagram 5"/>
          <p:cNvGraphicFramePr/>
          <p:nvPr>
            <p:extLst>
              <p:ext uri="{D42A27DB-BD31-4B8C-83A1-F6EECF244321}">
                <p14:modId xmlns:p14="http://schemas.microsoft.com/office/powerpoint/2010/main" val="3077039064"/>
              </p:ext>
            </p:extLst>
          </p:nvPr>
        </p:nvGraphicFramePr>
        <p:xfrm>
          <a:off x="5187174" y="1600202"/>
          <a:ext cx="3572933" cy="34035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7" name="Group 6"/>
          <p:cNvGrpSpPr/>
          <p:nvPr/>
        </p:nvGrpSpPr>
        <p:grpSpPr>
          <a:xfrm rot="16200000">
            <a:off x="4659571" y="1884997"/>
            <a:ext cx="382330" cy="318608"/>
            <a:chOff x="1595301" y="3456162"/>
            <a:chExt cx="382330" cy="318608"/>
          </a:xfrm>
        </p:grpSpPr>
        <p:sp>
          <p:nvSpPr>
            <p:cNvPr id="8" name="Right Arrow 7"/>
            <p:cNvSpPr/>
            <p:nvPr/>
          </p:nvSpPr>
          <p:spPr>
            <a:xfrm rot="5400000">
              <a:off x="1627162" y="3424301"/>
              <a:ext cx="318608" cy="38233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Right Arrow 4"/>
            <p:cNvSpPr/>
            <p:nvPr/>
          </p:nvSpPr>
          <p:spPr>
            <a:xfrm>
              <a:off x="1671767" y="3456162"/>
              <a:ext cx="229398" cy="2230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sp>
        <p:nvSpPr>
          <p:cNvPr id="10" name="Right Arrow 9"/>
          <p:cNvSpPr/>
          <p:nvPr/>
        </p:nvSpPr>
        <p:spPr>
          <a:xfrm>
            <a:off x="4197577" y="5650834"/>
            <a:ext cx="318608" cy="382330"/>
          </a:xfrm>
          <a:prstGeom prst="rightArrow">
            <a:avLst>
              <a:gd name="adj1" fmla="val 60000"/>
              <a:gd name="adj2" fmla="val 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Right Arrow 10"/>
          <p:cNvSpPr/>
          <p:nvPr/>
        </p:nvSpPr>
        <p:spPr>
          <a:xfrm rot="16200000">
            <a:off x="2560856" y="3756219"/>
            <a:ext cx="4026298" cy="382330"/>
          </a:xfrm>
          <a:prstGeom prst="rightArrow">
            <a:avLst>
              <a:gd name="adj1" fmla="val 60000"/>
              <a:gd name="adj2" fmla="val 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Tree>
    <p:extLst>
      <p:ext uri="{BB962C8B-B14F-4D97-AF65-F5344CB8AC3E}">
        <p14:creationId xmlns:p14="http://schemas.microsoft.com/office/powerpoint/2010/main" val="4255158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81050" y="517526"/>
            <a:ext cx="7886700" cy="13255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Studying GPCR function</a:t>
            </a:r>
          </a:p>
          <a:p>
            <a:endParaRPr lang="en-US" sz="4000" dirty="0"/>
          </a:p>
        </p:txBody>
      </p:sp>
      <p:graphicFrame>
        <p:nvGraphicFramePr>
          <p:cNvPr id="7" name="Diagram 6"/>
          <p:cNvGraphicFramePr/>
          <p:nvPr/>
        </p:nvGraphicFramePr>
        <p:xfrm>
          <a:off x="414865" y="618065"/>
          <a:ext cx="8337550" cy="3056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440267" y="2827868"/>
            <a:ext cx="1938866" cy="1200329"/>
          </a:xfrm>
          <a:prstGeom prst="rect">
            <a:avLst/>
          </a:prstGeom>
          <a:noFill/>
        </p:spPr>
        <p:txBody>
          <a:bodyPr wrap="square" rtlCol="0">
            <a:spAutoFit/>
          </a:bodyPr>
          <a:lstStyle/>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Endogenous expression</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Cell phenotype</a:t>
            </a:r>
          </a:p>
          <a:p>
            <a:pPr marL="228600" indent="-225425">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p:txBody>
      </p:sp>
      <p:sp>
        <p:nvSpPr>
          <p:cNvPr id="5" name="TextBox 4"/>
          <p:cNvSpPr txBox="1"/>
          <p:nvPr/>
        </p:nvSpPr>
        <p:spPr>
          <a:xfrm>
            <a:off x="2675466" y="2827866"/>
            <a:ext cx="1938866" cy="1200329"/>
          </a:xfrm>
          <a:prstGeom prst="rect">
            <a:avLst/>
          </a:prstGeom>
          <a:noFill/>
        </p:spPr>
        <p:txBody>
          <a:bodyPr wrap="square" rtlCol="0">
            <a:spAutoFit/>
          </a:bodyPr>
          <a:lstStyle/>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Species</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Polymorphism</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(Dimerization)</a:t>
            </a:r>
          </a:p>
          <a:p>
            <a:pPr marL="228600" indent="-225425">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p:txBody>
      </p:sp>
      <p:sp>
        <p:nvSpPr>
          <p:cNvPr id="6" name="TextBox 5"/>
          <p:cNvSpPr txBox="1"/>
          <p:nvPr/>
        </p:nvSpPr>
        <p:spPr>
          <a:xfrm>
            <a:off x="4910665" y="2827865"/>
            <a:ext cx="1938866" cy="1477328"/>
          </a:xfrm>
          <a:prstGeom prst="rect">
            <a:avLst/>
          </a:prstGeom>
          <a:noFill/>
        </p:spPr>
        <p:txBody>
          <a:bodyPr wrap="square" rtlCol="0">
            <a:spAutoFit/>
          </a:bodyPr>
          <a:lstStyle/>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Which one(s)?</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How to measure?</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Stimulating vs inhibitory</a:t>
            </a:r>
          </a:p>
        </p:txBody>
      </p:sp>
      <p:sp>
        <p:nvSpPr>
          <p:cNvPr id="8" name="TextBox 7"/>
          <p:cNvSpPr txBox="1"/>
          <p:nvPr/>
        </p:nvSpPr>
        <p:spPr>
          <a:xfrm>
            <a:off x="7145864" y="2827865"/>
            <a:ext cx="1938866" cy="646331"/>
          </a:xfrm>
          <a:prstGeom prst="rect">
            <a:avLst/>
          </a:prstGeom>
          <a:noFill/>
        </p:spPr>
        <p:txBody>
          <a:bodyPr wrap="square" rtlCol="0">
            <a:spAutoFit/>
          </a:bodyPr>
          <a:lstStyle/>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Which one(s)?</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Specificity</a:t>
            </a:r>
          </a:p>
        </p:txBody>
      </p:sp>
      <p:sp>
        <p:nvSpPr>
          <p:cNvPr id="17" name="Oval 16"/>
          <p:cNvSpPr/>
          <p:nvPr/>
        </p:nvSpPr>
        <p:spPr>
          <a:xfrm>
            <a:off x="694267" y="4013203"/>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HEK293</a:t>
            </a:r>
            <a:endParaRPr lang="en-US" sz="2800" dirty="0">
              <a:solidFill>
                <a:schemeClr val="tx1"/>
              </a:solidFill>
              <a:latin typeface="Arial" panose="020B0604020202020204" pitchFamily="34" charset="0"/>
              <a:cs typeface="Arial" panose="020B0604020202020204" pitchFamily="34" charset="0"/>
            </a:endParaRPr>
          </a:p>
        </p:txBody>
      </p:sp>
      <p:sp>
        <p:nvSpPr>
          <p:cNvPr id="18" name="Oval 17"/>
          <p:cNvSpPr/>
          <p:nvPr/>
        </p:nvSpPr>
        <p:spPr>
          <a:xfrm>
            <a:off x="1185333" y="4495803"/>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AV12</a:t>
            </a:r>
            <a:endParaRPr lang="en-US" sz="2800" dirty="0">
              <a:solidFill>
                <a:schemeClr val="tx1"/>
              </a:solidFill>
              <a:latin typeface="Arial" panose="020B0604020202020204" pitchFamily="34" charset="0"/>
              <a:cs typeface="Arial" panose="020B0604020202020204" pitchFamily="34" charset="0"/>
            </a:endParaRPr>
          </a:p>
        </p:txBody>
      </p:sp>
      <p:sp>
        <p:nvSpPr>
          <p:cNvPr id="19" name="Oval 18"/>
          <p:cNvSpPr/>
          <p:nvPr/>
        </p:nvSpPr>
        <p:spPr>
          <a:xfrm>
            <a:off x="442383" y="5274732"/>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H9</a:t>
            </a:r>
            <a:endParaRPr lang="en-US" sz="2800" dirty="0">
              <a:solidFill>
                <a:schemeClr val="tx1"/>
              </a:solidFill>
              <a:latin typeface="Arial" panose="020B0604020202020204" pitchFamily="34" charset="0"/>
              <a:cs typeface="Arial" panose="020B0604020202020204" pitchFamily="34" charset="0"/>
            </a:endParaRPr>
          </a:p>
        </p:txBody>
      </p:sp>
      <p:sp>
        <p:nvSpPr>
          <p:cNvPr id="20" name="Oval 19"/>
          <p:cNvSpPr/>
          <p:nvPr/>
        </p:nvSpPr>
        <p:spPr>
          <a:xfrm>
            <a:off x="1320800" y="5524500"/>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SK-N-MC</a:t>
            </a:r>
            <a:endParaRPr lang="en-US" sz="800" dirty="0">
              <a:solidFill>
                <a:schemeClr val="tx1"/>
              </a:solidFill>
              <a:latin typeface="Arial" panose="020B0604020202020204" pitchFamily="34" charset="0"/>
              <a:cs typeface="Arial" panose="020B0604020202020204" pitchFamily="34" charset="0"/>
            </a:endParaRPr>
          </a:p>
        </p:txBody>
      </p:sp>
      <p:sp>
        <p:nvSpPr>
          <p:cNvPr id="21" name="Oval 20"/>
          <p:cNvSpPr/>
          <p:nvPr/>
        </p:nvSpPr>
        <p:spPr>
          <a:xfrm>
            <a:off x="355600" y="5964765"/>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BV2</a:t>
            </a:r>
            <a:endParaRPr lang="en-US" sz="800" dirty="0">
              <a:solidFill>
                <a:schemeClr val="tx1"/>
              </a:solidFill>
              <a:latin typeface="Arial" panose="020B0604020202020204" pitchFamily="34" charset="0"/>
              <a:cs typeface="Arial" panose="020B0604020202020204" pitchFamily="34" charset="0"/>
            </a:endParaRPr>
          </a:p>
        </p:txBody>
      </p:sp>
      <p:sp>
        <p:nvSpPr>
          <p:cNvPr id="22" name="Oval 21"/>
          <p:cNvSpPr/>
          <p:nvPr/>
        </p:nvSpPr>
        <p:spPr>
          <a:xfrm>
            <a:off x="1193799" y="6189132"/>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AtT-20</a:t>
            </a:r>
            <a:endParaRPr lang="en-US" sz="800" dirty="0">
              <a:solidFill>
                <a:schemeClr val="tx1"/>
              </a:solidFill>
              <a:latin typeface="Arial" panose="020B0604020202020204" pitchFamily="34" charset="0"/>
              <a:cs typeface="Arial" panose="020B0604020202020204" pitchFamily="34" charset="0"/>
            </a:endParaRPr>
          </a:p>
        </p:txBody>
      </p:sp>
      <p:cxnSp>
        <p:nvCxnSpPr>
          <p:cNvPr id="23" name="Straight Connector 22"/>
          <p:cNvCxnSpPr/>
          <p:nvPr/>
        </p:nvCxnSpPr>
        <p:spPr>
          <a:xfrm>
            <a:off x="287867" y="5088467"/>
            <a:ext cx="2091266" cy="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904068" y="4013197"/>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OPRM1</a:t>
            </a:r>
            <a:endParaRPr lang="en-US" sz="2000" dirty="0">
              <a:solidFill>
                <a:schemeClr val="tx1"/>
              </a:solidFill>
              <a:latin typeface="Arial" panose="020B0604020202020204" pitchFamily="34" charset="0"/>
              <a:cs typeface="Arial" panose="020B0604020202020204" pitchFamily="34" charset="0"/>
            </a:endParaRPr>
          </a:p>
        </p:txBody>
      </p:sp>
      <p:sp>
        <p:nvSpPr>
          <p:cNvPr id="25" name="Oval 24"/>
          <p:cNvSpPr/>
          <p:nvPr/>
        </p:nvSpPr>
        <p:spPr>
          <a:xfrm>
            <a:off x="3644899" y="4466867"/>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DRD4</a:t>
            </a:r>
            <a:endParaRPr lang="en-US" sz="2000" dirty="0">
              <a:solidFill>
                <a:schemeClr val="tx1"/>
              </a:solidFill>
              <a:latin typeface="Arial" panose="020B0604020202020204" pitchFamily="34" charset="0"/>
              <a:cs typeface="Arial" panose="020B0604020202020204" pitchFamily="34" charset="0"/>
            </a:endParaRPr>
          </a:p>
        </p:txBody>
      </p:sp>
      <p:sp>
        <p:nvSpPr>
          <p:cNvPr id="26" name="Oval 25"/>
          <p:cNvSpPr/>
          <p:nvPr/>
        </p:nvSpPr>
        <p:spPr>
          <a:xfrm>
            <a:off x="3081865" y="4923362"/>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CRHR2</a:t>
            </a:r>
            <a:endParaRPr lang="en-US" sz="2000" dirty="0">
              <a:solidFill>
                <a:schemeClr val="tx1"/>
              </a:solidFill>
              <a:latin typeface="Arial" panose="020B0604020202020204" pitchFamily="34" charset="0"/>
              <a:cs typeface="Arial" panose="020B0604020202020204" pitchFamily="34" charset="0"/>
            </a:endParaRPr>
          </a:p>
        </p:txBody>
      </p:sp>
      <p:sp>
        <p:nvSpPr>
          <p:cNvPr id="27" name="Oval 26"/>
          <p:cNvSpPr/>
          <p:nvPr/>
        </p:nvSpPr>
        <p:spPr>
          <a:xfrm>
            <a:off x="3759198" y="5958838"/>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OPRK1</a:t>
            </a:r>
            <a:endParaRPr lang="en-US" sz="2000" dirty="0">
              <a:solidFill>
                <a:schemeClr val="tx1"/>
              </a:solidFill>
              <a:latin typeface="Arial" panose="020B0604020202020204" pitchFamily="34" charset="0"/>
              <a:cs typeface="Arial" panose="020B0604020202020204" pitchFamily="34" charset="0"/>
            </a:endParaRPr>
          </a:p>
        </p:txBody>
      </p:sp>
      <p:sp>
        <p:nvSpPr>
          <p:cNvPr id="28" name="Oval 27"/>
          <p:cNvSpPr/>
          <p:nvPr/>
        </p:nvSpPr>
        <p:spPr>
          <a:xfrm>
            <a:off x="3081865" y="5897878"/>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OPRD1</a:t>
            </a:r>
            <a:endParaRPr lang="en-US" sz="2000" dirty="0">
              <a:solidFill>
                <a:schemeClr val="tx1"/>
              </a:solidFill>
              <a:latin typeface="Arial" panose="020B0604020202020204" pitchFamily="34" charset="0"/>
              <a:cs typeface="Arial" panose="020B0604020202020204" pitchFamily="34" charset="0"/>
            </a:endParaRPr>
          </a:p>
        </p:txBody>
      </p:sp>
      <p:cxnSp>
        <p:nvCxnSpPr>
          <p:cNvPr id="29" name="Straight Connector 28"/>
          <p:cNvCxnSpPr/>
          <p:nvPr/>
        </p:nvCxnSpPr>
        <p:spPr>
          <a:xfrm>
            <a:off x="2675466" y="5689599"/>
            <a:ext cx="2091266" cy="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Right Arrow 29"/>
          <p:cNvSpPr/>
          <p:nvPr/>
        </p:nvSpPr>
        <p:spPr>
          <a:xfrm>
            <a:off x="5692138" y="4363580"/>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bg1">
                    <a:lumMod val="95000"/>
                  </a:schemeClr>
                </a:solidFill>
                <a:latin typeface="Arial" panose="020B0604020202020204" pitchFamily="34" charset="0"/>
                <a:cs typeface="Arial" panose="020B0604020202020204" pitchFamily="34" charset="0"/>
              </a:rPr>
              <a:t>cAMP</a:t>
            </a:r>
            <a:r>
              <a:rPr lang="en-US" sz="900" dirty="0" smtClean="0">
                <a:solidFill>
                  <a:schemeClr val="bg1">
                    <a:lumMod val="95000"/>
                  </a:schemeClr>
                </a:solidFill>
                <a:latin typeface="Arial" panose="020B0604020202020204" pitchFamily="34" charset="0"/>
                <a:cs typeface="Arial" panose="020B0604020202020204" pitchFamily="34" charset="0"/>
              </a:rPr>
              <a:t>/PKA</a:t>
            </a:r>
            <a:endParaRPr lang="en-US" sz="900" dirty="0">
              <a:solidFill>
                <a:schemeClr val="bg1">
                  <a:lumMod val="95000"/>
                </a:schemeClr>
              </a:solidFill>
              <a:latin typeface="Arial" panose="020B0604020202020204" pitchFamily="34" charset="0"/>
              <a:cs typeface="Arial" panose="020B0604020202020204" pitchFamily="34" charset="0"/>
            </a:endParaRPr>
          </a:p>
        </p:txBody>
      </p:sp>
      <p:cxnSp>
        <p:nvCxnSpPr>
          <p:cNvPr id="31" name="Straight Connector 30"/>
          <p:cNvCxnSpPr/>
          <p:nvPr/>
        </p:nvCxnSpPr>
        <p:spPr>
          <a:xfrm>
            <a:off x="4834465" y="5096932"/>
            <a:ext cx="2091266" cy="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Right Arrow 31"/>
          <p:cNvSpPr/>
          <p:nvPr/>
        </p:nvSpPr>
        <p:spPr>
          <a:xfrm>
            <a:off x="5179903" y="5197682"/>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PKC</a:t>
            </a:r>
            <a:r>
              <a:rPr lang="en-US" sz="900" dirty="0" smtClean="0">
                <a:latin typeface="Arial" panose="020B0604020202020204" pitchFamily="34" charset="0"/>
                <a:cs typeface="Arial" panose="020B0604020202020204" pitchFamily="34" charset="0"/>
              </a:rPr>
              <a:t>/ Ca</a:t>
            </a:r>
            <a:r>
              <a:rPr lang="en-US" sz="900" dirty="0">
                <a:latin typeface="Arial" panose="020B0604020202020204" pitchFamily="34" charset="0"/>
                <a:cs typeface="Arial" panose="020B0604020202020204" pitchFamily="34" charset="0"/>
              </a:rPr>
              <a:t>++ </a:t>
            </a:r>
          </a:p>
        </p:txBody>
      </p:sp>
      <p:sp>
        <p:nvSpPr>
          <p:cNvPr id="33" name="Right Arrow 32"/>
          <p:cNvSpPr/>
          <p:nvPr/>
        </p:nvSpPr>
        <p:spPr>
          <a:xfrm>
            <a:off x="5948252" y="5884188"/>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MAPK/</a:t>
            </a:r>
            <a:r>
              <a:rPr lang="en-US" sz="900" dirty="0" err="1">
                <a:latin typeface="Arial" panose="020B0604020202020204" pitchFamily="34" charset="0"/>
                <a:cs typeface="Arial" panose="020B0604020202020204" pitchFamily="34" charset="0"/>
              </a:rPr>
              <a:t>Erk</a:t>
            </a:r>
            <a:endParaRPr lang="en-US" sz="900" dirty="0">
              <a:latin typeface="Arial" panose="020B0604020202020204" pitchFamily="34" charset="0"/>
              <a:cs typeface="Arial" panose="020B0604020202020204" pitchFamily="34" charset="0"/>
            </a:endParaRPr>
          </a:p>
        </p:txBody>
      </p:sp>
      <p:sp>
        <p:nvSpPr>
          <p:cNvPr id="34" name="Right Arrow 33"/>
          <p:cNvSpPr/>
          <p:nvPr/>
        </p:nvSpPr>
        <p:spPr>
          <a:xfrm>
            <a:off x="4936489" y="5693831"/>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latin typeface="Arial" panose="020B0604020202020204" pitchFamily="34" charset="0"/>
                <a:cs typeface="Arial" panose="020B0604020202020204" pitchFamily="34" charset="0"/>
              </a:rPr>
              <a:t>NFkB</a:t>
            </a:r>
            <a:endParaRPr lang="en-US" sz="900" dirty="0">
              <a:latin typeface="Arial" panose="020B0604020202020204" pitchFamily="34" charset="0"/>
              <a:cs typeface="Arial" panose="020B0604020202020204" pitchFamily="34" charset="0"/>
            </a:endParaRPr>
          </a:p>
        </p:txBody>
      </p:sp>
      <p:sp>
        <p:nvSpPr>
          <p:cNvPr id="35" name="Right Arrow 34"/>
          <p:cNvSpPr/>
          <p:nvPr/>
        </p:nvSpPr>
        <p:spPr>
          <a:xfrm>
            <a:off x="6191666" y="5350788"/>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Arial" panose="020B0604020202020204" pitchFamily="34" charset="0"/>
                <a:cs typeface="Arial" panose="020B0604020202020204" pitchFamily="34" charset="0"/>
              </a:rPr>
              <a:t>MAPK/</a:t>
            </a:r>
            <a:r>
              <a:rPr lang="en-US" sz="900" dirty="0" err="1" smtClean="0">
                <a:latin typeface="Arial" panose="020B0604020202020204" pitchFamily="34" charset="0"/>
                <a:cs typeface="Arial" panose="020B0604020202020204" pitchFamily="34" charset="0"/>
              </a:rPr>
              <a:t>Jnk</a:t>
            </a:r>
            <a:endParaRPr lang="en-US" sz="900" dirty="0">
              <a:latin typeface="Arial" panose="020B0604020202020204" pitchFamily="34" charset="0"/>
              <a:cs typeface="Arial" panose="020B0604020202020204" pitchFamily="34" charset="0"/>
            </a:endParaRPr>
          </a:p>
        </p:txBody>
      </p:sp>
      <p:sp>
        <p:nvSpPr>
          <p:cNvPr id="36" name="Right Arrow 35"/>
          <p:cNvSpPr/>
          <p:nvPr/>
        </p:nvSpPr>
        <p:spPr>
          <a:xfrm>
            <a:off x="5185615" y="6187508"/>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Arial" panose="020B0604020202020204" pitchFamily="34" charset="0"/>
                <a:cs typeface="Arial" panose="020B0604020202020204" pitchFamily="34" charset="0"/>
              </a:rPr>
              <a:t>PI3K/ AKT</a:t>
            </a:r>
            <a:endParaRPr lang="en-US" sz="900" dirty="0">
              <a:latin typeface="Arial" panose="020B0604020202020204" pitchFamily="34" charset="0"/>
              <a:cs typeface="Arial" panose="020B0604020202020204" pitchFamily="34" charset="0"/>
            </a:endParaRPr>
          </a:p>
        </p:txBody>
      </p:sp>
      <p:sp>
        <p:nvSpPr>
          <p:cNvPr id="37" name="5-Point Star 36"/>
          <p:cNvSpPr/>
          <p:nvPr/>
        </p:nvSpPr>
        <p:spPr>
          <a:xfrm>
            <a:off x="7264842" y="4320290"/>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7289854" y="4640975"/>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p:nvPr/>
        </p:nvSpPr>
        <p:spPr>
          <a:xfrm>
            <a:off x="7472565" y="4748192"/>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p:nvPr/>
        </p:nvSpPr>
        <p:spPr>
          <a:xfrm>
            <a:off x="7735089" y="4899622"/>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p:nvPr/>
        </p:nvSpPr>
        <p:spPr>
          <a:xfrm>
            <a:off x="7710674" y="4004707"/>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8005783" y="4049107"/>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8330935" y="4123893"/>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8335472" y="5523013"/>
            <a:ext cx="127000" cy="127000"/>
          </a:xfrm>
          <a:prstGeom prst="star5">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ross 44"/>
          <p:cNvSpPr/>
          <p:nvPr/>
        </p:nvSpPr>
        <p:spPr>
          <a:xfrm>
            <a:off x="7251650" y="4044809"/>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ross 45"/>
          <p:cNvSpPr/>
          <p:nvPr/>
        </p:nvSpPr>
        <p:spPr>
          <a:xfrm>
            <a:off x="8454215" y="4240418"/>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ross 46"/>
          <p:cNvSpPr/>
          <p:nvPr/>
        </p:nvSpPr>
        <p:spPr>
          <a:xfrm>
            <a:off x="7497920" y="4347635"/>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p:cNvSpPr/>
          <p:nvPr/>
        </p:nvSpPr>
        <p:spPr>
          <a:xfrm>
            <a:off x="7672939" y="4661026"/>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ross 48"/>
          <p:cNvSpPr/>
          <p:nvPr/>
        </p:nvSpPr>
        <p:spPr>
          <a:xfrm>
            <a:off x="8429672" y="4716549"/>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p:cNvSpPr/>
          <p:nvPr/>
        </p:nvSpPr>
        <p:spPr>
          <a:xfrm>
            <a:off x="8216449" y="5026622"/>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ross 50"/>
          <p:cNvSpPr/>
          <p:nvPr/>
        </p:nvSpPr>
        <p:spPr>
          <a:xfrm>
            <a:off x="8293200" y="4315992"/>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ross 51"/>
          <p:cNvSpPr/>
          <p:nvPr/>
        </p:nvSpPr>
        <p:spPr>
          <a:xfrm>
            <a:off x="8588893" y="5372020"/>
            <a:ext cx="162941" cy="162941"/>
          </a:xfrm>
          <a:prstGeom prst="plus">
            <a:avLst>
              <a:gd name="adj" fmla="val 40807"/>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ptagon 52"/>
          <p:cNvSpPr/>
          <p:nvPr/>
        </p:nvSpPr>
        <p:spPr>
          <a:xfrm>
            <a:off x="7975342" y="4295941"/>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ptagon 53"/>
          <p:cNvSpPr/>
          <p:nvPr/>
        </p:nvSpPr>
        <p:spPr>
          <a:xfrm>
            <a:off x="7925781" y="4770023"/>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ptagon 54"/>
          <p:cNvSpPr/>
          <p:nvPr/>
        </p:nvSpPr>
        <p:spPr>
          <a:xfrm>
            <a:off x="7847958" y="5548366"/>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ptagon 55"/>
          <p:cNvSpPr/>
          <p:nvPr/>
        </p:nvSpPr>
        <p:spPr>
          <a:xfrm>
            <a:off x="7276662" y="4636677"/>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ptagon 56"/>
          <p:cNvSpPr/>
          <p:nvPr/>
        </p:nvSpPr>
        <p:spPr>
          <a:xfrm>
            <a:off x="8599366" y="5183533"/>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ptagon 57"/>
          <p:cNvSpPr/>
          <p:nvPr/>
        </p:nvSpPr>
        <p:spPr>
          <a:xfrm>
            <a:off x="8704191" y="4000409"/>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ptagon 58"/>
          <p:cNvSpPr/>
          <p:nvPr/>
        </p:nvSpPr>
        <p:spPr>
          <a:xfrm>
            <a:off x="7258944" y="3795305"/>
            <a:ext cx="155647" cy="155647"/>
          </a:xfrm>
          <a:prstGeom prst="heptagon">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Multiply 59"/>
          <p:cNvSpPr/>
          <p:nvPr/>
        </p:nvSpPr>
        <p:spPr>
          <a:xfrm>
            <a:off x="7379635" y="5224727"/>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Multiply 60"/>
          <p:cNvSpPr/>
          <p:nvPr/>
        </p:nvSpPr>
        <p:spPr>
          <a:xfrm>
            <a:off x="8104520" y="4119595"/>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Multiply 61"/>
          <p:cNvSpPr/>
          <p:nvPr/>
        </p:nvSpPr>
        <p:spPr>
          <a:xfrm>
            <a:off x="7561010" y="5620156"/>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Multiply 62"/>
          <p:cNvSpPr/>
          <p:nvPr/>
        </p:nvSpPr>
        <p:spPr>
          <a:xfrm>
            <a:off x="7989236" y="4493553"/>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Multiply 63"/>
          <p:cNvSpPr/>
          <p:nvPr/>
        </p:nvSpPr>
        <p:spPr>
          <a:xfrm>
            <a:off x="7736029" y="5403663"/>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y 64"/>
          <p:cNvSpPr/>
          <p:nvPr/>
        </p:nvSpPr>
        <p:spPr>
          <a:xfrm>
            <a:off x="8139506" y="4800489"/>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Multiply 65"/>
          <p:cNvSpPr/>
          <p:nvPr/>
        </p:nvSpPr>
        <p:spPr>
          <a:xfrm>
            <a:off x="8317743" y="4495803"/>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Multiply 66"/>
          <p:cNvSpPr/>
          <p:nvPr/>
        </p:nvSpPr>
        <p:spPr>
          <a:xfrm>
            <a:off x="7992591" y="5251197"/>
            <a:ext cx="252121" cy="252121"/>
          </a:xfrm>
          <a:prstGeom prst="mathMultipl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10-Point Star 67"/>
          <p:cNvSpPr/>
          <p:nvPr/>
        </p:nvSpPr>
        <p:spPr>
          <a:xfrm>
            <a:off x="7520669" y="3957266"/>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10-Point Star 68"/>
          <p:cNvSpPr/>
          <p:nvPr/>
        </p:nvSpPr>
        <p:spPr>
          <a:xfrm>
            <a:off x="8611642" y="5572715"/>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10-Point Star 69"/>
          <p:cNvSpPr/>
          <p:nvPr/>
        </p:nvSpPr>
        <p:spPr>
          <a:xfrm>
            <a:off x="7459373" y="4912158"/>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10-Point Star 70"/>
          <p:cNvSpPr/>
          <p:nvPr/>
        </p:nvSpPr>
        <p:spPr>
          <a:xfrm>
            <a:off x="8407089" y="3949685"/>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10-Point Star 71"/>
          <p:cNvSpPr/>
          <p:nvPr/>
        </p:nvSpPr>
        <p:spPr>
          <a:xfrm>
            <a:off x="7860233" y="5830348"/>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10-Point Star 72"/>
          <p:cNvSpPr/>
          <p:nvPr/>
        </p:nvSpPr>
        <p:spPr>
          <a:xfrm>
            <a:off x="7404046" y="5740979"/>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10-Point Star 73"/>
          <p:cNvSpPr/>
          <p:nvPr/>
        </p:nvSpPr>
        <p:spPr>
          <a:xfrm>
            <a:off x="8665644" y="4743894"/>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10-Point Star 74"/>
          <p:cNvSpPr/>
          <p:nvPr/>
        </p:nvSpPr>
        <p:spPr>
          <a:xfrm>
            <a:off x="8719646" y="4979181"/>
            <a:ext cx="178739" cy="178739"/>
          </a:xfrm>
          <a:prstGeom prst="star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7-Point Star 75"/>
          <p:cNvSpPr/>
          <p:nvPr/>
        </p:nvSpPr>
        <p:spPr>
          <a:xfrm>
            <a:off x="7250753" y="4901592"/>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7-Point Star 76"/>
          <p:cNvSpPr/>
          <p:nvPr/>
        </p:nvSpPr>
        <p:spPr>
          <a:xfrm>
            <a:off x="7391842" y="5466895"/>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7-Point Star 77"/>
          <p:cNvSpPr/>
          <p:nvPr/>
        </p:nvSpPr>
        <p:spPr>
          <a:xfrm>
            <a:off x="8669388" y="4449645"/>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7-Point Star 78"/>
          <p:cNvSpPr/>
          <p:nvPr/>
        </p:nvSpPr>
        <p:spPr>
          <a:xfrm>
            <a:off x="7821303" y="5089628"/>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7-Point Star 79"/>
          <p:cNvSpPr/>
          <p:nvPr/>
        </p:nvSpPr>
        <p:spPr>
          <a:xfrm>
            <a:off x="8403684" y="5262578"/>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7-Point Star 80"/>
          <p:cNvSpPr/>
          <p:nvPr/>
        </p:nvSpPr>
        <p:spPr>
          <a:xfrm>
            <a:off x="7990797" y="5524486"/>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7-Point Star 81"/>
          <p:cNvSpPr/>
          <p:nvPr/>
        </p:nvSpPr>
        <p:spPr>
          <a:xfrm>
            <a:off x="8315949" y="5812300"/>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7-Point Star 82"/>
          <p:cNvSpPr/>
          <p:nvPr/>
        </p:nvSpPr>
        <p:spPr>
          <a:xfrm>
            <a:off x="8326095" y="5806599"/>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7-Point Star 83"/>
          <p:cNvSpPr/>
          <p:nvPr/>
        </p:nvSpPr>
        <p:spPr>
          <a:xfrm>
            <a:off x="7695688" y="4272061"/>
            <a:ext cx="155178" cy="155178"/>
          </a:xfrm>
          <a:prstGeom prst="star7">
            <a:avLst>
              <a:gd name="adj" fmla="val 10722"/>
              <a:gd name="hf" fmla="val 102572"/>
              <a:gd name="vf" fmla="val 10521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1540933" y="4207750"/>
            <a:ext cx="1134533" cy="6431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517780" y="4339861"/>
            <a:ext cx="2012147" cy="31426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6426477" y="3925903"/>
            <a:ext cx="709302" cy="66302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6469145" y="4156056"/>
            <a:ext cx="704987" cy="48235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434318" y="4388867"/>
            <a:ext cx="757354" cy="33388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426477" y="4812204"/>
            <a:ext cx="670156" cy="11696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991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Analyzing Multiple Sequence Alignment (MSA) data</a:t>
            </a:r>
          </a:p>
          <a:p>
            <a:pPr lvl="1"/>
            <a:r>
              <a:rPr lang="en-US" dirty="0" smtClean="0"/>
              <a:t>Phylogenetic data to be analyzed</a:t>
            </a:r>
          </a:p>
          <a:p>
            <a:pPr lvl="2"/>
            <a:r>
              <a:rPr lang="en-US" dirty="0" smtClean="0"/>
              <a:t>Synonymous vs Non-synonymous mutations</a:t>
            </a:r>
          </a:p>
          <a:p>
            <a:pPr lvl="3"/>
            <a:r>
              <a:rPr lang="en-US" dirty="0" err="1" smtClean="0"/>
              <a:t>Ka</a:t>
            </a:r>
            <a:r>
              <a:rPr lang="en-US" dirty="0" smtClean="0"/>
              <a:t>/Ks ratio provides information about the selective pressure for particular genetic mutations and whether or not they are evolving under positive selection (Darwinian selection) and are therefore advantageous.</a:t>
            </a:r>
          </a:p>
          <a:p>
            <a:pPr lvl="3"/>
            <a:r>
              <a:rPr lang="en-US" dirty="0" smtClean="0"/>
              <a:t>This information helps us identify </a:t>
            </a:r>
            <a:r>
              <a:rPr lang="en-US" dirty="0" err="1" smtClean="0"/>
              <a:t>orthologs</a:t>
            </a:r>
            <a:r>
              <a:rPr lang="en-US" dirty="0" smtClean="0"/>
              <a:t> who’s sequence has undergone positive selection.</a:t>
            </a:r>
          </a:p>
          <a:p>
            <a:pPr lvl="3"/>
            <a:r>
              <a:rPr lang="en-US" dirty="0" smtClean="0"/>
              <a:t>By identifying these regions of positive selection, we can further narrow down areas of likely functional relevance, which could be candidates for various cellular and molecular applications.  When targeting well studied proteins such as GPCR’s, we can improve the efficacy of our future research.</a:t>
            </a:r>
          </a:p>
          <a:p>
            <a:pPr lvl="4"/>
            <a:r>
              <a:rPr lang="en-US" i="1" dirty="0" smtClean="0"/>
              <a:t>Target Areas include</a:t>
            </a:r>
            <a:r>
              <a:rPr lang="en-US" dirty="0" smtClean="0"/>
              <a:t>: CDS (coding), Intracellular and extracellular loops,  N-terminus and IC2 (ligand bonding), C-terminus and IC3 (signaling), etc.</a:t>
            </a:r>
          </a:p>
          <a:p>
            <a:pPr lvl="3"/>
            <a:r>
              <a:rPr lang="en-US" dirty="0" smtClean="0"/>
              <a:t>After identifying relevant inter-species sequences, we continue with intra-species polymorphism studies to ascertain how different genotypes of these sequences affect the organism (human/rhesus)</a:t>
            </a:r>
          </a:p>
          <a:p>
            <a:pPr lvl="2"/>
            <a:endParaRPr lang="en-US" dirty="0"/>
          </a:p>
        </p:txBody>
      </p:sp>
    </p:spTree>
    <p:extLst>
      <p:ext uri="{BB962C8B-B14F-4D97-AF65-F5344CB8AC3E}">
        <p14:creationId xmlns:p14="http://schemas.microsoft.com/office/powerpoint/2010/main" val="1567399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1325563"/>
          </a:xfrm>
        </p:spPr>
        <p:txBody>
          <a:bodyPr/>
          <a:lstStyle/>
          <a:p>
            <a:r>
              <a:rPr lang="en-US" dirty="0" smtClean="0"/>
              <a:t>Polymorphism  </a:t>
            </a:r>
            <a:br>
              <a:rPr lang="en-US" dirty="0" smtClean="0"/>
            </a:br>
            <a:r>
              <a:rPr lang="en-US" dirty="0" smtClean="0"/>
              <a:t>(whole genome sequencing)</a:t>
            </a:r>
            <a:endParaRPr lang="en-US" dirty="0"/>
          </a:p>
        </p:txBody>
      </p:sp>
      <p:sp>
        <p:nvSpPr>
          <p:cNvPr id="4" name="Content Placeholder 2"/>
          <p:cNvSpPr>
            <a:spLocks noGrp="1"/>
          </p:cNvSpPr>
          <p:nvPr>
            <p:ph idx="1"/>
          </p:nvPr>
        </p:nvSpPr>
        <p:spPr>
          <a:xfrm>
            <a:off x="228600" y="1468438"/>
            <a:ext cx="7886700" cy="5257800"/>
          </a:xfrm>
        </p:spPr>
        <p:txBody>
          <a:bodyPr>
            <a:normAutofit/>
          </a:bodyPr>
          <a:lstStyle/>
          <a:p>
            <a:r>
              <a:rPr lang="en-US" dirty="0" smtClean="0"/>
              <a:t>Rogers paper on population genetics of rhesus macaques submitted</a:t>
            </a:r>
          </a:p>
          <a:p>
            <a:pPr lvl="1"/>
            <a:r>
              <a:rPr lang="en-US" dirty="0" smtClean="0"/>
              <a:t>Whole genome sequencing on 133 rhesus</a:t>
            </a:r>
          </a:p>
          <a:p>
            <a:pPr lvl="1"/>
            <a:r>
              <a:rPr lang="en-US" dirty="0" smtClean="0"/>
              <a:t>14 rhesus from NEPRC</a:t>
            </a:r>
          </a:p>
          <a:p>
            <a:pPr lvl="1"/>
            <a:r>
              <a:rPr lang="en-US" dirty="0" smtClean="0"/>
              <a:t>19 rhesus from TNPRC</a:t>
            </a:r>
          </a:p>
          <a:p>
            <a:r>
              <a:rPr lang="en-US" dirty="0" smtClean="0"/>
              <a:t>Bacchus</a:t>
            </a:r>
          </a:p>
          <a:p>
            <a:pPr lvl="1"/>
            <a:r>
              <a:rPr lang="en-US" dirty="0" smtClean="0"/>
              <a:t>17x coverage</a:t>
            </a:r>
          </a:p>
          <a:p>
            <a:pPr lvl="1"/>
            <a:endParaRPr lang="en-US" dirty="0"/>
          </a:p>
          <a:p>
            <a:endParaRPr lang="en-US" dirty="0"/>
          </a:p>
        </p:txBody>
      </p:sp>
      <p:graphicFrame>
        <p:nvGraphicFramePr>
          <p:cNvPr id="5" name="Table 4"/>
          <p:cNvGraphicFramePr>
            <a:graphicFrameLocks noGrp="1"/>
          </p:cNvGraphicFramePr>
          <p:nvPr>
            <p:extLst/>
          </p:nvPr>
        </p:nvGraphicFramePr>
        <p:xfrm>
          <a:off x="3048000" y="3570547"/>
          <a:ext cx="3581400" cy="3200400"/>
        </p:xfrm>
        <a:graphic>
          <a:graphicData uri="http://schemas.openxmlformats.org/drawingml/2006/table">
            <a:tbl>
              <a:tblPr bandRow="1">
                <a:tableStyleId>{C083E6E3-FA7D-4D7B-A595-EF9225AFEA82}</a:tableStyleId>
              </a:tblPr>
              <a:tblGrid>
                <a:gridCol w="1066800"/>
                <a:gridCol w="990600"/>
                <a:gridCol w="1524000"/>
              </a:tblGrid>
              <a:tr h="178511">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NEPRC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Coverage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New location</a:t>
                      </a:r>
                    </a:p>
                  </a:txBody>
                  <a:tcPr marL="111370" marR="111370" marT="0" marB="0" anchor="b"/>
                </a:tc>
              </a:tr>
              <a:tr h="180593">
                <a:tc>
                  <a:txBody>
                    <a:bodyPr/>
                    <a:lstStyle/>
                    <a:p>
                      <a:pPr marL="0" marR="0">
                        <a:spcBef>
                          <a:spcPts val="0"/>
                        </a:spcBef>
                        <a:spcAft>
                          <a:spcPts val="0"/>
                        </a:spcAft>
                      </a:pPr>
                      <a:r>
                        <a:rPr lang="en-US" sz="1400" dirty="0">
                          <a:effectLst/>
                        </a:rPr>
                        <a:t>292-2000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lgn="ctr">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Yerkes</a:t>
                      </a:r>
                    </a:p>
                  </a:txBody>
                  <a:tcPr marL="111370" marR="111370" marT="0" marB="0" anchor="b"/>
                </a:tc>
              </a:tr>
              <a:tr h="180593">
                <a:tc>
                  <a:txBody>
                    <a:bodyPr/>
                    <a:lstStyle/>
                    <a:p>
                      <a:pPr marL="0" marR="0">
                        <a:spcBef>
                          <a:spcPts val="0"/>
                        </a:spcBef>
                        <a:spcAft>
                          <a:spcPts val="0"/>
                        </a:spcAft>
                      </a:pPr>
                      <a:r>
                        <a:rPr lang="en-US" sz="1400" dirty="0">
                          <a:effectLst/>
                        </a:rPr>
                        <a:t>508-1999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6x</a:t>
                      </a: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Yerkes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r>
              <a:tr h="180593">
                <a:tc>
                  <a:txBody>
                    <a:bodyPr/>
                    <a:lstStyle/>
                    <a:p>
                      <a:pPr marL="0" marR="0">
                        <a:spcBef>
                          <a:spcPts val="0"/>
                        </a:spcBef>
                        <a:spcAft>
                          <a:spcPts val="0"/>
                        </a:spcAft>
                      </a:pPr>
                      <a:r>
                        <a:rPr lang="en-US" sz="1400" dirty="0">
                          <a:effectLst/>
                        </a:rPr>
                        <a:t>279-2002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6x</a:t>
                      </a: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Southwest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r>
              <a:tr h="180593">
                <a:tc>
                  <a:txBody>
                    <a:bodyPr/>
                    <a:lstStyle/>
                    <a:p>
                      <a:pPr marL="0" marR="0">
                        <a:spcBef>
                          <a:spcPts val="0"/>
                        </a:spcBef>
                        <a:spcAft>
                          <a:spcPts val="0"/>
                        </a:spcAft>
                      </a:pPr>
                      <a:r>
                        <a:rPr lang="en-US" sz="1400" dirty="0">
                          <a:effectLst/>
                        </a:rPr>
                        <a:t>236-1997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6x</a:t>
                      </a: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Yerkes</a:t>
                      </a:r>
                    </a:p>
                  </a:txBody>
                  <a:tcPr marL="111370" marR="111370" marT="0" marB="0" anchor="b"/>
                </a:tc>
              </a:tr>
              <a:tr h="180593">
                <a:tc>
                  <a:txBody>
                    <a:bodyPr/>
                    <a:lstStyle/>
                    <a:p>
                      <a:pPr marL="0" marR="0">
                        <a:spcBef>
                          <a:spcPts val="0"/>
                        </a:spcBef>
                        <a:spcAft>
                          <a:spcPts val="0"/>
                        </a:spcAft>
                      </a:pPr>
                      <a:r>
                        <a:rPr lang="en-US" sz="1400" dirty="0">
                          <a:effectLst/>
                        </a:rPr>
                        <a:t>287-2002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6x</a:t>
                      </a: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Wisconsin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r>
              <a:tr h="180593">
                <a:tc>
                  <a:txBody>
                    <a:bodyPr/>
                    <a:lstStyle/>
                    <a:p>
                      <a:pPr marL="0" marR="0">
                        <a:spcBef>
                          <a:spcPts val="0"/>
                        </a:spcBef>
                        <a:spcAft>
                          <a:spcPts val="0"/>
                        </a:spcAft>
                      </a:pPr>
                      <a:r>
                        <a:rPr lang="en-US" sz="1400" dirty="0">
                          <a:effectLst/>
                        </a:rPr>
                        <a:t>390-2001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6x</a:t>
                      </a: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Yerkes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r>
              <a:tr h="180593">
                <a:tc>
                  <a:txBody>
                    <a:bodyPr/>
                    <a:lstStyle/>
                    <a:p>
                      <a:pPr marL="0" marR="0">
                        <a:spcBef>
                          <a:spcPts val="0"/>
                        </a:spcBef>
                        <a:spcAft>
                          <a:spcPts val="0"/>
                        </a:spcAft>
                      </a:pPr>
                      <a:r>
                        <a:rPr lang="en-US" sz="1400" dirty="0" smtClean="0">
                          <a:effectLst/>
                        </a:rPr>
                        <a:t>170-2003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lgn="ctr">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30x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Southwest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r>
              <a:tr h="180593">
                <a:tc>
                  <a:txBody>
                    <a:bodyPr/>
                    <a:lstStyle/>
                    <a:p>
                      <a:pPr marL="0" marR="0">
                        <a:spcBef>
                          <a:spcPts val="0"/>
                        </a:spcBef>
                        <a:spcAft>
                          <a:spcPts val="0"/>
                        </a:spcAft>
                      </a:pPr>
                      <a:r>
                        <a:rPr lang="en-US" sz="1400" dirty="0" smtClean="0">
                          <a:effectLst/>
                        </a:rPr>
                        <a:t>206-2003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lgn="ctr">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30x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Southwest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r>
              <a:tr h="180593">
                <a:tc>
                  <a:txBody>
                    <a:bodyPr/>
                    <a:lstStyle/>
                    <a:p>
                      <a:pPr marL="0" marR="0">
                        <a:spcBef>
                          <a:spcPts val="0"/>
                        </a:spcBef>
                        <a:spcAft>
                          <a:spcPts val="0"/>
                        </a:spcAft>
                      </a:pPr>
                      <a:r>
                        <a:rPr lang="en-US" sz="1400" dirty="0" smtClean="0">
                          <a:effectLst/>
                        </a:rPr>
                        <a:t>80-2005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lgn="ctr">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30x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Oregon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r>
              <a:tr h="180593">
                <a:tc>
                  <a:txBody>
                    <a:bodyPr/>
                    <a:lstStyle/>
                    <a:p>
                      <a:pPr marL="0" marR="0">
                        <a:spcBef>
                          <a:spcPts val="0"/>
                        </a:spcBef>
                        <a:spcAft>
                          <a:spcPts val="0"/>
                        </a:spcAft>
                      </a:pPr>
                      <a:r>
                        <a:rPr lang="en-US" sz="1400">
                          <a:effectLst/>
                        </a:rPr>
                        <a:t>232-1999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lgn="ctr">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30x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Yerkes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r>
              <a:tr h="180593">
                <a:tc>
                  <a:txBody>
                    <a:bodyPr/>
                    <a:lstStyle/>
                    <a:p>
                      <a:pPr marL="0" marR="0">
                        <a:spcBef>
                          <a:spcPts val="0"/>
                        </a:spcBef>
                        <a:spcAft>
                          <a:spcPts val="0"/>
                        </a:spcAft>
                      </a:pPr>
                      <a:r>
                        <a:rPr lang="en-US" sz="1400">
                          <a:effectLst/>
                        </a:rPr>
                        <a:t>376-2000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lgn="ctr">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30x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Southwest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r>
              <a:tr h="180593">
                <a:tc>
                  <a:txBody>
                    <a:bodyPr/>
                    <a:lstStyle/>
                    <a:p>
                      <a:pPr marL="0" marR="0">
                        <a:spcBef>
                          <a:spcPts val="0"/>
                        </a:spcBef>
                        <a:spcAft>
                          <a:spcPts val="0"/>
                        </a:spcAft>
                      </a:pPr>
                      <a:r>
                        <a:rPr lang="en-US" sz="1400">
                          <a:effectLst/>
                        </a:rPr>
                        <a:t>235-1997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lgn="ctr">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30x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Oregon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r>
              <a:tr h="180593">
                <a:tc>
                  <a:txBody>
                    <a:bodyPr/>
                    <a:lstStyle/>
                    <a:p>
                      <a:pPr marL="0" marR="0">
                        <a:spcBef>
                          <a:spcPts val="0"/>
                        </a:spcBef>
                        <a:spcAft>
                          <a:spcPts val="0"/>
                        </a:spcAft>
                      </a:pPr>
                      <a:r>
                        <a:rPr lang="en-US" sz="1400" dirty="0">
                          <a:effectLst/>
                        </a:rPr>
                        <a:t>58-2002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lgn="ctr">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30x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Yerkes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r>
              <a:tr h="180593">
                <a:tc>
                  <a:txBody>
                    <a:bodyPr/>
                    <a:lstStyle/>
                    <a:p>
                      <a:pPr marL="0" marR="0">
                        <a:spcBef>
                          <a:spcPts val="0"/>
                        </a:spcBef>
                        <a:spcAft>
                          <a:spcPts val="0"/>
                        </a:spcAft>
                      </a:pPr>
                      <a:r>
                        <a:rPr lang="en-US" sz="1400" dirty="0">
                          <a:effectLst/>
                        </a:rPr>
                        <a:t>130-1999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lgn="ctr">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30x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Yerkes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r>
            </a:tbl>
          </a:graphicData>
        </a:graphic>
      </p:graphicFrame>
      <p:graphicFrame>
        <p:nvGraphicFramePr>
          <p:cNvPr id="6" name="Table 5"/>
          <p:cNvGraphicFramePr>
            <a:graphicFrameLocks noGrp="1"/>
          </p:cNvGraphicFramePr>
          <p:nvPr>
            <p:extLst/>
          </p:nvPr>
        </p:nvGraphicFramePr>
        <p:xfrm>
          <a:off x="6858000" y="1828800"/>
          <a:ext cx="2057400" cy="4933680"/>
        </p:xfrm>
        <a:graphic>
          <a:graphicData uri="http://schemas.openxmlformats.org/drawingml/2006/table">
            <a:tbl>
              <a:tblPr bandRow="1">
                <a:tableStyleId>{C083E6E3-FA7D-4D7B-A595-EF9225AFEA82}</a:tableStyleId>
              </a:tblPr>
              <a:tblGrid>
                <a:gridCol w="1066800"/>
                <a:gridCol w="990600"/>
              </a:tblGrid>
              <a:tr h="246684">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TNPRC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Coverage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1370" marR="111370" marT="0"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TU-102</a:t>
                      </a:r>
                    </a:p>
                  </a:txBody>
                  <a:tcPr marL="9525" marR="9525" marT="9525" marB="0" anchor="b"/>
                </a:tc>
                <a:tc>
                  <a:txBody>
                    <a:bodyPr/>
                    <a:lstStyle/>
                    <a:p>
                      <a:pPr algn="ctr" fontAlgn="b"/>
                      <a:r>
                        <a:rPr lang="en-US" sz="1400" b="0" i="0" u="none" strike="noStrike">
                          <a:solidFill>
                            <a:srgbClr val="000000"/>
                          </a:solidFill>
                          <a:effectLst/>
                          <a:latin typeface="Calibri" panose="020F0502020204030204" pitchFamily="34" charset="0"/>
                        </a:rPr>
                        <a:t>30X</a:t>
                      </a:r>
                    </a:p>
                  </a:txBody>
                  <a:tcPr marL="9525" marR="9525" marT="9525"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TU-103</a:t>
                      </a:r>
                    </a:p>
                  </a:txBody>
                  <a:tcPr marL="9525" marR="9525" marT="9525" marB="0" anchor="b"/>
                </a:tc>
                <a:tc>
                  <a:txBody>
                    <a:bodyPr/>
                    <a:lstStyle/>
                    <a:p>
                      <a:pPr algn="ctr" fontAlgn="b"/>
                      <a:r>
                        <a:rPr lang="en-US" sz="1400" b="0" i="0" u="none" strike="noStrike">
                          <a:solidFill>
                            <a:srgbClr val="000000"/>
                          </a:solidFill>
                          <a:effectLst/>
                          <a:latin typeface="Calibri" panose="020F0502020204030204" pitchFamily="34" charset="0"/>
                        </a:rPr>
                        <a:t>30X</a:t>
                      </a:r>
                    </a:p>
                  </a:txBody>
                  <a:tcPr marL="9525" marR="9525" marT="9525" marB="0" anchor="b"/>
                </a:tc>
              </a:tr>
              <a:tr h="246684">
                <a:tc>
                  <a:txBody>
                    <a:bodyPr/>
                    <a:lstStyle/>
                    <a:p>
                      <a:pPr algn="l" fontAlgn="b"/>
                      <a:r>
                        <a:rPr lang="en-US" sz="1400" b="0" i="0" u="none" strike="noStrike">
                          <a:solidFill>
                            <a:srgbClr val="000000"/>
                          </a:solidFill>
                          <a:effectLst/>
                          <a:latin typeface="Calibri" panose="020F0502020204030204" pitchFamily="34" charset="0"/>
                        </a:rPr>
                        <a:t>TU-104</a:t>
                      </a:r>
                    </a:p>
                  </a:txBody>
                  <a:tcPr marL="9525" marR="9525" marT="9525" marB="0" anchor="b"/>
                </a:tc>
                <a:tc>
                  <a:txBody>
                    <a:bodyPr/>
                    <a:lstStyle/>
                    <a:p>
                      <a:pPr algn="ctr" fontAlgn="b"/>
                      <a:r>
                        <a:rPr lang="en-US" sz="1400" b="0" i="0" u="none" strike="noStrike">
                          <a:solidFill>
                            <a:srgbClr val="000000"/>
                          </a:solidFill>
                          <a:effectLst/>
                          <a:latin typeface="Calibri" panose="020F0502020204030204" pitchFamily="34" charset="0"/>
                        </a:rPr>
                        <a:t>30X</a:t>
                      </a:r>
                    </a:p>
                  </a:txBody>
                  <a:tcPr marL="9525" marR="9525" marT="9525"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TU-106</a:t>
                      </a:r>
                    </a:p>
                  </a:txBody>
                  <a:tcPr marL="9525" marR="9525" marT="9525" marB="0" anchor="b"/>
                </a:tc>
                <a:tc>
                  <a:txBody>
                    <a:bodyPr/>
                    <a:lstStyle/>
                    <a:p>
                      <a:pPr algn="ctr" fontAlgn="b"/>
                      <a:r>
                        <a:rPr lang="en-US" sz="1400" b="0" i="0" u="none" strike="noStrike">
                          <a:solidFill>
                            <a:srgbClr val="000000"/>
                          </a:solidFill>
                          <a:effectLst/>
                          <a:latin typeface="Calibri" panose="020F0502020204030204" pitchFamily="34" charset="0"/>
                        </a:rPr>
                        <a:t>30X</a:t>
                      </a:r>
                    </a:p>
                  </a:txBody>
                  <a:tcPr marL="9525" marR="9525" marT="9525"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TU-109</a:t>
                      </a:r>
                    </a:p>
                  </a:txBody>
                  <a:tcPr marL="9525" marR="9525" marT="9525" marB="0" anchor="b"/>
                </a:tc>
                <a:tc>
                  <a:txBody>
                    <a:bodyPr/>
                    <a:lstStyle/>
                    <a:p>
                      <a:pPr algn="ctr" fontAlgn="b"/>
                      <a:r>
                        <a:rPr lang="en-US" sz="1400" b="0" i="0" u="none" strike="noStrike">
                          <a:solidFill>
                            <a:srgbClr val="000000"/>
                          </a:solidFill>
                          <a:effectLst/>
                          <a:latin typeface="Calibri" panose="020F0502020204030204" pitchFamily="34" charset="0"/>
                        </a:rPr>
                        <a:t>30X</a:t>
                      </a:r>
                    </a:p>
                  </a:txBody>
                  <a:tcPr marL="9525" marR="9525" marT="9525"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TU-110</a:t>
                      </a:r>
                    </a:p>
                  </a:txBody>
                  <a:tcPr marL="9525" marR="9525" marT="9525" marB="0" anchor="b"/>
                </a:tc>
                <a:tc>
                  <a:txBody>
                    <a:bodyPr/>
                    <a:lstStyle/>
                    <a:p>
                      <a:pPr algn="ctr" fontAlgn="b"/>
                      <a:r>
                        <a:rPr lang="en-US" sz="1400" b="0" i="0" u="none" strike="noStrike">
                          <a:solidFill>
                            <a:srgbClr val="000000"/>
                          </a:solidFill>
                          <a:effectLst/>
                          <a:latin typeface="Calibri" panose="020F0502020204030204" pitchFamily="34" charset="0"/>
                        </a:rPr>
                        <a:t>30X</a:t>
                      </a:r>
                    </a:p>
                  </a:txBody>
                  <a:tcPr marL="9525" marR="9525" marT="9525"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TU-111</a:t>
                      </a:r>
                    </a:p>
                  </a:txBody>
                  <a:tcPr marL="9525" marR="9525" marT="9525" marB="0" anchor="b"/>
                </a:tc>
                <a:tc>
                  <a:txBody>
                    <a:bodyPr/>
                    <a:lstStyle/>
                    <a:p>
                      <a:pPr algn="ctr" fontAlgn="b"/>
                      <a:r>
                        <a:rPr lang="en-US" sz="1400" b="0" i="0" u="none" strike="noStrike">
                          <a:solidFill>
                            <a:srgbClr val="000000"/>
                          </a:solidFill>
                          <a:effectLst/>
                          <a:latin typeface="Calibri" panose="020F0502020204030204" pitchFamily="34" charset="0"/>
                        </a:rPr>
                        <a:t>30X</a:t>
                      </a:r>
                    </a:p>
                  </a:txBody>
                  <a:tcPr marL="9525" marR="9525" marT="9525"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TU-112</a:t>
                      </a:r>
                    </a:p>
                  </a:txBody>
                  <a:tcPr marL="9525" marR="9525" marT="9525" marB="0" anchor="b"/>
                </a:tc>
                <a:tc>
                  <a:txBody>
                    <a:bodyPr/>
                    <a:lstStyle/>
                    <a:p>
                      <a:pPr algn="ctr" fontAlgn="b"/>
                      <a:r>
                        <a:rPr lang="en-US" sz="1400" b="0" i="0" u="none" strike="noStrike">
                          <a:solidFill>
                            <a:srgbClr val="000000"/>
                          </a:solidFill>
                          <a:effectLst/>
                          <a:latin typeface="Calibri" panose="020F0502020204030204" pitchFamily="34" charset="0"/>
                        </a:rPr>
                        <a:t>30X</a:t>
                      </a:r>
                    </a:p>
                  </a:txBody>
                  <a:tcPr marL="9525" marR="9525" marT="9525"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TU-113</a:t>
                      </a:r>
                    </a:p>
                  </a:txBody>
                  <a:tcPr marL="9525" marR="9525" marT="9525" marB="0" anchor="b"/>
                </a:tc>
                <a:tc>
                  <a:txBody>
                    <a:bodyPr/>
                    <a:lstStyle/>
                    <a:p>
                      <a:pPr algn="ctr" fontAlgn="b"/>
                      <a:r>
                        <a:rPr lang="en-US" sz="1400" b="0" i="0" u="none" strike="noStrike">
                          <a:solidFill>
                            <a:srgbClr val="000000"/>
                          </a:solidFill>
                          <a:effectLst/>
                          <a:latin typeface="Calibri" panose="020F0502020204030204" pitchFamily="34" charset="0"/>
                        </a:rPr>
                        <a:t>30X</a:t>
                      </a:r>
                    </a:p>
                  </a:txBody>
                  <a:tcPr marL="9525" marR="9525" marT="9525"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TU-114</a:t>
                      </a:r>
                    </a:p>
                  </a:txBody>
                  <a:tcPr marL="9525" marR="9525" marT="9525" marB="0" anchor="b"/>
                </a:tc>
                <a:tc>
                  <a:txBody>
                    <a:bodyPr/>
                    <a:lstStyle/>
                    <a:p>
                      <a:pPr algn="ctr" fontAlgn="b"/>
                      <a:r>
                        <a:rPr lang="en-US" sz="1400" b="0" i="0" u="none" strike="noStrike" dirty="0">
                          <a:solidFill>
                            <a:srgbClr val="000000"/>
                          </a:solidFill>
                          <a:effectLst/>
                          <a:latin typeface="Calibri" panose="020F0502020204030204" pitchFamily="34" charset="0"/>
                        </a:rPr>
                        <a:t>30X</a:t>
                      </a:r>
                    </a:p>
                  </a:txBody>
                  <a:tcPr marL="9525" marR="9525" marT="9525"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TU-133</a:t>
                      </a:r>
                    </a:p>
                  </a:txBody>
                  <a:tcPr marL="9525" marR="9525" marT="9525" marB="0" anchor="b"/>
                </a:tc>
                <a:tc>
                  <a:txBody>
                    <a:bodyPr/>
                    <a:lstStyle/>
                    <a:p>
                      <a:pPr algn="ctr" fontAlgn="b"/>
                      <a:r>
                        <a:rPr lang="en-US" sz="1400" b="0" i="0" u="none" strike="noStrike">
                          <a:solidFill>
                            <a:srgbClr val="000000"/>
                          </a:solidFill>
                          <a:effectLst/>
                          <a:latin typeface="Calibri" panose="020F0502020204030204" pitchFamily="34" charset="0"/>
                        </a:rPr>
                        <a:t>6X</a:t>
                      </a:r>
                    </a:p>
                  </a:txBody>
                  <a:tcPr marL="9525" marR="9525" marT="9525"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TU-145</a:t>
                      </a:r>
                    </a:p>
                  </a:txBody>
                  <a:tcPr marL="9525" marR="9525" marT="9525" marB="0" anchor="b"/>
                </a:tc>
                <a:tc>
                  <a:txBody>
                    <a:bodyPr/>
                    <a:lstStyle/>
                    <a:p>
                      <a:pPr algn="ctr" fontAlgn="b"/>
                      <a:r>
                        <a:rPr lang="en-US" sz="1400" b="0" i="0" u="none" strike="noStrike">
                          <a:solidFill>
                            <a:srgbClr val="000000"/>
                          </a:solidFill>
                          <a:effectLst/>
                          <a:latin typeface="Calibri" panose="020F0502020204030204" pitchFamily="34" charset="0"/>
                        </a:rPr>
                        <a:t>6X</a:t>
                      </a:r>
                    </a:p>
                  </a:txBody>
                  <a:tcPr marL="9525" marR="9525" marT="9525"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TU-154</a:t>
                      </a:r>
                    </a:p>
                  </a:txBody>
                  <a:tcPr marL="9525" marR="9525" marT="9525" marB="0" anchor="b"/>
                </a:tc>
                <a:tc>
                  <a:txBody>
                    <a:bodyPr/>
                    <a:lstStyle/>
                    <a:p>
                      <a:pPr algn="ctr" fontAlgn="b"/>
                      <a:r>
                        <a:rPr lang="en-US" sz="1400" b="0" i="0" u="none" strike="noStrike">
                          <a:solidFill>
                            <a:srgbClr val="000000"/>
                          </a:solidFill>
                          <a:effectLst/>
                          <a:latin typeface="Calibri" panose="020F0502020204030204" pitchFamily="34" charset="0"/>
                        </a:rPr>
                        <a:t>6X</a:t>
                      </a:r>
                    </a:p>
                  </a:txBody>
                  <a:tcPr marL="9525" marR="9525" marT="9525"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TU-159</a:t>
                      </a:r>
                    </a:p>
                  </a:txBody>
                  <a:tcPr marL="9525" marR="9525" marT="9525" marB="0" anchor="b"/>
                </a:tc>
                <a:tc>
                  <a:txBody>
                    <a:bodyPr/>
                    <a:lstStyle/>
                    <a:p>
                      <a:pPr algn="ctr" fontAlgn="b"/>
                      <a:r>
                        <a:rPr lang="en-US" sz="1400" b="0" i="0" u="none" strike="noStrike" dirty="0">
                          <a:solidFill>
                            <a:srgbClr val="000000"/>
                          </a:solidFill>
                          <a:effectLst/>
                          <a:latin typeface="Calibri" panose="020F0502020204030204" pitchFamily="34" charset="0"/>
                        </a:rPr>
                        <a:t>6X</a:t>
                      </a:r>
                    </a:p>
                  </a:txBody>
                  <a:tcPr marL="9525" marR="9525" marT="9525" marB="0" anchor="b"/>
                </a:tc>
              </a:tr>
              <a:tr h="246684">
                <a:tc>
                  <a:txBody>
                    <a:bodyPr/>
                    <a:lstStyle/>
                    <a:p>
                      <a:pPr algn="l" fontAlgn="b"/>
                      <a:r>
                        <a:rPr lang="en-US" sz="1400" b="0" i="0" u="none" strike="noStrike" dirty="0">
                          <a:solidFill>
                            <a:srgbClr val="000000"/>
                          </a:solidFill>
                          <a:effectLst/>
                          <a:latin typeface="Calibri" panose="020F0502020204030204" pitchFamily="34" charset="0"/>
                        </a:rPr>
                        <a:t>TU-161</a:t>
                      </a:r>
                    </a:p>
                  </a:txBody>
                  <a:tcPr marL="9525" marR="9525" marT="9525" marB="0" anchor="b"/>
                </a:tc>
                <a:tc>
                  <a:txBody>
                    <a:bodyPr/>
                    <a:lstStyle/>
                    <a:p>
                      <a:pPr algn="ctr" fontAlgn="b"/>
                      <a:r>
                        <a:rPr lang="en-US" sz="1400" b="0" i="0" u="none" strike="noStrike" dirty="0">
                          <a:solidFill>
                            <a:srgbClr val="000000"/>
                          </a:solidFill>
                          <a:effectLst/>
                          <a:latin typeface="Calibri" panose="020F0502020204030204" pitchFamily="34" charset="0"/>
                        </a:rPr>
                        <a:t>6X</a:t>
                      </a:r>
                    </a:p>
                  </a:txBody>
                  <a:tcPr marL="9525" marR="9525" marT="9525" marB="0" anchor="b"/>
                </a:tc>
              </a:tr>
              <a:tr h="246684">
                <a:tc>
                  <a:txBody>
                    <a:bodyPr/>
                    <a:lstStyle/>
                    <a:p>
                      <a:pPr algn="l" fontAlgn="b"/>
                      <a:r>
                        <a:rPr lang="en-US" sz="1400" b="0" i="0" u="none" strike="noStrike">
                          <a:solidFill>
                            <a:srgbClr val="000000"/>
                          </a:solidFill>
                          <a:effectLst/>
                          <a:latin typeface="Calibri" panose="020F0502020204030204" pitchFamily="34" charset="0"/>
                        </a:rPr>
                        <a:t>TU-195</a:t>
                      </a:r>
                    </a:p>
                  </a:txBody>
                  <a:tcPr marL="9525" marR="9525" marT="9525" marB="0" anchor="b"/>
                </a:tc>
                <a:tc>
                  <a:txBody>
                    <a:bodyPr/>
                    <a:lstStyle/>
                    <a:p>
                      <a:pPr algn="ctr" fontAlgn="b"/>
                      <a:r>
                        <a:rPr lang="en-US" sz="1400" b="0" i="0" u="none" strike="noStrike" dirty="0">
                          <a:solidFill>
                            <a:srgbClr val="000000"/>
                          </a:solidFill>
                          <a:effectLst/>
                          <a:latin typeface="Calibri" panose="020F0502020204030204" pitchFamily="34" charset="0"/>
                        </a:rPr>
                        <a:t>6X</a:t>
                      </a:r>
                    </a:p>
                  </a:txBody>
                  <a:tcPr marL="9525" marR="9525" marT="9525" marB="0" anchor="b"/>
                </a:tc>
              </a:tr>
              <a:tr h="246684">
                <a:tc>
                  <a:txBody>
                    <a:bodyPr/>
                    <a:lstStyle/>
                    <a:p>
                      <a:pPr algn="l" fontAlgn="b"/>
                      <a:r>
                        <a:rPr lang="en-US" sz="1400" b="0" i="0" u="none" strike="noStrike">
                          <a:solidFill>
                            <a:srgbClr val="000000"/>
                          </a:solidFill>
                          <a:effectLst/>
                          <a:latin typeface="Calibri" panose="020F0502020204030204" pitchFamily="34" charset="0"/>
                        </a:rPr>
                        <a:t>TU-121</a:t>
                      </a:r>
                    </a:p>
                  </a:txBody>
                  <a:tcPr marL="9525" marR="9525" marT="9525" marB="0" anchor="b"/>
                </a:tc>
                <a:tc>
                  <a:txBody>
                    <a:bodyPr/>
                    <a:lstStyle/>
                    <a:p>
                      <a:pPr algn="ctr" fontAlgn="b"/>
                      <a:r>
                        <a:rPr lang="en-US" sz="1400" b="0" i="0" u="none" strike="noStrike" dirty="0">
                          <a:solidFill>
                            <a:srgbClr val="000000"/>
                          </a:solidFill>
                          <a:effectLst/>
                          <a:latin typeface="Calibri" panose="020F0502020204030204" pitchFamily="34" charset="0"/>
                        </a:rPr>
                        <a:t>6X</a:t>
                      </a:r>
                    </a:p>
                  </a:txBody>
                  <a:tcPr marL="9525" marR="9525" marT="9525" marB="0" anchor="b"/>
                </a:tc>
              </a:tr>
              <a:tr h="246684">
                <a:tc>
                  <a:txBody>
                    <a:bodyPr/>
                    <a:lstStyle/>
                    <a:p>
                      <a:pPr algn="l" fontAlgn="b"/>
                      <a:r>
                        <a:rPr lang="en-US" sz="1400" b="0" i="0" u="none" strike="noStrike">
                          <a:solidFill>
                            <a:srgbClr val="000000"/>
                          </a:solidFill>
                          <a:effectLst/>
                          <a:latin typeface="Calibri" panose="020F0502020204030204" pitchFamily="34" charset="0"/>
                        </a:rPr>
                        <a:t>TU-140</a:t>
                      </a:r>
                    </a:p>
                  </a:txBody>
                  <a:tcPr marL="9525" marR="9525" marT="9525" marB="0" anchor="b"/>
                </a:tc>
                <a:tc>
                  <a:txBody>
                    <a:bodyPr/>
                    <a:lstStyle/>
                    <a:p>
                      <a:pPr algn="ctr" fontAlgn="b"/>
                      <a:r>
                        <a:rPr lang="en-US" sz="1400" b="0" i="0" u="none" strike="noStrike" dirty="0">
                          <a:solidFill>
                            <a:srgbClr val="000000"/>
                          </a:solidFill>
                          <a:effectLst/>
                          <a:latin typeface="Calibri" panose="020F0502020204030204" pitchFamily="34" charset="0"/>
                        </a:rPr>
                        <a:t>6X</a:t>
                      </a:r>
                    </a:p>
                  </a:txBody>
                  <a:tcPr marL="9525" marR="9525" marT="9525" marB="0" anchor="b"/>
                </a:tc>
              </a:tr>
              <a:tr h="246684">
                <a:tc>
                  <a:txBody>
                    <a:bodyPr/>
                    <a:lstStyle/>
                    <a:p>
                      <a:pPr algn="l" fontAlgn="b"/>
                      <a:r>
                        <a:rPr lang="en-US" sz="1400" b="0" i="0" u="none" strike="noStrike">
                          <a:solidFill>
                            <a:srgbClr val="000000"/>
                          </a:solidFill>
                          <a:effectLst/>
                          <a:latin typeface="Calibri" panose="020F0502020204030204" pitchFamily="34" charset="0"/>
                        </a:rPr>
                        <a:t>TU-157</a:t>
                      </a:r>
                    </a:p>
                  </a:txBody>
                  <a:tcPr marL="9525" marR="9525" marT="9525" marB="0" anchor="b"/>
                </a:tc>
                <a:tc>
                  <a:txBody>
                    <a:bodyPr/>
                    <a:lstStyle/>
                    <a:p>
                      <a:pPr algn="ctr" fontAlgn="b"/>
                      <a:r>
                        <a:rPr lang="en-US" sz="1400" b="0" i="0" u="none" strike="noStrike" dirty="0">
                          <a:solidFill>
                            <a:srgbClr val="000000"/>
                          </a:solidFill>
                          <a:effectLst/>
                          <a:latin typeface="Calibri" panose="020F0502020204030204" pitchFamily="34" charset="0"/>
                        </a:rPr>
                        <a:t>6X</a:t>
                      </a:r>
                    </a:p>
                  </a:txBody>
                  <a:tcPr marL="9525" marR="9525" marT="9525" marB="0" anchor="b"/>
                </a:tc>
              </a:tr>
            </a:tbl>
          </a:graphicData>
        </a:graphic>
      </p:graphicFrame>
    </p:spTree>
    <p:extLst>
      <p:ext uri="{BB962C8B-B14F-4D97-AF65-F5344CB8AC3E}">
        <p14:creationId xmlns:p14="http://schemas.microsoft.com/office/powerpoint/2010/main" val="3468708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1325563"/>
          </a:xfrm>
        </p:spPr>
        <p:txBody>
          <a:bodyPr/>
          <a:lstStyle/>
          <a:p>
            <a:r>
              <a:rPr lang="en-US" dirty="0" smtClean="0"/>
              <a:t>Polymorphism  </a:t>
            </a:r>
            <a:br>
              <a:rPr lang="en-US" dirty="0" smtClean="0"/>
            </a:br>
            <a:r>
              <a:rPr lang="en-US" dirty="0" smtClean="0"/>
              <a:t>(GPCRs)</a:t>
            </a:r>
            <a:endParaRPr lang="en-US" dirty="0"/>
          </a:p>
        </p:txBody>
      </p:sp>
      <p:sp>
        <p:nvSpPr>
          <p:cNvPr id="4" name="Content Placeholder 2"/>
          <p:cNvSpPr>
            <a:spLocks noGrp="1"/>
          </p:cNvSpPr>
          <p:nvPr>
            <p:ph idx="1"/>
          </p:nvPr>
        </p:nvSpPr>
        <p:spPr>
          <a:xfrm>
            <a:off x="228600" y="1468438"/>
            <a:ext cx="7886700" cy="5257800"/>
          </a:xfrm>
        </p:spPr>
        <p:txBody>
          <a:bodyPr>
            <a:normAutofit/>
          </a:bodyPr>
          <a:lstStyle/>
          <a:p>
            <a:pPr marL="228600" lvl="2">
              <a:spcBef>
                <a:spcPts val="1000"/>
              </a:spcBef>
            </a:pPr>
            <a:r>
              <a:rPr lang="en-US" sz="2800" dirty="0"/>
              <a:t>44 Indian, 20 Chinese, 32 </a:t>
            </a:r>
            <a:r>
              <a:rPr lang="en-US" sz="2800" dirty="0" err="1"/>
              <a:t>cyno</a:t>
            </a:r>
            <a:endParaRPr lang="en-US" sz="2800" dirty="0"/>
          </a:p>
          <a:p>
            <a:pPr marL="0" indent="0">
              <a:buNone/>
            </a:pPr>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4476961"/>
              </p:ext>
            </p:extLst>
          </p:nvPr>
        </p:nvGraphicFramePr>
        <p:xfrm>
          <a:off x="1600200" y="2156143"/>
          <a:ext cx="1371600" cy="4560570"/>
        </p:xfrm>
        <a:graphic>
          <a:graphicData uri="http://schemas.openxmlformats.org/drawingml/2006/table">
            <a:tbl>
              <a:tblPr>
                <a:tableStyleId>{5C22544A-7EE6-4342-B048-85BDC9FD1C3A}</a:tableStyleId>
              </a:tblPr>
              <a:tblGrid>
                <a:gridCol w="1371600"/>
              </a:tblGrid>
              <a:tr h="190500">
                <a:tc>
                  <a:txBody>
                    <a:bodyPr/>
                    <a:lstStyle/>
                    <a:p>
                      <a:pPr algn="l" fontAlgn="b"/>
                      <a:r>
                        <a:rPr lang="en-US" sz="1600" u="none" strike="noStrike" dirty="0">
                          <a:effectLst/>
                        </a:rPr>
                        <a:t>148-1996</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177-1996</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171-1998</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165-2001</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318-2001</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143-2003</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17-2010</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18-2010</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19-2010</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21-2010</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22-2010</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23-2010</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24-2010</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25-2010</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26-2010</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27-2010</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28-2010</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29-2010</a:t>
                      </a:r>
                      <a:endParaRPr lang="en-US" sz="16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43868510"/>
              </p:ext>
            </p:extLst>
          </p:nvPr>
        </p:nvGraphicFramePr>
        <p:xfrm>
          <a:off x="4171950" y="2514600"/>
          <a:ext cx="4191000" cy="3040380"/>
        </p:xfrm>
        <a:graphic>
          <a:graphicData uri="http://schemas.openxmlformats.org/drawingml/2006/table">
            <a:tbl>
              <a:tblPr>
                <a:tableStyleId>{5C22544A-7EE6-4342-B048-85BDC9FD1C3A}</a:tableStyleId>
              </a:tblPr>
              <a:tblGrid>
                <a:gridCol w="1047750"/>
                <a:gridCol w="1047750"/>
                <a:gridCol w="1047750"/>
                <a:gridCol w="1047750"/>
              </a:tblGrid>
              <a:tr h="190500">
                <a:tc>
                  <a:txBody>
                    <a:bodyPr/>
                    <a:lstStyle/>
                    <a:p>
                      <a:pPr algn="l" fontAlgn="b"/>
                      <a:r>
                        <a:rPr lang="en-US" sz="1600" u="none" strike="noStrike" dirty="0">
                          <a:effectLst/>
                        </a:rPr>
                        <a:t>98-1989</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Gallo</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107-2009</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162-1997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Blakey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118-2009</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247-1997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Rudy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119-2009</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428-1997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Elvin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121-2009</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488-1998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Gus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128-2009</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491-1998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Spacey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132-2009</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267-1999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Louis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388-2010</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125-2002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Farley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389-2010</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271-2002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Soleil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400-2010</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372-2003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Spade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407-2010</a:t>
                      </a:r>
                      <a:endParaRPr lang="en-US"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374-2003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Rooster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408-2010</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a:effectLst/>
                        </a:rPr>
                        <a:t>33-2007</a:t>
                      </a:r>
                      <a:endParaRPr lang="en-US" sz="16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600" u="none" strike="noStrike" dirty="0" err="1">
                          <a:effectLst/>
                        </a:rPr>
                        <a:t>Mourinho</a:t>
                      </a:r>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r>
                        <a:rPr lang="en-US" sz="1600" u="none" strike="noStrike" dirty="0">
                          <a:effectLst/>
                        </a:rPr>
                        <a:t>409-2010</a:t>
                      </a:r>
                      <a:endParaRPr lang="en-US" sz="16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10" name="TextBox 9"/>
          <p:cNvSpPr txBox="1"/>
          <p:nvPr/>
        </p:nvSpPr>
        <p:spPr>
          <a:xfrm rot="16200000">
            <a:off x="-194191" y="4036814"/>
            <a:ext cx="2724150" cy="369332"/>
          </a:xfrm>
          <a:prstGeom prst="rect">
            <a:avLst/>
          </a:prstGeom>
          <a:noFill/>
        </p:spPr>
        <p:txBody>
          <a:bodyPr wrap="square" rtlCol="0">
            <a:spAutoFit/>
          </a:bodyPr>
          <a:lstStyle/>
          <a:p>
            <a:r>
              <a:rPr lang="en-US" dirty="0" smtClean="0"/>
              <a:t>James’ “Diabetes” Animals</a:t>
            </a:r>
            <a:endParaRPr lang="en-US" dirty="0"/>
          </a:p>
        </p:txBody>
      </p:sp>
      <p:sp>
        <p:nvSpPr>
          <p:cNvPr id="11" name="TextBox 10"/>
          <p:cNvSpPr txBox="1"/>
          <p:nvPr/>
        </p:nvSpPr>
        <p:spPr>
          <a:xfrm>
            <a:off x="5399905" y="2116693"/>
            <a:ext cx="1735090" cy="369332"/>
          </a:xfrm>
          <a:prstGeom prst="rect">
            <a:avLst/>
          </a:prstGeom>
          <a:noFill/>
        </p:spPr>
        <p:txBody>
          <a:bodyPr wrap="none" rtlCol="0">
            <a:spAutoFit/>
          </a:bodyPr>
          <a:lstStyle/>
          <a:p>
            <a:r>
              <a:rPr lang="en-US" dirty="0" smtClean="0"/>
              <a:t>Donna’s Animals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119789337"/>
              </p:ext>
            </p:extLst>
          </p:nvPr>
        </p:nvGraphicFramePr>
        <p:xfrm>
          <a:off x="5514975" y="6084887"/>
          <a:ext cx="1504950" cy="506730"/>
        </p:xfrm>
        <a:graphic>
          <a:graphicData uri="http://schemas.openxmlformats.org/drawingml/2006/table">
            <a:tbl>
              <a:tblPr>
                <a:tableStyleId>{5C22544A-7EE6-4342-B048-85BDC9FD1C3A}</a:tableStyleId>
              </a:tblPr>
              <a:tblGrid>
                <a:gridCol w="1504950"/>
              </a:tblGrid>
              <a:tr h="190500">
                <a:tc>
                  <a:txBody>
                    <a:bodyPr/>
                    <a:lstStyle/>
                    <a:p>
                      <a:pPr algn="l" fontAlgn="b"/>
                      <a:r>
                        <a:rPr lang="en-US" sz="1600" u="none" strike="noStrike" dirty="0">
                          <a:effectLst/>
                        </a:rPr>
                        <a:t>228-1994</a:t>
                      </a:r>
                      <a:endParaRPr lang="en-US" sz="16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600" u="none" strike="noStrike" dirty="0">
                          <a:effectLst/>
                        </a:rPr>
                        <a:t>492-1999</a:t>
                      </a:r>
                      <a:endParaRPr lang="en-US" sz="16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14" name="TextBox 13"/>
          <p:cNvSpPr txBox="1"/>
          <p:nvPr/>
        </p:nvSpPr>
        <p:spPr>
          <a:xfrm>
            <a:off x="5678635" y="5650468"/>
            <a:ext cx="1177630" cy="369332"/>
          </a:xfrm>
          <a:prstGeom prst="rect">
            <a:avLst/>
          </a:prstGeom>
          <a:noFill/>
        </p:spPr>
        <p:txBody>
          <a:bodyPr wrap="none" rtlCol="0">
            <a:spAutoFit/>
          </a:bodyPr>
          <a:lstStyle/>
          <a:p>
            <a:r>
              <a:rPr lang="en-US" dirty="0" smtClean="0"/>
              <a:t>Unknowns</a:t>
            </a:r>
            <a:endParaRPr lang="en-US" dirty="0"/>
          </a:p>
        </p:txBody>
      </p:sp>
    </p:spTree>
    <p:extLst>
      <p:ext uri="{BB962C8B-B14F-4D97-AF65-F5344CB8AC3E}">
        <p14:creationId xmlns:p14="http://schemas.microsoft.com/office/powerpoint/2010/main" val="30956188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05200" y="1524000"/>
            <a:ext cx="1813060" cy="369332"/>
          </a:xfrm>
          <a:prstGeom prst="rect">
            <a:avLst/>
          </a:prstGeom>
        </p:spPr>
        <p:txBody>
          <a:bodyPr wrap="none">
            <a:spAutoFit/>
          </a:bodyPr>
          <a:lstStyle/>
          <a:p>
            <a:r>
              <a:rPr lang="en-US" dirty="0" smtClean="0">
                <a:hlinkClick r:id="rId2"/>
              </a:rPr>
              <a:t>Genome Browser</a:t>
            </a:r>
            <a:endParaRPr lang="en-US" dirty="0"/>
          </a:p>
        </p:txBody>
      </p:sp>
      <p:sp>
        <p:nvSpPr>
          <p:cNvPr id="4" name="Rectangle 3"/>
          <p:cNvSpPr/>
          <p:nvPr/>
        </p:nvSpPr>
        <p:spPr>
          <a:xfrm>
            <a:off x="3306830" y="2514600"/>
            <a:ext cx="2209800" cy="369332"/>
          </a:xfrm>
          <a:prstGeom prst="rect">
            <a:avLst/>
          </a:prstGeom>
        </p:spPr>
        <p:txBody>
          <a:bodyPr wrap="square">
            <a:spAutoFit/>
          </a:bodyPr>
          <a:lstStyle/>
          <a:p>
            <a:r>
              <a:rPr lang="en-US" dirty="0" smtClean="0">
                <a:hlinkClick r:id="rId3"/>
              </a:rPr>
              <a:t>Rhesus SNP Database</a:t>
            </a:r>
            <a:endParaRPr lang="en-US" dirty="0"/>
          </a:p>
        </p:txBody>
      </p:sp>
      <p:sp>
        <p:nvSpPr>
          <p:cNvPr id="5" name="Rectangle 4"/>
          <p:cNvSpPr/>
          <p:nvPr/>
        </p:nvSpPr>
        <p:spPr>
          <a:xfrm>
            <a:off x="3561978" y="3505200"/>
            <a:ext cx="1699504" cy="923330"/>
          </a:xfrm>
          <a:prstGeom prst="rect">
            <a:avLst/>
          </a:prstGeom>
        </p:spPr>
        <p:txBody>
          <a:bodyPr wrap="none">
            <a:spAutoFit/>
          </a:bodyPr>
          <a:lstStyle/>
          <a:p>
            <a:r>
              <a:rPr lang="en-US" dirty="0" smtClean="0"/>
              <a:t>NM_001032966</a:t>
            </a:r>
          </a:p>
          <a:p>
            <a:pPr algn="ctr"/>
            <a:r>
              <a:rPr lang="en-US" dirty="0" smtClean="0"/>
              <a:t>HTR2A</a:t>
            </a:r>
          </a:p>
          <a:p>
            <a:pPr algn="ctr"/>
            <a:r>
              <a:rPr lang="en-US" dirty="0" smtClean="0"/>
              <a:t>(Chr17)</a:t>
            </a:r>
            <a:endParaRPr lang="en-US" dirty="0"/>
          </a:p>
        </p:txBody>
      </p:sp>
    </p:spTree>
    <p:extLst>
      <p:ext uri="{BB962C8B-B14F-4D97-AF65-F5344CB8AC3E}">
        <p14:creationId xmlns:p14="http://schemas.microsoft.com/office/powerpoint/2010/main" val="3894828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368302" y="2146300"/>
            <a:ext cx="4543425" cy="3351319"/>
            <a:chOff x="368302" y="2146300"/>
            <a:chExt cx="4543425" cy="3351319"/>
          </a:xfrm>
        </p:grpSpPr>
        <p:pic>
          <p:nvPicPr>
            <p:cNvPr id="51" name="Picture 50"/>
            <p:cNvPicPr>
              <a:picLocks noChangeAspect="1"/>
            </p:cNvPicPr>
            <p:nvPr/>
          </p:nvPicPr>
          <p:blipFill>
            <a:blip r:embed="rId2"/>
            <a:stretch>
              <a:fillRect/>
            </a:stretch>
          </p:blipFill>
          <p:spPr>
            <a:xfrm>
              <a:off x="368302" y="4588934"/>
              <a:ext cx="2400300" cy="908685"/>
            </a:xfrm>
            <a:prstGeom prst="rect">
              <a:avLst/>
            </a:prstGeom>
          </p:spPr>
        </p:pic>
        <p:pic>
          <p:nvPicPr>
            <p:cNvPr id="52" name="Picture 51"/>
            <p:cNvPicPr>
              <a:picLocks noChangeAspect="1"/>
            </p:cNvPicPr>
            <p:nvPr/>
          </p:nvPicPr>
          <p:blipFill>
            <a:blip r:embed="rId3"/>
            <a:stretch>
              <a:fillRect/>
            </a:stretch>
          </p:blipFill>
          <p:spPr>
            <a:xfrm>
              <a:off x="1397002" y="2782358"/>
              <a:ext cx="3514725" cy="1924050"/>
            </a:xfrm>
            <a:prstGeom prst="rect">
              <a:avLst/>
            </a:prstGeom>
          </p:spPr>
        </p:pic>
        <p:pic>
          <p:nvPicPr>
            <p:cNvPr id="60" name="Picture 59"/>
            <p:cNvPicPr>
              <a:picLocks noChangeAspect="1"/>
            </p:cNvPicPr>
            <p:nvPr/>
          </p:nvPicPr>
          <p:blipFill>
            <a:blip r:embed="rId4"/>
            <a:stretch>
              <a:fillRect/>
            </a:stretch>
          </p:blipFill>
          <p:spPr>
            <a:xfrm>
              <a:off x="368302" y="2146300"/>
              <a:ext cx="1606296" cy="1727200"/>
            </a:xfrm>
            <a:prstGeom prst="rect">
              <a:avLst/>
            </a:prstGeom>
          </p:spPr>
        </p:pic>
      </p:grpSp>
      <p:sp>
        <p:nvSpPr>
          <p:cNvPr id="4" name="TextBox 3"/>
          <p:cNvSpPr txBox="1"/>
          <p:nvPr/>
        </p:nvSpPr>
        <p:spPr>
          <a:xfrm>
            <a:off x="228600" y="228600"/>
            <a:ext cx="5596019" cy="646331"/>
          </a:xfrm>
          <a:prstGeom prst="rect">
            <a:avLst/>
          </a:prstGeom>
          <a:noFill/>
        </p:spPr>
        <p:txBody>
          <a:bodyPr wrap="none" rtlCol="0">
            <a:spAutoFit/>
          </a:bodyPr>
          <a:lstStyle/>
          <a:p>
            <a:r>
              <a:rPr lang="en-US" sz="3600" dirty="0" smtClean="0">
                <a:latin typeface="+mj-lt"/>
              </a:rPr>
              <a:t>Genomics and Bioinformatics</a:t>
            </a:r>
            <a:endParaRPr lang="en-US" sz="3600" dirty="0">
              <a:latin typeface="+mj-lt"/>
            </a:endParaRPr>
          </a:p>
        </p:txBody>
      </p:sp>
      <p:sp>
        <p:nvSpPr>
          <p:cNvPr id="53" name="Rounded Rectangle 52"/>
          <p:cNvSpPr>
            <a:spLocks noChangeAspect="1"/>
          </p:cNvSpPr>
          <p:nvPr/>
        </p:nvSpPr>
        <p:spPr>
          <a:xfrm>
            <a:off x="4483102" y="1252728"/>
            <a:ext cx="1728223" cy="576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Library Construction</a:t>
            </a:r>
            <a:endParaRPr lang="en-US" sz="1600" dirty="0"/>
          </a:p>
        </p:txBody>
      </p:sp>
      <p:sp>
        <p:nvSpPr>
          <p:cNvPr id="54" name="Rounded Rectangle 53"/>
          <p:cNvSpPr>
            <a:spLocks noChangeAspect="1"/>
          </p:cNvSpPr>
          <p:nvPr/>
        </p:nvSpPr>
        <p:spPr>
          <a:xfrm>
            <a:off x="4466175" y="2057400"/>
            <a:ext cx="1728223" cy="576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Sequencing</a:t>
            </a:r>
            <a:endParaRPr lang="en-US" sz="1600" dirty="0"/>
          </a:p>
        </p:txBody>
      </p:sp>
      <p:sp>
        <p:nvSpPr>
          <p:cNvPr id="55" name="Rounded Rectangle 54"/>
          <p:cNvSpPr>
            <a:spLocks/>
          </p:cNvSpPr>
          <p:nvPr/>
        </p:nvSpPr>
        <p:spPr>
          <a:xfrm>
            <a:off x="4466175" y="2857500"/>
            <a:ext cx="1728216" cy="576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Read Mapping</a:t>
            </a:r>
            <a:endParaRPr lang="en-US" sz="1600" dirty="0"/>
          </a:p>
        </p:txBody>
      </p:sp>
      <p:sp>
        <p:nvSpPr>
          <p:cNvPr id="56" name="Rounded Rectangle 55"/>
          <p:cNvSpPr>
            <a:spLocks noChangeAspect="1"/>
          </p:cNvSpPr>
          <p:nvPr/>
        </p:nvSpPr>
        <p:spPr>
          <a:xfrm>
            <a:off x="4466175" y="3653028"/>
            <a:ext cx="1728223" cy="576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BAM Creation</a:t>
            </a:r>
            <a:endParaRPr lang="en-US" sz="1600" dirty="0"/>
          </a:p>
        </p:txBody>
      </p:sp>
      <p:sp>
        <p:nvSpPr>
          <p:cNvPr id="57" name="Rounded Rectangle 56"/>
          <p:cNvSpPr>
            <a:spLocks noChangeAspect="1"/>
          </p:cNvSpPr>
          <p:nvPr/>
        </p:nvSpPr>
        <p:spPr>
          <a:xfrm>
            <a:off x="368302" y="1252728"/>
            <a:ext cx="1728223" cy="576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Blood Draw</a:t>
            </a:r>
            <a:endParaRPr lang="en-US" sz="1600" dirty="0"/>
          </a:p>
        </p:txBody>
      </p:sp>
      <p:sp>
        <p:nvSpPr>
          <p:cNvPr id="58" name="Rounded Rectangle 57"/>
          <p:cNvSpPr>
            <a:spLocks noChangeAspect="1"/>
          </p:cNvSpPr>
          <p:nvPr/>
        </p:nvSpPr>
        <p:spPr>
          <a:xfrm>
            <a:off x="2425702" y="1252728"/>
            <a:ext cx="1728223" cy="576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DNA Isolation</a:t>
            </a:r>
            <a:endParaRPr lang="en-US" sz="1600" dirty="0"/>
          </a:p>
        </p:txBody>
      </p:sp>
      <p:sp>
        <p:nvSpPr>
          <p:cNvPr id="59" name="Rounded Rectangle 58"/>
          <p:cNvSpPr>
            <a:spLocks noChangeAspect="1"/>
          </p:cNvSpPr>
          <p:nvPr/>
        </p:nvSpPr>
        <p:spPr>
          <a:xfrm>
            <a:off x="4466175" y="4478274"/>
            <a:ext cx="1728223" cy="576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Variant Calling</a:t>
            </a:r>
            <a:endParaRPr lang="en-US" sz="1600" dirty="0"/>
          </a:p>
        </p:txBody>
      </p:sp>
      <p:sp>
        <p:nvSpPr>
          <p:cNvPr id="70" name="Rounded Rectangle 69"/>
          <p:cNvSpPr>
            <a:spLocks noChangeAspect="1"/>
          </p:cNvSpPr>
          <p:nvPr/>
        </p:nvSpPr>
        <p:spPr>
          <a:xfrm>
            <a:off x="4483108" y="5257800"/>
            <a:ext cx="1728223" cy="576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Variant Annotation</a:t>
            </a:r>
            <a:endParaRPr lang="en-US" sz="1600" dirty="0"/>
          </a:p>
        </p:txBody>
      </p:sp>
      <p:sp>
        <p:nvSpPr>
          <p:cNvPr id="71" name="TextBox 70"/>
          <p:cNvSpPr txBox="1">
            <a:spLocks noChangeAspect="1"/>
          </p:cNvSpPr>
          <p:nvPr/>
        </p:nvSpPr>
        <p:spPr>
          <a:xfrm>
            <a:off x="7010403" y="2164318"/>
            <a:ext cx="1508056" cy="578882"/>
          </a:xfrm>
          <a:prstGeom prst="roundRect">
            <a:avLst/>
          </a:prstGeom>
          <a:solidFill>
            <a:schemeClr val="tx2">
              <a:lumMod val="20000"/>
              <a:lumOff val="80000"/>
            </a:schemeClr>
          </a:solidFill>
        </p:spPr>
        <p:txBody>
          <a:bodyPr wrap="square" rtlCol="0">
            <a:spAutoFit/>
          </a:bodyPr>
          <a:lstStyle/>
          <a:p>
            <a:pPr algn="ctr"/>
            <a:r>
              <a:rPr lang="en-US" sz="1400" dirty="0" smtClean="0"/>
              <a:t>Reference Genome</a:t>
            </a:r>
          </a:p>
        </p:txBody>
      </p:sp>
      <p:sp>
        <p:nvSpPr>
          <p:cNvPr id="72" name="TextBox 71"/>
          <p:cNvSpPr txBox="1">
            <a:spLocks/>
          </p:cNvSpPr>
          <p:nvPr/>
        </p:nvSpPr>
        <p:spPr>
          <a:xfrm>
            <a:off x="7032911" y="2962656"/>
            <a:ext cx="1463040" cy="365760"/>
          </a:xfrm>
          <a:prstGeom prst="roundRect">
            <a:avLst/>
          </a:prstGeom>
          <a:solidFill>
            <a:schemeClr val="tx2">
              <a:lumMod val="20000"/>
              <a:lumOff val="80000"/>
            </a:schemeClr>
          </a:solidFill>
          <a:ln w="12700">
            <a:solidFill>
              <a:schemeClr val="tx1"/>
            </a:solidFill>
          </a:ln>
        </p:spPr>
        <p:txBody>
          <a:bodyPr wrap="square" rtlCol="0" anchor="ctr" anchorCtr="0">
            <a:spAutoFit/>
          </a:bodyPr>
          <a:lstStyle/>
          <a:p>
            <a:pPr algn="ctr"/>
            <a:r>
              <a:rPr lang="en-US" sz="1600" dirty="0">
                <a:latin typeface="Courier New" panose="02070309020205020404" pitchFamily="49" charset="0"/>
                <a:cs typeface="Courier New" panose="02070309020205020404" pitchFamily="49" charset="0"/>
              </a:rPr>
              <a:t>BWA</a:t>
            </a:r>
            <a:endParaRPr lang="en-US" sz="1100" dirty="0"/>
          </a:p>
        </p:txBody>
      </p:sp>
      <p:sp>
        <p:nvSpPr>
          <p:cNvPr id="73" name="TextBox 72"/>
          <p:cNvSpPr txBox="1">
            <a:spLocks/>
          </p:cNvSpPr>
          <p:nvPr/>
        </p:nvSpPr>
        <p:spPr>
          <a:xfrm>
            <a:off x="7032911" y="3758184"/>
            <a:ext cx="1463040" cy="365760"/>
          </a:xfrm>
          <a:prstGeom prst="roundRect">
            <a:avLst/>
          </a:prstGeom>
          <a:solidFill>
            <a:schemeClr val="tx2">
              <a:lumMod val="20000"/>
              <a:lumOff val="80000"/>
            </a:schemeClr>
          </a:solidFill>
          <a:ln w="12700">
            <a:solidFill>
              <a:schemeClr val="tx1"/>
            </a:solidFill>
          </a:ln>
        </p:spPr>
        <p:txBody>
          <a:bodyPr wrap="square" rtlCol="0" anchor="ctr" anchorCtr="0">
            <a:spAutoFit/>
          </a:bodyPr>
          <a:lstStyle/>
          <a:p>
            <a:pPr algn="ctr"/>
            <a:r>
              <a:rPr lang="en-US" sz="1600" dirty="0" smtClean="0">
                <a:latin typeface="Courier New" panose="02070309020205020404" pitchFamily="49" charset="0"/>
                <a:cs typeface="Courier New" panose="02070309020205020404" pitchFamily="49" charset="0"/>
              </a:rPr>
              <a:t>Picard</a:t>
            </a:r>
            <a:endParaRPr lang="en-US" sz="1100" dirty="0"/>
          </a:p>
        </p:txBody>
      </p:sp>
      <p:grpSp>
        <p:nvGrpSpPr>
          <p:cNvPr id="74" name="Group 73"/>
          <p:cNvGrpSpPr/>
          <p:nvPr/>
        </p:nvGrpSpPr>
        <p:grpSpPr>
          <a:xfrm>
            <a:off x="7032911" y="4343400"/>
            <a:ext cx="1463041" cy="845820"/>
            <a:chOff x="6858005" y="3749040"/>
            <a:chExt cx="1463041" cy="845820"/>
          </a:xfrm>
        </p:grpSpPr>
        <p:sp>
          <p:nvSpPr>
            <p:cNvPr id="75" name="TextBox 74"/>
            <p:cNvSpPr txBox="1">
              <a:spLocks/>
            </p:cNvSpPr>
            <p:nvPr/>
          </p:nvSpPr>
          <p:spPr>
            <a:xfrm>
              <a:off x="6858005" y="3749040"/>
              <a:ext cx="1463040" cy="365760"/>
            </a:xfrm>
            <a:prstGeom prst="roundRect">
              <a:avLst/>
            </a:prstGeom>
            <a:solidFill>
              <a:schemeClr val="tx2">
                <a:lumMod val="20000"/>
                <a:lumOff val="80000"/>
              </a:schemeClr>
            </a:solidFill>
            <a:ln w="12700">
              <a:solidFill>
                <a:schemeClr val="tx1"/>
              </a:solidFill>
            </a:ln>
          </p:spPr>
          <p:txBody>
            <a:bodyPr wrap="square" rtlCol="0" anchor="ctr" anchorCtr="0">
              <a:spAutoFit/>
            </a:bodyPr>
            <a:lstStyle/>
            <a:p>
              <a:pPr algn="ctr"/>
              <a:r>
                <a:rPr lang="en-US" sz="1600" dirty="0" err="1" smtClean="0">
                  <a:latin typeface="Courier New" panose="02070309020205020404" pitchFamily="49" charset="0"/>
                  <a:cs typeface="Courier New" panose="02070309020205020404" pitchFamily="49" charset="0"/>
                </a:rPr>
                <a:t>SNPTool</a:t>
              </a:r>
              <a:endParaRPr lang="en-US" sz="1100" dirty="0"/>
            </a:p>
          </p:txBody>
        </p:sp>
        <p:sp>
          <p:nvSpPr>
            <p:cNvPr id="76" name="TextBox 75"/>
            <p:cNvSpPr txBox="1">
              <a:spLocks/>
            </p:cNvSpPr>
            <p:nvPr/>
          </p:nvSpPr>
          <p:spPr>
            <a:xfrm>
              <a:off x="6858006" y="4229100"/>
              <a:ext cx="1463040" cy="365760"/>
            </a:xfrm>
            <a:prstGeom prst="roundRect">
              <a:avLst/>
            </a:prstGeom>
            <a:solidFill>
              <a:schemeClr val="tx2">
                <a:lumMod val="20000"/>
                <a:lumOff val="80000"/>
              </a:schemeClr>
            </a:solidFill>
            <a:ln w="12700">
              <a:solidFill>
                <a:schemeClr val="tx1"/>
              </a:solidFill>
            </a:ln>
          </p:spPr>
          <p:txBody>
            <a:bodyPr wrap="square" rtlCol="0" anchor="ctr" anchorCtr="0">
              <a:spAutoFit/>
            </a:bodyPr>
            <a:lstStyle/>
            <a:p>
              <a:pPr algn="ctr"/>
              <a:r>
                <a:rPr lang="en-US" sz="1600" dirty="0" smtClean="0">
                  <a:latin typeface="Courier New" panose="02070309020205020404" pitchFamily="49" charset="0"/>
                  <a:cs typeface="Courier New" panose="02070309020205020404" pitchFamily="49" charset="0"/>
                </a:rPr>
                <a:t>GATK</a:t>
              </a:r>
              <a:endParaRPr lang="en-US" sz="1050" dirty="0"/>
            </a:p>
          </p:txBody>
        </p:sp>
      </p:grpSp>
      <p:sp>
        <p:nvSpPr>
          <p:cNvPr id="78" name="TextBox 77"/>
          <p:cNvSpPr txBox="1">
            <a:spLocks/>
          </p:cNvSpPr>
          <p:nvPr/>
        </p:nvSpPr>
        <p:spPr>
          <a:xfrm>
            <a:off x="7032911" y="5257800"/>
            <a:ext cx="1463040" cy="1123712"/>
          </a:xfrm>
          <a:prstGeom prst="roundRect">
            <a:avLst/>
          </a:prstGeom>
          <a:solidFill>
            <a:schemeClr val="tx2">
              <a:lumMod val="20000"/>
              <a:lumOff val="80000"/>
            </a:schemeClr>
          </a:solidFill>
          <a:ln w="12700">
            <a:solidFill>
              <a:schemeClr val="tx1"/>
            </a:solidFill>
          </a:ln>
        </p:spPr>
        <p:txBody>
          <a:bodyPr wrap="square" rtlCol="0" anchor="ctr" anchorCtr="0">
            <a:spAutoFit/>
          </a:bodyPr>
          <a:lstStyle/>
          <a:p>
            <a:pPr algn="ctr"/>
            <a:r>
              <a:rPr lang="en-US" sz="1200" dirty="0" err="1" smtClean="0">
                <a:latin typeface="Courier New" panose="02070309020205020404" pitchFamily="49" charset="0"/>
                <a:cs typeface="Courier New" panose="02070309020205020404" pitchFamily="49" charset="0"/>
              </a:rPr>
              <a:t>SnpEff</a:t>
            </a:r>
            <a:endParaRPr lang="en-US" sz="1200" dirty="0" smtClean="0">
              <a:latin typeface="Courier New" panose="02070309020205020404" pitchFamily="49" charset="0"/>
              <a:cs typeface="Courier New" panose="02070309020205020404" pitchFamily="49" charset="0"/>
            </a:endParaRPr>
          </a:p>
          <a:p>
            <a:pPr algn="ctr"/>
            <a:r>
              <a:rPr lang="en-US" sz="1200" dirty="0" smtClean="0">
                <a:latin typeface="Courier New" panose="02070309020205020404" pitchFamily="49" charset="0"/>
                <a:cs typeface="Courier New" panose="02070309020205020404" pitchFamily="49" charset="0"/>
              </a:rPr>
              <a:t>VEP</a:t>
            </a:r>
          </a:p>
          <a:p>
            <a:pPr algn="ctr"/>
            <a:r>
              <a:rPr lang="en-US" sz="1200" dirty="0" err="1" smtClean="0">
                <a:latin typeface="Courier New" panose="02070309020205020404" pitchFamily="49" charset="0"/>
                <a:cs typeface="Courier New" panose="02070309020205020404" pitchFamily="49" charset="0"/>
              </a:rPr>
              <a:t>dbscSNV</a:t>
            </a:r>
            <a:endParaRPr lang="en-US" sz="1200" dirty="0">
              <a:latin typeface="Courier New" panose="02070309020205020404" pitchFamily="49" charset="0"/>
              <a:cs typeface="Courier New" panose="02070309020205020404" pitchFamily="49" charset="0"/>
            </a:endParaRPr>
          </a:p>
          <a:p>
            <a:pPr algn="ctr"/>
            <a:r>
              <a:rPr lang="en-US" sz="1200" dirty="0" smtClean="0">
                <a:latin typeface="Courier New" panose="02070309020205020404" pitchFamily="49" charset="0"/>
                <a:cs typeface="Courier New" panose="02070309020205020404" pitchFamily="49" charset="0"/>
              </a:rPr>
              <a:t>FATHMM-MKL</a:t>
            </a:r>
          </a:p>
          <a:p>
            <a:pPr algn="ctr"/>
            <a:r>
              <a:rPr lang="en-US" sz="1200" dirty="0" smtClean="0">
                <a:latin typeface="Courier New" panose="02070309020205020404" pitchFamily="49" charset="0"/>
                <a:cs typeface="Courier New" panose="02070309020205020404" pitchFamily="49" charset="0"/>
              </a:rPr>
              <a:t>CADD</a:t>
            </a:r>
            <a:endParaRPr lang="en-US" sz="1000" dirty="0"/>
          </a:p>
        </p:txBody>
      </p:sp>
      <p:sp>
        <p:nvSpPr>
          <p:cNvPr id="96" name="Right Arrow 95"/>
          <p:cNvSpPr/>
          <p:nvPr/>
        </p:nvSpPr>
        <p:spPr>
          <a:xfrm>
            <a:off x="1943100" y="1423246"/>
            <a:ext cx="685800" cy="228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ight Arrow 96"/>
          <p:cNvSpPr/>
          <p:nvPr/>
        </p:nvSpPr>
        <p:spPr>
          <a:xfrm>
            <a:off x="4006431" y="1423246"/>
            <a:ext cx="685800" cy="228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ight Arrow 97"/>
          <p:cNvSpPr/>
          <p:nvPr/>
        </p:nvSpPr>
        <p:spPr>
          <a:xfrm rot="5400000">
            <a:off x="5152733" y="1550379"/>
            <a:ext cx="358088" cy="80327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ight Arrow 98"/>
          <p:cNvSpPr/>
          <p:nvPr/>
        </p:nvSpPr>
        <p:spPr>
          <a:xfrm rot="5400000">
            <a:off x="5152733" y="2353019"/>
            <a:ext cx="358088" cy="80327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ight Arrow 99"/>
          <p:cNvSpPr/>
          <p:nvPr/>
        </p:nvSpPr>
        <p:spPr>
          <a:xfrm rot="5400000">
            <a:off x="5152733" y="3153068"/>
            <a:ext cx="358088" cy="80327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rot="5400000">
            <a:off x="5152733" y="3953168"/>
            <a:ext cx="358088" cy="80327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ight Arrow 101"/>
          <p:cNvSpPr/>
          <p:nvPr/>
        </p:nvSpPr>
        <p:spPr>
          <a:xfrm rot="5400000">
            <a:off x="5152733" y="4753268"/>
            <a:ext cx="358088" cy="80327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Arrow 102"/>
          <p:cNvSpPr/>
          <p:nvPr/>
        </p:nvSpPr>
        <p:spPr>
          <a:xfrm rot="10800000">
            <a:off x="6273928" y="3829812"/>
            <a:ext cx="685800" cy="228600"/>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ight Arrow 103"/>
          <p:cNvSpPr/>
          <p:nvPr/>
        </p:nvSpPr>
        <p:spPr>
          <a:xfrm rot="10800000">
            <a:off x="6270754" y="3029712"/>
            <a:ext cx="685800" cy="228600"/>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p:cNvGrpSpPr/>
          <p:nvPr/>
        </p:nvGrpSpPr>
        <p:grpSpPr>
          <a:xfrm>
            <a:off x="6270754" y="4485853"/>
            <a:ext cx="685800" cy="560448"/>
            <a:chOff x="6270754" y="4508713"/>
            <a:chExt cx="685800" cy="560448"/>
          </a:xfrm>
        </p:grpSpPr>
        <p:sp>
          <p:nvSpPr>
            <p:cNvPr id="105" name="Right Arrow 104"/>
            <p:cNvSpPr/>
            <p:nvPr/>
          </p:nvSpPr>
          <p:spPr>
            <a:xfrm rot="10273077">
              <a:off x="6270754" y="4508713"/>
              <a:ext cx="685800" cy="228600"/>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ight Arrow 105"/>
            <p:cNvSpPr/>
            <p:nvPr/>
          </p:nvSpPr>
          <p:spPr>
            <a:xfrm rot="11340000">
              <a:off x="6270754" y="4840561"/>
              <a:ext cx="685800" cy="228600"/>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Right Arrow 106"/>
          <p:cNvSpPr/>
          <p:nvPr/>
        </p:nvSpPr>
        <p:spPr>
          <a:xfrm rot="10800000">
            <a:off x="6271260" y="5433059"/>
            <a:ext cx="685800" cy="228600"/>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ight Arrow 108"/>
          <p:cNvSpPr/>
          <p:nvPr/>
        </p:nvSpPr>
        <p:spPr>
          <a:xfrm rot="5400000">
            <a:off x="7585386" y="2656095"/>
            <a:ext cx="358088" cy="393667"/>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p:cNvGrpSpPr/>
          <p:nvPr/>
        </p:nvGrpSpPr>
        <p:grpSpPr>
          <a:xfrm>
            <a:off x="254002" y="1115481"/>
            <a:ext cx="6400800" cy="5285320"/>
            <a:chOff x="254002" y="1115481"/>
            <a:chExt cx="6400800" cy="5285320"/>
          </a:xfrm>
        </p:grpSpPr>
        <p:sp>
          <p:nvSpPr>
            <p:cNvPr id="111" name="Rectangle 110"/>
            <p:cNvSpPr/>
            <p:nvPr/>
          </p:nvSpPr>
          <p:spPr>
            <a:xfrm>
              <a:off x="270937" y="2062399"/>
              <a:ext cx="3859001" cy="4319114"/>
            </a:xfrm>
            <a:prstGeom prst="rect">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254002" y="1115481"/>
              <a:ext cx="6400800" cy="5285320"/>
              <a:chOff x="254002" y="1115481"/>
              <a:chExt cx="6400800" cy="5285320"/>
            </a:xfrm>
          </p:grpSpPr>
          <p:sp>
            <p:nvSpPr>
              <p:cNvPr id="113" name="Rectangle 112"/>
              <p:cNvSpPr/>
              <p:nvPr/>
            </p:nvSpPr>
            <p:spPr>
              <a:xfrm>
                <a:off x="2311401" y="1115481"/>
                <a:ext cx="4326468" cy="946917"/>
              </a:xfrm>
              <a:prstGeom prst="rect">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4129938" y="2062398"/>
                <a:ext cx="2507930" cy="663895"/>
              </a:xfrm>
              <a:prstGeom prst="rect">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368303" y="5569803"/>
                <a:ext cx="3606794" cy="830997"/>
              </a:xfrm>
              <a:prstGeom prst="rect">
                <a:avLst/>
              </a:prstGeom>
              <a:noFill/>
            </p:spPr>
            <p:txBody>
              <a:bodyPr wrap="square" rtlCol="0">
                <a:spAutoFit/>
              </a:bodyPr>
              <a:lstStyle/>
              <a:p>
                <a:pPr algn="ctr"/>
                <a:r>
                  <a:rPr lang="en-US" sz="2400" dirty="0" smtClean="0">
                    <a:latin typeface="+mj-lt"/>
                  </a:rPr>
                  <a:t>Molecular and Genomics Core Facility</a:t>
                </a:r>
                <a:endParaRPr lang="en-US" sz="2400" dirty="0">
                  <a:latin typeface="+mj-lt"/>
                </a:endParaRPr>
              </a:p>
            </p:txBody>
          </p:sp>
          <p:cxnSp>
            <p:nvCxnSpPr>
              <p:cNvPr id="116" name="Straight Connector 115"/>
              <p:cNvCxnSpPr/>
              <p:nvPr/>
            </p:nvCxnSpPr>
            <p:spPr>
              <a:xfrm flipV="1">
                <a:off x="254002" y="2057400"/>
                <a:ext cx="0" cy="43434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254002" y="2057400"/>
                <a:ext cx="205739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254002" y="6400800"/>
                <a:ext cx="389992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4144517" y="2743200"/>
                <a:ext cx="0" cy="365760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flipV="1">
                <a:off x="2311401" y="1115482"/>
                <a:ext cx="1" cy="94191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2311404" y="1115482"/>
                <a:ext cx="434339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4140202" y="2743200"/>
                <a:ext cx="2514600" cy="457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6654802" y="1115484"/>
                <a:ext cx="0" cy="1627716"/>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24" name="Group 123"/>
          <p:cNvGrpSpPr/>
          <p:nvPr/>
        </p:nvGrpSpPr>
        <p:grpSpPr>
          <a:xfrm>
            <a:off x="4140202" y="1710185"/>
            <a:ext cx="4660898" cy="5147815"/>
            <a:chOff x="4140202" y="1710185"/>
            <a:chExt cx="4660898" cy="5147815"/>
          </a:xfrm>
        </p:grpSpPr>
        <p:sp>
          <p:nvSpPr>
            <p:cNvPr id="125" name="Rectangle 124"/>
            <p:cNvSpPr/>
            <p:nvPr/>
          </p:nvSpPr>
          <p:spPr>
            <a:xfrm>
              <a:off x="4140202" y="2757489"/>
              <a:ext cx="4572000" cy="4096196"/>
            </a:xfrm>
            <a:prstGeom prst="rect">
              <a:avLst/>
            </a:prstGeom>
            <a:solidFill>
              <a:srgbClr val="DC143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671737" y="1710185"/>
              <a:ext cx="2040466" cy="1047303"/>
            </a:xfrm>
            <a:prstGeom prst="rect">
              <a:avLst/>
            </a:prstGeom>
            <a:solidFill>
              <a:srgbClr val="DC143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p:cNvCxnSpPr/>
            <p:nvPr/>
          </p:nvCxnSpPr>
          <p:spPr>
            <a:xfrm flipV="1">
              <a:off x="4144517" y="2743200"/>
              <a:ext cx="0" cy="365760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4140202" y="2743200"/>
              <a:ext cx="2514600" cy="457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4140202" y="6858000"/>
              <a:ext cx="4572000" cy="0"/>
            </a:xfrm>
            <a:prstGeom prst="line">
              <a:avLst/>
            </a:prstGeom>
            <a:ln w="38100">
              <a:solidFill>
                <a:srgbClr val="DC143C"/>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8712202" y="1772971"/>
              <a:ext cx="0" cy="5085029"/>
            </a:xfrm>
            <a:prstGeom prst="line">
              <a:avLst/>
            </a:prstGeom>
            <a:ln w="38100">
              <a:solidFill>
                <a:srgbClr val="DC143C"/>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368802" y="6027003"/>
              <a:ext cx="4432298" cy="830997"/>
            </a:xfrm>
            <a:prstGeom prst="rect">
              <a:avLst/>
            </a:prstGeom>
            <a:noFill/>
          </p:spPr>
          <p:txBody>
            <a:bodyPr wrap="square" rtlCol="0">
              <a:spAutoFit/>
            </a:bodyPr>
            <a:lstStyle/>
            <a:p>
              <a:r>
                <a:rPr lang="en-US" sz="2400" dirty="0" smtClean="0">
                  <a:latin typeface="+mj-lt"/>
                </a:rPr>
                <a:t>Mississippi Center</a:t>
              </a:r>
            </a:p>
            <a:p>
              <a:r>
                <a:rPr lang="en-US" sz="2400" dirty="0" smtClean="0">
                  <a:latin typeface="+mj-lt"/>
                </a:rPr>
                <a:t>for Supercomputing Research</a:t>
              </a:r>
              <a:endParaRPr lang="en-US" sz="2400" dirty="0">
                <a:latin typeface="+mj-lt"/>
              </a:endParaRPr>
            </a:p>
          </p:txBody>
        </p:sp>
        <p:cxnSp>
          <p:nvCxnSpPr>
            <p:cNvPr id="132" name="Straight Connector 131"/>
            <p:cNvCxnSpPr/>
            <p:nvPr/>
          </p:nvCxnSpPr>
          <p:spPr>
            <a:xfrm flipV="1">
              <a:off x="4143372" y="2743200"/>
              <a:ext cx="3170" cy="4114800"/>
            </a:xfrm>
            <a:prstGeom prst="line">
              <a:avLst/>
            </a:prstGeom>
            <a:ln w="38100">
              <a:solidFill>
                <a:srgbClr val="DC143C"/>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4140203" y="2743200"/>
              <a:ext cx="2514599" cy="0"/>
            </a:xfrm>
            <a:prstGeom prst="line">
              <a:avLst/>
            </a:prstGeom>
            <a:ln w="38100">
              <a:solidFill>
                <a:srgbClr val="DC143C"/>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6654802" y="1710185"/>
              <a:ext cx="0" cy="1033015"/>
            </a:xfrm>
            <a:prstGeom prst="line">
              <a:avLst/>
            </a:prstGeom>
            <a:ln w="38100">
              <a:solidFill>
                <a:srgbClr val="DC143C"/>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6654802" y="1714500"/>
              <a:ext cx="2057400" cy="0"/>
            </a:xfrm>
            <a:prstGeom prst="line">
              <a:avLst/>
            </a:prstGeom>
            <a:ln w="38100">
              <a:solidFill>
                <a:srgbClr val="DC143C"/>
              </a:solidFill>
            </a:ln>
          </p:spPr>
          <p:style>
            <a:lnRef idx="1">
              <a:schemeClr val="accent1"/>
            </a:lnRef>
            <a:fillRef idx="0">
              <a:schemeClr val="accent1"/>
            </a:fillRef>
            <a:effectRef idx="0">
              <a:schemeClr val="accent1"/>
            </a:effectRef>
            <a:fontRef idx="minor">
              <a:schemeClr val="tx1"/>
            </a:fontRef>
          </p:style>
        </p:cxnSp>
      </p:gr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14172" y="135497"/>
            <a:ext cx="2564004" cy="1652715"/>
          </a:xfrm>
          <a:prstGeom prst="rect">
            <a:avLst/>
          </a:prstGeom>
        </p:spPr>
      </p:pic>
    </p:spTree>
    <p:extLst>
      <p:ext uri="{BB962C8B-B14F-4D97-AF65-F5344CB8AC3E}">
        <p14:creationId xmlns:p14="http://schemas.microsoft.com/office/powerpoint/2010/main" val="331539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fade">
                                      <p:cBhvr>
                                        <p:cTn id="15" dur="500"/>
                                        <p:tgtEl>
                                          <p:spTgt spid="10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500"/>
                                        <p:tgtEl>
                                          <p:spTgt spid="109"/>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fade">
                                      <p:cBhvr>
                                        <p:cTn id="26" dur="500"/>
                                        <p:tgtEl>
                                          <p:spTgt spid="10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fade">
                                      <p:cBhvr>
                                        <p:cTn id="33" dur="500"/>
                                        <p:tgtEl>
                                          <p:spTgt spid="108"/>
                                        </p:tgtEl>
                                      </p:cBhvr>
                                    </p:animEffect>
                                  </p:childTnLst>
                                </p:cTn>
                              </p:par>
                              <p:par>
                                <p:cTn id="34" presetID="10" presetClass="entr" presetSubtype="0" fill="hold" nodeType="with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500"/>
                                        <p:tgtEl>
                                          <p:spTgt spid="74"/>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107"/>
                                        </p:tgtEl>
                                        <p:attrNameLst>
                                          <p:attrName>style.visibility</p:attrName>
                                        </p:attrNameLst>
                                      </p:cBhvr>
                                      <p:to>
                                        <p:strVal val="visible"/>
                                      </p:to>
                                    </p:set>
                                    <p:animEffect transition="in" filter="fade">
                                      <p:cBhvr>
                                        <p:cTn id="40" dur="500"/>
                                        <p:tgtEl>
                                          <p:spTgt spid="10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500"/>
                                        <p:tgtEl>
                                          <p:spTgt spid="7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110"/>
                                        </p:tgtEl>
                                        <p:attrNameLst>
                                          <p:attrName>style.visibility</p:attrName>
                                        </p:attrNameLst>
                                      </p:cBhvr>
                                      <p:to>
                                        <p:strVal val="visible"/>
                                      </p:to>
                                    </p:set>
                                    <p:anim calcmode="lin" valueType="num">
                                      <p:cBhvr additive="base">
                                        <p:cTn id="48" dur="2000" fill="hold"/>
                                        <p:tgtEl>
                                          <p:spTgt spid="110"/>
                                        </p:tgtEl>
                                        <p:attrNameLst>
                                          <p:attrName>ppt_x</p:attrName>
                                        </p:attrNameLst>
                                      </p:cBhvr>
                                      <p:tavLst>
                                        <p:tav tm="0">
                                          <p:val>
                                            <p:strVal val="0-#ppt_w/2"/>
                                          </p:val>
                                        </p:tav>
                                        <p:tav tm="100000">
                                          <p:val>
                                            <p:strVal val="#ppt_x"/>
                                          </p:val>
                                        </p:tav>
                                      </p:tavLst>
                                    </p:anim>
                                    <p:anim calcmode="lin" valueType="num">
                                      <p:cBhvr additive="base">
                                        <p:cTn id="49" dur="20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124"/>
                                        </p:tgtEl>
                                        <p:attrNameLst>
                                          <p:attrName>style.visibility</p:attrName>
                                        </p:attrNameLst>
                                      </p:cBhvr>
                                      <p:to>
                                        <p:strVal val="visible"/>
                                      </p:to>
                                    </p:set>
                                    <p:anim calcmode="lin" valueType="num">
                                      <p:cBhvr additive="base">
                                        <p:cTn id="54" dur="2000" fill="hold"/>
                                        <p:tgtEl>
                                          <p:spTgt spid="124"/>
                                        </p:tgtEl>
                                        <p:attrNameLst>
                                          <p:attrName>ppt_x</p:attrName>
                                        </p:attrNameLst>
                                      </p:cBhvr>
                                      <p:tavLst>
                                        <p:tav tm="0">
                                          <p:val>
                                            <p:strVal val="1+#ppt_w/2"/>
                                          </p:val>
                                        </p:tav>
                                        <p:tav tm="100000">
                                          <p:val>
                                            <p:strVal val="#ppt_x"/>
                                          </p:val>
                                        </p:tav>
                                      </p:tavLst>
                                    </p:anim>
                                    <p:anim calcmode="lin" valueType="num">
                                      <p:cBhvr additive="base">
                                        <p:cTn id="55" dur="2000" fill="hold"/>
                                        <p:tgtEl>
                                          <p:spTgt spid="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animBg="1"/>
      <p:bldP spid="78" grpId="0" animBg="1"/>
      <p:bldP spid="103" grpId="0" animBg="1"/>
      <p:bldP spid="104" grpId="0" animBg="1"/>
      <p:bldP spid="107" grpId="0" animBg="1"/>
      <p:bldP spid="10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81050" y="517526"/>
            <a:ext cx="7886700" cy="13255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Studying GPCR function</a:t>
            </a:r>
          </a:p>
          <a:p>
            <a:endParaRPr lang="en-US" sz="4000" dirty="0"/>
          </a:p>
        </p:txBody>
      </p:sp>
      <p:graphicFrame>
        <p:nvGraphicFramePr>
          <p:cNvPr id="7" name="Diagram 6"/>
          <p:cNvGraphicFramePr/>
          <p:nvPr/>
        </p:nvGraphicFramePr>
        <p:xfrm>
          <a:off x="414865" y="618065"/>
          <a:ext cx="8337550" cy="3056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440267" y="2827868"/>
            <a:ext cx="1938866" cy="1200329"/>
          </a:xfrm>
          <a:prstGeom prst="rect">
            <a:avLst/>
          </a:prstGeom>
          <a:noFill/>
        </p:spPr>
        <p:txBody>
          <a:bodyPr wrap="square" rtlCol="0">
            <a:spAutoFit/>
          </a:bodyPr>
          <a:lstStyle/>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Endogenous expression</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Cell phenotype</a:t>
            </a:r>
          </a:p>
          <a:p>
            <a:pPr marL="228600" indent="-225425">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p:txBody>
      </p:sp>
      <p:sp>
        <p:nvSpPr>
          <p:cNvPr id="5" name="TextBox 4"/>
          <p:cNvSpPr txBox="1"/>
          <p:nvPr/>
        </p:nvSpPr>
        <p:spPr>
          <a:xfrm>
            <a:off x="2675466" y="2827866"/>
            <a:ext cx="1938866" cy="1200329"/>
          </a:xfrm>
          <a:prstGeom prst="rect">
            <a:avLst/>
          </a:prstGeom>
          <a:noFill/>
        </p:spPr>
        <p:txBody>
          <a:bodyPr wrap="square" rtlCol="0">
            <a:spAutoFit/>
          </a:bodyPr>
          <a:lstStyle/>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Species</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Polymorphism</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(Dimerization)</a:t>
            </a:r>
          </a:p>
          <a:p>
            <a:pPr marL="228600" indent="-225425">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p:txBody>
      </p:sp>
      <p:sp>
        <p:nvSpPr>
          <p:cNvPr id="6" name="TextBox 5"/>
          <p:cNvSpPr txBox="1"/>
          <p:nvPr/>
        </p:nvSpPr>
        <p:spPr>
          <a:xfrm>
            <a:off x="4910665" y="2827865"/>
            <a:ext cx="1938866" cy="1477328"/>
          </a:xfrm>
          <a:prstGeom prst="rect">
            <a:avLst/>
          </a:prstGeom>
          <a:noFill/>
        </p:spPr>
        <p:txBody>
          <a:bodyPr wrap="square" rtlCol="0">
            <a:spAutoFit/>
          </a:bodyPr>
          <a:lstStyle/>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Which one(s)?</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How to measure?</a:t>
            </a:r>
          </a:p>
          <a:p>
            <a:pPr marL="228600" indent="-225425">
              <a:buFont typeface="Arial" panose="020B0604020202020204" pitchFamily="34" charset="0"/>
              <a:buChar char="•"/>
            </a:pPr>
            <a:r>
              <a:rPr lang="en-US" dirty="0" smtClean="0">
                <a:latin typeface="Arial" panose="020B0604020202020204" pitchFamily="34" charset="0"/>
                <a:cs typeface="Arial" panose="020B0604020202020204" pitchFamily="34" charset="0"/>
              </a:rPr>
              <a:t>Stimulating vs inhibitory</a:t>
            </a:r>
          </a:p>
        </p:txBody>
      </p:sp>
      <p:sp>
        <p:nvSpPr>
          <p:cNvPr id="17" name="Oval 16"/>
          <p:cNvSpPr/>
          <p:nvPr/>
        </p:nvSpPr>
        <p:spPr>
          <a:xfrm>
            <a:off x="694267" y="4013203"/>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HEK293</a:t>
            </a:r>
            <a:endParaRPr lang="en-US" sz="2800" dirty="0">
              <a:solidFill>
                <a:schemeClr val="tx1"/>
              </a:solidFill>
              <a:latin typeface="Arial" panose="020B0604020202020204" pitchFamily="34" charset="0"/>
              <a:cs typeface="Arial" panose="020B0604020202020204" pitchFamily="34" charset="0"/>
            </a:endParaRPr>
          </a:p>
        </p:txBody>
      </p:sp>
      <p:sp>
        <p:nvSpPr>
          <p:cNvPr id="18" name="Oval 17"/>
          <p:cNvSpPr/>
          <p:nvPr/>
        </p:nvSpPr>
        <p:spPr>
          <a:xfrm>
            <a:off x="904500" y="4639422"/>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CHO</a:t>
            </a:r>
            <a:endParaRPr lang="en-US" sz="2800" dirty="0">
              <a:solidFill>
                <a:schemeClr val="tx1"/>
              </a:solidFill>
              <a:latin typeface="Arial" panose="020B0604020202020204" pitchFamily="34" charset="0"/>
              <a:cs typeface="Arial" panose="020B0604020202020204" pitchFamily="34" charset="0"/>
            </a:endParaRPr>
          </a:p>
        </p:txBody>
      </p:sp>
      <p:sp>
        <p:nvSpPr>
          <p:cNvPr id="20" name="Oval 19"/>
          <p:cNvSpPr/>
          <p:nvPr/>
        </p:nvSpPr>
        <p:spPr>
          <a:xfrm>
            <a:off x="1160131" y="5264797"/>
            <a:ext cx="677333" cy="41486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SK-N-MC</a:t>
            </a:r>
            <a:endParaRPr lang="en-US" sz="800" dirty="0">
              <a:solidFill>
                <a:schemeClr val="tx1"/>
              </a:solidFill>
              <a:latin typeface="Arial" panose="020B0604020202020204" pitchFamily="34" charset="0"/>
              <a:cs typeface="Arial" panose="020B0604020202020204" pitchFamily="34" charset="0"/>
            </a:endParaRPr>
          </a:p>
        </p:txBody>
      </p:sp>
      <p:sp>
        <p:nvSpPr>
          <p:cNvPr id="24" name="Oval 23"/>
          <p:cNvSpPr/>
          <p:nvPr/>
        </p:nvSpPr>
        <p:spPr>
          <a:xfrm>
            <a:off x="2904068" y="4013197"/>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OPRM1</a:t>
            </a:r>
            <a:endParaRPr lang="en-US" sz="2000" dirty="0">
              <a:solidFill>
                <a:schemeClr val="tx1"/>
              </a:solidFill>
              <a:latin typeface="Arial" panose="020B0604020202020204" pitchFamily="34" charset="0"/>
              <a:cs typeface="Arial" panose="020B0604020202020204" pitchFamily="34" charset="0"/>
            </a:endParaRPr>
          </a:p>
        </p:txBody>
      </p:sp>
      <p:sp>
        <p:nvSpPr>
          <p:cNvPr id="25" name="Oval 24"/>
          <p:cNvSpPr/>
          <p:nvPr/>
        </p:nvSpPr>
        <p:spPr>
          <a:xfrm>
            <a:off x="3644899" y="4466867"/>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DRD4</a:t>
            </a:r>
            <a:endParaRPr lang="en-US" sz="2000" dirty="0">
              <a:solidFill>
                <a:schemeClr val="tx1"/>
              </a:solidFill>
              <a:latin typeface="Arial" panose="020B0604020202020204" pitchFamily="34" charset="0"/>
              <a:cs typeface="Arial" panose="020B0604020202020204" pitchFamily="34" charset="0"/>
            </a:endParaRPr>
          </a:p>
        </p:txBody>
      </p:sp>
      <p:sp>
        <p:nvSpPr>
          <p:cNvPr id="26" name="Oval 25"/>
          <p:cNvSpPr/>
          <p:nvPr/>
        </p:nvSpPr>
        <p:spPr>
          <a:xfrm>
            <a:off x="3081865" y="4923362"/>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CRHR2</a:t>
            </a:r>
            <a:endParaRPr lang="en-US" sz="2000" dirty="0">
              <a:solidFill>
                <a:schemeClr val="tx1"/>
              </a:solidFill>
              <a:latin typeface="Arial" panose="020B0604020202020204" pitchFamily="34" charset="0"/>
              <a:cs typeface="Arial" panose="020B0604020202020204" pitchFamily="34" charset="0"/>
            </a:endParaRPr>
          </a:p>
        </p:txBody>
      </p:sp>
      <p:sp>
        <p:nvSpPr>
          <p:cNvPr id="30" name="Right Arrow 29"/>
          <p:cNvSpPr/>
          <p:nvPr/>
        </p:nvSpPr>
        <p:spPr>
          <a:xfrm>
            <a:off x="5692138" y="4363580"/>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bg1">
                    <a:lumMod val="95000"/>
                  </a:schemeClr>
                </a:solidFill>
                <a:latin typeface="Arial" panose="020B0604020202020204" pitchFamily="34" charset="0"/>
                <a:cs typeface="Arial" panose="020B0604020202020204" pitchFamily="34" charset="0"/>
              </a:rPr>
              <a:t>cAMP</a:t>
            </a:r>
            <a:r>
              <a:rPr lang="en-US" sz="900" dirty="0" smtClean="0">
                <a:solidFill>
                  <a:schemeClr val="bg1">
                    <a:lumMod val="95000"/>
                  </a:schemeClr>
                </a:solidFill>
                <a:latin typeface="Arial" panose="020B0604020202020204" pitchFamily="34" charset="0"/>
                <a:cs typeface="Arial" panose="020B0604020202020204" pitchFamily="34" charset="0"/>
              </a:rPr>
              <a:t>/PKA</a:t>
            </a:r>
            <a:endParaRPr lang="en-US" sz="900" dirty="0">
              <a:solidFill>
                <a:schemeClr val="bg1">
                  <a:lumMod val="95000"/>
                </a:schemeClr>
              </a:solidFill>
              <a:latin typeface="Arial" panose="020B0604020202020204" pitchFamily="34" charset="0"/>
              <a:cs typeface="Arial" panose="020B0604020202020204" pitchFamily="34" charset="0"/>
            </a:endParaRPr>
          </a:p>
        </p:txBody>
      </p:sp>
      <p:sp>
        <p:nvSpPr>
          <p:cNvPr id="33" name="Right Arrow 32"/>
          <p:cNvSpPr/>
          <p:nvPr/>
        </p:nvSpPr>
        <p:spPr>
          <a:xfrm>
            <a:off x="5303730" y="5016424"/>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MAPK/</a:t>
            </a:r>
            <a:r>
              <a:rPr lang="en-US" sz="900" dirty="0" err="1">
                <a:latin typeface="Arial" panose="020B0604020202020204" pitchFamily="34" charset="0"/>
                <a:cs typeface="Arial" panose="020B0604020202020204" pitchFamily="34" charset="0"/>
              </a:rPr>
              <a:t>Erk</a:t>
            </a:r>
            <a:endParaRPr lang="en-US" sz="900" dirty="0">
              <a:latin typeface="Arial" panose="020B0604020202020204" pitchFamily="34" charset="0"/>
              <a:cs typeface="Arial" panose="020B0604020202020204" pitchFamily="34" charset="0"/>
            </a:endParaRPr>
          </a:p>
        </p:txBody>
      </p:sp>
      <p:sp>
        <p:nvSpPr>
          <p:cNvPr id="3" name="Rectangle 2"/>
          <p:cNvSpPr/>
          <p:nvPr/>
        </p:nvSpPr>
        <p:spPr>
          <a:xfrm>
            <a:off x="6553200" y="1295400"/>
            <a:ext cx="2590800" cy="1532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p:nvPr/>
        </p:nvCxnSpPr>
        <p:spPr>
          <a:xfrm flipH="1">
            <a:off x="7165180" y="4599579"/>
            <a:ext cx="1747436" cy="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7266861" y="280763"/>
            <a:ext cx="1055532" cy="633319"/>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HEK293</a:t>
            </a:r>
            <a:endParaRPr lang="en-US" sz="2800" dirty="0">
              <a:solidFill>
                <a:schemeClr val="tx1"/>
              </a:solidFill>
              <a:latin typeface="Arial" panose="020B0604020202020204" pitchFamily="34" charset="0"/>
              <a:cs typeface="Arial" panose="020B0604020202020204" pitchFamily="34" charset="0"/>
            </a:endParaRPr>
          </a:p>
        </p:txBody>
      </p:sp>
      <p:sp>
        <p:nvSpPr>
          <p:cNvPr id="92" name="Oval 91"/>
          <p:cNvSpPr/>
          <p:nvPr/>
        </p:nvSpPr>
        <p:spPr>
          <a:xfrm>
            <a:off x="7059428" y="1218706"/>
            <a:ext cx="1055532" cy="633319"/>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CHO</a:t>
            </a:r>
            <a:endParaRPr lang="en-US" sz="2800" dirty="0">
              <a:solidFill>
                <a:schemeClr val="tx1"/>
              </a:solidFill>
              <a:latin typeface="Arial" panose="020B0604020202020204" pitchFamily="34" charset="0"/>
              <a:cs typeface="Arial" panose="020B0604020202020204" pitchFamily="34" charset="0"/>
            </a:endParaRPr>
          </a:p>
        </p:txBody>
      </p:sp>
      <p:sp>
        <p:nvSpPr>
          <p:cNvPr id="93" name="Oval 92"/>
          <p:cNvSpPr/>
          <p:nvPr/>
        </p:nvSpPr>
        <p:spPr>
          <a:xfrm>
            <a:off x="7580388" y="1926176"/>
            <a:ext cx="1055532" cy="633319"/>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SK-N-MC</a:t>
            </a:r>
            <a:endParaRPr lang="en-US" sz="800" dirty="0">
              <a:solidFill>
                <a:schemeClr val="tx1"/>
              </a:solidFill>
              <a:latin typeface="Arial" panose="020B0604020202020204" pitchFamily="34" charset="0"/>
              <a:cs typeface="Arial" panose="020B0604020202020204" pitchFamily="34" charset="0"/>
            </a:endParaRPr>
          </a:p>
        </p:txBody>
      </p:sp>
      <p:sp>
        <p:nvSpPr>
          <p:cNvPr id="94" name="Right Arrow 93"/>
          <p:cNvSpPr/>
          <p:nvPr/>
        </p:nvSpPr>
        <p:spPr>
          <a:xfrm>
            <a:off x="8072886" y="314499"/>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bg1">
                    <a:lumMod val="95000"/>
                  </a:schemeClr>
                </a:solidFill>
                <a:latin typeface="Arial" panose="020B0604020202020204" pitchFamily="34" charset="0"/>
                <a:cs typeface="Arial" panose="020B0604020202020204" pitchFamily="34" charset="0"/>
              </a:rPr>
              <a:t>cAMP</a:t>
            </a:r>
            <a:r>
              <a:rPr lang="en-US" sz="900" dirty="0" smtClean="0">
                <a:solidFill>
                  <a:schemeClr val="bg1">
                    <a:lumMod val="95000"/>
                  </a:schemeClr>
                </a:solidFill>
                <a:latin typeface="Arial" panose="020B0604020202020204" pitchFamily="34" charset="0"/>
                <a:cs typeface="Arial" panose="020B0604020202020204" pitchFamily="34" charset="0"/>
              </a:rPr>
              <a:t>/PKA</a:t>
            </a:r>
            <a:endParaRPr lang="en-US" sz="900" dirty="0">
              <a:solidFill>
                <a:schemeClr val="bg1">
                  <a:lumMod val="95000"/>
                </a:schemeClr>
              </a:solidFill>
              <a:latin typeface="Arial" panose="020B0604020202020204" pitchFamily="34" charset="0"/>
              <a:cs typeface="Arial" panose="020B0604020202020204" pitchFamily="34" charset="0"/>
            </a:endParaRPr>
          </a:p>
        </p:txBody>
      </p:sp>
      <p:sp>
        <p:nvSpPr>
          <p:cNvPr id="95" name="Right Arrow 94"/>
          <p:cNvSpPr/>
          <p:nvPr/>
        </p:nvSpPr>
        <p:spPr>
          <a:xfrm>
            <a:off x="7825236" y="1253399"/>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bg1">
                    <a:lumMod val="95000"/>
                  </a:schemeClr>
                </a:solidFill>
                <a:latin typeface="Arial" panose="020B0604020202020204" pitchFamily="34" charset="0"/>
                <a:cs typeface="Arial" panose="020B0604020202020204" pitchFamily="34" charset="0"/>
              </a:rPr>
              <a:t>cAMP</a:t>
            </a:r>
            <a:r>
              <a:rPr lang="en-US" sz="900" dirty="0" smtClean="0">
                <a:solidFill>
                  <a:schemeClr val="bg1">
                    <a:lumMod val="95000"/>
                  </a:schemeClr>
                </a:solidFill>
                <a:latin typeface="Arial" panose="020B0604020202020204" pitchFamily="34" charset="0"/>
                <a:cs typeface="Arial" panose="020B0604020202020204" pitchFamily="34" charset="0"/>
              </a:rPr>
              <a:t>/PKA</a:t>
            </a:r>
            <a:endParaRPr lang="en-US" sz="900" dirty="0">
              <a:solidFill>
                <a:schemeClr val="bg1">
                  <a:lumMod val="95000"/>
                </a:schemeClr>
              </a:solidFill>
              <a:latin typeface="Arial" panose="020B0604020202020204" pitchFamily="34" charset="0"/>
              <a:cs typeface="Arial" panose="020B0604020202020204" pitchFamily="34" charset="0"/>
            </a:endParaRPr>
          </a:p>
        </p:txBody>
      </p:sp>
      <p:sp>
        <p:nvSpPr>
          <p:cNvPr id="96" name="Right Arrow 95"/>
          <p:cNvSpPr/>
          <p:nvPr/>
        </p:nvSpPr>
        <p:spPr>
          <a:xfrm>
            <a:off x="8373448" y="1943902"/>
            <a:ext cx="719666" cy="54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bg1">
                    <a:lumMod val="95000"/>
                  </a:schemeClr>
                </a:solidFill>
                <a:latin typeface="Arial" panose="020B0604020202020204" pitchFamily="34" charset="0"/>
                <a:cs typeface="Arial" panose="020B0604020202020204" pitchFamily="34" charset="0"/>
              </a:rPr>
              <a:t>cAMP</a:t>
            </a:r>
            <a:r>
              <a:rPr lang="en-US" sz="900" dirty="0" smtClean="0">
                <a:solidFill>
                  <a:schemeClr val="bg1">
                    <a:lumMod val="95000"/>
                  </a:schemeClr>
                </a:solidFill>
                <a:latin typeface="Arial" panose="020B0604020202020204" pitchFamily="34" charset="0"/>
                <a:cs typeface="Arial" panose="020B0604020202020204" pitchFamily="34" charset="0"/>
              </a:rPr>
              <a:t>/PKA</a:t>
            </a:r>
            <a:endParaRPr lang="en-US" sz="900" dirty="0">
              <a:solidFill>
                <a:schemeClr val="bg1">
                  <a:lumMod val="95000"/>
                </a:schemeClr>
              </a:solidFill>
              <a:latin typeface="Arial" panose="020B0604020202020204" pitchFamily="34" charset="0"/>
              <a:cs typeface="Arial" panose="020B0604020202020204" pitchFamily="34" charset="0"/>
            </a:endParaRPr>
          </a:p>
        </p:txBody>
      </p:sp>
      <p:sp>
        <p:nvSpPr>
          <p:cNvPr id="97" name="Oval 96"/>
          <p:cNvSpPr/>
          <p:nvPr/>
        </p:nvSpPr>
        <p:spPr>
          <a:xfrm>
            <a:off x="7231593" y="2691119"/>
            <a:ext cx="1055532" cy="633319"/>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HEK293</a:t>
            </a:r>
            <a:endParaRPr lang="en-US" sz="2800" dirty="0">
              <a:solidFill>
                <a:schemeClr val="tx1"/>
              </a:solidFill>
              <a:latin typeface="Arial" panose="020B0604020202020204" pitchFamily="34" charset="0"/>
              <a:cs typeface="Arial" panose="020B0604020202020204" pitchFamily="34" charset="0"/>
            </a:endParaRPr>
          </a:p>
        </p:txBody>
      </p:sp>
      <p:sp>
        <p:nvSpPr>
          <p:cNvPr id="98" name="Oval 97"/>
          <p:cNvSpPr/>
          <p:nvPr/>
        </p:nvSpPr>
        <p:spPr>
          <a:xfrm>
            <a:off x="7024160" y="3629062"/>
            <a:ext cx="1055532" cy="633319"/>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Arial" panose="020B0604020202020204" pitchFamily="34" charset="0"/>
                <a:cs typeface="Arial" panose="020B0604020202020204" pitchFamily="34" charset="0"/>
              </a:rPr>
              <a:t>CHO</a:t>
            </a:r>
            <a:endParaRPr lang="en-US" sz="2800" dirty="0">
              <a:solidFill>
                <a:schemeClr val="tx1"/>
              </a:solidFill>
              <a:latin typeface="Arial" panose="020B0604020202020204" pitchFamily="34" charset="0"/>
              <a:cs typeface="Arial" panose="020B0604020202020204" pitchFamily="34" charset="0"/>
            </a:endParaRPr>
          </a:p>
        </p:txBody>
      </p:sp>
      <p:sp>
        <p:nvSpPr>
          <p:cNvPr id="99" name="Oval 98"/>
          <p:cNvSpPr/>
          <p:nvPr/>
        </p:nvSpPr>
        <p:spPr>
          <a:xfrm>
            <a:off x="8037582" y="3241542"/>
            <a:ext cx="1055532" cy="633319"/>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SK-N-MC</a:t>
            </a:r>
            <a:endParaRPr lang="en-US" sz="800" dirty="0">
              <a:solidFill>
                <a:schemeClr val="tx1"/>
              </a:solidFill>
              <a:latin typeface="Arial" panose="020B0604020202020204" pitchFamily="34" charset="0"/>
              <a:cs typeface="Arial" panose="020B0604020202020204" pitchFamily="34" charset="0"/>
            </a:endParaRPr>
          </a:p>
        </p:txBody>
      </p:sp>
      <p:sp>
        <p:nvSpPr>
          <p:cNvPr id="100" name="Oval 99"/>
          <p:cNvSpPr/>
          <p:nvPr/>
        </p:nvSpPr>
        <p:spPr>
          <a:xfrm>
            <a:off x="7485039" y="2835598"/>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OPRM1</a:t>
            </a:r>
            <a:endParaRPr lang="en-US" sz="2000" dirty="0">
              <a:solidFill>
                <a:schemeClr val="tx1"/>
              </a:solidFill>
              <a:latin typeface="Arial" panose="020B0604020202020204" pitchFamily="34" charset="0"/>
              <a:cs typeface="Arial" panose="020B0604020202020204" pitchFamily="34" charset="0"/>
            </a:endParaRPr>
          </a:p>
        </p:txBody>
      </p:sp>
      <p:sp>
        <p:nvSpPr>
          <p:cNvPr id="101" name="Oval 100"/>
          <p:cNvSpPr/>
          <p:nvPr/>
        </p:nvSpPr>
        <p:spPr>
          <a:xfrm>
            <a:off x="7277606" y="3787892"/>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OPRM1</a:t>
            </a:r>
            <a:endParaRPr lang="en-US" sz="2000" dirty="0">
              <a:solidFill>
                <a:schemeClr val="tx1"/>
              </a:solidFill>
              <a:latin typeface="Arial" panose="020B0604020202020204" pitchFamily="34" charset="0"/>
              <a:cs typeface="Arial" panose="020B0604020202020204" pitchFamily="34" charset="0"/>
            </a:endParaRPr>
          </a:p>
        </p:txBody>
      </p:sp>
      <p:sp>
        <p:nvSpPr>
          <p:cNvPr id="102" name="Oval 101"/>
          <p:cNvSpPr/>
          <p:nvPr/>
        </p:nvSpPr>
        <p:spPr>
          <a:xfrm>
            <a:off x="8270582" y="3384238"/>
            <a:ext cx="548640" cy="54864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tx1"/>
                </a:solidFill>
                <a:latin typeface="Arial" panose="020B0604020202020204" pitchFamily="34" charset="0"/>
                <a:cs typeface="Arial" panose="020B0604020202020204" pitchFamily="34" charset="0"/>
              </a:rPr>
              <a:t>OPRM1</a:t>
            </a:r>
            <a:endParaRPr lang="en-US" sz="2000" dirty="0">
              <a:solidFill>
                <a:schemeClr val="tx1"/>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7"/>
          <a:stretch>
            <a:fillRect/>
          </a:stretch>
        </p:blipFill>
        <p:spPr>
          <a:xfrm>
            <a:off x="7066356" y="5264797"/>
            <a:ext cx="1521765" cy="1293708"/>
          </a:xfrm>
          <a:prstGeom prst="rect">
            <a:avLst/>
          </a:prstGeom>
        </p:spPr>
      </p:pic>
      <p:pic>
        <p:nvPicPr>
          <p:cNvPr id="9" name="Picture 8"/>
          <p:cNvPicPr>
            <a:picLocks noChangeAspect="1"/>
          </p:cNvPicPr>
          <p:nvPr/>
        </p:nvPicPr>
        <p:blipFill>
          <a:blip r:embed="rId8"/>
          <a:stretch>
            <a:fillRect/>
          </a:stretch>
        </p:blipFill>
        <p:spPr>
          <a:xfrm>
            <a:off x="8270582" y="4862627"/>
            <a:ext cx="764547" cy="524261"/>
          </a:xfrm>
          <a:prstGeom prst="rect">
            <a:avLst/>
          </a:prstGeom>
        </p:spPr>
      </p:pic>
    </p:spTree>
    <p:extLst>
      <p:ext uri="{BB962C8B-B14F-4D97-AF65-F5344CB8AC3E}">
        <p14:creationId xmlns:p14="http://schemas.microsoft.com/office/powerpoint/2010/main" val="115921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1000"/>
                                        <p:tgtEl>
                                          <p:spTgt spid="91"/>
                                        </p:tgtEl>
                                      </p:cBhvr>
                                    </p:animEffect>
                                    <p:anim calcmode="lin" valueType="num">
                                      <p:cBhvr>
                                        <p:cTn id="13" dur="1000" fill="hold"/>
                                        <p:tgtEl>
                                          <p:spTgt spid="91"/>
                                        </p:tgtEl>
                                        <p:attrNameLst>
                                          <p:attrName>ppt_x</p:attrName>
                                        </p:attrNameLst>
                                      </p:cBhvr>
                                      <p:tavLst>
                                        <p:tav tm="0">
                                          <p:val>
                                            <p:strVal val="#ppt_x"/>
                                          </p:val>
                                        </p:tav>
                                        <p:tav tm="100000">
                                          <p:val>
                                            <p:strVal val="#ppt_x"/>
                                          </p:val>
                                        </p:tav>
                                      </p:tavLst>
                                    </p:anim>
                                    <p:anim calcmode="lin" valueType="num">
                                      <p:cBhvr>
                                        <p:cTn id="14" dur="1000" fill="hold"/>
                                        <p:tgtEl>
                                          <p:spTgt spid="9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1000"/>
                                        <p:tgtEl>
                                          <p:spTgt spid="92"/>
                                        </p:tgtEl>
                                      </p:cBhvr>
                                    </p:animEffect>
                                    <p:anim calcmode="lin" valueType="num">
                                      <p:cBhvr>
                                        <p:cTn id="18" dur="1000" fill="hold"/>
                                        <p:tgtEl>
                                          <p:spTgt spid="92"/>
                                        </p:tgtEl>
                                        <p:attrNameLst>
                                          <p:attrName>ppt_x</p:attrName>
                                        </p:attrNameLst>
                                      </p:cBhvr>
                                      <p:tavLst>
                                        <p:tav tm="0">
                                          <p:val>
                                            <p:strVal val="#ppt_x"/>
                                          </p:val>
                                        </p:tav>
                                        <p:tav tm="100000">
                                          <p:val>
                                            <p:strVal val="#ppt_x"/>
                                          </p:val>
                                        </p:tav>
                                      </p:tavLst>
                                    </p:anim>
                                    <p:anim calcmode="lin" valueType="num">
                                      <p:cBhvr>
                                        <p:cTn id="19" dur="1000" fill="hold"/>
                                        <p:tgtEl>
                                          <p:spTgt spid="9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1000"/>
                                        <p:tgtEl>
                                          <p:spTgt spid="93"/>
                                        </p:tgtEl>
                                      </p:cBhvr>
                                    </p:animEffect>
                                    <p:anim calcmode="lin" valueType="num">
                                      <p:cBhvr>
                                        <p:cTn id="23" dur="1000" fill="hold"/>
                                        <p:tgtEl>
                                          <p:spTgt spid="93"/>
                                        </p:tgtEl>
                                        <p:attrNameLst>
                                          <p:attrName>ppt_x</p:attrName>
                                        </p:attrNameLst>
                                      </p:cBhvr>
                                      <p:tavLst>
                                        <p:tav tm="0">
                                          <p:val>
                                            <p:strVal val="#ppt_x"/>
                                          </p:val>
                                        </p:tav>
                                        <p:tav tm="100000">
                                          <p:val>
                                            <p:strVal val="#ppt_x"/>
                                          </p:val>
                                        </p:tav>
                                      </p:tavLst>
                                    </p:anim>
                                    <p:anim calcmode="lin" valueType="num">
                                      <p:cBhvr>
                                        <p:cTn id="24" dur="1000" fill="hold"/>
                                        <p:tgtEl>
                                          <p:spTgt spid="9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1000"/>
                                        <p:tgtEl>
                                          <p:spTgt spid="94"/>
                                        </p:tgtEl>
                                      </p:cBhvr>
                                    </p:animEffect>
                                    <p:anim calcmode="lin" valueType="num">
                                      <p:cBhvr>
                                        <p:cTn id="28" dur="1000" fill="hold"/>
                                        <p:tgtEl>
                                          <p:spTgt spid="94"/>
                                        </p:tgtEl>
                                        <p:attrNameLst>
                                          <p:attrName>ppt_x</p:attrName>
                                        </p:attrNameLst>
                                      </p:cBhvr>
                                      <p:tavLst>
                                        <p:tav tm="0">
                                          <p:val>
                                            <p:strVal val="#ppt_x"/>
                                          </p:val>
                                        </p:tav>
                                        <p:tav tm="100000">
                                          <p:val>
                                            <p:strVal val="#ppt_x"/>
                                          </p:val>
                                        </p:tav>
                                      </p:tavLst>
                                    </p:anim>
                                    <p:anim calcmode="lin" valueType="num">
                                      <p:cBhvr>
                                        <p:cTn id="29" dur="1000" fill="hold"/>
                                        <p:tgtEl>
                                          <p:spTgt spid="9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1000"/>
                                        <p:tgtEl>
                                          <p:spTgt spid="95"/>
                                        </p:tgtEl>
                                      </p:cBhvr>
                                    </p:animEffect>
                                    <p:anim calcmode="lin" valueType="num">
                                      <p:cBhvr>
                                        <p:cTn id="33" dur="1000" fill="hold"/>
                                        <p:tgtEl>
                                          <p:spTgt spid="95"/>
                                        </p:tgtEl>
                                        <p:attrNameLst>
                                          <p:attrName>ppt_x</p:attrName>
                                        </p:attrNameLst>
                                      </p:cBhvr>
                                      <p:tavLst>
                                        <p:tav tm="0">
                                          <p:val>
                                            <p:strVal val="#ppt_x"/>
                                          </p:val>
                                        </p:tav>
                                        <p:tav tm="100000">
                                          <p:val>
                                            <p:strVal val="#ppt_x"/>
                                          </p:val>
                                        </p:tav>
                                      </p:tavLst>
                                    </p:anim>
                                    <p:anim calcmode="lin" valueType="num">
                                      <p:cBhvr>
                                        <p:cTn id="34" dur="1000" fill="hold"/>
                                        <p:tgtEl>
                                          <p:spTgt spid="9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1000"/>
                                        <p:tgtEl>
                                          <p:spTgt spid="96"/>
                                        </p:tgtEl>
                                      </p:cBhvr>
                                    </p:animEffect>
                                    <p:anim calcmode="lin" valueType="num">
                                      <p:cBhvr>
                                        <p:cTn id="38" dur="1000" fill="hold"/>
                                        <p:tgtEl>
                                          <p:spTgt spid="96"/>
                                        </p:tgtEl>
                                        <p:attrNameLst>
                                          <p:attrName>ppt_x</p:attrName>
                                        </p:attrNameLst>
                                      </p:cBhvr>
                                      <p:tavLst>
                                        <p:tav tm="0">
                                          <p:val>
                                            <p:strVal val="#ppt_x"/>
                                          </p:val>
                                        </p:tav>
                                        <p:tav tm="100000">
                                          <p:val>
                                            <p:strVal val="#ppt_x"/>
                                          </p:val>
                                        </p:tav>
                                      </p:tavLst>
                                    </p:anim>
                                    <p:anim calcmode="lin" valueType="num">
                                      <p:cBhvr>
                                        <p:cTn id="39" dur="1000" fill="hold"/>
                                        <p:tgtEl>
                                          <p:spTgt spid="9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1000"/>
                                        <p:tgtEl>
                                          <p:spTgt spid="97"/>
                                        </p:tgtEl>
                                      </p:cBhvr>
                                    </p:animEffect>
                                    <p:anim calcmode="lin" valueType="num">
                                      <p:cBhvr>
                                        <p:cTn id="43" dur="1000" fill="hold"/>
                                        <p:tgtEl>
                                          <p:spTgt spid="97"/>
                                        </p:tgtEl>
                                        <p:attrNameLst>
                                          <p:attrName>ppt_x</p:attrName>
                                        </p:attrNameLst>
                                      </p:cBhvr>
                                      <p:tavLst>
                                        <p:tav tm="0">
                                          <p:val>
                                            <p:strVal val="#ppt_x"/>
                                          </p:val>
                                        </p:tav>
                                        <p:tav tm="100000">
                                          <p:val>
                                            <p:strVal val="#ppt_x"/>
                                          </p:val>
                                        </p:tav>
                                      </p:tavLst>
                                    </p:anim>
                                    <p:anim calcmode="lin" valueType="num">
                                      <p:cBhvr>
                                        <p:cTn id="44" dur="1000" fill="hold"/>
                                        <p:tgtEl>
                                          <p:spTgt spid="9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8"/>
                                        </p:tgtEl>
                                        <p:attrNameLst>
                                          <p:attrName>style.visibility</p:attrName>
                                        </p:attrNameLst>
                                      </p:cBhvr>
                                      <p:to>
                                        <p:strVal val="visible"/>
                                      </p:to>
                                    </p:set>
                                    <p:animEffect transition="in" filter="fade">
                                      <p:cBhvr>
                                        <p:cTn id="47" dur="1000"/>
                                        <p:tgtEl>
                                          <p:spTgt spid="98"/>
                                        </p:tgtEl>
                                      </p:cBhvr>
                                    </p:animEffect>
                                    <p:anim calcmode="lin" valueType="num">
                                      <p:cBhvr>
                                        <p:cTn id="48" dur="1000" fill="hold"/>
                                        <p:tgtEl>
                                          <p:spTgt spid="98"/>
                                        </p:tgtEl>
                                        <p:attrNameLst>
                                          <p:attrName>ppt_x</p:attrName>
                                        </p:attrNameLst>
                                      </p:cBhvr>
                                      <p:tavLst>
                                        <p:tav tm="0">
                                          <p:val>
                                            <p:strVal val="#ppt_x"/>
                                          </p:val>
                                        </p:tav>
                                        <p:tav tm="100000">
                                          <p:val>
                                            <p:strVal val="#ppt_x"/>
                                          </p:val>
                                        </p:tav>
                                      </p:tavLst>
                                    </p:anim>
                                    <p:anim calcmode="lin" valueType="num">
                                      <p:cBhvr>
                                        <p:cTn id="49" dur="1000" fill="hold"/>
                                        <p:tgtEl>
                                          <p:spTgt spid="9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1000"/>
                                        <p:tgtEl>
                                          <p:spTgt spid="99"/>
                                        </p:tgtEl>
                                      </p:cBhvr>
                                    </p:animEffect>
                                    <p:anim calcmode="lin" valueType="num">
                                      <p:cBhvr>
                                        <p:cTn id="53" dur="1000" fill="hold"/>
                                        <p:tgtEl>
                                          <p:spTgt spid="99"/>
                                        </p:tgtEl>
                                        <p:attrNameLst>
                                          <p:attrName>ppt_x</p:attrName>
                                        </p:attrNameLst>
                                      </p:cBhvr>
                                      <p:tavLst>
                                        <p:tav tm="0">
                                          <p:val>
                                            <p:strVal val="#ppt_x"/>
                                          </p:val>
                                        </p:tav>
                                        <p:tav tm="100000">
                                          <p:val>
                                            <p:strVal val="#ppt_x"/>
                                          </p:val>
                                        </p:tav>
                                      </p:tavLst>
                                    </p:anim>
                                    <p:anim calcmode="lin" valueType="num">
                                      <p:cBhvr>
                                        <p:cTn id="54" dur="1000" fill="hold"/>
                                        <p:tgtEl>
                                          <p:spTgt spid="9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1000"/>
                                        <p:tgtEl>
                                          <p:spTgt spid="100"/>
                                        </p:tgtEl>
                                      </p:cBhvr>
                                    </p:animEffect>
                                    <p:anim calcmode="lin" valueType="num">
                                      <p:cBhvr>
                                        <p:cTn id="58" dur="1000" fill="hold"/>
                                        <p:tgtEl>
                                          <p:spTgt spid="100"/>
                                        </p:tgtEl>
                                        <p:attrNameLst>
                                          <p:attrName>ppt_x</p:attrName>
                                        </p:attrNameLst>
                                      </p:cBhvr>
                                      <p:tavLst>
                                        <p:tav tm="0">
                                          <p:val>
                                            <p:strVal val="#ppt_x"/>
                                          </p:val>
                                        </p:tav>
                                        <p:tav tm="100000">
                                          <p:val>
                                            <p:strVal val="#ppt_x"/>
                                          </p:val>
                                        </p:tav>
                                      </p:tavLst>
                                    </p:anim>
                                    <p:anim calcmode="lin" valueType="num">
                                      <p:cBhvr>
                                        <p:cTn id="59" dur="1000" fill="hold"/>
                                        <p:tgtEl>
                                          <p:spTgt spid="10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fade">
                                      <p:cBhvr>
                                        <p:cTn id="62" dur="1000"/>
                                        <p:tgtEl>
                                          <p:spTgt spid="101"/>
                                        </p:tgtEl>
                                      </p:cBhvr>
                                    </p:animEffect>
                                    <p:anim calcmode="lin" valueType="num">
                                      <p:cBhvr>
                                        <p:cTn id="63" dur="1000" fill="hold"/>
                                        <p:tgtEl>
                                          <p:spTgt spid="101"/>
                                        </p:tgtEl>
                                        <p:attrNameLst>
                                          <p:attrName>ppt_x</p:attrName>
                                        </p:attrNameLst>
                                      </p:cBhvr>
                                      <p:tavLst>
                                        <p:tav tm="0">
                                          <p:val>
                                            <p:strVal val="#ppt_x"/>
                                          </p:val>
                                        </p:tav>
                                        <p:tav tm="100000">
                                          <p:val>
                                            <p:strVal val="#ppt_x"/>
                                          </p:val>
                                        </p:tav>
                                      </p:tavLst>
                                    </p:anim>
                                    <p:anim calcmode="lin" valueType="num">
                                      <p:cBhvr>
                                        <p:cTn id="64" dur="1000" fill="hold"/>
                                        <p:tgtEl>
                                          <p:spTgt spid="10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animEffect transition="in" filter="fade">
                                      <p:cBhvr>
                                        <p:cTn id="67" dur="1000"/>
                                        <p:tgtEl>
                                          <p:spTgt spid="102"/>
                                        </p:tgtEl>
                                      </p:cBhvr>
                                    </p:animEffect>
                                    <p:anim calcmode="lin" valueType="num">
                                      <p:cBhvr>
                                        <p:cTn id="68" dur="1000" fill="hold"/>
                                        <p:tgtEl>
                                          <p:spTgt spid="102"/>
                                        </p:tgtEl>
                                        <p:attrNameLst>
                                          <p:attrName>ppt_x</p:attrName>
                                        </p:attrNameLst>
                                      </p:cBhvr>
                                      <p:tavLst>
                                        <p:tav tm="0">
                                          <p:val>
                                            <p:strVal val="#ppt_x"/>
                                          </p:val>
                                        </p:tav>
                                        <p:tav tm="100000">
                                          <p:val>
                                            <p:strVal val="#ppt_x"/>
                                          </p:val>
                                        </p:tav>
                                      </p:tavLst>
                                    </p:anim>
                                    <p:anim calcmode="lin" valueType="num">
                                      <p:cBhvr>
                                        <p:cTn id="69" dur="1000" fill="hold"/>
                                        <p:tgtEl>
                                          <p:spTgt spid="102"/>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1000"/>
                                        <p:tgtEl>
                                          <p:spTgt spid="15"/>
                                        </p:tgtEl>
                                      </p:cBhvr>
                                    </p:animEffect>
                                    <p:anim calcmode="lin" valueType="num">
                                      <p:cBhvr>
                                        <p:cTn id="73" dur="1000" fill="hold"/>
                                        <p:tgtEl>
                                          <p:spTgt spid="15"/>
                                        </p:tgtEl>
                                        <p:attrNameLst>
                                          <p:attrName>ppt_x</p:attrName>
                                        </p:attrNameLst>
                                      </p:cBhvr>
                                      <p:tavLst>
                                        <p:tav tm="0">
                                          <p:val>
                                            <p:strVal val="#ppt_x"/>
                                          </p:val>
                                        </p:tav>
                                        <p:tav tm="100000">
                                          <p:val>
                                            <p:strVal val="#ppt_x"/>
                                          </p:val>
                                        </p:tav>
                                      </p:tavLst>
                                    </p:anim>
                                    <p:anim calcmode="lin" valueType="num">
                                      <p:cBhvr>
                                        <p:cTn id="7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p:cNvSpPr/>
          <p:nvPr/>
        </p:nvSpPr>
        <p:spPr>
          <a:xfrm>
            <a:off x="3149601" y="311136"/>
            <a:ext cx="2065864" cy="698500"/>
          </a:xfrm>
          <a:custGeom>
            <a:avLst/>
            <a:gdLst>
              <a:gd name="connsiteX0" fmla="*/ 0 w 1828800"/>
              <a:gd name="connsiteY0" fmla="*/ 101600 h 1016000"/>
              <a:gd name="connsiteX1" fmla="*/ 101600 w 1828800"/>
              <a:gd name="connsiteY1" fmla="*/ 0 h 1016000"/>
              <a:gd name="connsiteX2" fmla="*/ 1727200 w 1828800"/>
              <a:gd name="connsiteY2" fmla="*/ 0 h 1016000"/>
              <a:gd name="connsiteX3" fmla="*/ 1828800 w 1828800"/>
              <a:gd name="connsiteY3" fmla="*/ 101600 h 1016000"/>
              <a:gd name="connsiteX4" fmla="*/ 1828800 w 1828800"/>
              <a:gd name="connsiteY4" fmla="*/ 914400 h 1016000"/>
              <a:gd name="connsiteX5" fmla="*/ 1727200 w 1828800"/>
              <a:gd name="connsiteY5" fmla="*/ 1016000 h 1016000"/>
              <a:gd name="connsiteX6" fmla="*/ 101600 w 1828800"/>
              <a:gd name="connsiteY6" fmla="*/ 1016000 h 1016000"/>
              <a:gd name="connsiteX7" fmla="*/ 0 w 1828800"/>
              <a:gd name="connsiteY7" fmla="*/ 914400 h 1016000"/>
              <a:gd name="connsiteX8" fmla="*/ 0 w 1828800"/>
              <a:gd name="connsiteY8" fmla="*/ 10160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00" h="1016000">
                <a:moveTo>
                  <a:pt x="0" y="101600"/>
                </a:moveTo>
                <a:cubicBezTo>
                  <a:pt x="0" y="45488"/>
                  <a:pt x="45488" y="0"/>
                  <a:pt x="101600" y="0"/>
                </a:cubicBezTo>
                <a:lnTo>
                  <a:pt x="1727200" y="0"/>
                </a:lnTo>
                <a:cubicBezTo>
                  <a:pt x="1783312" y="0"/>
                  <a:pt x="1828800" y="45488"/>
                  <a:pt x="1828800" y="101600"/>
                </a:cubicBezTo>
                <a:lnTo>
                  <a:pt x="1828800" y="914400"/>
                </a:lnTo>
                <a:cubicBezTo>
                  <a:pt x="1828800" y="970512"/>
                  <a:pt x="1783312" y="1016000"/>
                  <a:pt x="1727200" y="1016000"/>
                </a:cubicBezTo>
                <a:lnTo>
                  <a:pt x="101600" y="1016000"/>
                </a:lnTo>
                <a:cubicBezTo>
                  <a:pt x="45488" y="1016000"/>
                  <a:pt x="0" y="970512"/>
                  <a:pt x="0" y="914400"/>
                </a:cubicBezTo>
                <a:lnTo>
                  <a:pt x="0" y="1016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48" tIns="102148" rIns="102148" bIns="102148" numCol="1" spcCol="1270" anchor="ctr" anchorCtr="0">
            <a:noAutofit/>
          </a:bodyPr>
          <a:lstStyle/>
          <a:p>
            <a:pPr lvl="0" algn="ctr" defTabSz="844550">
              <a:lnSpc>
                <a:spcPct val="90000"/>
              </a:lnSpc>
              <a:spcBef>
                <a:spcPct val="0"/>
              </a:spcBef>
              <a:spcAft>
                <a:spcPct val="35000"/>
              </a:spcAft>
            </a:pPr>
            <a:r>
              <a:rPr lang="en-US" sz="1900" kern="1200" dirty="0" smtClean="0">
                <a:solidFill>
                  <a:schemeClr val="bg1"/>
                </a:solidFill>
              </a:rPr>
              <a:t>POLYMORPHISM</a:t>
            </a:r>
            <a:endParaRPr lang="en-US" sz="1900" kern="1200" dirty="0">
              <a:solidFill>
                <a:schemeClr val="bg1"/>
              </a:solidFill>
            </a:endParaRPr>
          </a:p>
        </p:txBody>
      </p:sp>
      <p:sp>
        <p:nvSpPr>
          <p:cNvPr id="21" name="Freeform 20"/>
          <p:cNvSpPr/>
          <p:nvPr/>
        </p:nvSpPr>
        <p:spPr>
          <a:xfrm>
            <a:off x="389468" y="3996259"/>
            <a:ext cx="1828800" cy="698500"/>
          </a:xfrm>
          <a:custGeom>
            <a:avLst/>
            <a:gdLst>
              <a:gd name="connsiteX0" fmla="*/ 0 w 1828800"/>
              <a:gd name="connsiteY0" fmla="*/ 101600 h 1016000"/>
              <a:gd name="connsiteX1" fmla="*/ 101600 w 1828800"/>
              <a:gd name="connsiteY1" fmla="*/ 0 h 1016000"/>
              <a:gd name="connsiteX2" fmla="*/ 1727200 w 1828800"/>
              <a:gd name="connsiteY2" fmla="*/ 0 h 1016000"/>
              <a:gd name="connsiteX3" fmla="*/ 1828800 w 1828800"/>
              <a:gd name="connsiteY3" fmla="*/ 101600 h 1016000"/>
              <a:gd name="connsiteX4" fmla="*/ 1828800 w 1828800"/>
              <a:gd name="connsiteY4" fmla="*/ 914400 h 1016000"/>
              <a:gd name="connsiteX5" fmla="*/ 1727200 w 1828800"/>
              <a:gd name="connsiteY5" fmla="*/ 1016000 h 1016000"/>
              <a:gd name="connsiteX6" fmla="*/ 101600 w 1828800"/>
              <a:gd name="connsiteY6" fmla="*/ 1016000 h 1016000"/>
              <a:gd name="connsiteX7" fmla="*/ 0 w 1828800"/>
              <a:gd name="connsiteY7" fmla="*/ 914400 h 1016000"/>
              <a:gd name="connsiteX8" fmla="*/ 0 w 1828800"/>
              <a:gd name="connsiteY8" fmla="*/ 10160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00" h="1016000">
                <a:moveTo>
                  <a:pt x="0" y="101600"/>
                </a:moveTo>
                <a:cubicBezTo>
                  <a:pt x="0" y="45488"/>
                  <a:pt x="45488" y="0"/>
                  <a:pt x="101600" y="0"/>
                </a:cubicBezTo>
                <a:lnTo>
                  <a:pt x="1727200" y="0"/>
                </a:lnTo>
                <a:cubicBezTo>
                  <a:pt x="1783312" y="0"/>
                  <a:pt x="1828800" y="45488"/>
                  <a:pt x="1828800" y="101600"/>
                </a:cubicBezTo>
                <a:lnTo>
                  <a:pt x="1828800" y="914400"/>
                </a:lnTo>
                <a:cubicBezTo>
                  <a:pt x="1828800" y="970512"/>
                  <a:pt x="1783312" y="1016000"/>
                  <a:pt x="1727200" y="1016000"/>
                </a:cubicBezTo>
                <a:lnTo>
                  <a:pt x="101600" y="1016000"/>
                </a:lnTo>
                <a:cubicBezTo>
                  <a:pt x="45488" y="1016000"/>
                  <a:pt x="0" y="970512"/>
                  <a:pt x="0" y="914400"/>
                </a:cubicBezTo>
                <a:lnTo>
                  <a:pt x="0" y="1016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48" tIns="102148" rIns="102148" bIns="102148" numCol="1" spcCol="1270" anchor="ctr" anchorCtr="0">
            <a:noAutofit/>
          </a:bodyPr>
          <a:lstStyle/>
          <a:p>
            <a:pPr lvl="0" algn="ctr" defTabSz="844550">
              <a:lnSpc>
                <a:spcPct val="90000"/>
              </a:lnSpc>
              <a:spcBef>
                <a:spcPct val="0"/>
              </a:spcBef>
              <a:spcAft>
                <a:spcPct val="35000"/>
              </a:spcAft>
            </a:pPr>
            <a:r>
              <a:rPr lang="en-US" sz="1900" kern="1200" dirty="0" smtClean="0">
                <a:solidFill>
                  <a:schemeClr val="bg1"/>
                </a:solidFill>
              </a:rPr>
              <a:t>DIVERGENCE</a:t>
            </a:r>
            <a:endParaRPr lang="en-US" sz="1900" kern="1200" dirty="0">
              <a:solidFill>
                <a:schemeClr val="bg1"/>
              </a:solidFill>
            </a:endParaRPr>
          </a:p>
        </p:txBody>
      </p:sp>
      <p:sp>
        <p:nvSpPr>
          <p:cNvPr id="4" name="Freeform 3"/>
          <p:cNvSpPr/>
          <p:nvPr/>
        </p:nvSpPr>
        <p:spPr>
          <a:xfrm>
            <a:off x="389468" y="948259"/>
            <a:ext cx="1828800" cy="1016000"/>
          </a:xfrm>
          <a:custGeom>
            <a:avLst/>
            <a:gdLst>
              <a:gd name="connsiteX0" fmla="*/ 0 w 1828800"/>
              <a:gd name="connsiteY0" fmla="*/ 101600 h 1016000"/>
              <a:gd name="connsiteX1" fmla="*/ 101600 w 1828800"/>
              <a:gd name="connsiteY1" fmla="*/ 0 h 1016000"/>
              <a:gd name="connsiteX2" fmla="*/ 1727200 w 1828800"/>
              <a:gd name="connsiteY2" fmla="*/ 0 h 1016000"/>
              <a:gd name="connsiteX3" fmla="*/ 1828800 w 1828800"/>
              <a:gd name="connsiteY3" fmla="*/ 101600 h 1016000"/>
              <a:gd name="connsiteX4" fmla="*/ 1828800 w 1828800"/>
              <a:gd name="connsiteY4" fmla="*/ 914400 h 1016000"/>
              <a:gd name="connsiteX5" fmla="*/ 1727200 w 1828800"/>
              <a:gd name="connsiteY5" fmla="*/ 1016000 h 1016000"/>
              <a:gd name="connsiteX6" fmla="*/ 101600 w 1828800"/>
              <a:gd name="connsiteY6" fmla="*/ 1016000 h 1016000"/>
              <a:gd name="connsiteX7" fmla="*/ 0 w 1828800"/>
              <a:gd name="connsiteY7" fmla="*/ 914400 h 1016000"/>
              <a:gd name="connsiteX8" fmla="*/ 0 w 1828800"/>
              <a:gd name="connsiteY8" fmla="*/ 10160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00" h="1016000">
                <a:moveTo>
                  <a:pt x="0" y="101600"/>
                </a:moveTo>
                <a:cubicBezTo>
                  <a:pt x="0" y="45488"/>
                  <a:pt x="45488" y="0"/>
                  <a:pt x="101600" y="0"/>
                </a:cubicBezTo>
                <a:lnTo>
                  <a:pt x="1727200" y="0"/>
                </a:lnTo>
                <a:cubicBezTo>
                  <a:pt x="1783312" y="0"/>
                  <a:pt x="1828800" y="45488"/>
                  <a:pt x="1828800" y="101600"/>
                </a:cubicBezTo>
                <a:lnTo>
                  <a:pt x="1828800" y="914400"/>
                </a:lnTo>
                <a:cubicBezTo>
                  <a:pt x="1828800" y="970512"/>
                  <a:pt x="1783312" y="1016000"/>
                  <a:pt x="1727200" y="1016000"/>
                </a:cubicBezTo>
                <a:lnTo>
                  <a:pt x="101600" y="1016000"/>
                </a:lnTo>
                <a:cubicBezTo>
                  <a:pt x="45488" y="1016000"/>
                  <a:pt x="0" y="970512"/>
                  <a:pt x="0" y="914400"/>
                </a:cubicBezTo>
                <a:lnTo>
                  <a:pt x="0" y="1016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48" tIns="102148" rIns="102148" bIns="102148"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Identify human genes</a:t>
            </a:r>
            <a:endParaRPr lang="en-US" sz="1900" kern="1200" dirty="0">
              <a:solidFill>
                <a:schemeClr val="tx1"/>
              </a:solidFill>
            </a:endParaRPr>
          </a:p>
        </p:txBody>
      </p:sp>
      <p:sp>
        <p:nvSpPr>
          <p:cNvPr id="5" name="Freeform 4"/>
          <p:cNvSpPr/>
          <p:nvPr/>
        </p:nvSpPr>
        <p:spPr>
          <a:xfrm>
            <a:off x="1075268" y="2027759"/>
            <a:ext cx="457201" cy="381000"/>
          </a:xfrm>
          <a:custGeom>
            <a:avLst/>
            <a:gdLst>
              <a:gd name="connsiteX0" fmla="*/ 0 w 380999"/>
              <a:gd name="connsiteY0" fmla="*/ 91440 h 457200"/>
              <a:gd name="connsiteX1" fmla="*/ 190500 w 380999"/>
              <a:gd name="connsiteY1" fmla="*/ 91440 h 457200"/>
              <a:gd name="connsiteX2" fmla="*/ 190500 w 380999"/>
              <a:gd name="connsiteY2" fmla="*/ 0 h 457200"/>
              <a:gd name="connsiteX3" fmla="*/ 380999 w 380999"/>
              <a:gd name="connsiteY3" fmla="*/ 228600 h 457200"/>
              <a:gd name="connsiteX4" fmla="*/ 190500 w 380999"/>
              <a:gd name="connsiteY4" fmla="*/ 457200 h 457200"/>
              <a:gd name="connsiteX5" fmla="*/ 190500 w 380999"/>
              <a:gd name="connsiteY5" fmla="*/ 365760 h 457200"/>
              <a:gd name="connsiteX6" fmla="*/ 0 w 380999"/>
              <a:gd name="connsiteY6" fmla="*/ 365760 h 457200"/>
              <a:gd name="connsiteX7" fmla="*/ 0 w 380999"/>
              <a:gd name="connsiteY7" fmla="*/ 9144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999" h="457200">
                <a:moveTo>
                  <a:pt x="304799" y="1"/>
                </a:moveTo>
                <a:lnTo>
                  <a:pt x="304799" y="228601"/>
                </a:lnTo>
                <a:lnTo>
                  <a:pt x="380999" y="228601"/>
                </a:lnTo>
                <a:lnTo>
                  <a:pt x="190500" y="457199"/>
                </a:lnTo>
                <a:lnTo>
                  <a:pt x="0" y="228601"/>
                </a:lnTo>
                <a:lnTo>
                  <a:pt x="76200" y="228601"/>
                </a:lnTo>
                <a:lnTo>
                  <a:pt x="76200" y="1"/>
                </a:lnTo>
                <a:lnTo>
                  <a:pt x="304799"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441" tIns="0" rIns="91440" bIns="114301" numCol="1" spcCol="1270" anchor="ctr" anchorCtr="0">
            <a:noAutofit/>
          </a:bodyPr>
          <a:lstStyle/>
          <a:p>
            <a:pPr lvl="0" algn="ctr" defTabSz="666750">
              <a:lnSpc>
                <a:spcPct val="90000"/>
              </a:lnSpc>
              <a:spcBef>
                <a:spcPct val="0"/>
              </a:spcBef>
              <a:spcAft>
                <a:spcPct val="35000"/>
              </a:spcAft>
            </a:pPr>
            <a:endParaRPr lang="en-US" sz="1500" kern="1200"/>
          </a:p>
        </p:txBody>
      </p:sp>
      <p:sp>
        <p:nvSpPr>
          <p:cNvPr id="6" name="Freeform 5"/>
          <p:cNvSpPr/>
          <p:nvPr/>
        </p:nvSpPr>
        <p:spPr>
          <a:xfrm>
            <a:off x="389469" y="2472259"/>
            <a:ext cx="1828800" cy="1016000"/>
          </a:xfrm>
          <a:custGeom>
            <a:avLst/>
            <a:gdLst>
              <a:gd name="connsiteX0" fmla="*/ 0 w 1828800"/>
              <a:gd name="connsiteY0" fmla="*/ 101600 h 1016000"/>
              <a:gd name="connsiteX1" fmla="*/ 101600 w 1828800"/>
              <a:gd name="connsiteY1" fmla="*/ 0 h 1016000"/>
              <a:gd name="connsiteX2" fmla="*/ 1727200 w 1828800"/>
              <a:gd name="connsiteY2" fmla="*/ 0 h 1016000"/>
              <a:gd name="connsiteX3" fmla="*/ 1828800 w 1828800"/>
              <a:gd name="connsiteY3" fmla="*/ 101600 h 1016000"/>
              <a:gd name="connsiteX4" fmla="*/ 1828800 w 1828800"/>
              <a:gd name="connsiteY4" fmla="*/ 914400 h 1016000"/>
              <a:gd name="connsiteX5" fmla="*/ 1727200 w 1828800"/>
              <a:gd name="connsiteY5" fmla="*/ 1016000 h 1016000"/>
              <a:gd name="connsiteX6" fmla="*/ 101600 w 1828800"/>
              <a:gd name="connsiteY6" fmla="*/ 1016000 h 1016000"/>
              <a:gd name="connsiteX7" fmla="*/ 0 w 1828800"/>
              <a:gd name="connsiteY7" fmla="*/ 914400 h 1016000"/>
              <a:gd name="connsiteX8" fmla="*/ 0 w 1828800"/>
              <a:gd name="connsiteY8" fmla="*/ 10160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00" h="1016000">
                <a:moveTo>
                  <a:pt x="0" y="101600"/>
                </a:moveTo>
                <a:cubicBezTo>
                  <a:pt x="0" y="45488"/>
                  <a:pt x="45488" y="0"/>
                  <a:pt x="101600" y="0"/>
                </a:cubicBezTo>
                <a:lnTo>
                  <a:pt x="1727200" y="0"/>
                </a:lnTo>
                <a:cubicBezTo>
                  <a:pt x="1783312" y="0"/>
                  <a:pt x="1828800" y="45488"/>
                  <a:pt x="1828800" y="101600"/>
                </a:cubicBezTo>
                <a:lnTo>
                  <a:pt x="1828800" y="914400"/>
                </a:lnTo>
                <a:cubicBezTo>
                  <a:pt x="1828800" y="970512"/>
                  <a:pt x="1783312" y="1016000"/>
                  <a:pt x="1727200" y="1016000"/>
                </a:cubicBezTo>
                <a:lnTo>
                  <a:pt x="101600" y="1016000"/>
                </a:lnTo>
                <a:cubicBezTo>
                  <a:pt x="45488" y="1016000"/>
                  <a:pt x="0" y="970512"/>
                  <a:pt x="0" y="914400"/>
                </a:cubicBezTo>
                <a:lnTo>
                  <a:pt x="0" y="1016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48" tIns="102148" rIns="102148" bIns="102148"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Identify </a:t>
            </a:r>
            <a:r>
              <a:rPr lang="en-US" sz="1900" kern="1200" dirty="0" err="1" smtClean="0">
                <a:solidFill>
                  <a:schemeClr val="tx1"/>
                </a:solidFill>
              </a:rPr>
              <a:t>orthologs</a:t>
            </a:r>
            <a:endParaRPr lang="en-US" sz="1900" kern="1200" dirty="0">
              <a:solidFill>
                <a:schemeClr val="tx1"/>
              </a:solidFill>
            </a:endParaRPr>
          </a:p>
        </p:txBody>
      </p:sp>
      <p:sp>
        <p:nvSpPr>
          <p:cNvPr id="7" name="Freeform 6"/>
          <p:cNvSpPr/>
          <p:nvPr/>
        </p:nvSpPr>
        <p:spPr>
          <a:xfrm>
            <a:off x="1075269" y="3551759"/>
            <a:ext cx="457200" cy="381000"/>
          </a:xfrm>
          <a:custGeom>
            <a:avLst/>
            <a:gdLst>
              <a:gd name="connsiteX0" fmla="*/ 0 w 381000"/>
              <a:gd name="connsiteY0" fmla="*/ 91440 h 457200"/>
              <a:gd name="connsiteX1" fmla="*/ 190500 w 381000"/>
              <a:gd name="connsiteY1" fmla="*/ 91440 h 457200"/>
              <a:gd name="connsiteX2" fmla="*/ 190500 w 381000"/>
              <a:gd name="connsiteY2" fmla="*/ 0 h 457200"/>
              <a:gd name="connsiteX3" fmla="*/ 381000 w 381000"/>
              <a:gd name="connsiteY3" fmla="*/ 228600 h 457200"/>
              <a:gd name="connsiteX4" fmla="*/ 190500 w 381000"/>
              <a:gd name="connsiteY4" fmla="*/ 457200 h 457200"/>
              <a:gd name="connsiteX5" fmla="*/ 190500 w 381000"/>
              <a:gd name="connsiteY5" fmla="*/ 365760 h 457200"/>
              <a:gd name="connsiteX6" fmla="*/ 0 w 381000"/>
              <a:gd name="connsiteY6" fmla="*/ 365760 h 457200"/>
              <a:gd name="connsiteX7" fmla="*/ 0 w 381000"/>
              <a:gd name="connsiteY7" fmla="*/ 9144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457200">
                <a:moveTo>
                  <a:pt x="304800" y="0"/>
                </a:moveTo>
                <a:lnTo>
                  <a:pt x="304800" y="228600"/>
                </a:lnTo>
                <a:lnTo>
                  <a:pt x="381000" y="228600"/>
                </a:lnTo>
                <a:lnTo>
                  <a:pt x="190500" y="457200"/>
                </a:lnTo>
                <a:lnTo>
                  <a:pt x="0" y="228600"/>
                </a:lnTo>
                <a:lnTo>
                  <a:pt x="76200" y="228600"/>
                </a:lnTo>
                <a:lnTo>
                  <a:pt x="76200" y="0"/>
                </a:lnTo>
                <a:lnTo>
                  <a:pt x="304800" y="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440" tIns="0" rIns="91440" bIns="114300" numCol="1" spcCol="1270" anchor="ctr" anchorCtr="0">
            <a:noAutofit/>
          </a:bodyPr>
          <a:lstStyle/>
          <a:p>
            <a:pPr lvl="0" algn="ctr" defTabSz="666750">
              <a:lnSpc>
                <a:spcPct val="90000"/>
              </a:lnSpc>
              <a:spcBef>
                <a:spcPct val="0"/>
              </a:spcBef>
              <a:spcAft>
                <a:spcPct val="35000"/>
              </a:spcAft>
            </a:pPr>
            <a:endParaRPr lang="en-US" sz="1500" kern="1200"/>
          </a:p>
        </p:txBody>
      </p:sp>
      <p:sp>
        <p:nvSpPr>
          <p:cNvPr id="8" name="Freeform 7"/>
          <p:cNvSpPr/>
          <p:nvPr/>
        </p:nvSpPr>
        <p:spPr>
          <a:xfrm>
            <a:off x="389468" y="4631259"/>
            <a:ext cx="1828800" cy="1016000"/>
          </a:xfrm>
          <a:custGeom>
            <a:avLst/>
            <a:gdLst>
              <a:gd name="connsiteX0" fmla="*/ 0 w 1828800"/>
              <a:gd name="connsiteY0" fmla="*/ 101600 h 1016000"/>
              <a:gd name="connsiteX1" fmla="*/ 101600 w 1828800"/>
              <a:gd name="connsiteY1" fmla="*/ 0 h 1016000"/>
              <a:gd name="connsiteX2" fmla="*/ 1727200 w 1828800"/>
              <a:gd name="connsiteY2" fmla="*/ 0 h 1016000"/>
              <a:gd name="connsiteX3" fmla="*/ 1828800 w 1828800"/>
              <a:gd name="connsiteY3" fmla="*/ 101600 h 1016000"/>
              <a:gd name="connsiteX4" fmla="*/ 1828800 w 1828800"/>
              <a:gd name="connsiteY4" fmla="*/ 914400 h 1016000"/>
              <a:gd name="connsiteX5" fmla="*/ 1727200 w 1828800"/>
              <a:gd name="connsiteY5" fmla="*/ 1016000 h 1016000"/>
              <a:gd name="connsiteX6" fmla="*/ 101600 w 1828800"/>
              <a:gd name="connsiteY6" fmla="*/ 1016000 h 1016000"/>
              <a:gd name="connsiteX7" fmla="*/ 0 w 1828800"/>
              <a:gd name="connsiteY7" fmla="*/ 914400 h 1016000"/>
              <a:gd name="connsiteX8" fmla="*/ 0 w 1828800"/>
              <a:gd name="connsiteY8" fmla="*/ 10160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00" h="1016000">
                <a:moveTo>
                  <a:pt x="0" y="101600"/>
                </a:moveTo>
                <a:cubicBezTo>
                  <a:pt x="0" y="45488"/>
                  <a:pt x="45488" y="0"/>
                  <a:pt x="101600" y="0"/>
                </a:cubicBezTo>
                <a:lnTo>
                  <a:pt x="1727200" y="0"/>
                </a:lnTo>
                <a:cubicBezTo>
                  <a:pt x="1783312" y="0"/>
                  <a:pt x="1828800" y="45488"/>
                  <a:pt x="1828800" y="101600"/>
                </a:cubicBezTo>
                <a:lnTo>
                  <a:pt x="1828800" y="914400"/>
                </a:lnTo>
                <a:cubicBezTo>
                  <a:pt x="1828800" y="970512"/>
                  <a:pt x="1783312" y="1016000"/>
                  <a:pt x="1727200" y="1016000"/>
                </a:cubicBezTo>
                <a:lnTo>
                  <a:pt x="101600" y="1016000"/>
                </a:lnTo>
                <a:cubicBezTo>
                  <a:pt x="45488" y="1016000"/>
                  <a:pt x="0" y="970512"/>
                  <a:pt x="0" y="914400"/>
                </a:cubicBezTo>
                <a:lnTo>
                  <a:pt x="0" y="1016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48" tIns="102148" rIns="102148" bIns="102148"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Evolutionary parameters</a:t>
            </a:r>
            <a:endParaRPr lang="en-US" sz="1900" kern="1200" dirty="0">
              <a:solidFill>
                <a:schemeClr val="tx1"/>
              </a:solidFill>
            </a:endParaRPr>
          </a:p>
        </p:txBody>
      </p:sp>
      <p:sp>
        <p:nvSpPr>
          <p:cNvPr id="13" name="Freeform 12"/>
          <p:cNvSpPr/>
          <p:nvPr/>
        </p:nvSpPr>
        <p:spPr>
          <a:xfrm rot="16200000">
            <a:off x="2455335" y="1265758"/>
            <a:ext cx="457201" cy="381000"/>
          </a:xfrm>
          <a:custGeom>
            <a:avLst/>
            <a:gdLst>
              <a:gd name="connsiteX0" fmla="*/ 0 w 380999"/>
              <a:gd name="connsiteY0" fmla="*/ 91440 h 457200"/>
              <a:gd name="connsiteX1" fmla="*/ 190500 w 380999"/>
              <a:gd name="connsiteY1" fmla="*/ 91440 h 457200"/>
              <a:gd name="connsiteX2" fmla="*/ 190500 w 380999"/>
              <a:gd name="connsiteY2" fmla="*/ 0 h 457200"/>
              <a:gd name="connsiteX3" fmla="*/ 380999 w 380999"/>
              <a:gd name="connsiteY3" fmla="*/ 228600 h 457200"/>
              <a:gd name="connsiteX4" fmla="*/ 190500 w 380999"/>
              <a:gd name="connsiteY4" fmla="*/ 457200 h 457200"/>
              <a:gd name="connsiteX5" fmla="*/ 190500 w 380999"/>
              <a:gd name="connsiteY5" fmla="*/ 365760 h 457200"/>
              <a:gd name="connsiteX6" fmla="*/ 0 w 380999"/>
              <a:gd name="connsiteY6" fmla="*/ 365760 h 457200"/>
              <a:gd name="connsiteX7" fmla="*/ 0 w 380999"/>
              <a:gd name="connsiteY7" fmla="*/ 9144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999" h="457200">
                <a:moveTo>
                  <a:pt x="304799" y="1"/>
                </a:moveTo>
                <a:lnTo>
                  <a:pt x="304799" y="228601"/>
                </a:lnTo>
                <a:lnTo>
                  <a:pt x="380999" y="228601"/>
                </a:lnTo>
                <a:lnTo>
                  <a:pt x="190500" y="457199"/>
                </a:lnTo>
                <a:lnTo>
                  <a:pt x="0" y="228601"/>
                </a:lnTo>
                <a:lnTo>
                  <a:pt x="76200" y="228601"/>
                </a:lnTo>
                <a:lnTo>
                  <a:pt x="76200" y="1"/>
                </a:lnTo>
                <a:lnTo>
                  <a:pt x="304799"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441" tIns="0" rIns="91440" bIns="114301" numCol="1" spcCol="1270" anchor="ctr" anchorCtr="0">
            <a:noAutofit/>
          </a:bodyPr>
          <a:lstStyle/>
          <a:p>
            <a:pPr lvl="0" algn="ctr" defTabSz="666750">
              <a:lnSpc>
                <a:spcPct val="90000"/>
              </a:lnSpc>
              <a:spcBef>
                <a:spcPct val="0"/>
              </a:spcBef>
              <a:spcAft>
                <a:spcPct val="35000"/>
              </a:spcAft>
            </a:pPr>
            <a:endParaRPr lang="en-US" sz="1500" kern="1200"/>
          </a:p>
        </p:txBody>
      </p:sp>
      <p:sp>
        <p:nvSpPr>
          <p:cNvPr id="14" name="Freeform 13"/>
          <p:cNvSpPr/>
          <p:nvPr/>
        </p:nvSpPr>
        <p:spPr>
          <a:xfrm>
            <a:off x="3149601" y="948254"/>
            <a:ext cx="2065864" cy="1016000"/>
          </a:xfrm>
          <a:custGeom>
            <a:avLst/>
            <a:gdLst>
              <a:gd name="connsiteX0" fmla="*/ 0 w 1828800"/>
              <a:gd name="connsiteY0" fmla="*/ 101600 h 1016000"/>
              <a:gd name="connsiteX1" fmla="*/ 101600 w 1828800"/>
              <a:gd name="connsiteY1" fmla="*/ 0 h 1016000"/>
              <a:gd name="connsiteX2" fmla="*/ 1727200 w 1828800"/>
              <a:gd name="connsiteY2" fmla="*/ 0 h 1016000"/>
              <a:gd name="connsiteX3" fmla="*/ 1828800 w 1828800"/>
              <a:gd name="connsiteY3" fmla="*/ 101600 h 1016000"/>
              <a:gd name="connsiteX4" fmla="*/ 1828800 w 1828800"/>
              <a:gd name="connsiteY4" fmla="*/ 914400 h 1016000"/>
              <a:gd name="connsiteX5" fmla="*/ 1727200 w 1828800"/>
              <a:gd name="connsiteY5" fmla="*/ 1016000 h 1016000"/>
              <a:gd name="connsiteX6" fmla="*/ 101600 w 1828800"/>
              <a:gd name="connsiteY6" fmla="*/ 1016000 h 1016000"/>
              <a:gd name="connsiteX7" fmla="*/ 0 w 1828800"/>
              <a:gd name="connsiteY7" fmla="*/ 914400 h 1016000"/>
              <a:gd name="connsiteX8" fmla="*/ 0 w 1828800"/>
              <a:gd name="connsiteY8" fmla="*/ 10160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00" h="1016000">
                <a:moveTo>
                  <a:pt x="0" y="101600"/>
                </a:moveTo>
                <a:cubicBezTo>
                  <a:pt x="0" y="45488"/>
                  <a:pt x="45488" y="0"/>
                  <a:pt x="101600" y="0"/>
                </a:cubicBezTo>
                <a:lnTo>
                  <a:pt x="1727200" y="0"/>
                </a:lnTo>
                <a:cubicBezTo>
                  <a:pt x="1783312" y="0"/>
                  <a:pt x="1828800" y="45488"/>
                  <a:pt x="1828800" y="101600"/>
                </a:cubicBezTo>
                <a:lnTo>
                  <a:pt x="1828800" y="914400"/>
                </a:lnTo>
                <a:cubicBezTo>
                  <a:pt x="1828800" y="970512"/>
                  <a:pt x="1783312" y="1016000"/>
                  <a:pt x="1727200" y="1016000"/>
                </a:cubicBezTo>
                <a:lnTo>
                  <a:pt x="101600" y="1016000"/>
                </a:lnTo>
                <a:cubicBezTo>
                  <a:pt x="45488" y="1016000"/>
                  <a:pt x="0" y="970512"/>
                  <a:pt x="0" y="914400"/>
                </a:cubicBezTo>
                <a:lnTo>
                  <a:pt x="0" y="1016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48" tIns="102148" rIns="102148" bIns="102148"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Identify/map polymorphism</a:t>
            </a:r>
          </a:p>
        </p:txBody>
      </p:sp>
      <p:sp>
        <p:nvSpPr>
          <p:cNvPr id="18" name="Freeform 17"/>
          <p:cNvSpPr/>
          <p:nvPr/>
        </p:nvSpPr>
        <p:spPr>
          <a:xfrm>
            <a:off x="3149601" y="2756950"/>
            <a:ext cx="1828800" cy="446618"/>
          </a:xfrm>
          <a:custGeom>
            <a:avLst/>
            <a:gdLst>
              <a:gd name="connsiteX0" fmla="*/ 0 w 1828800"/>
              <a:gd name="connsiteY0" fmla="*/ 101600 h 1016000"/>
              <a:gd name="connsiteX1" fmla="*/ 101600 w 1828800"/>
              <a:gd name="connsiteY1" fmla="*/ 0 h 1016000"/>
              <a:gd name="connsiteX2" fmla="*/ 1727200 w 1828800"/>
              <a:gd name="connsiteY2" fmla="*/ 0 h 1016000"/>
              <a:gd name="connsiteX3" fmla="*/ 1828800 w 1828800"/>
              <a:gd name="connsiteY3" fmla="*/ 101600 h 1016000"/>
              <a:gd name="connsiteX4" fmla="*/ 1828800 w 1828800"/>
              <a:gd name="connsiteY4" fmla="*/ 914400 h 1016000"/>
              <a:gd name="connsiteX5" fmla="*/ 1727200 w 1828800"/>
              <a:gd name="connsiteY5" fmla="*/ 1016000 h 1016000"/>
              <a:gd name="connsiteX6" fmla="*/ 101600 w 1828800"/>
              <a:gd name="connsiteY6" fmla="*/ 1016000 h 1016000"/>
              <a:gd name="connsiteX7" fmla="*/ 0 w 1828800"/>
              <a:gd name="connsiteY7" fmla="*/ 914400 h 1016000"/>
              <a:gd name="connsiteX8" fmla="*/ 0 w 1828800"/>
              <a:gd name="connsiteY8" fmla="*/ 10160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00" h="1016000">
                <a:moveTo>
                  <a:pt x="0" y="101600"/>
                </a:moveTo>
                <a:cubicBezTo>
                  <a:pt x="0" y="45488"/>
                  <a:pt x="45488" y="0"/>
                  <a:pt x="101600" y="0"/>
                </a:cubicBezTo>
                <a:lnTo>
                  <a:pt x="1727200" y="0"/>
                </a:lnTo>
                <a:cubicBezTo>
                  <a:pt x="1783312" y="0"/>
                  <a:pt x="1828800" y="45488"/>
                  <a:pt x="1828800" y="101600"/>
                </a:cubicBezTo>
                <a:lnTo>
                  <a:pt x="1828800" y="914400"/>
                </a:lnTo>
                <a:cubicBezTo>
                  <a:pt x="1828800" y="970512"/>
                  <a:pt x="1783312" y="1016000"/>
                  <a:pt x="1727200" y="1016000"/>
                </a:cubicBezTo>
                <a:lnTo>
                  <a:pt x="101600" y="1016000"/>
                </a:lnTo>
                <a:cubicBezTo>
                  <a:pt x="45488" y="1016000"/>
                  <a:pt x="0" y="970512"/>
                  <a:pt x="0" y="914400"/>
                </a:cubicBezTo>
                <a:lnTo>
                  <a:pt x="0" y="101600"/>
                </a:lnTo>
                <a:close/>
              </a:path>
            </a:pathLst>
          </a:cu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48" tIns="102148" rIns="102148" bIns="102148"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Rhesus</a:t>
            </a:r>
            <a:endParaRPr lang="en-US" sz="1900" kern="1200" dirty="0">
              <a:solidFill>
                <a:schemeClr val="tx1"/>
              </a:solidFill>
            </a:endParaRPr>
          </a:p>
        </p:txBody>
      </p:sp>
      <p:sp>
        <p:nvSpPr>
          <p:cNvPr id="26" name="Freeform 25"/>
          <p:cNvSpPr/>
          <p:nvPr/>
        </p:nvSpPr>
        <p:spPr>
          <a:xfrm rot="16200000">
            <a:off x="2455336" y="2789759"/>
            <a:ext cx="457201" cy="381000"/>
          </a:xfrm>
          <a:custGeom>
            <a:avLst/>
            <a:gdLst>
              <a:gd name="connsiteX0" fmla="*/ 0 w 380999"/>
              <a:gd name="connsiteY0" fmla="*/ 91440 h 457200"/>
              <a:gd name="connsiteX1" fmla="*/ 190500 w 380999"/>
              <a:gd name="connsiteY1" fmla="*/ 91440 h 457200"/>
              <a:gd name="connsiteX2" fmla="*/ 190500 w 380999"/>
              <a:gd name="connsiteY2" fmla="*/ 0 h 457200"/>
              <a:gd name="connsiteX3" fmla="*/ 380999 w 380999"/>
              <a:gd name="connsiteY3" fmla="*/ 228600 h 457200"/>
              <a:gd name="connsiteX4" fmla="*/ 190500 w 380999"/>
              <a:gd name="connsiteY4" fmla="*/ 457200 h 457200"/>
              <a:gd name="connsiteX5" fmla="*/ 190500 w 380999"/>
              <a:gd name="connsiteY5" fmla="*/ 365760 h 457200"/>
              <a:gd name="connsiteX6" fmla="*/ 0 w 380999"/>
              <a:gd name="connsiteY6" fmla="*/ 365760 h 457200"/>
              <a:gd name="connsiteX7" fmla="*/ 0 w 380999"/>
              <a:gd name="connsiteY7" fmla="*/ 9144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999" h="457200">
                <a:moveTo>
                  <a:pt x="304799" y="1"/>
                </a:moveTo>
                <a:lnTo>
                  <a:pt x="304799" y="228601"/>
                </a:lnTo>
                <a:lnTo>
                  <a:pt x="380999" y="228601"/>
                </a:lnTo>
                <a:lnTo>
                  <a:pt x="190500" y="457199"/>
                </a:lnTo>
                <a:lnTo>
                  <a:pt x="0" y="228601"/>
                </a:lnTo>
                <a:lnTo>
                  <a:pt x="76200" y="228601"/>
                </a:lnTo>
                <a:lnTo>
                  <a:pt x="76200" y="1"/>
                </a:lnTo>
                <a:lnTo>
                  <a:pt x="304799"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441" tIns="0" rIns="91440" bIns="114301" numCol="1" spcCol="1270" anchor="ctr" anchorCtr="0">
            <a:noAutofit/>
          </a:bodyPr>
          <a:lstStyle/>
          <a:p>
            <a:pPr lvl="0" algn="ctr" defTabSz="666750">
              <a:lnSpc>
                <a:spcPct val="90000"/>
              </a:lnSpc>
              <a:spcBef>
                <a:spcPct val="0"/>
              </a:spcBef>
              <a:spcAft>
                <a:spcPct val="35000"/>
              </a:spcAft>
            </a:pPr>
            <a:endParaRPr lang="en-US" sz="1500" kern="1200"/>
          </a:p>
        </p:txBody>
      </p:sp>
      <p:sp>
        <p:nvSpPr>
          <p:cNvPr id="27" name="Freeform 26"/>
          <p:cNvSpPr/>
          <p:nvPr/>
        </p:nvSpPr>
        <p:spPr>
          <a:xfrm>
            <a:off x="5909730" y="1834080"/>
            <a:ext cx="2065864" cy="698500"/>
          </a:xfrm>
          <a:custGeom>
            <a:avLst/>
            <a:gdLst>
              <a:gd name="connsiteX0" fmla="*/ 0 w 1828800"/>
              <a:gd name="connsiteY0" fmla="*/ 101600 h 1016000"/>
              <a:gd name="connsiteX1" fmla="*/ 101600 w 1828800"/>
              <a:gd name="connsiteY1" fmla="*/ 0 h 1016000"/>
              <a:gd name="connsiteX2" fmla="*/ 1727200 w 1828800"/>
              <a:gd name="connsiteY2" fmla="*/ 0 h 1016000"/>
              <a:gd name="connsiteX3" fmla="*/ 1828800 w 1828800"/>
              <a:gd name="connsiteY3" fmla="*/ 101600 h 1016000"/>
              <a:gd name="connsiteX4" fmla="*/ 1828800 w 1828800"/>
              <a:gd name="connsiteY4" fmla="*/ 914400 h 1016000"/>
              <a:gd name="connsiteX5" fmla="*/ 1727200 w 1828800"/>
              <a:gd name="connsiteY5" fmla="*/ 1016000 h 1016000"/>
              <a:gd name="connsiteX6" fmla="*/ 101600 w 1828800"/>
              <a:gd name="connsiteY6" fmla="*/ 1016000 h 1016000"/>
              <a:gd name="connsiteX7" fmla="*/ 0 w 1828800"/>
              <a:gd name="connsiteY7" fmla="*/ 914400 h 1016000"/>
              <a:gd name="connsiteX8" fmla="*/ 0 w 1828800"/>
              <a:gd name="connsiteY8" fmla="*/ 10160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00" h="1016000">
                <a:moveTo>
                  <a:pt x="0" y="101600"/>
                </a:moveTo>
                <a:cubicBezTo>
                  <a:pt x="0" y="45488"/>
                  <a:pt x="45488" y="0"/>
                  <a:pt x="101600" y="0"/>
                </a:cubicBezTo>
                <a:lnTo>
                  <a:pt x="1727200" y="0"/>
                </a:lnTo>
                <a:cubicBezTo>
                  <a:pt x="1783312" y="0"/>
                  <a:pt x="1828800" y="45488"/>
                  <a:pt x="1828800" y="101600"/>
                </a:cubicBezTo>
                <a:lnTo>
                  <a:pt x="1828800" y="914400"/>
                </a:lnTo>
                <a:cubicBezTo>
                  <a:pt x="1828800" y="970512"/>
                  <a:pt x="1783312" y="1016000"/>
                  <a:pt x="1727200" y="1016000"/>
                </a:cubicBezTo>
                <a:lnTo>
                  <a:pt x="101600" y="1016000"/>
                </a:lnTo>
                <a:cubicBezTo>
                  <a:pt x="45488" y="1016000"/>
                  <a:pt x="0" y="970512"/>
                  <a:pt x="0" y="914400"/>
                </a:cubicBezTo>
                <a:lnTo>
                  <a:pt x="0" y="1016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48" tIns="102148" rIns="102148" bIns="102148" numCol="1" spcCol="1270" anchor="ctr" anchorCtr="0">
            <a:noAutofit/>
          </a:bodyPr>
          <a:lstStyle/>
          <a:p>
            <a:pPr lvl="0" algn="ctr" defTabSz="844550">
              <a:lnSpc>
                <a:spcPct val="90000"/>
              </a:lnSpc>
              <a:spcBef>
                <a:spcPct val="0"/>
              </a:spcBef>
              <a:spcAft>
                <a:spcPct val="35000"/>
              </a:spcAft>
            </a:pPr>
            <a:r>
              <a:rPr lang="en-US" sz="1900" kern="1200" dirty="0" smtClean="0">
                <a:solidFill>
                  <a:schemeClr val="bg1"/>
                </a:solidFill>
              </a:rPr>
              <a:t>POLYMORPHISM</a:t>
            </a:r>
            <a:endParaRPr lang="en-US" sz="1900" kern="1200" dirty="0">
              <a:solidFill>
                <a:schemeClr val="bg1"/>
              </a:solidFill>
            </a:endParaRPr>
          </a:p>
        </p:txBody>
      </p:sp>
      <p:sp>
        <p:nvSpPr>
          <p:cNvPr id="28" name="Freeform 27"/>
          <p:cNvSpPr/>
          <p:nvPr/>
        </p:nvSpPr>
        <p:spPr>
          <a:xfrm rot="16200000">
            <a:off x="5215464" y="2788702"/>
            <a:ext cx="457201" cy="381000"/>
          </a:xfrm>
          <a:custGeom>
            <a:avLst/>
            <a:gdLst>
              <a:gd name="connsiteX0" fmla="*/ 0 w 380999"/>
              <a:gd name="connsiteY0" fmla="*/ 91440 h 457200"/>
              <a:gd name="connsiteX1" fmla="*/ 190500 w 380999"/>
              <a:gd name="connsiteY1" fmla="*/ 91440 h 457200"/>
              <a:gd name="connsiteX2" fmla="*/ 190500 w 380999"/>
              <a:gd name="connsiteY2" fmla="*/ 0 h 457200"/>
              <a:gd name="connsiteX3" fmla="*/ 380999 w 380999"/>
              <a:gd name="connsiteY3" fmla="*/ 228600 h 457200"/>
              <a:gd name="connsiteX4" fmla="*/ 190500 w 380999"/>
              <a:gd name="connsiteY4" fmla="*/ 457200 h 457200"/>
              <a:gd name="connsiteX5" fmla="*/ 190500 w 380999"/>
              <a:gd name="connsiteY5" fmla="*/ 365760 h 457200"/>
              <a:gd name="connsiteX6" fmla="*/ 0 w 380999"/>
              <a:gd name="connsiteY6" fmla="*/ 365760 h 457200"/>
              <a:gd name="connsiteX7" fmla="*/ 0 w 380999"/>
              <a:gd name="connsiteY7" fmla="*/ 9144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999" h="457200">
                <a:moveTo>
                  <a:pt x="304799" y="1"/>
                </a:moveTo>
                <a:lnTo>
                  <a:pt x="304799" y="228601"/>
                </a:lnTo>
                <a:lnTo>
                  <a:pt x="380999" y="228601"/>
                </a:lnTo>
                <a:lnTo>
                  <a:pt x="190500" y="457199"/>
                </a:lnTo>
                <a:lnTo>
                  <a:pt x="0" y="228601"/>
                </a:lnTo>
                <a:lnTo>
                  <a:pt x="76200" y="228601"/>
                </a:lnTo>
                <a:lnTo>
                  <a:pt x="76200" y="1"/>
                </a:lnTo>
                <a:lnTo>
                  <a:pt x="304799"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441" tIns="0" rIns="91440" bIns="114301" numCol="1" spcCol="1270" anchor="ctr" anchorCtr="0">
            <a:noAutofit/>
          </a:bodyPr>
          <a:lstStyle/>
          <a:p>
            <a:pPr lvl="0" algn="ctr" defTabSz="666750">
              <a:lnSpc>
                <a:spcPct val="90000"/>
              </a:lnSpc>
              <a:spcBef>
                <a:spcPct val="0"/>
              </a:spcBef>
              <a:spcAft>
                <a:spcPct val="35000"/>
              </a:spcAft>
            </a:pPr>
            <a:endParaRPr lang="en-US" sz="1500" kern="1200"/>
          </a:p>
        </p:txBody>
      </p:sp>
      <p:sp>
        <p:nvSpPr>
          <p:cNvPr id="29" name="Freeform 28"/>
          <p:cNvSpPr/>
          <p:nvPr/>
        </p:nvSpPr>
        <p:spPr>
          <a:xfrm>
            <a:off x="5909730" y="2471198"/>
            <a:ext cx="2065864" cy="1016000"/>
          </a:xfrm>
          <a:custGeom>
            <a:avLst/>
            <a:gdLst>
              <a:gd name="connsiteX0" fmla="*/ 0 w 1828800"/>
              <a:gd name="connsiteY0" fmla="*/ 101600 h 1016000"/>
              <a:gd name="connsiteX1" fmla="*/ 101600 w 1828800"/>
              <a:gd name="connsiteY1" fmla="*/ 0 h 1016000"/>
              <a:gd name="connsiteX2" fmla="*/ 1727200 w 1828800"/>
              <a:gd name="connsiteY2" fmla="*/ 0 h 1016000"/>
              <a:gd name="connsiteX3" fmla="*/ 1828800 w 1828800"/>
              <a:gd name="connsiteY3" fmla="*/ 101600 h 1016000"/>
              <a:gd name="connsiteX4" fmla="*/ 1828800 w 1828800"/>
              <a:gd name="connsiteY4" fmla="*/ 914400 h 1016000"/>
              <a:gd name="connsiteX5" fmla="*/ 1727200 w 1828800"/>
              <a:gd name="connsiteY5" fmla="*/ 1016000 h 1016000"/>
              <a:gd name="connsiteX6" fmla="*/ 101600 w 1828800"/>
              <a:gd name="connsiteY6" fmla="*/ 1016000 h 1016000"/>
              <a:gd name="connsiteX7" fmla="*/ 0 w 1828800"/>
              <a:gd name="connsiteY7" fmla="*/ 914400 h 1016000"/>
              <a:gd name="connsiteX8" fmla="*/ 0 w 1828800"/>
              <a:gd name="connsiteY8" fmla="*/ 10160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00" h="1016000">
                <a:moveTo>
                  <a:pt x="0" y="101600"/>
                </a:moveTo>
                <a:cubicBezTo>
                  <a:pt x="0" y="45488"/>
                  <a:pt x="45488" y="0"/>
                  <a:pt x="101600" y="0"/>
                </a:cubicBezTo>
                <a:lnTo>
                  <a:pt x="1727200" y="0"/>
                </a:lnTo>
                <a:cubicBezTo>
                  <a:pt x="1783312" y="0"/>
                  <a:pt x="1828800" y="45488"/>
                  <a:pt x="1828800" y="101600"/>
                </a:cubicBezTo>
                <a:lnTo>
                  <a:pt x="1828800" y="914400"/>
                </a:lnTo>
                <a:cubicBezTo>
                  <a:pt x="1828800" y="970512"/>
                  <a:pt x="1783312" y="1016000"/>
                  <a:pt x="1727200" y="1016000"/>
                </a:cubicBezTo>
                <a:lnTo>
                  <a:pt x="101600" y="1016000"/>
                </a:lnTo>
                <a:cubicBezTo>
                  <a:pt x="45488" y="1016000"/>
                  <a:pt x="0" y="970512"/>
                  <a:pt x="0" y="914400"/>
                </a:cubicBezTo>
                <a:lnTo>
                  <a:pt x="0" y="1016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48" tIns="102148" rIns="102148" bIns="102148"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Identify/map polymorphism</a:t>
            </a:r>
          </a:p>
        </p:txBody>
      </p:sp>
      <p:sp>
        <p:nvSpPr>
          <p:cNvPr id="30" name="TextBox 29"/>
          <p:cNvSpPr txBox="1"/>
          <p:nvPr/>
        </p:nvSpPr>
        <p:spPr>
          <a:xfrm>
            <a:off x="2683935" y="3742259"/>
            <a:ext cx="6307666"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Identify signatures of selection in humans</a:t>
            </a:r>
          </a:p>
          <a:p>
            <a:pPr marL="742950" lvl="1" indent="-285750">
              <a:buFont typeface="Arial" panose="020B0604020202020204" pitchFamily="34" charset="0"/>
              <a:buChar char="•"/>
            </a:pPr>
            <a:r>
              <a:rPr lang="en-US" sz="2400" dirty="0" smtClean="0"/>
              <a:t>Divergence based only</a:t>
            </a:r>
          </a:p>
          <a:p>
            <a:pPr marL="742950" lvl="1" indent="-285750">
              <a:buFont typeface="Arial" panose="020B0604020202020204" pitchFamily="34" charset="0"/>
              <a:buChar char="•"/>
            </a:pPr>
            <a:r>
              <a:rPr lang="en-US" sz="2400" dirty="0" smtClean="0"/>
              <a:t>Divergence compared to polymorphism</a:t>
            </a:r>
          </a:p>
          <a:p>
            <a:pPr marL="285750" indent="-285750">
              <a:buFont typeface="Arial" panose="020B0604020202020204" pitchFamily="34" charset="0"/>
              <a:buChar char="•"/>
            </a:pPr>
            <a:r>
              <a:rPr lang="en-US" sz="2400" dirty="0" smtClean="0"/>
              <a:t>Selection in other species</a:t>
            </a:r>
          </a:p>
          <a:p>
            <a:pPr marL="742950" lvl="1" indent="-285750">
              <a:buFont typeface="Arial" panose="020B0604020202020204" pitchFamily="34" charset="0"/>
              <a:buChar char="•"/>
            </a:pPr>
            <a:r>
              <a:rPr lang="en-US" sz="2400" dirty="0" smtClean="0"/>
              <a:t>Divergence only</a:t>
            </a:r>
          </a:p>
          <a:p>
            <a:pPr marL="742950" lvl="1" indent="-285750">
              <a:buFont typeface="Arial" panose="020B0604020202020204" pitchFamily="34" charset="0"/>
              <a:buChar char="•"/>
            </a:pPr>
            <a:r>
              <a:rPr lang="en-US" sz="2400" dirty="0" smtClean="0"/>
              <a:t>Compared to rhesus polymorphism</a:t>
            </a:r>
          </a:p>
          <a:p>
            <a:pPr marL="285750" indent="-285750">
              <a:buFont typeface="Arial" panose="020B0604020202020204" pitchFamily="34" charset="0"/>
              <a:buChar char="•"/>
            </a:pPr>
            <a:r>
              <a:rPr lang="en-US" sz="2400" dirty="0" smtClean="0"/>
              <a:t>Human polymorphism compared to rhesus polymorphism</a:t>
            </a:r>
          </a:p>
        </p:txBody>
      </p:sp>
    </p:spTree>
    <p:extLst>
      <p:ext uri="{BB962C8B-B14F-4D97-AF65-F5344CB8AC3E}">
        <p14:creationId xmlns:p14="http://schemas.microsoft.com/office/powerpoint/2010/main" val="2675614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0" y="685800"/>
            <a:ext cx="914400" cy="914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rot="2055822">
            <a:off x="2645394" y="868214"/>
            <a:ext cx="914400" cy="53814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rot="19544178" flipV="1">
            <a:off x="5621112" y="865689"/>
            <a:ext cx="914400" cy="54105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2055822">
            <a:off x="4000190" y="2455392"/>
            <a:ext cx="914400" cy="36644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055822">
            <a:off x="5506153" y="3972127"/>
            <a:ext cx="914400" cy="19761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H="1">
            <a:off x="4572000" y="685800"/>
            <a:ext cx="0" cy="64937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1723882" y="1295400"/>
            <a:ext cx="2848118" cy="41860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flipV="1">
            <a:off x="4572000" y="1300635"/>
            <a:ext cx="2910062" cy="426196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6" name="Rectangle 15"/>
          <p:cNvSpPr/>
          <p:nvPr/>
        </p:nvSpPr>
        <p:spPr>
          <a:xfrm rot="19544178" flipV="1">
            <a:off x="5825866" y="1680666"/>
            <a:ext cx="746827" cy="43126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flipV="1">
            <a:off x="5384800" y="2214703"/>
            <a:ext cx="2225604" cy="3262543"/>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flipV="1">
            <a:off x="5029200" y="1981201"/>
            <a:ext cx="355600" cy="233502"/>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flipV="1">
            <a:off x="5029200" y="2402988"/>
            <a:ext cx="2225604" cy="3262543"/>
          </a:xfrm>
          <a:prstGeom prst="line">
            <a:avLst/>
          </a:prstGeom>
          <a:ln w="38100">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3505200" y="2740324"/>
            <a:ext cx="2252133" cy="3279476"/>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3048000" y="2743200"/>
            <a:ext cx="2225604" cy="3262543"/>
          </a:xfrm>
          <a:prstGeom prst="line">
            <a:avLst/>
          </a:prstGeom>
          <a:ln w="38100">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5562600" y="4136286"/>
            <a:ext cx="1135201" cy="1731114"/>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H="1">
            <a:off x="5215573" y="4183119"/>
            <a:ext cx="1048631" cy="1542829"/>
          </a:xfrm>
          <a:prstGeom prst="line">
            <a:avLst/>
          </a:prstGeom>
          <a:ln w="38100">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935566" y="5394960"/>
            <a:ext cx="7391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5029200" y="1981200"/>
            <a:ext cx="0" cy="421788"/>
          </a:xfrm>
          <a:prstGeom prst="line">
            <a:avLst/>
          </a:prstGeom>
          <a:ln w="38100">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6532188" y="2205549"/>
            <a:ext cx="1210781" cy="369332"/>
          </a:xfrm>
          <a:prstGeom prst="rect">
            <a:avLst/>
          </a:prstGeom>
          <a:noFill/>
        </p:spPr>
        <p:txBody>
          <a:bodyPr wrap="none" rtlCol="0">
            <a:spAutoFit/>
          </a:bodyPr>
          <a:lstStyle/>
          <a:p>
            <a:r>
              <a:rPr lang="en-US" dirty="0" smtClean="0"/>
              <a:t>Gene trees</a:t>
            </a:r>
            <a:endParaRPr lang="en-US" dirty="0"/>
          </a:p>
        </p:txBody>
      </p:sp>
      <p:sp>
        <p:nvSpPr>
          <p:cNvPr id="45" name="TextBox 44"/>
          <p:cNvSpPr txBox="1"/>
          <p:nvPr/>
        </p:nvSpPr>
        <p:spPr>
          <a:xfrm>
            <a:off x="5670497" y="1001214"/>
            <a:ext cx="1321387" cy="369332"/>
          </a:xfrm>
          <a:prstGeom prst="rect">
            <a:avLst/>
          </a:prstGeom>
          <a:noFill/>
        </p:spPr>
        <p:txBody>
          <a:bodyPr wrap="none" rtlCol="0">
            <a:spAutoFit/>
          </a:bodyPr>
          <a:lstStyle/>
          <a:p>
            <a:r>
              <a:rPr lang="en-US" dirty="0" smtClean="0"/>
              <a:t>Species tree</a:t>
            </a:r>
            <a:endParaRPr lang="en-US" dirty="0"/>
          </a:p>
        </p:txBody>
      </p:sp>
      <p:sp>
        <p:nvSpPr>
          <p:cNvPr id="46" name="TextBox 45"/>
          <p:cNvSpPr txBox="1"/>
          <p:nvPr/>
        </p:nvSpPr>
        <p:spPr>
          <a:xfrm>
            <a:off x="5854550" y="1540464"/>
            <a:ext cx="1254639" cy="369332"/>
          </a:xfrm>
          <a:prstGeom prst="rect">
            <a:avLst/>
          </a:prstGeom>
          <a:noFill/>
        </p:spPr>
        <p:txBody>
          <a:bodyPr wrap="none" rtlCol="0">
            <a:spAutoFit/>
          </a:bodyPr>
          <a:lstStyle/>
          <a:p>
            <a:r>
              <a:rPr lang="en-US" dirty="0" smtClean="0"/>
              <a:t>Duplication</a:t>
            </a:r>
            <a:endParaRPr lang="en-US" dirty="0"/>
          </a:p>
        </p:txBody>
      </p:sp>
      <p:cxnSp>
        <p:nvCxnSpPr>
          <p:cNvPr id="48" name="Straight Arrow Connector 47"/>
          <p:cNvCxnSpPr>
            <a:stCxn id="45" idx="1"/>
          </p:cNvCxnSpPr>
          <p:nvPr/>
        </p:nvCxnSpPr>
        <p:spPr>
          <a:xfrm flipH="1">
            <a:off x="5207001" y="1185880"/>
            <a:ext cx="463496" cy="261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5133863" y="1728731"/>
            <a:ext cx="716061" cy="204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1"/>
          </p:cNvCxnSpPr>
          <p:nvPr/>
        </p:nvCxnSpPr>
        <p:spPr>
          <a:xfrm flipH="1">
            <a:off x="5863733" y="2390215"/>
            <a:ext cx="668455" cy="372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4" idx="1"/>
          </p:cNvCxnSpPr>
          <p:nvPr/>
        </p:nvCxnSpPr>
        <p:spPr>
          <a:xfrm flipH="1">
            <a:off x="5715001" y="2390215"/>
            <a:ext cx="817187" cy="871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219200" y="6183868"/>
            <a:ext cx="1053494" cy="369332"/>
          </a:xfrm>
          <a:prstGeom prst="rect">
            <a:avLst/>
          </a:prstGeom>
          <a:noFill/>
        </p:spPr>
        <p:txBody>
          <a:bodyPr wrap="none" rtlCol="0">
            <a:spAutoFit/>
          </a:bodyPr>
          <a:lstStyle/>
          <a:p>
            <a:r>
              <a:rPr lang="en-US" dirty="0" smtClean="0"/>
              <a:t>Species 1</a:t>
            </a:r>
            <a:endParaRPr lang="en-US" dirty="0"/>
          </a:p>
        </p:txBody>
      </p:sp>
      <p:sp>
        <p:nvSpPr>
          <p:cNvPr id="62" name="TextBox 61"/>
          <p:cNvSpPr txBox="1"/>
          <p:nvPr/>
        </p:nvSpPr>
        <p:spPr>
          <a:xfrm>
            <a:off x="3120193" y="6183868"/>
            <a:ext cx="1053494" cy="369332"/>
          </a:xfrm>
          <a:prstGeom prst="rect">
            <a:avLst/>
          </a:prstGeom>
          <a:noFill/>
        </p:spPr>
        <p:txBody>
          <a:bodyPr wrap="none" rtlCol="0">
            <a:spAutoFit/>
          </a:bodyPr>
          <a:lstStyle/>
          <a:p>
            <a:r>
              <a:rPr lang="en-US" dirty="0" smtClean="0"/>
              <a:t>Species 2</a:t>
            </a:r>
            <a:endParaRPr lang="en-US" dirty="0"/>
          </a:p>
        </p:txBody>
      </p:sp>
      <p:sp>
        <p:nvSpPr>
          <p:cNvPr id="63" name="TextBox 62"/>
          <p:cNvSpPr txBox="1"/>
          <p:nvPr/>
        </p:nvSpPr>
        <p:spPr>
          <a:xfrm>
            <a:off x="5065360" y="6183868"/>
            <a:ext cx="1053494" cy="369332"/>
          </a:xfrm>
          <a:prstGeom prst="rect">
            <a:avLst/>
          </a:prstGeom>
          <a:noFill/>
        </p:spPr>
        <p:txBody>
          <a:bodyPr wrap="none" rtlCol="0">
            <a:spAutoFit/>
          </a:bodyPr>
          <a:lstStyle/>
          <a:p>
            <a:r>
              <a:rPr lang="en-US" dirty="0" smtClean="0"/>
              <a:t>Species 3</a:t>
            </a:r>
            <a:endParaRPr lang="en-US" dirty="0"/>
          </a:p>
        </p:txBody>
      </p:sp>
      <p:sp>
        <p:nvSpPr>
          <p:cNvPr id="64" name="TextBox 63"/>
          <p:cNvSpPr txBox="1"/>
          <p:nvPr/>
        </p:nvSpPr>
        <p:spPr>
          <a:xfrm>
            <a:off x="6871306" y="6183868"/>
            <a:ext cx="1053494" cy="369332"/>
          </a:xfrm>
          <a:prstGeom prst="rect">
            <a:avLst/>
          </a:prstGeom>
          <a:noFill/>
        </p:spPr>
        <p:txBody>
          <a:bodyPr wrap="none" rtlCol="0">
            <a:spAutoFit/>
          </a:bodyPr>
          <a:lstStyle/>
          <a:p>
            <a:r>
              <a:rPr lang="en-US" dirty="0" smtClean="0"/>
              <a:t>Species 4</a:t>
            </a:r>
            <a:endParaRPr lang="en-US" dirty="0"/>
          </a:p>
        </p:txBody>
      </p:sp>
      <p:sp>
        <p:nvSpPr>
          <p:cNvPr id="65" name="Oval 64"/>
          <p:cNvSpPr/>
          <p:nvPr/>
        </p:nvSpPr>
        <p:spPr>
          <a:xfrm>
            <a:off x="3771900" y="5562600"/>
            <a:ext cx="274320" cy="27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715000" y="5562600"/>
            <a:ext cx="274320" cy="27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7504178" y="5562600"/>
            <a:ext cx="274320" cy="27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600200" y="5562600"/>
            <a:ext cx="274320" cy="2743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623060" y="5585460"/>
            <a:ext cx="2286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276274" y="5585460"/>
            <a:ext cx="228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257800" y="5585460"/>
            <a:ext cx="228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009270" y="5585460"/>
            <a:ext cx="228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1585759" y="5839317"/>
            <a:ext cx="301686" cy="369332"/>
          </a:xfrm>
          <a:prstGeom prst="rect">
            <a:avLst/>
          </a:prstGeom>
          <a:noFill/>
        </p:spPr>
        <p:txBody>
          <a:bodyPr wrap="none" rtlCol="0">
            <a:spAutoFit/>
          </a:bodyPr>
          <a:lstStyle/>
          <a:p>
            <a:r>
              <a:rPr lang="en-US" dirty="0" smtClean="0"/>
              <a:t>1</a:t>
            </a:r>
            <a:endParaRPr lang="en-US" dirty="0"/>
          </a:p>
        </p:txBody>
      </p:sp>
      <p:sp>
        <p:nvSpPr>
          <p:cNvPr id="77" name="TextBox 76"/>
          <p:cNvSpPr txBox="1"/>
          <p:nvPr/>
        </p:nvSpPr>
        <p:spPr>
          <a:xfrm>
            <a:off x="3247957" y="5839317"/>
            <a:ext cx="434734" cy="369332"/>
          </a:xfrm>
          <a:prstGeom prst="rect">
            <a:avLst/>
          </a:prstGeom>
          <a:noFill/>
        </p:spPr>
        <p:txBody>
          <a:bodyPr wrap="none" rtlCol="0">
            <a:spAutoFit/>
          </a:bodyPr>
          <a:lstStyle/>
          <a:p>
            <a:r>
              <a:rPr lang="en-US" dirty="0" smtClean="0"/>
              <a:t>2A</a:t>
            </a:r>
            <a:endParaRPr lang="en-US" dirty="0"/>
          </a:p>
        </p:txBody>
      </p:sp>
      <p:sp>
        <p:nvSpPr>
          <p:cNvPr id="78" name="TextBox 77"/>
          <p:cNvSpPr txBox="1"/>
          <p:nvPr/>
        </p:nvSpPr>
        <p:spPr>
          <a:xfrm>
            <a:off x="3689896" y="5839317"/>
            <a:ext cx="426720" cy="369332"/>
          </a:xfrm>
          <a:prstGeom prst="rect">
            <a:avLst/>
          </a:prstGeom>
          <a:noFill/>
        </p:spPr>
        <p:txBody>
          <a:bodyPr wrap="none" rtlCol="0">
            <a:spAutoFit/>
          </a:bodyPr>
          <a:lstStyle/>
          <a:p>
            <a:r>
              <a:rPr lang="en-US" dirty="0" smtClean="0"/>
              <a:t>2B</a:t>
            </a:r>
            <a:endParaRPr lang="en-US" dirty="0"/>
          </a:p>
        </p:txBody>
      </p:sp>
      <p:sp>
        <p:nvSpPr>
          <p:cNvPr id="79" name="TextBox 78"/>
          <p:cNvSpPr txBox="1"/>
          <p:nvPr/>
        </p:nvSpPr>
        <p:spPr>
          <a:xfrm>
            <a:off x="5158740" y="5839317"/>
            <a:ext cx="434734" cy="369332"/>
          </a:xfrm>
          <a:prstGeom prst="rect">
            <a:avLst/>
          </a:prstGeom>
          <a:noFill/>
        </p:spPr>
        <p:txBody>
          <a:bodyPr wrap="none" rtlCol="0">
            <a:spAutoFit/>
          </a:bodyPr>
          <a:lstStyle/>
          <a:p>
            <a:r>
              <a:rPr lang="en-US" dirty="0" smtClean="0"/>
              <a:t>3A</a:t>
            </a:r>
            <a:endParaRPr lang="en-US" dirty="0"/>
          </a:p>
        </p:txBody>
      </p:sp>
      <p:sp>
        <p:nvSpPr>
          <p:cNvPr id="80" name="TextBox 79"/>
          <p:cNvSpPr txBox="1"/>
          <p:nvPr/>
        </p:nvSpPr>
        <p:spPr>
          <a:xfrm>
            <a:off x="5645525" y="5839317"/>
            <a:ext cx="426720" cy="369332"/>
          </a:xfrm>
          <a:prstGeom prst="rect">
            <a:avLst/>
          </a:prstGeom>
          <a:noFill/>
        </p:spPr>
        <p:txBody>
          <a:bodyPr wrap="none" rtlCol="0">
            <a:spAutoFit/>
          </a:bodyPr>
          <a:lstStyle/>
          <a:p>
            <a:r>
              <a:rPr lang="en-US" dirty="0" smtClean="0"/>
              <a:t>3B</a:t>
            </a:r>
            <a:endParaRPr lang="en-US" dirty="0"/>
          </a:p>
        </p:txBody>
      </p:sp>
      <p:sp>
        <p:nvSpPr>
          <p:cNvPr id="81" name="TextBox 80"/>
          <p:cNvSpPr txBox="1"/>
          <p:nvPr/>
        </p:nvSpPr>
        <p:spPr>
          <a:xfrm>
            <a:off x="6910946" y="5839317"/>
            <a:ext cx="434734" cy="369332"/>
          </a:xfrm>
          <a:prstGeom prst="rect">
            <a:avLst/>
          </a:prstGeom>
          <a:noFill/>
        </p:spPr>
        <p:txBody>
          <a:bodyPr wrap="none" rtlCol="0">
            <a:spAutoFit/>
          </a:bodyPr>
          <a:lstStyle/>
          <a:p>
            <a:r>
              <a:rPr lang="en-US" dirty="0"/>
              <a:t>4</a:t>
            </a:r>
            <a:r>
              <a:rPr lang="en-US" dirty="0" smtClean="0"/>
              <a:t>A</a:t>
            </a:r>
            <a:endParaRPr lang="en-US" dirty="0"/>
          </a:p>
        </p:txBody>
      </p:sp>
      <p:sp>
        <p:nvSpPr>
          <p:cNvPr id="82" name="TextBox 81"/>
          <p:cNvSpPr txBox="1"/>
          <p:nvPr/>
        </p:nvSpPr>
        <p:spPr>
          <a:xfrm>
            <a:off x="7439052" y="5839317"/>
            <a:ext cx="426720" cy="369332"/>
          </a:xfrm>
          <a:prstGeom prst="rect">
            <a:avLst/>
          </a:prstGeom>
          <a:noFill/>
        </p:spPr>
        <p:txBody>
          <a:bodyPr wrap="none" rtlCol="0">
            <a:spAutoFit/>
          </a:bodyPr>
          <a:lstStyle/>
          <a:p>
            <a:r>
              <a:rPr lang="en-US" dirty="0" smtClean="0"/>
              <a:t>4B</a:t>
            </a:r>
            <a:endParaRPr lang="en-US" dirty="0"/>
          </a:p>
        </p:txBody>
      </p:sp>
      <p:sp>
        <p:nvSpPr>
          <p:cNvPr id="83" name="TextBox 82"/>
          <p:cNvSpPr txBox="1"/>
          <p:nvPr/>
        </p:nvSpPr>
        <p:spPr>
          <a:xfrm>
            <a:off x="671106" y="1415534"/>
            <a:ext cx="1111202" cy="369332"/>
          </a:xfrm>
          <a:prstGeom prst="rect">
            <a:avLst/>
          </a:prstGeom>
          <a:noFill/>
        </p:spPr>
        <p:txBody>
          <a:bodyPr wrap="none" rtlCol="0">
            <a:spAutoFit/>
          </a:bodyPr>
          <a:lstStyle/>
          <a:p>
            <a:r>
              <a:rPr lang="en-US" dirty="0" err="1" smtClean="0"/>
              <a:t>Orthologs</a:t>
            </a:r>
            <a:endParaRPr lang="en-US" dirty="0"/>
          </a:p>
        </p:txBody>
      </p:sp>
      <p:grpSp>
        <p:nvGrpSpPr>
          <p:cNvPr id="93" name="Group 92"/>
          <p:cNvGrpSpPr/>
          <p:nvPr/>
        </p:nvGrpSpPr>
        <p:grpSpPr>
          <a:xfrm>
            <a:off x="1297767" y="1884925"/>
            <a:ext cx="5620121" cy="3716708"/>
            <a:chOff x="1297767" y="1884925"/>
            <a:chExt cx="5620121" cy="3716708"/>
          </a:xfrm>
        </p:grpSpPr>
        <p:cxnSp>
          <p:nvCxnSpPr>
            <p:cNvPr id="84" name="Straight Arrow Connector 83"/>
            <p:cNvCxnSpPr/>
            <p:nvPr/>
          </p:nvCxnSpPr>
          <p:spPr>
            <a:xfrm>
              <a:off x="1311207" y="1889826"/>
              <a:ext cx="1893970" cy="3631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1297767" y="1884925"/>
              <a:ext cx="3836095" cy="3636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1311207" y="1889826"/>
              <a:ext cx="5606681" cy="37118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1311207" y="1889826"/>
            <a:ext cx="6137630" cy="3690733"/>
            <a:chOff x="1311207" y="1889826"/>
            <a:chExt cx="6137630" cy="3690733"/>
          </a:xfrm>
        </p:grpSpPr>
        <p:cxnSp>
          <p:nvCxnSpPr>
            <p:cNvPr id="94" name="Straight Arrow Connector 93"/>
            <p:cNvCxnSpPr/>
            <p:nvPr/>
          </p:nvCxnSpPr>
          <p:spPr>
            <a:xfrm>
              <a:off x="1311207" y="1889826"/>
              <a:ext cx="2428961" cy="3631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1311207" y="1889826"/>
              <a:ext cx="4356312" cy="3614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1311207" y="1889826"/>
              <a:ext cx="6137630" cy="369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1" name="TextBox 100"/>
          <p:cNvSpPr txBox="1"/>
          <p:nvPr/>
        </p:nvSpPr>
        <p:spPr>
          <a:xfrm>
            <a:off x="393189" y="2812041"/>
            <a:ext cx="968470" cy="369332"/>
          </a:xfrm>
          <a:prstGeom prst="rect">
            <a:avLst/>
          </a:prstGeom>
          <a:noFill/>
        </p:spPr>
        <p:txBody>
          <a:bodyPr wrap="none" rtlCol="0">
            <a:spAutoFit/>
          </a:bodyPr>
          <a:lstStyle/>
          <a:p>
            <a:r>
              <a:rPr lang="en-US" dirty="0" smtClean="0"/>
              <a:t>Paralogs</a:t>
            </a:r>
            <a:endParaRPr lang="en-US" dirty="0"/>
          </a:p>
        </p:txBody>
      </p:sp>
      <p:grpSp>
        <p:nvGrpSpPr>
          <p:cNvPr id="108" name="Group 107"/>
          <p:cNvGrpSpPr/>
          <p:nvPr/>
        </p:nvGrpSpPr>
        <p:grpSpPr>
          <a:xfrm>
            <a:off x="877424" y="3181373"/>
            <a:ext cx="2822449" cy="2363425"/>
            <a:chOff x="877424" y="3181373"/>
            <a:chExt cx="2822449" cy="2363425"/>
          </a:xfrm>
        </p:grpSpPr>
        <p:cxnSp>
          <p:nvCxnSpPr>
            <p:cNvPr id="102" name="Straight Arrow Connector 101"/>
            <p:cNvCxnSpPr>
              <a:stCxn id="101" idx="2"/>
            </p:cNvCxnSpPr>
            <p:nvPr/>
          </p:nvCxnSpPr>
          <p:spPr>
            <a:xfrm>
              <a:off x="877424" y="3181373"/>
              <a:ext cx="2288128" cy="2340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01" idx="2"/>
            </p:cNvCxnSpPr>
            <p:nvPr/>
          </p:nvCxnSpPr>
          <p:spPr>
            <a:xfrm>
              <a:off x="877424" y="3181373"/>
              <a:ext cx="2822449" cy="2363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877424" y="3181373"/>
            <a:ext cx="4806538" cy="2359216"/>
            <a:chOff x="877424" y="3181373"/>
            <a:chExt cx="4806538" cy="2359216"/>
          </a:xfrm>
        </p:grpSpPr>
        <p:cxnSp>
          <p:nvCxnSpPr>
            <p:cNvPr id="109" name="Straight Arrow Connector 108"/>
            <p:cNvCxnSpPr>
              <a:stCxn id="101" idx="2"/>
            </p:cNvCxnSpPr>
            <p:nvPr/>
          </p:nvCxnSpPr>
          <p:spPr>
            <a:xfrm>
              <a:off x="877424" y="3181373"/>
              <a:ext cx="4806538" cy="23133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1" idx="2"/>
            </p:cNvCxnSpPr>
            <p:nvPr/>
          </p:nvCxnSpPr>
          <p:spPr>
            <a:xfrm>
              <a:off x="877424" y="3181373"/>
              <a:ext cx="2322976" cy="2359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5" name="TextBox 114"/>
          <p:cNvSpPr txBox="1"/>
          <p:nvPr/>
        </p:nvSpPr>
        <p:spPr>
          <a:xfrm>
            <a:off x="156127" y="2526268"/>
            <a:ext cx="1394484" cy="369332"/>
          </a:xfrm>
          <a:prstGeom prst="rect">
            <a:avLst/>
          </a:prstGeom>
          <a:noFill/>
        </p:spPr>
        <p:txBody>
          <a:bodyPr wrap="none" rtlCol="0">
            <a:spAutoFit/>
          </a:bodyPr>
          <a:lstStyle/>
          <a:p>
            <a:r>
              <a:rPr lang="en-US" dirty="0" smtClean="0"/>
              <a:t>Intra-specific</a:t>
            </a:r>
            <a:endParaRPr lang="en-US" dirty="0"/>
          </a:p>
        </p:txBody>
      </p:sp>
      <p:sp>
        <p:nvSpPr>
          <p:cNvPr id="116" name="TextBox 115"/>
          <p:cNvSpPr txBox="1"/>
          <p:nvPr/>
        </p:nvSpPr>
        <p:spPr>
          <a:xfrm>
            <a:off x="152400" y="2526268"/>
            <a:ext cx="1401538" cy="369332"/>
          </a:xfrm>
          <a:prstGeom prst="rect">
            <a:avLst/>
          </a:prstGeom>
          <a:noFill/>
        </p:spPr>
        <p:txBody>
          <a:bodyPr wrap="none" rtlCol="0">
            <a:spAutoFit/>
          </a:bodyPr>
          <a:lstStyle/>
          <a:p>
            <a:r>
              <a:rPr lang="en-US" dirty="0" smtClean="0"/>
              <a:t>Inter-specific</a:t>
            </a:r>
            <a:endParaRPr lang="en-US" dirty="0"/>
          </a:p>
        </p:txBody>
      </p:sp>
    </p:spTree>
    <p:extLst>
      <p:ext uri="{BB962C8B-B14F-4D97-AF65-F5344CB8AC3E}">
        <p14:creationId xmlns:p14="http://schemas.microsoft.com/office/powerpoint/2010/main" val="92713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8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1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3" grpId="1"/>
      <p:bldP spid="101" grpId="0"/>
      <p:bldP spid="115" grpId="0"/>
      <p:bldP spid="115" grpId="1"/>
      <p:bldP spid="1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0" y="685800"/>
            <a:ext cx="914400" cy="914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rot="2055822">
            <a:off x="2645394" y="868214"/>
            <a:ext cx="914400" cy="53814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rot="19544178" flipV="1">
            <a:off x="5621112" y="865689"/>
            <a:ext cx="914400" cy="54105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2055822">
            <a:off x="4000190" y="2455392"/>
            <a:ext cx="914400" cy="36644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rot="2055822">
            <a:off x="5506153" y="3972127"/>
            <a:ext cx="914400" cy="19761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H="1">
            <a:off x="4572000" y="685800"/>
            <a:ext cx="0" cy="64937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1723882" y="1295400"/>
            <a:ext cx="2848118" cy="41860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flipV="1">
            <a:off x="4572000" y="1300635"/>
            <a:ext cx="2910062" cy="426196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6" name="Rectangle 15"/>
          <p:cNvSpPr/>
          <p:nvPr/>
        </p:nvSpPr>
        <p:spPr>
          <a:xfrm rot="19544178" flipV="1">
            <a:off x="5825866" y="1680666"/>
            <a:ext cx="746827" cy="43126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flipV="1">
            <a:off x="5384800" y="2214703"/>
            <a:ext cx="2225604" cy="3262543"/>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flipV="1">
            <a:off x="5029200" y="1981201"/>
            <a:ext cx="355600" cy="233502"/>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flipV="1">
            <a:off x="5029200" y="2402988"/>
            <a:ext cx="2225604" cy="3262543"/>
          </a:xfrm>
          <a:prstGeom prst="line">
            <a:avLst/>
          </a:prstGeom>
          <a:ln w="38100">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4691722" y="2740324"/>
            <a:ext cx="1065612" cy="1551705"/>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3048000" y="2743200"/>
            <a:ext cx="2225604" cy="3262543"/>
          </a:xfrm>
          <a:prstGeom prst="line">
            <a:avLst/>
          </a:prstGeom>
          <a:ln w="38100">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5562600" y="4136286"/>
            <a:ext cx="1135201" cy="1731114"/>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H="1">
            <a:off x="5819921" y="4183119"/>
            <a:ext cx="444284" cy="653664"/>
          </a:xfrm>
          <a:prstGeom prst="line">
            <a:avLst/>
          </a:prstGeom>
          <a:ln w="38100">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935566" y="5394960"/>
            <a:ext cx="7391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5029200" y="1981200"/>
            <a:ext cx="0" cy="421788"/>
          </a:xfrm>
          <a:prstGeom prst="line">
            <a:avLst/>
          </a:prstGeom>
          <a:ln w="38100">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6532188" y="2205549"/>
            <a:ext cx="1210781" cy="369332"/>
          </a:xfrm>
          <a:prstGeom prst="rect">
            <a:avLst/>
          </a:prstGeom>
          <a:noFill/>
        </p:spPr>
        <p:txBody>
          <a:bodyPr wrap="none" rtlCol="0">
            <a:spAutoFit/>
          </a:bodyPr>
          <a:lstStyle/>
          <a:p>
            <a:r>
              <a:rPr lang="en-US" dirty="0" smtClean="0"/>
              <a:t>Gene trees</a:t>
            </a:r>
            <a:endParaRPr lang="en-US" dirty="0"/>
          </a:p>
        </p:txBody>
      </p:sp>
      <p:sp>
        <p:nvSpPr>
          <p:cNvPr id="45" name="TextBox 44"/>
          <p:cNvSpPr txBox="1"/>
          <p:nvPr/>
        </p:nvSpPr>
        <p:spPr>
          <a:xfrm>
            <a:off x="5670497" y="1001214"/>
            <a:ext cx="1321387" cy="369332"/>
          </a:xfrm>
          <a:prstGeom prst="rect">
            <a:avLst/>
          </a:prstGeom>
          <a:noFill/>
        </p:spPr>
        <p:txBody>
          <a:bodyPr wrap="none" rtlCol="0">
            <a:spAutoFit/>
          </a:bodyPr>
          <a:lstStyle/>
          <a:p>
            <a:r>
              <a:rPr lang="en-US" dirty="0" smtClean="0"/>
              <a:t>Species tree</a:t>
            </a:r>
            <a:endParaRPr lang="en-US" dirty="0"/>
          </a:p>
        </p:txBody>
      </p:sp>
      <p:sp>
        <p:nvSpPr>
          <p:cNvPr id="46" name="TextBox 45"/>
          <p:cNvSpPr txBox="1"/>
          <p:nvPr/>
        </p:nvSpPr>
        <p:spPr>
          <a:xfrm>
            <a:off x="5854550" y="1540464"/>
            <a:ext cx="1254639" cy="369332"/>
          </a:xfrm>
          <a:prstGeom prst="rect">
            <a:avLst/>
          </a:prstGeom>
          <a:noFill/>
        </p:spPr>
        <p:txBody>
          <a:bodyPr wrap="none" rtlCol="0">
            <a:spAutoFit/>
          </a:bodyPr>
          <a:lstStyle/>
          <a:p>
            <a:r>
              <a:rPr lang="en-US" dirty="0" smtClean="0"/>
              <a:t>Duplication</a:t>
            </a:r>
            <a:endParaRPr lang="en-US" dirty="0"/>
          </a:p>
        </p:txBody>
      </p:sp>
      <p:cxnSp>
        <p:nvCxnSpPr>
          <p:cNvPr id="48" name="Straight Arrow Connector 47"/>
          <p:cNvCxnSpPr>
            <a:stCxn id="45" idx="1"/>
          </p:cNvCxnSpPr>
          <p:nvPr/>
        </p:nvCxnSpPr>
        <p:spPr>
          <a:xfrm flipH="1">
            <a:off x="5207001" y="1185880"/>
            <a:ext cx="463496" cy="261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5133863" y="1728731"/>
            <a:ext cx="716061" cy="204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1"/>
          </p:cNvCxnSpPr>
          <p:nvPr/>
        </p:nvCxnSpPr>
        <p:spPr>
          <a:xfrm flipH="1">
            <a:off x="5863733" y="2390215"/>
            <a:ext cx="668455" cy="372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4" idx="1"/>
          </p:cNvCxnSpPr>
          <p:nvPr/>
        </p:nvCxnSpPr>
        <p:spPr>
          <a:xfrm flipH="1">
            <a:off x="5715001" y="2390215"/>
            <a:ext cx="817187" cy="871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219200" y="6183868"/>
            <a:ext cx="1053494" cy="369332"/>
          </a:xfrm>
          <a:prstGeom prst="rect">
            <a:avLst/>
          </a:prstGeom>
          <a:noFill/>
        </p:spPr>
        <p:txBody>
          <a:bodyPr wrap="none" rtlCol="0">
            <a:spAutoFit/>
          </a:bodyPr>
          <a:lstStyle/>
          <a:p>
            <a:r>
              <a:rPr lang="en-US" dirty="0" smtClean="0"/>
              <a:t>Species 1</a:t>
            </a:r>
            <a:endParaRPr lang="en-US" dirty="0"/>
          </a:p>
        </p:txBody>
      </p:sp>
      <p:sp>
        <p:nvSpPr>
          <p:cNvPr id="62" name="TextBox 61"/>
          <p:cNvSpPr txBox="1"/>
          <p:nvPr/>
        </p:nvSpPr>
        <p:spPr>
          <a:xfrm>
            <a:off x="3120193" y="6183868"/>
            <a:ext cx="1053494" cy="369332"/>
          </a:xfrm>
          <a:prstGeom prst="rect">
            <a:avLst/>
          </a:prstGeom>
          <a:noFill/>
        </p:spPr>
        <p:txBody>
          <a:bodyPr wrap="none" rtlCol="0">
            <a:spAutoFit/>
          </a:bodyPr>
          <a:lstStyle/>
          <a:p>
            <a:r>
              <a:rPr lang="en-US" dirty="0" smtClean="0"/>
              <a:t>Species 2</a:t>
            </a:r>
            <a:endParaRPr lang="en-US" dirty="0"/>
          </a:p>
        </p:txBody>
      </p:sp>
      <p:sp>
        <p:nvSpPr>
          <p:cNvPr id="63" name="TextBox 62"/>
          <p:cNvSpPr txBox="1"/>
          <p:nvPr/>
        </p:nvSpPr>
        <p:spPr>
          <a:xfrm>
            <a:off x="5065360" y="6183868"/>
            <a:ext cx="1053494" cy="369332"/>
          </a:xfrm>
          <a:prstGeom prst="rect">
            <a:avLst/>
          </a:prstGeom>
          <a:noFill/>
        </p:spPr>
        <p:txBody>
          <a:bodyPr wrap="none" rtlCol="0">
            <a:spAutoFit/>
          </a:bodyPr>
          <a:lstStyle/>
          <a:p>
            <a:r>
              <a:rPr lang="en-US" dirty="0" smtClean="0"/>
              <a:t>Species 3</a:t>
            </a:r>
            <a:endParaRPr lang="en-US" dirty="0"/>
          </a:p>
        </p:txBody>
      </p:sp>
      <p:sp>
        <p:nvSpPr>
          <p:cNvPr id="64" name="TextBox 63"/>
          <p:cNvSpPr txBox="1"/>
          <p:nvPr/>
        </p:nvSpPr>
        <p:spPr>
          <a:xfrm>
            <a:off x="6871306" y="6183868"/>
            <a:ext cx="1053494" cy="369332"/>
          </a:xfrm>
          <a:prstGeom prst="rect">
            <a:avLst/>
          </a:prstGeom>
          <a:noFill/>
        </p:spPr>
        <p:txBody>
          <a:bodyPr wrap="none" rtlCol="0">
            <a:spAutoFit/>
          </a:bodyPr>
          <a:lstStyle/>
          <a:p>
            <a:r>
              <a:rPr lang="en-US" dirty="0" smtClean="0"/>
              <a:t>Species 4</a:t>
            </a:r>
            <a:endParaRPr lang="en-US" dirty="0"/>
          </a:p>
        </p:txBody>
      </p:sp>
      <p:sp>
        <p:nvSpPr>
          <p:cNvPr id="67" name="Oval 66"/>
          <p:cNvSpPr/>
          <p:nvPr/>
        </p:nvSpPr>
        <p:spPr>
          <a:xfrm>
            <a:off x="5715000" y="5562600"/>
            <a:ext cx="274320" cy="27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7504178" y="5562600"/>
            <a:ext cx="274320" cy="27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600200" y="5562600"/>
            <a:ext cx="274320" cy="2743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623060" y="5585460"/>
            <a:ext cx="2286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276274" y="5585460"/>
            <a:ext cx="228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009270" y="5585460"/>
            <a:ext cx="228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1585759" y="5839317"/>
            <a:ext cx="301686" cy="369332"/>
          </a:xfrm>
          <a:prstGeom prst="rect">
            <a:avLst/>
          </a:prstGeom>
          <a:noFill/>
        </p:spPr>
        <p:txBody>
          <a:bodyPr wrap="none" rtlCol="0">
            <a:spAutoFit/>
          </a:bodyPr>
          <a:lstStyle/>
          <a:p>
            <a:r>
              <a:rPr lang="en-US" dirty="0" smtClean="0"/>
              <a:t>1</a:t>
            </a:r>
            <a:endParaRPr lang="en-US" dirty="0"/>
          </a:p>
        </p:txBody>
      </p:sp>
      <p:sp>
        <p:nvSpPr>
          <p:cNvPr id="77" name="TextBox 76"/>
          <p:cNvSpPr txBox="1"/>
          <p:nvPr/>
        </p:nvSpPr>
        <p:spPr>
          <a:xfrm>
            <a:off x="3247957" y="5839317"/>
            <a:ext cx="434734" cy="369332"/>
          </a:xfrm>
          <a:prstGeom prst="rect">
            <a:avLst/>
          </a:prstGeom>
          <a:noFill/>
        </p:spPr>
        <p:txBody>
          <a:bodyPr wrap="none" rtlCol="0">
            <a:spAutoFit/>
          </a:bodyPr>
          <a:lstStyle/>
          <a:p>
            <a:r>
              <a:rPr lang="en-US" dirty="0" smtClean="0"/>
              <a:t>2A</a:t>
            </a:r>
            <a:endParaRPr lang="en-US" dirty="0"/>
          </a:p>
        </p:txBody>
      </p:sp>
      <p:sp>
        <p:nvSpPr>
          <p:cNvPr id="80" name="TextBox 79"/>
          <p:cNvSpPr txBox="1"/>
          <p:nvPr/>
        </p:nvSpPr>
        <p:spPr>
          <a:xfrm>
            <a:off x="5645525" y="5839317"/>
            <a:ext cx="426720" cy="369332"/>
          </a:xfrm>
          <a:prstGeom prst="rect">
            <a:avLst/>
          </a:prstGeom>
          <a:noFill/>
        </p:spPr>
        <p:txBody>
          <a:bodyPr wrap="none" rtlCol="0">
            <a:spAutoFit/>
          </a:bodyPr>
          <a:lstStyle/>
          <a:p>
            <a:r>
              <a:rPr lang="en-US" dirty="0" smtClean="0"/>
              <a:t>3B</a:t>
            </a:r>
            <a:endParaRPr lang="en-US" dirty="0"/>
          </a:p>
        </p:txBody>
      </p:sp>
      <p:sp>
        <p:nvSpPr>
          <p:cNvPr id="81" name="TextBox 80"/>
          <p:cNvSpPr txBox="1"/>
          <p:nvPr/>
        </p:nvSpPr>
        <p:spPr>
          <a:xfrm>
            <a:off x="6910946" y="5839317"/>
            <a:ext cx="434734" cy="369332"/>
          </a:xfrm>
          <a:prstGeom prst="rect">
            <a:avLst/>
          </a:prstGeom>
          <a:noFill/>
        </p:spPr>
        <p:txBody>
          <a:bodyPr wrap="none" rtlCol="0">
            <a:spAutoFit/>
          </a:bodyPr>
          <a:lstStyle/>
          <a:p>
            <a:r>
              <a:rPr lang="en-US" dirty="0"/>
              <a:t>4</a:t>
            </a:r>
            <a:r>
              <a:rPr lang="en-US" dirty="0" smtClean="0"/>
              <a:t>A</a:t>
            </a:r>
            <a:endParaRPr lang="en-US" dirty="0"/>
          </a:p>
        </p:txBody>
      </p:sp>
      <p:sp>
        <p:nvSpPr>
          <p:cNvPr id="82" name="TextBox 81"/>
          <p:cNvSpPr txBox="1"/>
          <p:nvPr/>
        </p:nvSpPr>
        <p:spPr>
          <a:xfrm>
            <a:off x="7439052" y="5839317"/>
            <a:ext cx="426720" cy="369332"/>
          </a:xfrm>
          <a:prstGeom prst="rect">
            <a:avLst/>
          </a:prstGeom>
          <a:noFill/>
        </p:spPr>
        <p:txBody>
          <a:bodyPr wrap="none" rtlCol="0">
            <a:spAutoFit/>
          </a:bodyPr>
          <a:lstStyle/>
          <a:p>
            <a:r>
              <a:rPr lang="en-US" dirty="0" smtClean="0"/>
              <a:t>4B</a:t>
            </a:r>
            <a:endParaRPr lang="en-US" dirty="0"/>
          </a:p>
        </p:txBody>
      </p:sp>
      <p:sp>
        <p:nvSpPr>
          <p:cNvPr id="17" name="TextBox 16"/>
          <p:cNvSpPr txBox="1"/>
          <p:nvPr/>
        </p:nvSpPr>
        <p:spPr>
          <a:xfrm>
            <a:off x="4423510" y="4132886"/>
            <a:ext cx="340158" cy="523220"/>
          </a:xfrm>
          <a:prstGeom prst="rect">
            <a:avLst/>
          </a:prstGeom>
          <a:noFill/>
        </p:spPr>
        <p:txBody>
          <a:bodyPr wrap="none" rtlCol="0">
            <a:spAutoFit/>
          </a:bodyPr>
          <a:lstStyle/>
          <a:p>
            <a:r>
              <a:rPr lang="en-US" sz="2800" dirty="0" smtClean="0">
                <a:solidFill>
                  <a:schemeClr val="accent1">
                    <a:lumMod val="75000"/>
                  </a:schemeClr>
                </a:solidFill>
              </a:rPr>
              <a:t>x</a:t>
            </a:r>
            <a:endParaRPr lang="en-US" sz="2800" dirty="0">
              <a:solidFill>
                <a:schemeClr val="accent1">
                  <a:lumMod val="75000"/>
                </a:schemeClr>
              </a:solidFill>
            </a:endParaRPr>
          </a:p>
        </p:txBody>
      </p:sp>
      <p:sp>
        <p:nvSpPr>
          <p:cNvPr id="85" name="TextBox 84"/>
          <p:cNvSpPr txBox="1"/>
          <p:nvPr/>
        </p:nvSpPr>
        <p:spPr>
          <a:xfrm>
            <a:off x="5542778" y="4660232"/>
            <a:ext cx="340158" cy="523220"/>
          </a:xfrm>
          <a:prstGeom prst="rect">
            <a:avLst/>
          </a:prstGeom>
          <a:noFill/>
        </p:spPr>
        <p:txBody>
          <a:bodyPr wrap="none" rtlCol="0">
            <a:spAutoFit/>
          </a:bodyPr>
          <a:lstStyle/>
          <a:p>
            <a:r>
              <a:rPr lang="en-US" sz="2800" dirty="0" smtClean="0">
                <a:solidFill>
                  <a:schemeClr val="accent2">
                    <a:lumMod val="60000"/>
                    <a:lumOff val="40000"/>
                  </a:schemeClr>
                </a:solidFill>
              </a:rPr>
              <a:t>x</a:t>
            </a:r>
            <a:endParaRPr lang="en-US" sz="2800" dirty="0">
              <a:solidFill>
                <a:schemeClr val="accent2">
                  <a:lumMod val="60000"/>
                  <a:lumOff val="40000"/>
                </a:schemeClr>
              </a:solidFill>
            </a:endParaRPr>
          </a:p>
        </p:txBody>
      </p:sp>
    </p:spTree>
    <p:extLst>
      <p:ext uri="{BB962C8B-B14F-4D97-AF65-F5344CB8AC3E}">
        <p14:creationId xmlns:p14="http://schemas.microsoft.com/office/powerpoint/2010/main" val="1932863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ars.els-cdn.com/content/image/1-s2.0-S0969212611002140-gr9.jpg"/>
          <p:cNvPicPr>
            <a:picLocks noChangeAspect="1" noChangeArrowheads="1"/>
          </p:cNvPicPr>
          <p:nvPr/>
        </p:nvPicPr>
        <p:blipFill>
          <a:blip r:embed="rId2" cstate="print"/>
          <a:srcRect/>
          <a:stretch>
            <a:fillRect/>
          </a:stretch>
        </p:blipFill>
        <p:spPr bwMode="auto">
          <a:xfrm>
            <a:off x="152400" y="1779248"/>
            <a:ext cx="5181600" cy="4624533"/>
          </a:xfrm>
          <a:prstGeom prst="rect">
            <a:avLst/>
          </a:prstGeom>
          <a:noFill/>
        </p:spPr>
      </p:pic>
      <p:sp>
        <p:nvSpPr>
          <p:cNvPr id="3" name="Rectangle 2"/>
          <p:cNvSpPr/>
          <p:nvPr/>
        </p:nvSpPr>
        <p:spPr>
          <a:xfrm>
            <a:off x="152400" y="6346195"/>
            <a:ext cx="1447800" cy="261610"/>
          </a:xfrm>
          <a:prstGeom prst="rect">
            <a:avLst/>
          </a:prstGeom>
        </p:spPr>
        <p:txBody>
          <a:bodyPr wrap="square">
            <a:spAutoFit/>
          </a:bodyPr>
          <a:lstStyle/>
          <a:p>
            <a:pPr algn="r"/>
            <a:r>
              <a:rPr lang="en-US" sz="1050" dirty="0" err="1" smtClean="0">
                <a:solidFill>
                  <a:schemeClr val="accent1"/>
                </a:solidFill>
                <a:latin typeface="+mn-lt"/>
                <a:cs typeface="Tahoma" pitchFamily="34" charset="0"/>
              </a:rPr>
              <a:t>Kufareva</a:t>
            </a:r>
            <a:r>
              <a:rPr lang="en-US" sz="1050" dirty="0" smtClean="0">
                <a:solidFill>
                  <a:schemeClr val="accent1"/>
                </a:solidFill>
                <a:latin typeface="+mn-lt"/>
                <a:cs typeface="Tahoma" pitchFamily="34" charset="0"/>
              </a:rPr>
              <a:t> et al., 2011</a:t>
            </a:r>
            <a:endParaRPr lang="en-US" sz="1050" dirty="0">
              <a:solidFill>
                <a:schemeClr val="accent1"/>
              </a:solidFill>
              <a:latin typeface="+mn-lt"/>
              <a:cs typeface="Tahoma" pitchFamily="34" charset="0"/>
            </a:endParaRPr>
          </a:p>
        </p:txBody>
      </p:sp>
      <p:pic>
        <p:nvPicPr>
          <p:cNvPr id="40963" name="Picture 3"/>
          <p:cNvPicPr>
            <a:picLocks noChangeAspect="1" noChangeArrowheads="1"/>
          </p:cNvPicPr>
          <p:nvPr/>
        </p:nvPicPr>
        <p:blipFill>
          <a:blip r:embed="rId3" cstate="print"/>
          <a:srcRect/>
          <a:stretch>
            <a:fillRect/>
          </a:stretch>
        </p:blipFill>
        <p:spPr bwMode="auto">
          <a:xfrm>
            <a:off x="4343400" y="0"/>
            <a:ext cx="5867399" cy="2044941"/>
          </a:xfrm>
          <a:prstGeom prst="rect">
            <a:avLst/>
          </a:prstGeom>
          <a:noFill/>
          <a:ln w="9525">
            <a:noFill/>
            <a:miter lim="800000"/>
            <a:headEnd/>
            <a:tailEnd/>
          </a:ln>
          <a:effectLst/>
        </p:spPr>
      </p:pic>
      <p:sp>
        <p:nvSpPr>
          <p:cNvPr id="6" name="Content Placeholder 6"/>
          <p:cNvSpPr txBox="1">
            <a:spLocks/>
          </p:cNvSpPr>
          <p:nvPr/>
        </p:nvSpPr>
        <p:spPr>
          <a:xfrm>
            <a:off x="5562600" y="1752600"/>
            <a:ext cx="3581399" cy="2895600"/>
          </a:xfrm>
          <a:prstGeom prst="rect">
            <a:avLst/>
          </a:prstGeom>
        </p:spPr>
        <p:txBody>
          <a:bodyPr/>
          <a:lstStyle/>
          <a:p>
            <a:pPr marL="341313" marR="0" lvl="0" indent="-341313" algn="l" defTabSz="914400" rtl="0" eaLnBrk="1" fontAlgn="auto" latinLnBrk="0" hangingPunct="1">
              <a:lnSpc>
                <a:spcPct val="100000"/>
              </a:lnSpc>
              <a:spcBef>
                <a:spcPts val="600"/>
              </a:spcBef>
              <a:spcAft>
                <a:spcPts val="0"/>
              </a:spcAft>
              <a:buClr>
                <a:schemeClr val="accent1"/>
              </a:buClr>
              <a:buSzPct val="76000"/>
              <a:buFont typeface="Wingdings 3" pitchFamily="18" charset="2"/>
              <a:buChar char=""/>
              <a:tabLst/>
              <a:defRPr/>
            </a:pPr>
            <a:r>
              <a:rPr kumimoji="0" lang="en-US" sz="2000" b="0" i="0" u="none" strike="noStrike" kern="1200" cap="none" spc="0" normalizeH="0" baseline="0" noProof="0" dirty="0" smtClean="0">
                <a:ln>
                  <a:noFill/>
                </a:ln>
                <a:solidFill>
                  <a:schemeClr val="tx1"/>
                </a:solidFill>
                <a:effectLst/>
                <a:uLnTx/>
                <a:uFillTx/>
              </a:rPr>
              <a:t>Approximately 800 functional GPCRs (400 olfactory) in human</a:t>
            </a:r>
          </a:p>
          <a:p>
            <a:pPr marL="341313" marR="0" lvl="0" indent="-341313" algn="l" defTabSz="914400" rtl="0" eaLnBrk="1" fontAlgn="auto" latinLnBrk="0" hangingPunct="1">
              <a:lnSpc>
                <a:spcPct val="100000"/>
              </a:lnSpc>
              <a:spcBef>
                <a:spcPts val="600"/>
              </a:spcBef>
              <a:spcAft>
                <a:spcPts val="0"/>
              </a:spcAft>
              <a:buClr>
                <a:schemeClr val="accent1"/>
              </a:buClr>
              <a:buSzPct val="76000"/>
              <a:buFont typeface="Wingdings 3" pitchFamily="18" charset="2"/>
              <a:buChar char=""/>
              <a:tabLst/>
              <a:defRPr/>
            </a:pPr>
            <a:r>
              <a:rPr lang="en-US" sz="2000" dirty="0" smtClean="0"/>
              <a:t>An additional 600+ olfactory </a:t>
            </a:r>
            <a:r>
              <a:rPr lang="en-US" sz="2000" dirty="0" err="1" smtClean="0"/>
              <a:t>pseudogenes</a:t>
            </a:r>
            <a:r>
              <a:rPr lang="en-US" sz="2000" dirty="0" smtClean="0"/>
              <a:t> </a:t>
            </a:r>
            <a:endParaRPr kumimoji="0" lang="en-US" sz="2000" b="0" i="0" u="none" strike="noStrike" kern="1200" cap="none" spc="0" normalizeH="0" baseline="0" noProof="0" dirty="0" smtClean="0">
              <a:ln>
                <a:noFill/>
              </a:ln>
              <a:solidFill>
                <a:schemeClr val="tx1"/>
              </a:solidFill>
              <a:effectLst/>
              <a:uLnTx/>
              <a:uFillTx/>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txBox="1">
            <a:spLocks/>
          </p:cNvSpPr>
          <p:nvPr/>
        </p:nvSpPr>
        <p:spPr>
          <a:xfrm>
            <a:off x="457200" y="259080"/>
            <a:ext cx="3733800" cy="1264920"/>
          </a:xfrm>
          <a:prstGeom prst="rect">
            <a:avLst/>
          </a:prstGeom>
        </p:spPr>
        <p:txBody>
          <a:bodyPr>
            <a:normAutofit fontScale="97500"/>
          </a:bodyPr>
          <a:lstStyle/>
          <a:p>
            <a:pPr lvl="0">
              <a:spcBef>
                <a:spcPct val="0"/>
              </a:spcBef>
            </a:pPr>
            <a:r>
              <a:rPr lang="en-US" sz="3200" dirty="0" smtClean="0">
                <a:solidFill>
                  <a:schemeClr val="tx2"/>
                </a:solidFill>
                <a:latin typeface="+mj-lt"/>
                <a:ea typeface="+mj-ea"/>
                <a:cs typeface="+mj-cs"/>
              </a:rPr>
              <a:t>G-Protein Coupled Receptors (GPCRs)</a:t>
            </a:r>
          </a:p>
        </p:txBody>
      </p:sp>
      <p:pic>
        <p:nvPicPr>
          <p:cNvPr id="10" name="Picture 9"/>
          <p:cNvPicPr>
            <a:picLocks noChangeAspect="1" noChangeArrowheads="1"/>
          </p:cNvPicPr>
          <p:nvPr/>
        </p:nvPicPr>
        <p:blipFill>
          <a:blip r:embed="rId4" cstate="print"/>
          <a:srcRect/>
          <a:stretch>
            <a:fillRect/>
          </a:stretch>
        </p:blipFill>
        <p:spPr bwMode="auto">
          <a:xfrm>
            <a:off x="6421570" y="3720952"/>
            <a:ext cx="1798574" cy="3137048"/>
          </a:xfrm>
          <a:prstGeom prst="rect">
            <a:avLst/>
          </a:prstGeom>
          <a:noFill/>
          <a:ln w="9525">
            <a:noFill/>
            <a:miter lim="800000"/>
            <a:headEnd/>
            <a:tailEnd/>
          </a:ln>
        </p:spPr>
      </p:pic>
    </p:spTree>
    <p:extLst>
      <p:ext uri="{BB962C8B-B14F-4D97-AF65-F5344CB8AC3E}">
        <p14:creationId xmlns:p14="http://schemas.microsoft.com/office/powerpoint/2010/main" val="1952667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533400" y="1600200"/>
          <a:ext cx="4152900" cy="4629150"/>
        </p:xfrm>
        <a:graphic>
          <a:graphicData uri="http://schemas.openxmlformats.org/presentationml/2006/ole">
            <mc:AlternateContent xmlns:mc="http://schemas.openxmlformats.org/markup-compatibility/2006">
              <mc:Choice xmlns:v="urn:schemas-microsoft-com:vml" Requires="v">
                <p:oleObj spid="_x0000_s1070" name="Acrobat Document" r:id="rId3" imgW="4152833" imgH="4629015" progId="AcroExch.Document.11">
                  <p:embed/>
                </p:oleObj>
              </mc:Choice>
              <mc:Fallback>
                <p:oleObj name="Acrobat Document" r:id="rId3" imgW="4152833" imgH="4629015" progId="AcroExch.Document.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00200"/>
                        <a:ext cx="415290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extLst/>
          </p:nvPr>
        </p:nvGraphicFramePr>
        <p:xfrm>
          <a:off x="5562600" y="381000"/>
          <a:ext cx="3048000" cy="5631793"/>
        </p:xfrm>
        <a:graphic>
          <a:graphicData uri="http://schemas.openxmlformats.org/presentationml/2006/ole">
            <mc:AlternateContent xmlns:mc="http://schemas.openxmlformats.org/markup-compatibility/2006">
              <mc:Choice xmlns:v="urn:schemas-microsoft-com:vml" Requires="v">
                <p:oleObj spid="_x0000_s1071" name="Acrobat Document" r:id="rId5" imgW="3314498" imgH="6124372" progId="AcroExch.Document.11">
                  <p:embed/>
                </p:oleObj>
              </mc:Choice>
              <mc:Fallback>
                <p:oleObj name="Acrobat Document" r:id="rId5" imgW="3314498" imgH="6124372" progId="AcroExch.Document.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81000"/>
                        <a:ext cx="3048000" cy="5631793"/>
                      </a:xfrm>
                      <a:prstGeom prst="rect">
                        <a:avLst/>
                      </a:prstGeom>
                      <a:noFill/>
                      <a:ln>
                        <a:noFill/>
                      </a:ln>
                      <a:effectLst/>
                    </p:spPr>
                  </p:pic>
                </p:oleObj>
              </mc:Fallback>
            </mc:AlternateContent>
          </a:graphicData>
        </a:graphic>
      </p:graphicFrame>
      <p:sp>
        <p:nvSpPr>
          <p:cNvPr id="4" name="Title 1"/>
          <p:cNvSpPr txBox="1">
            <a:spLocks/>
          </p:cNvSpPr>
          <p:nvPr/>
        </p:nvSpPr>
        <p:spPr>
          <a:xfrm>
            <a:off x="457200" y="259080"/>
            <a:ext cx="4419600" cy="1722120"/>
          </a:xfrm>
          <a:prstGeom prst="rect">
            <a:avLst/>
          </a:prstGeom>
        </p:spPr>
        <p:txBody>
          <a:bodyPr>
            <a:normAutofit fontScale="97500"/>
          </a:bodyPr>
          <a:lstStyle/>
          <a:p>
            <a:pPr lvl="0">
              <a:spcBef>
                <a:spcPct val="0"/>
              </a:spcBef>
            </a:pPr>
            <a:r>
              <a:rPr lang="en-US" sz="3200" dirty="0" smtClean="0">
                <a:solidFill>
                  <a:schemeClr val="tx2"/>
                </a:solidFill>
                <a:latin typeface="+mj-lt"/>
                <a:ea typeface="+mj-ea"/>
                <a:cs typeface="+mj-cs"/>
              </a:rPr>
              <a:t>Distribution of SNPs across the receptors</a:t>
            </a:r>
          </a:p>
        </p:txBody>
      </p:sp>
    </p:spTree>
    <p:extLst>
      <p:ext uri="{BB962C8B-B14F-4D97-AF65-F5344CB8AC3E}">
        <p14:creationId xmlns:p14="http://schemas.microsoft.com/office/powerpoint/2010/main" val="81690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143002" y="914400"/>
          <a:ext cx="6857999" cy="2286000"/>
        </p:xfrm>
        <a:graphic>
          <a:graphicData uri="http://schemas.openxmlformats.org/drawingml/2006/table">
            <a:tbl>
              <a:tblPr>
                <a:tableStyleId>{5C22544A-7EE6-4342-B048-85BDC9FD1C3A}</a:tableStyleId>
              </a:tblPr>
              <a:tblGrid>
                <a:gridCol w="685798"/>
                <a:gridCol w="685800"/>
                <a:gridCol w="381000"/>
                <a:gridCol w="381000"/>
                <a:gridCol w="1219200"/>
                <a:gridCol w="838200"/>
                <a:gridCol w="523044"/>
                <a:gridCol w="650202"/>
                <a:gridCol w="628183"/>
                <a:gridCol w="865572"/>
              </a:tblGrid>
              <a:tr h="1905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gridSpan="2">
                  <a:txBody>
                    <a:bodyPr/>
                    <a:lstStyle/>
                    <a:p>
                      <a:pPr algn="ctr" fontAlgn="b"/>
                      <a:r>
                        <a:rPr lang="en-US" sz="1100" b="1" u="none" strike="noStrike" dirty="0">
                          <a:effectLst/>
                        </a:rPr>
                        <a:t>Human</a:t>
                      </a:r>
                      <a:endParaRPr lang="en-US" sz="1100" b="1" i="0" u="none" strike="noStrike" dirty="0">
                        <a:solidFill>
                          <a:srgbClr val="000000"/>
                        </a:solidFill>
                        <a:effectLst/>
                        <a:latin typeface="Calibri"/>
                      </a:endParaRPr>
                    </a:p>
                  </a:txBody>
                  <a:tcPr marL="9525" marR="9525" marT="9525" marB="0" anchor="b"/>
                </a:tc>
                <a:tc hMerge="1">
                  <a:txBody>
                    <a:bodyPr/>
                    <a:lstStyle/>
                    <a:p>
                      <a:endParaRPr lang="en-US"/>
                    </a:p>
                  </a:txBody>
                  <a:tcPr/>
                </a:tc>
                <a:tc gridSpan="3">
                  <a:txBody>
                    <a:bodyPr/>
                    <a:lstStyle/>
                    <a:p>
                      <a:pPr algn="ctr" fontAlgn="b"/>
                      <a:r>
                        <a:rPr lang="en-US" sz="1100" b="1" u="none" strike="noStrike">
                          <a:effectLst/>
                        </a:rPr>
                        <a:t>Macaque</a:t>
                      </a:r>
                      <a:endParaRPr lang="en-US" sz="1100" b="1" i="0" u="none"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r>
              <a:tr h="381000">
                <a:tc>
                  <a:txBody>
                    <a:bodyPr/>
                    <a:lstStyle/>
                    <a:p>
                      <a:pPr algn="ctr" fontAlgn="b"/>
                      <a:r>
                        <a:rPr lang="en-US" sz="1100" b="1" u="none" strike="noStrike" dirty="0">
                          <a:effectLst/>
                        </a:rPr>
                        <a:t>Gene</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 Position</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AA1</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AA2</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smtClean="0">
                          <a:effectLst/>
                        </a:rPr>
                        <a:t>Consensus</a:t>
                      </a:r>
                    </a:p>
                    <a:p>
                      <a:pPr algn="ctr" fontAlgn="b"/>
                      <a:r>
                        <a:rPr lang="en-US" sz="1100" b="1" u="none" strike="noStrike" dirty="0" smtClean="0">
                          <a:effectLst/>
                        </a:rPr>
                        <a:t>Prediction</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err="1">
                          <a:effectLst/>
                        </a:rPr>
                        <a:t>dbSNP</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Human MAF</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Chinese MAF</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Indian MAF</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err="1">
                          <a:effectLst/>
                        </a:rPr>
                        <a:t>Fascicularis</a:t>
                      </a:r>
                      <a:r>
                        <a:rPr lang="en-US" sz="1100" b="1" u="none" strike="noStrike" dirty="0">
                          <a:effectLst/>
                        </a:rPr>
                        <a:t> MAF</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a:effectLst/>
                        </a:rPr>
                        <a:t>FZD6</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664</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A</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E</a:t>
                      </a:r>
                      <a:endParaRPr lang="en-US" sz="1100" b="0" i="0" u="none" strike="noStrike" dirty="0">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Deleterious</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rs12549394</a:t>
                      </a:r>
                      <a:endParaRPr lang="en-US" sz="1100" b="0" i="0" u="none" strike="noStrike" dirty="0">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r>
              <a:tr h="190500">
                <a:tc>
                  <a:txBody>
                    <a:bodyPr/>
                    <a:lstStyle/>
                    <a:p>
                      <a:pPr algn="ctr" fontAlgn="b"/>
                      <a:r>
                        <a:rPr lang="en-US" sz="1100" u="none" strike="noStrike">
                          <a:effectLst/>
                        </a:rPr>
                        <a:t>GPR19</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116</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V</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Likely Deleterious</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rs41276680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tr>
              <a:tr h="190500">
                <a:tc>
                  <a:txBody>
                    <a:bodyPr/>
                    <a:lstStyle/>
                    <a:p>
                      <a:pPr algn="ctr" fontAlgn="b"/>
                      <a:r>
                        <a:rPr lang="en-US" sz="1100" u="none" strike="noStrike">
                          <a:effectLst/>
                        </a:rPr>
                        <a:t>GPR44</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204</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V</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A</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Likely Neutral</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rs2467642</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smtClean="0">
                          <a:effectLst/>
                        </a:rPr>
                        <a:t>17%</a:t>
                      </a:r>
                      <a:endParaRPr lang="en-US" sz="1100" b="0" i="0" u="none" strike="noStrike" dirty="0">
                        <a:solidFill>
                          <a:srgbClr val="000000"/>
                        </a:solidFill>
                        <a:effectLst/>
                        <a:latin typeface="Calibri"/>
                      </a:endParaRPr>
                    </a:p>
                  </a:txBody>
                  <a:tcPr marL="9525" marR="9525" marT="9525" marB="0" anchor="b"/>
                </a:tc>
              </a:tr>
              <a:tr h="190500">
                <a:tc>
                  <a:txBody>
                    <a:bodyPr/>
                    <a:lstStyle/>
                    <a:p>
                      <a:pPr algn="ctr" fontAlgn="b"/>
                      <a:r>
                        <a:rPr lang="en-US" sz="1100" u="none" strike="noStrike">
                          <a:effectLst/>
                        </a:rPr>
                        <a:t>GPR78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342</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R</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H</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Deleterious</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rs9685931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r>
              <a:tr h="190500">
                <a:tc>
                  <a:txBody>
                    <a:bodyPr/>
                    <a:lstStyle/>
                    <a:p>
                      <a:pPr algn="ctr" fontAlgn="b"/>
                      <a:r>
                        <a:rPr lang="en-US" sz="1100" u="none" strike="noStrike" dirty="0">
                          <a:effectLst/>
                        </a:rPr>
                        <a:t>GPR98</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194</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H</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Deleterious</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rs61745498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r>
              <a:tr h="190500">
                <a:tc>
                  <a:txBody>
                    <a:bodyPr/>
                    <a:lstStyle/>
                    <a:p>
                      <a:pPr algn="ctr" fontAlgn="b"/>
                      <a:r>
                        <a:rPr lang="en-US" sz="1100" u="none" strike="noStrike" dirty="0">
                          <a:effectLst/>
                        </a:rPr>
                        <a:t>GPR146</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266</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V</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M</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Deleterious</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rs55677825</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r>
              <a:tr h="190500">
                <a:tc>
                  <a:txBody>
                    <a:bodyPr/>
                    <a:lstStyle/>
                    <a:p>
                      <a:pPr algn="ctr" fontAlgn="b"/>
                      <a:r>
                        <a:rPr lang="en-US" sz="1100" u="none" strike="noStrike" dirty="0">
                          <a:effectLst/>
                        </a:rPr>
                        <a:t>GPR153</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209</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R</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H</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Neutral</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rs12735670</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31%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smtClean="0">
                          <a:effectLst/>
                        </a:rPr>
                        <a:t>10%</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r>
              <a:tr h="190500">
                <a:tc>
                  <a:txBody>
                    <a:bodyPr/>
                    <a:lstStyle/>
                    <a:p>
                      <a:pPr algn="ctr" fontAlgn="b"/>
                      <a:r>
                        <a:rPr lang="en-US" sz="1100" u="none" strike="noStrike">
                          <a:effectLst/>
                        </a:rPr>
                        <a:t>GPR156</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798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R</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H</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Likely Neutral</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rs115365859</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r>
              <a:tr h="190500">
                <a:tc>
                  <a:txBody>
                    <a:bodyPr/>
                    <a:lstStyle/>
                    <a:p>
                      <a:pPr algn="ctr" fontAlgn="b"/>
                      <a:r>
                        <a:rPr lang="en-US" sz="1100" u="none" strike="noStrike">
                          <a:effectLst/>
                        </a:rPr>
                        <a:t>MRGPRX3</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198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L</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R</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Likely Deleterious</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rs28482781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3" name="Table 2"/>
          <p:cNvGraphicFramePr>
            <a:graphicFrameLocks noGrp="1"/>
          </p:cNvGraphicFramePr>
          <p:nvPr>
            <p:extLst/>
          </p:nvPr>
        </p:nvGraphicFramePr>
        <p:xfrm>
          <a:off x="381000" y="4572000"/>
          <a:ext cx="8382002" cy="1524000"/>
        </p:xfrm>
        <a:graphic>
          <a:graphicData uri="http://schemas.openxmlformats.org/drawingml/2006/table">
            <a:tbl>
              <a:tblPr>
                <a:tableStyleId>{5C22544A-7EE6-4342-B048-85BDC9FD1C3A}</a:tableStyleId>
              </a:tblPr>
              <a:tblGrid>
                <a:gridCol w="685800"/>
                <a:gridCol w="685800"/>
                <a:gridCol w="381000"/>
                <a:gridCol w="381000"/>
                <a:gridCol w="1217045"/>
                <a:gridCol w="840355"/>
                <a:gridCol w="513552"/>
                <a:gridCol w="344761"/>
                <a:gridCol w="344761"/>
                <a:gridCol w="1019917"/>
                <a:gridCol w="617697"/>
                <a:gridCol w="502776"/>
                <a:gridCol w="847538"/>
              </a:tblGrid>
              <a:tr h="1905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gridSpan="5">
                  <a:txBody>
                    <a:bodyPr/>
                    <a:lstStyle/>
                    <a:p>
                      <a:pPr algn="ctr" fontAlgn="b"/>
                      <a:r>
                        <a:rPr lang="en-US" sz="1100" b="1" u="none" strike="noStrike" dirty="0">
                          <a:effectLst/>
                        </a:rPr>
                        <a:t>Human</a:t>
                      </a:r>
                      <a:endParaRPr lang="en-US" sz="1100" b="1" i="0" u="none" strike="noStrike" dirty="0">
                        <a:solidFill>
                          <a:srgbClr val="000000"/>
                        </a:solidFill>
                        <a:effectLst/>
                        <a:latin typeface="Calibri"/>
                      </a:endParaRPr>
                    </a:p>
                  </a:txBody>
                  <a:tcPr marL="9525" marR="9525" marT="9525" marB="0" anchor="b"/>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b"/>
                      <a:r>
                        <a:rPr lang="en-US" sz="1100" b="1" u="none" strike="noStrike" dirty="0">
                          <a:effectLst/>
                        </a:rPr>
                        <a:t>Macaque</a:t>
                      </a:r>
                      <a:endParaRPr lang="en-US" sz="1100" b="1"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1000">
                <a:tc>
                  <a:txBody>
                    <a:bodyPr/>
                    <a:lstStyle/>
                    <a:p>
                      <a:pPr algn="ctr" fontAlgn="b"/>
                      <a:r>
                        <a:rPr lang="en-US" sz="1100" b="1" u="none" strike="noStrike" dirty="0">
                          <a:effectLst/>
                        </a:rPr>
                        <a:t>Gene</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 Position</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AA1</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AA2</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Consensus Prediction</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err="1">
                          <a:effectLst/>
                        </a:rPr>
                        <a:t>dbSNP</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Human MAF</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AA1</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AA2</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Consensus Prediction</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Chinese MAF</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Indian MAF</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err="1">
                          <a:effectLst/>
                        </a:rPr>
                        <a:t>Fascicularis</a:t>
                      </a:r>
                      <a:r>
                        <a:rPr lang="en-US" sz="1100" b="1" u="none" strike="noStrike" dirty="0">
                          <a:effectLst/>
                        </a:rPr>
                        <a:t> MAF</a:t>
                      </a:r>
                      <a:endParaRPr lang="en-US" sz="11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a:effectLst/>
                        </a:rPr>
                        <a:t>DRD5</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330</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P</a:t>
                      </a:r>
                      <a:endParaRPr lang="en-US" sz="1100" b="0" i="0" u="none" strike="noStrike" dirty="0">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Q</a:t>
                      </a:r>
                      <a:endParaRPr lang="en-US" sz="1100" b="0" i="0" u="none" strike="noStrike" dirty="0">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Likely Neutral</a:t>
                      </a:r>
                      <a:endParaRPr lang="en-US" sz="1100" b="0" i="0" u="none" strike="noStrike" dirty="0">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rs1800762</a:t>
                      </a:r>
                      <a:endParaRPr lang="en-US" sz="1100" b="0" i="0" u="none" strike="noStrike" dirty="0">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P</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L</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Neutral</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r>
              <a:tr h="190500">
                <a:tc>
                  <a:txBody>
                    <a:bodyPr/>
                    <a:lstStyle/>
                    <a:p>
                      <a:pPr algn="ctr" fontAlgn="b"/>
                      <a:r>
                        <a:rPr lang="en-US" sz="1100" u="none" strike="noStrike" dirty="0">
                          <a:effectLst/>
                        </a:rPr>
                        <a:t>GPR78</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318</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R</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C</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Likely Neutral</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rs61746144</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R</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H</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Neutral</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17%</a:t>
                      </a:r>
                      <a:endParaRPr lang="en-US" sz="1100" b="0" i="0" u="none" strike="noStrike">
                        <a:solidFill>
                          <a:srgbClr val="000000"/>
                        </a:solidFill>
                        <a:effectLst/>
                        <a:latin typeface="Calibri"/>
                      </a:endParaRPr>
                    </a:p>
                  </a:txBody>
                  <a:tcPr marL="9525" marR="9525" marT="9525" marB="0" anchor="b"/>
                </a:tc>
              </a:tr>
              <a:tr h="190500">
                <a:tc>
                  <a:txBody>
                    <a:bodyPr/>
                    <a:lstStyle/>
                    <a:p>
                      <a:pPr algn="ctr" fontAlgn="b"/>
                      <a:r>
                        <a:rPr lang="en-US" sz="1100" u="none" strike="noStrike">
                          <a:effectLst/>
                        </a:rPr>
                        <a:t>HTR1E</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208</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T</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Likely Deleterious</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rs3828741</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Likely Neutral</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r>
              <a:tr h="190500">
                <a:tc>
                  <a:txBody>
                    <a:bodyPr/>
                    <a:lstStyle/>
                    <a:p>
                      <a:pPr algn="ctr" fontAlgn="b"/>
                      <a:r>
                        <a:rPr lang="en-US" sz="1100" u="none" strike="noStrike">
                          <a:effectLst/>
                        </a:rPr>
                        <a:t>MRGPRX1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55</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R</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L</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Deleterious</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rs55954376</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R</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C</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Deleterious</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24%</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r>
              <a:tr h="190500">
                <a:tc>
                  <a:txBody>
                    <a:bodyPr/>
                    <a:lstStyle/>
                    <a:p>
                      <a:pPr algn="ctr" fontAlgn="b"/>
                      <a:r>
                        <a:rPr lang="en-US" sz="1100" u="none" strike="noStrike">
                          <a:effectLst/>
                        </a:rPr>
                        <a:t>P2RY4</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168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V</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M</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Likely Neutral</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rs1152186</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smtClean="0">
                          <a:effectLst/>
                        </a:rPr>
                        <a:t>5%</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V</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Likely Neutral</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7%</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5" name="Title 1"/>
          <p:cNvSpPr txBox="1">
            <a:spLocks/>
          </p:cNvSpPr>
          <p:nvPr/>
        </p:nvSpPr>
        <p:spPr>
          <a:xfrm>
            <a:off x="457200" y="259080"/>
            <a:ext cx="7315200" cy="990600"/>
          </a:xfrm>
          <a:prstGeom prst="rect">
            <a:avLst/>
          </a:prstGeom>
        </p:spPr>
        <p:txBody>
          <a:bodyPr>
            <a:normAutofit fontScale="97500"/>
          </a:bodyPr>
          <a:lstStyle/>
          <a:p>
            <a:pPr lvl="0">
              <a:spcBef>
                <a:spcPct val="0"/>
              </a:spcBef>
            </a:pPr>
            <a:r>
              <a:rPr lang="en-US" sz="3200" dirty="0" smtClean="0">
                <a:solidFill>
                  <a:schemeClr val="tx2"/>
                </a:solidFill>
                <a:latin typeface="+mj-lt"/>
                <a:ea typeface="+mj-ea"/>
                <a:cs typeface="+mj-cs"/>
              </a:rPr>
              <a:t>Macaque SNPs Compared to Humans</a:t>
            </a:r>
          </a:p>
        </p:txBody>
      </p:sp>
    </p:spTree>
    <p:extLst>
      <p:ext uri="{BB962C8B-B14F-4D97-AF65-F5344CB8AC3E}">
        <p14:creationId xmlns:p14="http://schemas.microsoft.com/office/powerpoint/2010/main" val="3576122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15973</TotalTime>
  <Words>1677</Words>
  <Application>Microsoft Office PowerPoint</Application>
  <PresentationFormat>On-screen Show (4:3)</PresentationFormat>
  <Paragraphs>878</Paragraphs>
  <Slides>24</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Arial</vt:lpstr>
      <vt:lpstr>Calibri</vt:lpstr>
      <vt:lpstr>Calibri </vt:lpstr>
      <vt:lpstr>Calibri Light</vt:lpstr>
      <vt:lpstr>Courier New</vt:lpstr>
      <vt:lpstr>Tahoma</vt:lpstr>
      <vt:lpstr>Times New Roman</vt:lpstr>
      <vt:lpstr>Wingdings 3</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Polymorphism on GPCRs </vt:lpstr>
      <vt:lpstr>PowerPoint Presentation</vt:lpstr>
      <vt:lpstr>Organisms (42)</vt:lpstr>
      <vt:lpstr>PowerPoint Presentation</vt:lpstr>
      <vt:lpstr>PowerPoint Presentation</vt:lpstr>
      <vt:lpstr>Tools</vt:lpstr>
      <vt:lpstr>PowerPoint Presentation</vt:lpstr>
      <vt:lpstr>PowerPoint Presentation</vt:lpstr>
      <vt:lpstr>PowerPoint Presentation</vt:lpstr>
      <vt:lpstr>Analysis</vt:lpstr>
      <vt:lpstr>Polymorphism   (whole genome sequencing)</vt:lpstr>
      <vt:lpstr>Polymorphism   (GPCRs)</vt:lpstr>
      <vt:lpstr>PowerPoint Presentation</vt:lpstr>
      <vt:lpstr>PowerPoint Presentation</vt:lpstr>
    </vt:vector>
  </TitlesOfParts>
  <Company>UMMC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J. Vallender</dc:creator>
  <cp:lastModifiedBy>Robert A. Gilmore</cp:lastModifiedBy>
  <cp:revision>36</cp:revision>
  <dcterms:created xsi:type="dcterms:W3CDTF">2016-05-05T16:59:47Z</dcterms:created>
  <dcterms:modified xsi:type="dcterms:W3CDTF">2016-05-20T19:10:54Z</dcterms:modified>
</cp:coreProperties>
</file>