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8"/>
  </p:notesMasterIdLst>
  <p:sldIdLst>
    <p:sldId id="256" r:id="rId3"/>
    <p:sldId id="265" r:id="rId4"/>
    <p:sldId id="266" r:id="rId5"/>
    <p:sldId id="257" r:id="rId6"/>
    <p:sldId id="294" r:id="rId7"/>
    <p:sldId id="295" r:id="rId8"/>
    <p:sldId id="296" r:id="rId9"/>
    <p:sldId id="297" r:id="rId10"/>
    <p:sldId id="298" r:id="rId11"/>
    <p:sldId id="300" r:id="rId12"/>
    <p:sldId id="301" r:id="rId13"/>
    <p:sldId id="302" r:id="rId14"/>
    <p:sldId id="303" r:id="rId15"/>
    <p:sldId id="299" r:id="rId16"/>
    <p:sldId id="304" r:id="rId17"/>
    <p:sldId id="305" r:id="rId18"/>
    <p:sldId id="306" r:id="rId19"/>
    <p:sldId id="307" r:id="rId20"/>
    <p:sldId id="313" r:id="rId21"/>
    <p:sldId id="308" r:id="rId22"/>
    <p:sldId id="309" r:id="rId23"/>
    <p:sldId id="310" r:id="rId24"/>
    <p:sldId id="311" r:id="rId25"/>
    <p:sldId id="312"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57"/>
            <p14:sldId id="294"/>
            <p14:sldId id="295"/>
            <p14:sldId id="296"/>
            <p14:sldId id="297"/>
            <p14:sldId id="298"/>
            <p14:sldId id="300"/>
            <p14:sldId id="301"/>
            <p14:sldId id="302"/>
            <p14:sldId id="303"/>
            <p14:sldId id="299"/>
            <p14:sldId id="304"/>
            <p14:sldId id="305"/>
            <p14:sldId id="306"/>
            <p14:sldId id="307"/>
            <p14:sldId id="313"/>
            <p14:sldId id="308"/>
            <p14:sldId id="309"/>
            <p14:sldId id="310"/>
            <p14:sldId id="311"/>
            <p14:sldId id="312"/>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25</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2/27/2020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ALGORITMOS NO SUPERVISADOS</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Canasta | Reglas de Asociación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Diciembre 2018</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sp>
        <p:nvSpPr>
          <p:cNvPr id="4" name="Rectángulo 3"/>
          <p:cNvSpPr/>
          <p:nvPr/>
        </p:nvSpPr>
        <p:spPr>
          <a:xfrm>
            <a:off x="604434" y="1885962"/>
            <a:ext cx="11192614" cy="3908762"/>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Elementos u Objetos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Items</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dependiendo de la industria y el campo de aplicación, los elementos pueden ser pacientes, eventos, productos, clientes.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Transacción</a:t>
            </a:r>
            <a:r>
              <a:rPr lang="es-SV" spc="-25" dirty="0">
                <a:latin typeface="Garamond" panose="02020404030301010803" pitchFamily="18" charset="0"/>
                <a:ea typeface="Times New Roman" panose="02020603050405020304" pitchFamily="18" charset="0"/>
                <a:cs typeface="Times New Roman" panose="02020603050405020304" pitchFamily="18" charset="0"/>
              </a:rPr>
              <a:t>: Es una operación identificada con un identificador único y que contiene como mínimo 1 elemento.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Conjunto de elementos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Itemset</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Un grupo de elementos que se pueden encontrar en una o varias transacciones</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Soporte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un elemento o un conjunto de elementos en una transacción. Se estima por el número de veces que un elemento o conjunto de elementos se encuentra en todas las transacciones disponibles. Por ser una probabilidad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indent="-342900" algn="just">
              <a:spcAft>
                <a:spcPts val="1200"/>
              </a:spcAft>
              <a:buFont typeface="Symbol" panose="05050102010706020507" pitchFamily="18" charset="2"/>
              <a:buChar char=""/>
            </a:pPr>
            <a:r>
              <a:rPr lang="es-SV" b="1" spc="-25" dirty="0" smtClean="0">
                <a:latin typeface="Garamond" panose="02020404030301010803" pitchFamily="18" charset="0"/>
                <a:ea typeface="Times New Roman" panose="02020603050405020304" pitchFamily="18" charset="0"/>
                <a:cs typeface="Times New Roman" panose="02020603050405020304" pitchFamily="18" charset="0"/>
              </a:rPr>
              <a:t>Regla </a:t>
            </a:r>
            <a:r>
              <a:rPr lang="es-SV" b="1" spc="-25" dirty="0">
                <a:latin typeface="Garamond" panose="02020404030301010803" pitchFamily="18" charset="0"/>
                <a:ea typeface="Times New Roman" panose="02020603050405020304" pitchFamily="18" charset="0"/>
                <a:cs typeface="Times New Roman" panose="02020603050405020304" pitchFamily="18" charset="0"/>
              </a:rPr>
              <a:t>(Rule)</a:t>
            </a:r>
            <a:r>
              <a:rPr lang="es-SV" spc="-25" dirty="0">
                <a:latin typeface="Garamond" panose="02020404030301010803" pitchFamily="18" charset="0"/>
                <a:ea typeface="Times New Roman" panose="02020603050405020304" pitchFamily="18" charset="0"/>
                <a:cs typeface="Times New Roman" panose="02020603050405020304" pitchFamily="18" charset="0"/>
              </a:rPr>
              <a:t>: Una regla define una relación entre dos conjuntos de elementos (</a:t>
            </a:r>
            <a:r>
              <a:rPr lang="es-SV" spc="-25" dirty="0" err="1">
                <a:latin typeface="Garamond" panose="02020404030301010803" pitchFamily="18" charset="0"/>
                <a:ea typeface="Times New Roman" panose="02020603050405020304" pitchFamily="18" charset="0"/>
                <a:cs typeface="Times New Roman" panose="02020603050405020304" pitchFamily="18" charset="0"/>
              </a:rPr>
              <a:t>Itemsets</a:t>
            </a:r>
            <a:r>
              <a:rPr lang="es-SV" spc="-25" dirty="0">
                <a:latin typeface="Garamond" panose="02020404030301010803" pitchFamily="18" charset="0"/>
                <a:ea typeface="Times New Roman" panose="02020603050405020304" pitchFamily="18" charset="0"/>
                <a:cs typeface="Times New Roman" panose="02020603050405020304" pitchFamily="18" charset="0"/>
              </a:rPr>
              <a:t>) X e Y que no tienen elementos en común. X -&gt; Y significa que, si tenemos el elemento X en una transacción, entonces podemos tener Y en la misma transacción.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71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sp>
        <p:nvSpPr>
          <p:cNvPr id="3" name="Rectángulo 2"/>
          <p:cNvSpPr/>
          <p:nvPr/>
        </p:nvSpPr>
        <p:spPr>
          <a:xfrm>
            <a:off x="604433" y="1653317"/>
            <a:ext cx="11205493" cy="3724096"/>
          </a:xfrm>
          <a:prstGeom prst="rect">
            <a:avLst/>
          </a:prstGeom>
        </p:spPr>
        <p:txBody>
          <a:bodyPr wrap="square">
            <a:spAutoFit/>
          </a:bodyPr>
          <a:lstStyle/>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Soporte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Support</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elementos o conjunto de elementos en una transacción. Se estima por el número de veces que ambos elementos o conjuntos de elementos se encuentran en todas las transacciones disponibles. Por ser una probabilidad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Confianza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Confidence</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Probabilidad de encontrar un elemento o conjunto de elementos Y en una transacción, sabiendo que el elemento o conjunto de elementos X está en la transacción. Se estima por la frecuencia correspondiente observada (número de veces que X e Y se encuentran en todas las transacciones, dividido por el número que se encuentra X). Este valor se encuentra entre 0 y 1.</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b="1" spc="-25" dirty="0">
                <a:latin typeface="Garamond" panose="02020404030301010803" pitchFamily="18" charset="0"/>
                <a:ea typeface="Times New Roman" panose="02020603050405020304" pitchFamily="18" charset="0"/>
                <a:cs typeface="Times New Roman" panose="02020603050405020304" pitchFamily="18" charset="0"/>
              </a:rPr>
              <a:t>Importancia de una regla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b="1" spc="-25" dirty="0">
                <a:latin typeface="Garamond" panose="02020404030301010803" pitchFamily="18" charset="0"/>
                <a:ea typeface="Times New Roman" panose="02020603050405020304" pitchFamily="18" charset="0"/>
                <a:cs typeface="Times New Roman" panose="02020603050405020304" pitchFamily="18" charset="0"/>
              </a:rPr>
              <a:t> of a rule)</a:t>
            </a:r>
            <a:r>
              <a:rPr lang="es-SV" spc="-25" dirty="0">
                <a:latin typeface="Garamond" panose="02020404030301010803" pitchFamily="18" charset="0"/>
                <a:ea typeface="Times New Roman" panose="02020603050405020304" pitchFamily="18" charset="0"/>
                <a:cs typeface="Times New Roman" panose="02020603050405020304" pitchFamily="18" charset="0"/>
              </a:rPr>
              <a:t>: La importancia de una regla, que es simétrica (importancia(X-&gt;Y)=importancia(Y-&gt;X)), es el soporte del conjunto de elementos que agrupa X e Y, dividido por el soporte de X y el soporte de Y. Este valor puede ser cualquier número real positivo. Una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spc="-25" dirty="0">
                <a:latin typeface="Garamond" panose="02020404030301010803" pitchFamily="18" charset="0"/>
                <a:ea typeface="Times New Roman" panose="02020603050405020304" pitchFamily="18" charset="0"/>
                <a:cs typeface="Times New Roman" panose="02020603050405020304" pitchFamily="18" charset="0"/>
              </a:rPr>
              <a:t> mayor que 1 indica un efecto positivo de X en Y. un valor de 1 significa que no hay efecto, y es como si los elementos o conjuntos de elementos fueran independientes. Una </a:t>
            </a:r>
            <a:r>
              <a:rPr lang="es-SV" spc="-25" dirty="0" err="1">
                <a:latin typeface="Garamond" panose="02020404030301010803" pitchFamily="18" charset="0"/>
                <a:ea typeface="Times New Roman" panose="02020603050405020304" pitchFamily="18" charset="0"/>
                <a:cs typeface="Times New Roman" panose="02020603050405020304" pitchFamily="18" charset="0"/>
              </a:rPr>
              <a:t>lift</a:t>
            </a:r>
            <a:r>
              <a:rPr lang="es-SV" spc="-25" dirty="0">
                <a:latin typeface="Garamond" panose="02020404030301010803" pitchFamily="18" charset="0"/>
                <a:ea typeface="Times New Roman" panose="02020603050405020304" pitchFamily="18" charset="0"/>
                <a:cs typeface="Times New Roman" panose="02020603050405020304" pitchFamily="18" charset="0"/>
              </a:rPr>
              <a:t> menor que 1, significa que hay un efecto negativo de X en Y o viceversa, como si fueran excluyentes entre sí.</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685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Conceptos</a:t>
            </a:r>
            <a:endParaRPr lang="es-ES" noProof="1"/>
          </a:p>
        </p:txBody>
      </p:sp>
      <p:pic>
        <p:nvPicPr>
          <p:cNvPr id="4" name="Imagen 3"/>
          <p:cNvPicPr/>
          <p:nvPr/>
        </p:nvPicPr>
        <p:blipFill>
          <a:blip r:embed="rId2"/>
          <a:stretch>
            <a:fillRect/>
          </a:stretch>
        </p:blipFill>
        <p:spPr>
          <a:xfrm>
            <a:off x="195673" y="3487357"/>
            <a:ext cx="3996055" cy="1428750"/>
          </a:xfrm>
          <a:prstGeom prst="rect">
            <a:avLst/>
          </a:prstGeom>
        </p:spPr>
      </p:pic>
      <p:pic>
        <p:nvPicPr>
          <p:cNvPr id="5" name="Imagen 4"/>
          <p:cNvPicPr/>
          <p:nvPr/>
        </p:nvPicPr>
        <p:blipFill>
          <a:blip r:embed="rId3"/>
          <a:stretch>
            <a:fillRect/>
          </a:stretch>
        </p:blipFill>
        <p:spPr>
          <a:xfrm>
            <a:off x="4384911" y="1647275"/>
            <a:ext cx="7334864" cy="4495948"/>
          </a:xfrm>
          <a:prstGeom prst="rect">
            <a:avLst/>
          </a:prstGeom>
        </p:spPr>
      </p:pic>
      <p:pic>
        <p:nvPicPr>
          <p:cNvPr id="3" name="Imagen 2"/>
          <p:cNvPicPr>
            <a:picLocks noChangeAspect="1"/>
          </p:cNvPicPr>
          <p:nvPr/>
        </p:nvPicPr>
        <p:blipFill>
          <a:blip r:embed="rId4"/>
          <a:stretch>
            <a:fillRect/>
          </a:stretch>
        </p:blipFill>
        <p:spPr>
          <a:xfrm>
            <a:off x="4916760" y="1647275"/>
            <a:ext cx="6515100" cy="1724025"/>
          </a:xfrm>
          <a:prstGeom prst="rect">
            <a:avLst/>
          </a:prstGeom>
        </p:spPr>
      </p:pic>
    </p:spTree>
    <p:extLst>
      <p:ext uri="{BB962C8B-B14F-4D97-AF65-F5344CB8AC3E}">
        <p14:creationId xmlns:p14="http://schemas.microsoft.com/office/powerpoint/2010/main" val="2998146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Pasos Básicos</a:t>
            </a:r>
            <a:endParaRPr lang="es-ES" noProof="1"/>
          </a:p>
        </p:txBody>
      </p:sp>
      <p:pic>
        <p:nvPicPr>
          <p:cNvPr id="6" name="Imagen 5"/>
          <p:cNvPicPr/>
          <p:nvPr/>
        </p:nvPicPr>
        <p:blipFill>
          <a:blip r:embed="rId2"/>
          <a:stretch>
            <a:fillRect/>
          </a:stretch>
        </p:blipFill>
        <p:spPr>
          <a:xfrm>
            <a:off x="3066280" y="1697794"/>
            <a:ext cx="6581977" cy="4484263"/>
          </a:xfrm>
          <a:prstGeom prst="rect">
            <a:avLst/>
          </a:prstGeom>
        </p:spPr>
      </p:pic>
    </p:spTree>
    <p:extLst>
      <p:ext uri="{BB962C8B-B14F-4D97-AF65-F5344CB8AC3E}">
        <p14:creationId xmlns:p14="http://schemas.microsoft.com/office/powerpoint/2010/main" val="206368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Algoritmos</a:t>
            </a:r>
            <a:endParaRPr lang="es-ES" noProof="1"/>
          </a:p>
        </p:txBody>
      </p:sp>
      <p:sp>
        <p:nvSpPr>
          <p:cNvPr id="4" name="Rectángulo 3"/>
          <p:cNvSpPr/>
          <p:nvPr/>
        </p:nvSpPr>
        <p:spPr>
          <a:xfrm>
            <a:off x="243826" y="4702913"/>
            <a:ext cx="1593706" cy="369332"/>
          </a:xfrm>
          <a:prstGeom prst="rect">
            <a:avLst/>
          </a:prstGeom>
        </p:spPr>
        <p:txBody>
          <a:bodyPr wrap="none">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AIS</a:t>
            </a:r>
            <a:endParaRPr lang="en-US" dirty="0"/>
          </a:p>
        </p:txBody>
      </p:sp>
      <p:sp>
        <p:nvSpPr>
          <p:cNvPr id="6" name="Rectángulo 5"/>
          <p:cNvSpPr/>
          <p:nvPr/>
        </p:nvSpPr>
        <p:spPr>
          <a:xfrm>
            <a:off x="243826" y="5218064"/>
            <a:ext cx="6096000" cy="369332"/>
          </a:xfrm>
          <a:prstGeom prst="rect">
            <a:avLst/>
          </a:prstGeom>
        </p:spPr>
        <p:txBody>
          <a:bodyPr>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SETM (Set </a:t>
            </a:r>
            <a:r>
              <a:rPr lang="es-SV" b="1" dirty="0" err="1">
                <a:latin typeface="Garamond" panose="02020404030301010803" pitchFamily="18" charset="0"/>
                <a:ea typeface="Times New Roman" panose="02020603050405020304" pitchFamily="18" charset="0"/>
                <a:cs typeface="Times New Roman" panose="02020603050405020304" pitchFamily="18" charset="0"/>
              </a:rPr>
              <a:t>Oriented</a:t>
            </a:r>
            <a:r>
              <a:rPr lang="es-SV" b="1" dirty="0">
                <a:latin typeface="Garamond" panose="02020404030301010803" pitchFamily="18" charset="0"/>
                <a:ea typeface="Times New Roman" panose="02020603050405020304" pitchFamily="18" charset="0"/>
                <a:cs typeface="Times New Roman" panose="02020603050405020304" pitchFamily="18" charset="0"/>
              </a:rPr>
              <a:t>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Mining</a:t>
            </a:r>
            <a:endParaRPr lang="en-US" dirty="0"/>
          </a:p>
        </p:txBody>
      </p:sp>
      <p:sp>
        <p:nvSpPr>
          <p:cNvPr id="7" name="Rectángulo 6"/>
          <p:cNvSpPr/>
          <p:nvPr/>
        </p:nvSpPr>
        <p:spPr>
          <a:xfrm>
            <a:off x="243826" y="1817882"/>
            <a:ext cx="11539470" cy="2462213"/>
          </a:xfrm>
          <a:prstGeom prst="rect">
            <a:avLst/>
          </a:prstGeom>
        </p:spPr>
        <p:txBody>
          <a:bodyPr wrap="square">
            <a:spAutoFit/>
          </a:bodyPr>
          <a:lstStyle/>
          <a:p>
            <a:pPr algn="just">
              <a:spcAft>
                <a:spcPts val="1200"/>
              </a:spcAft>
            </a:pPr>
            <a:r>
              <a:rPr lang="es-SV" b="1" spc="-25"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spc="-25" dirty="0" err="1">
                <a:latin typeface="Garamond" panose="02020404030301010803" pitchFamily="18" charset="0"/>
                <a:ea typeface="Times New Roman" panose="02020603050405020304" pitchFamily="18" charset="0"/>
                <a:cs typeface="Times New Roman" panose="02020603050405020304" pitchFamily="18" charset="0"/>
              </a:rPr>
              <a:t>Apriori</a:t>
            </a:r>
            <a:r>
              <a:rPr lang="es-SV" b="1" spc="-25" dirty="0">
                <a:latin typeface="Garamond" panose="02020404030301010803" pitchFamily="18" charset="0"/>
                <a:ea typeface="Times New Roman" panose="02020603050405020304" pitchFamily="18" charset="0"/>
                <a:cs typeface="Times New Roman" panose="02020603050405020304" pitchFamily="18" charset="0"/>
              </a:rPr>
              <a:t>:</a:t>
            </a:r>
            <a:r>
              <a:rPr lang="es-SV" spc="-25" dirty="0">
                <a:latin typeface="Garamond" panose="02020404030301010803" pitchFamily="18" charset="0"/>
                <a:ea typeface="Times New Roman" panose="02020603050405020304" pitchFamily="18" charset="0"/>
                <a:cs typeface="Times New Roman" panose="02020603050405020304" pitchFamily="18" charset="0"/>
              </a:rPr>
              <a:t> Este algoritmo es el más conocido en el mundo de las reglas de asociación. Su estrategia se basa en los soportes de los diferentes conjuntos de elementos y luego por medio del uso de una función para generar candidatos realiza el cálculo del soporte.</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r>
              <a:rPr lang="es-SV" dirty="0">
                <a:latin typeface="Garamond" panose="02020404030301010803" pitchFamily="18" charset="0"/>
                <a:ea typeface="Times New Roman" panose="02020603050405020304" pitchFamily="18" charset="0"/>
                <a:cs typeface="Times New Roman" panose="02020603050405020304" pitchFamily="18" charset="0"/>
              </a:rPr>
              <a:t>Al igual que los algoritmos anteriores, el A priori recorre la base de datos en múltiples ocasiones, la primera iteración es importante por lo que se describe en el párrafo previo en donde calcula el soporte para cada conjunto o elemento identificando los elementos que tienen soporte mayor y menor, con esto se establece un valor de “soporte mínimo”, este valor se compara con la siguiente iteración y de esa forma se van descartando elementos y se van convirtiendo los elementos frecuentes en reglas de asociación. El algoritmo se detiene cuando llega al conjunto vacío.</a:t>
            </a:r>
            <a:endParaRPr lang="en-US" dirty="0"/>
          </a:p>
        </p:txBody>
      </p:sp>
      <p:sp>
        <p:nvSpPr>
          <p:cNvPr id="8" name="Rectángulo 7"/>
          <p:cNvSpPr/>
          <p:nvPr/>
        </p:nvSpPr>
        <p:spPr>
          <a:xfrm>
            <a:off x="243826" y="5733215"/>
            <a:ext cx="2327881" cy="369332"/>
          </a:xfrm>
          <a:prstGeom prst="rect">
            <a:avLst/>
          </a:prstGeom>
        </p:spPr>
        <p:txBody>
          <a:bodyPr wrap="none">
            <a:spAutoFit/>
          </a:bodyPr>
          <a:lstStyle/>
          <a:p>
            <a:pPr>
              <a:spcBef>
                <a:spcPts val="1200"/>
              </a:spcBef>
              <a:spcAft>
                <a:spcPts val="600"/>
              </a:spcAft>
            </a:pPr>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smtClean="0">
                <a:latin typeface="Garamond" panose="02020404030301010803" pitchFamily="18" charset="0"/>
                <a:ea typeface="Times New Roman" panose="02020603050405020304" pitchFamily="18" charset="0"/>
                <a:cs typeface="Times New Roman" panose="02020603050405020304" pitchFamily="18" charset="0"/>
              </a:rPr>
              <a:t>FP-</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Growth</a:t>
            </a:r>
            <a:endParaRPr lang="en-US" sz="2000"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11" name="Rectángulo 10"/>
          <p:cNvSpPr/>
          <p:nvPr/>
        </p:nvSpPr>
        <p:spPr>
          <a:xfrm>
            <a:off x="243826" y="6156033"/>
            <a:ext cx="1747594" cy="369332"/>
          </a:xfrm>
          <a:prstGeom prst="rect">
            <a:avLst/>
          </a:prstGeom>
        </p:spPr>
        <p:txBody>
          <a:bodyPr wrap="none">
            <a:spAutoFit/>
          </a:bodyPr>
          <a:lstStyle/>
          <a:p>
            <a:r>
              <a:rPr lang="es-SV" b="1" dirty="0">
                <a:latin typeface="Garamond" panose="02020404030301010803" pitchFamily="18" charset="0"/>
                <a:ea typeface="Times New Roman" panose="02020603050405020304" pitchFamily="18" charset="0"/>
                <a:cs typeface="Times New Roman" panose="02020603050405020304" pitchFamily="18" charset="0"/>
              </a:rPr>
              <a:t>Algoritmo </a:t>
            </a:r>
            <a:r>
              <a:rPr lang="es-SV" b="1" dirty="0" err="1" smtClean="0">
                <a:latin typeface="Garamond" panose="02020404030301010803" pitchFamily="18" charset="0"/>
                <a:ea typeface="Times New Roman" panose="02020603050405020304" pitchFamily="18" charset="0"/>
                <a:cs typeface="Times New Roman" panose="02020603050405020304" pitchFamily="18" charset="0"/>
              </a:rPr>
              <a:t>Eclat</a:t>
            </a:r>
            <a:endParaRPr lang="en-US" dirty="0"/>
          </a:p>
        </p:txBody>
      </p:sp>
    </p:spTree>
    <p:extLst>
      <p:ext uri="{BB962C8B-B14F-4D97-AF65-F5344CB8AC3E}">
        <p14:creationId xmlns:p14="http://schemas.microsoft.com/office/powerpoint/2010/main" val="2929300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532586" y="2653048"/>
            <a:ext cx="2975019" cy="19318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Jugo de Naranja: 400 Transacciones</a:t>
            </a:r>
            <a:endParaRPr lang="en-US" dirty="0"/>
          </a:p>
        </p:txBody>
      </p:sp>
      <p:sp>
        <p:nvSpPr>
          <p:cNvPr id="7" name="CuadroTexto 6"/>
          <p:cNvSpPr txBox="1"/>
          <p:nvPr/>
        </p:nvSpPr>
        <p:spPr>
          <a:xfrm>
            <a:off x="8139448" y="2283716"/>
            <a:ext cx="3837974" cy="923330"/>
          </a:xfrm>
          <a:prstGeom prst="rect">
            <a:avLst/>
          </a:prstGeom>
          <a:noFill/>
        </p:spPr>
        <p:txBody>
          <a:bodyPr wrap="none" rtlCol="0">
            <a:spAutoFit/>
          </a:bodyPr>
          <a:lstStyle/>
          <a:p>
            <a:r>
              <a:rPr lang="es-MX" dirty="0" smtClean="0"/>
              <a:t>Soporte Jugo de Naranja=400/1000</a:t>
            </a:r>
          </a:p>
          <a:p>
            <a:endParaRPr lang="es-MX" dirty="0"/>
          </a:p>
          <a:p>
            <a:r>
              <a:rPr lang="es-MX" dirty="0" smtClean="0"/>
              <a:t>Soporte Jugo de Naranja=0.4</a:t>
            </a:r>
            <a:endParaRPr lang="en-US" dirty="0"/>
          </a:p>
        </p:txBody>
      </p:sp>
    </p:spTree>
    <p:extLst>
      <p:ext uri="{BB962C8B-B14F-4D97-AF65-F5344CB8AC3E}">
        <p14:creationId xmlns:p14="http://schemas.microsoft.com/office/powerpoint/2010/main" val="3224703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Vodka</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4739426" y="3306775"/>
            <a:ext cx="2975019" cy="1931831"/>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Vodka: 50 Transacciones</a:t>
            </a:r>
            <a:endParaRPr lang="en-US" dirty="0"/>
          </a:p>
        </p:txBody>
      </p:sp>
      <p:sp>
        <p:nvSpPr>
          <p:cNvPr id="7" name="CuadroTexto 6"/>
          <p:cNvSpPr txBox="1"/>
          <p:nvPr/>
        </p:nvSpPr>
        <p:spPr>
          <a:xfrm>
            <a:off x="8139448" y="2283716"/>
            <a:ext cx="2752741" cy="923330"/>
          </a:xfrm>
          <a:prstGeom prst="rect">
            <a:avLst/>
          </a:prstGeom>
          <a:noFill/>
        </p:spPr>
        <p:txBody>
          <a:bodyPr wrap="none" rtlCol="0">
            <a:spAutoFit/>
          </a:bodyPr>
          <a:lstStyle/>
          <a:p>
            <a:r>
              <a:rPr lang="es-MX" dirty="0" smtClean="0"/>
              <a:t>Soporte Vodka=50/1000</a:t>
            </a:r>
          </a:p>
          <a:p>
            <a:endParaRPr lang="es-MX" dirty="0"/>
          </a:p>
          <a:p>
            <a:r>
              <a:rPr lang="es-MX" dirty="0" smtClean="0"/>
              <a:t>Soporte Vodka=0.05</a:t>
            </a:r>
            <a:endParaRPr lang="en-US" dirty="0"/>
          </a:p>
        </p:txBody>
      </p:sp>
    </p:spTree>
    <p:extLst>
      <p:ext uri="{BB962C8B-B14F-4D97-AF65-F5344CB8AC3E}">
        <p14:creationId xmlns:p14="http://schemas.microsoft.com/office/powerpoint/2010/main" val="1212270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Vodka</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139448" y="2283716"/>
            <a:ext cx="3711209"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Vodka: </a:t>
            </a:r>
          </a:p>
          <a:p>
            <a:pPr algn="ctr"/>
            <a:r>
              <a:rPr lang="es-MX" dirty="0" smtClean="0"/>
              <a:t>40/1000 = 0.04</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7986172" y="3146170"/>
            <a:ext cx="4017767"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(Vodka -&gt; Jugo)=</a:t>
            </a:r>
          </a:p>
          <a:p>
            <a:pPr algn="ctr"/>
            <a:r>
              <a:rPr lang="es-MX" sz="1600" dirty="0" smtClean="0"/>
              <a:t>Soporte (Vodka </a:t>
            </a:r>
            <a:r>
              <a:rPr lang="es-MX" sz="1600" dirty="0"/>
              <a:t>-&gt; Jugo</a:t>
            </a:r>
            <a:r>
              <a:rPr lang="es-MX" sz="1600" dirty="0" smtClean="0"/>
              <a:t>)/ Soporte (Vodka)</a:t>
            </a:r>
          </a:p>
          <a:p>
            <a:pPr algn="ctr"/>
            <a:r>
              <a:rPr lang="es-MX" sz="1600" b="1" dirty="0" smtClean="0"/>
              <a:t>40/50=0.8</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648532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139448" y="2283716"/>
            <a:ext cx="3711209"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Vodka: </a:t>
            </a:r>
          </a:p>
          <a:p>
            <a:pPr algn="ctr"/>
            <a:r>
              <a:rPr lang="es-MX" dirty="0" smtClean="0"/>
              <a:t>40/1000 = 0.04</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052632" y="3146170"/>
            <a:ext cx="3884846"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(Jugo-&gt;Vodka)=</a:t>
            </a:r>
          </a:p>
          <a:p>
            <a:pPr algn="ctr"/>
            <a:r>
              <a:rPr lang="es-MX" sz="1600" dirty="0" smtClean="0"/>
              <a:t>Soporte (Jugo </a:t>
            </a:r>
            <a:r>
              <a:rPr lang="es-MX" sz="1600" dirty="0"/>
              <a:t>-&gt; </a:t>
            </a:r>
            <a:r>
              <a:rPr lang="es-MX" sz="1600" dirty="0" smtClean="0"/>
              <a:t>Vodka)/ Soporte (Jugo)</a:t>
            </a:r>
          </a:p>
          <a:p>
            <a:pPr algn="ctr"/>
            <a:r>
              <a:rPr lang="es-MX" sz="1600" b="1" dirty="0" smtClean="0"/>
              <a:t>40/400=0.1</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18624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Vodka</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360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Vodka: 10</a:t>
            </a:r>
            <a:endParaRPr lang="en-US" dirty="0"/>
          </a:p>
        </p:txBody>
      </p:sp>
      <p:sp>
        <p:nvSpPr>
          <p:cNvPr id="9" name="CuadroTexto 8"/>
          <p:cNvSpPr txBox="1"/>
          <p:nvPr/>
        </p:nvSpPr>
        <p:spPr>
          <a:xfrm>
            <a:off x="3512221" y="3739868"/>
            <a:ext cx="1071897" cy="369332"/>
          </a:xfrm>
          <a:prstGeom prst="rect">
            <a:avLst/>
          </a:prstGeom>
          <a:noFill/>
        </p:spPr>
        <p:txBody>
          <a:bodyPr wrap="none" rtlCol="0">
            <a:spAutoFit/>
          </a:bodyPr>
          <a:lstStyle/>
          <a:p>
            <a:r>
              <a:rPr lang="es-MX" dirty="0" smtClean="0">
                <a:solidFill>
                  <a:schemeClr val="bg1"/>
                </a:solidFill>
              </a:rPr>
              <a:t>40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1" name="CuadroTexto 10"/>
          <p:cNvSpPr txBox="1"/>
          <p:nvPr/>
        </p:nvSpPr>
        <p:spPr>
          <a:xfrm>
            <a:off x="8025059" y="1924188"/>
            <a:ext cx="4245137" cy="2554545"/>
          </a:xfrm>
          <a:prstGeom prst="rect">
            <a:avLst/>
          </a:prstGeom>
          <a:noFill/>
        </p:spPr>
        <p:txBody>
          <a:bodyPr wrap="none" rtlCol="0">
            <a:spAutoFit/>
          </a:bodyPr>
          <a:lstStyle/>
          <a:p>
            <a:pPr algn="ctr"/>
            <a:r>
              <a:rPr lang="es-MX" sz="1600" dirty="0" err="1" smtClean="0"/>
              <a:t>Lift</a:t>
            </a:r>
            <a:r>
              <a:rPr lang="es-MX" sz="1600" dirty="0" smtClean="0"/>
              <a:t> (A -&gt;B) = </a:t>
            </a:r>
          </a:p>
          <a:p>
            <a:pPr algn="ctr"/>
            <a:r>
              <a:rPr lang="es-MX" sz="1600" dirty="0" smtClean="0"/>
              <a:t>Soporte</a:t>
            </a:r>
            <a:r>
              <a:rPr lang="es-MX" sz="1600" dirty="0"/>
              <a:t> (A -&gt;B</a:t>
            </a:r>
            <a:r>
              <a:rPr lang="es-MX" sz="1600" dirty="0" smtClean="0"/>
              <a:t>) /  (Soporte (A) * Soporte (B))</a:t>
            </a:r>
          </a:p>
          <a:p>
            <a:pPr algn="ctr"/>
            <a:endParaRPr lang="es-MX" sz="1600" dirty="0"/>
          </a:p>
          <a:p>
            <a:pPr algn="ctr"/>
            <a:r>
              <a:rPr lang="es-MX" sz="1600" dirty="0" err="1" smtClean="0"/>
              <a:t>Lift</a:t>
            </a:r>
            <a:r>
              <a:rPr lang="es-MX" sz="1600" dirty="0" smtClean="0"/>
              <a:t>(Vodka -&gt; Jugo)=</a:t>
            </a:r>
          </a:p>
          <a:p>
            <a:pPr algn="ctr"/>
            <a:r>
              <a:rPr lang="es-MX" sz="1600" dirty="0" smtClean="0"/>
              <a:t>0.04/ (0.4*0.05)</a:t>
            </a:r>
          </a:p>
          <a:p>
            <a:pPr algn="ctr"/>
            <a:r>
              <a:rPr lang="es-MX" sz="1600" b="1" dirty="0" smtClean="0"/>
              <a:t>0.04/0.02=2</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59931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Análisis de Canasta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Ejemplos</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 Ejemplo Jugo y 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532586" y="2653048"/>
            <a:ext cx="2975019" cy="193183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Jugo de Naranja: 400 Transacciones</a:t>
            </a:r>
            <a:endParaRPr lang="en-US" dirty="0"/>
          </a:p>
        </p:txBody>
      </p:sp>
      <p:sp>
        <p:nvSpPr>
          <p:cNvPr id="7" name="CuadroTexto 6"/>
          <p:cNvSpPr txBox="1"/>
          <p:nvPr/>
        </p:nvSpPr>
        <p:spPr>
          <a:xfrm>
            <a:off x="8139448" y="2283716"/>
            <a:ext cx="3837974" cy="923330"/>
          </a:xfrm>
          <a:prstGeom prst="rect">
            <a:avLst/>
          </a:prstGeom>
          <a:noFill/>
        </p:spPr>
        <p:txBody>
          <a:bodyPr wrap="none" rtlCol="0">
            <a:spAutoFit/>
          </a:bodyPr>
          <a:lstStyle/>
          <a:p>
            <a:r>
              <a:rPr lang="es-MX" dirty="0" smtClean="0"/>
              <a:t>Soporte Jugo de Naranja=400/1000</a:t>
            </a:r>
          </a:p>
          <a:p>
            <a:endParaRPr lang="es-MX" dirty="0"/>
          </a:p>
          <a:p>
            <a:r>
              <a:rPr lang="es-MX" dirty="0" smtClean="0"/>
              <a:t>Soporte Jugo de Naranja=0.4</a:t>
            </a:r>
            <a:endParaRPr lang="en-US" dirty="0"/>
          </a:p>
        </p:txBody>
      </p:sp>
    </p:spTree>
    <p:extLst>
      <p:ext uri="{BB962C8B-B14F-4D97-AF65-F5344CB8AC3E}">
        <p14:creationId xmlns:p14="http://schemas.microsoft.com/office/powerpoint/2010/main" val="1432717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Pan</a:t>
            </a:r>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5" name="Elipse 4"/>
          <p:cNvSpPr/>
          <p:nvPr/>
        </p:nvSpPr>
        <p:spPr>
          <a:xfrm>
            <a:off x="1955410" y="2283717"/>
            <a:ext cx="5759036" cy="295489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Pan : 700 Transacciones</a:t>
            </a:r>
            <a:endParaRPr lang="en-US" dirty="0"/>
          </a:p>
        </p:txBody>
      </p:sp>
      <p:sp>
        <p:nvSpPr>
          <p:cNvPr id="7" name="CuadroTexto 6"/>
          <p:cNvSpPr txBox="1"/>
          <p:nvPr/>
        </p:nvSpPr>
        <p:spPr>
          <a:xfrm>
            <a:off x="8139448" y="2283716"/>
            <a:ext cx="2552943" cy="923330"/>
          </a:xfrm>
          <a:prstGeom prst="rect">
            <a:avLst/>
          </a:prstGeom>
          <a:noFill/>
        </p:spPr>
        <p:txBody>
          <a:bodyPr wrap="none" rtlCol="0">
            <a:spAutoFit/>
          </a:bodyPr>
          <a:lstStyle/>
          <a:p>
            <a:r>
              <a:rPr lang="es-MX" dirty="0" smtClean="0"/>
              <a:t>Soporte Pan=700/1000</a:t>
            </a:r>
          </a:p>
          <a:p>
            <a:endParaRPr lang="es-MX" dirty="0"/>
          </a:p>
          <a:p>
            <a:r>
              <a:rPr lang="es-MX" dirty="0" smtClean="0"/>
              <a:t>Soporte Pan=0.7</a:t>
            </a:r>
            <a:endParaRPr lang="en-US" dirty="0"/>
          </a:p>
        </p:txBody>
      </p:sp>
    </p:spTree>
    <p:extLst>
      <p:ext uri="{BB962C8B-B14F-4D97-AF65-F5344CB8AC3E}">
        <p14:creationId xmlns:p14="http://schemas.microsoft.com/office/powerpoint/2010/main" val="207467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264932" y="2283716"/>
            <a:ext cx="3460243"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Pan: </a:t>
            </a:r>
          </a:p>
          <a:p>
            <a:pPr algn="ctr"/>
            <a:r>
              <a:rPr lang="es-MX" dirty="0" smtClean="0"/>
              <a:t>280/1000 = 0.28</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220275" y="3146170"/>
            <a:ext cx="3549562"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(Pan -&gt; Jugo)=</a:t>
            </a:r>
          </a:p>
          <a:p>
            <a:pPr algn="ctr"/>
            <a:r>
              <a:rPr lang="es-MX" sz="1600" dirty="0" smtClean="0"/>
              <a:t>Soporte (Pan </a:t>
            </a:r>
            <a:r>
              <a:rPr lang="es-MX" sz="1600" dirty="0"/>
              <a:t>-&gt; Jugo</a:t>
            </a:r>
            <a:r>
              <a:rPr lang="es-MX" sz="1600" dirty="0" smtClean="0"/>
              <a:t>)/ Soporte (Pan)</a:t>
            </a:r>
          </a:p>
          <a:p>
            <a:pPr algn="ctr"/>
            <a:r>
              <a:rPr lang="es-MX" sz="1600" b="1" dirty="0" smtClean="0"/>
              <a:t>280/700=0.4</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133630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7" name="CuadroTexto 6"/>
          <p:cNvSpPr txBox="1"/>
          <p:nvPr/>
        </p:nvSpPr>
        <p:spPr>
          <a:xfrm>
            <a:off x="8264932" y="2283716"/>
            <a:ext cx="3460243" cy="646331"/>
          </a:xfrm>
          <a:prstGeom prst="rect">
            <a:avLst/>
          </a:prstGeom>
          <a:noFill/>
        </p:spPr>
        <p:txBody>
          <a:bodyPr wrap="none" rtlCol="0">
            <a:spAutoFit/>
          </a:bodyPr>
          <a:lstStyle/>
          <a:p>
            <a:pPr algn="ctr"/>
            <a:r>
              <a:rPr lang="es-MX" dirty="0" smtClean="0"/>
              <a:t>Soporte Jugo de Naranja </a:t>
            </a:r>
            <a:r>
              <a:rPr lang="es-MX" b="1" dirty="0" smtClean="0"/>
              <a:t>Y</a:t>
            </a:r>
            <a:r>
              <a:rPr lang="es-MX" dirty="0" smtClean="0"/>
              <a:t> Pan: </a:t>
            </a:r>
          </a:p>
          <a:p>
            <a:pPr algn="ctr"/>
            <a:r>
              <a:rPr lang="es-MX" dirty="0" smtClean="0"/>
              <a:t>280/1000 = 0.28</a:t>
            </a:r>
            <a:endParaRPr lang="en-US" dirty="0"/>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169688" y="3146170"/>
            <a:ext cx="3650743" cy="2554545"/>
          </a:xfrm>
          <a:prstGeom prst="rect">
            <a:avLst/>
          </a:prstGeom>
          <a:noFill/>
        </p:spPr>
        <p:txBody>
          <a:bodyPr wrap="none" rtlCol="0">
            <a:spAutoFit/>
          </a:bodyPr>
          <a:lstStyle/>
          <a:p>
            <a:pPr algn="ctr"/>
            <a:r>
              <a:rPr lang="es-MX" sz="1600" dirty="0" smtClean="0"/>
              <a:t>Confianza (A -&gt;B) = </a:t>
            </a:r>
          </a:p>
          <a:p>
            <a:pPr algn="ctr"/>
            <a:r>
              <a:rPr lang="es-MX" sz="1600" dirty="0" smtClean="0"/>
              <a:t>Soporte</a:t>
            </a:r>
            <a:r>
              <a:rPr lang="es-MX" sz="1600" dirty="0"/>
              <a:t> (A -&gt;B</a:t>
            </a:r>
            <a:r>
              <a:rPr lang="es-MX" sz="1600" dirty="0" smtClean="0"/>
              <a:t>) / Soporte (A)</a:t>
            </a:r>
          </a:p>
          <a:p>
            <a:pPr algn="ctr"/>
            <a:endParaRPr lang="es-MX" sz="1600" dirty="0"/>
          </a:p>
          <a:p>
            <a:pPr algn="ctr"/>
            <a:r>
              <a:rPr lang="es-MX" sz="1600" dirty="0" smtClean="0"/>
              <a:t>Confianza (Jugo -&gt; Pan)=</a:t>
            </a:r>
          </a:p>
          <a:p>
            <a:pPr algn="ctr"/>
            <a:r>
              <a:rPr lang="es-MX" sz="1600" dirty="0" smtClean="0"/>
              <a:t>Soporte (Jugo </a:t>
            </a:r>
            <a:r>
              <a:rPr lang="es-MX" sz="1600" dirty="0"/>
              <a:t>-&gt; </a:t>
            </a:r>
            <a:r>
              <a:rPr lang="es-MX" sz="1600" dirty="0" smtClean="0"/>
              <a:t>Pan)/ Soporte (Jugo)</a:t>
            </a:r>
          </a:p>
          <a:p>
            <a:pPr algn="ctr"/>
            <a:r>
              <a:rPr lang="es-MX" sz="1600" b="1" dirty="0" smtClean="0"/>
              <a:t>280/400=0.7</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2027002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spcBef>
                <a:spcPts val="0"/>
              </a:spcBef>
            </a:pPr>
            <a:r>
              <a:rPr lang="es-ES" noProof="1"/>
              <a:t>Reglas de Asociación: Ejemplo Jugo y </a:t>
            </a:r>
            <a:r>
              <a:rPr lang="es-ES" noProof="1" smtClean="0"/>
              <a:t>Pan</a:t>
            </a:r>
            <a:endParaRPr lang="es-ES" noProof="1"/>
          </a:p>
        </p:txBody>
      </p:sp>
      <p:sp>
        <p:nvSpPr>
          <p:cNvPr id="3" name="Rectángulo 2"/>
          <p:cNvSpPr/>
          <p:nvPr/>
        </p:nvSpPr>
        <p:spPr>
          <a:xfrm>
            <a:off x="465161" y="1904629"/>
            <a:ext cx="7559898" cy="3670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s-MX" dirty="0" smtClean="0"/>
              <a:t>1,000 Tickets de Compras (Transacciones)</a:t>
            </a:r>
            <a:endParaRPr lang="en-US" dirty="0"/>
          </a:p>
        </p:txBody>
      </p:sp>
      <p:sp>
        <p:nvSpPr>
          <p:cNvPr id="4" name="Rectángulo 3"/>
          <p:cNvSpPr/>
          <p:nvPr/>
        </p:nvSpPr>
        <p:spPr>
          <a:xfrm>
            <a:off x="604434" y="6270869"/>
            <a:ext cx="10091993" cy="369332"/>
          </a:xfrm>
          <a:prstGeom prst="rect">
            <a:avLst/>
          </a:prstGeom>
        </p:spPr>
        <p:txBody>
          <a:bodyPr wrap="none">
            <a:spAutoFit/>
          </a:bodyPr>
          <a:lstStyle/>
          <a:p>
            <a:r>
              <a:rPr lang="en-US" dirty="0" err="1" smtClean="0"/>
              <a:t>Ejemplo</a:t>
            </a:r>
            <a:r>
              <a:rPr lang="en-US" dirty="0" smtClean="0"/>
              <a:t> </a:t>
            </a:r>
            <a:r>
              <a:rPr lang="en-US" dirty="0" err="1" smtClean="0"/>
              <a:t>tomado</a:t>
            </a:r>
            <a:r>
              <a:rPr lang="en-US" dirty="0" smtClean="0"/>
              <a:t> del canal de INCAE </a:t>
            </a:r>
            <a:r>
              <a:rPr lang="en-US" dirty="0" err="1" smtClean="0"/>
              <a:t>en</a:t>
            </a:r>
            <a:r>
              <a:rPr lang="en-US" dirty="0" smtClean="0"/>
              <a:t> </a:t>
            </a:r>
            <a:r>
              <a:rPr lang="en-US" dirty="0" err="1" smtClean="0"/>
              <a:t>Youtube</a:t>
            </a:r>
            <a:r>
              <a:rPr lang="en-US" dirty="0" smtClean="0"/>
              <a:t> https</a:t>
            </a:r>
            <a:r>
              <a:rPr lang="en-US" dirty="0"/>
              <a:t>://www.youtube.com/watch?v=i9-UfF2a38Q</a:t>
            </a:r>
          </a:p>
        </p:txBody>
      </p:sp>
      <p:sp>
        <p:nvSpPr>
          <p:cNvPr id="8" name="Elipse 7"/>
          <p:cNvSpPr/>
          <p:nvPr/>
        </p:nvSpPr>
        <p:spPr>
          <a:xfrm>
            <a:off x="1254930" y="2329481"/>
            <a:ext cx="3683358" cy="227971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MX" dirty="0" smtClean="0"/>
              <a:t>Jugo de Naranja: 120</a:t>
            </a:r>
            <a:endParaRPr lang="en-US" dirty="0"/>
          </a:p>
        </p:txBody>
      </p:sp>
      <p:sp>
        <p:nvSpPr>
          <p:cNvPr id="5" name="Elipse 4"/>
          <p:cNvSpPr/>
          <p:nvPr/>
        </p:nvSpPr>
        <p:spPr>
          <a:xfrm>
            <a:off x="3096609" y="3207046"/>
            <a:ext cx="2975019" cy="1931831"/>
          </a:xfrm>
          <a:prstGeom prst="ellipse">
            <a:avLst/>
          </a:prstGeom>
          <a:solidFill>
            <a:schemeClr val="accent4">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s-MX" dirty="0" smtClean="0"/>
              <a:t>Pan: 420</a:t>
            </a:r>
            <a:endParaRPr lang="en-US" dirty="0"/>
          </a:p>
        </p:txBody>
      </p:sp>
      <p:sp>
        <p:nvSpPr>
          <p:cNvPr id="9" name="CuadroTexto 8"/>
          <p:cNvSpPr txBox="1"/>
          <p:nvPr/>
        </p:nvSpPr>
        <p:spPr>
          <a:xfrm>
            <a:off x="3512221" y="3739868"/>
            <a:ext cx="1196931" cy="369332"/>
          </a:xfrm>
          <a:prstGeom prst="rect">
            <a:avLst/>
          </a:prstGeom>
          <a:noFill/>
        </p:spPr>
        <p:txBody>
          <a:bodyPr wrap="none" rtlCol="0">
            <a:spAutoFit/>
          </a:bodyPr>
          <a:lstStyle/>
          <a:p>
            <a:r>
              <a:rPr lang="es-MX" dirty="0" smtClean="0">
                <a:solidFill>
                  <a:schemeClr val="bg1"/>
                </a:solidFill>
              </a:rPr>
              <a:t>280 </a:t>
            </a:r>
            <a:r>
              <a:rPr lang="es-MX" dirty="0" err="1" smtClean="0">
                <a:solidFill>
                  <a:schemeClr val="bg1"/>
                </a:solidFill>
              </a:rPr>
              <a:t>Trans</a:t>
            </a:r>
            <a:r>
              <a:rPr lang="es-MX" dirty="0" smtClean="0">
                <a:solidFill>
                  <a:schemeClr val="bg1"/>
                </a:solidFill>
              </a:rPr>
              <a:t>.</a:t>
            </a:r>
            <a:endParaRPr lang="en-US" dirty="0">
              <a:solidFill>
                <a:schemeClr val="bg1"/>
              </a:solidFill>
            </a:endParaRPr>
          </a:p>
        </p:txBody>
      </p:sp>
      <p:sp>
        <p:nvSpPr>
          <p:cNvPr id="10" name="CuadroTexto 9"/>
          <p:cNvSpPr txBox="1"/>
          <p:nvPr/>
        </p:nvSpPr>
        <p:spPr>
          <a:xfrm>
            <a:off x="8025059" y="1924188"/>
            <a:ext cx="4245137" cy="2554545"/>
          </a:xfrm>
          <a:prstGeom prst="rect">
            <a:avLst/>
          </a:prstGeom>
          <a:noFill/>
        </p:spPr>
        <p:txBody>
          <a:bodyPr wrap="none" rtlCol="0">
            <a:spAutoFit/>
          </a:bodyPr>
          <a:lstStyle/>
          <a:p>
            <a:pPr algn="ctr"/>
            <a:r>
              <a:rPr lang="es-MX" sz="1600" dirty="0" err="1" smtClean="0"/>
              <a:t>Lift</a:t>
            </a:r>
            <a:r>
              <a:rPr lang="es-MX" sz="1600" dirty="0" smtClean="0"/>
              <a:t> (A -&gt;B) = </a:t>
            </a:r>
          </a:p>
          <a:p>
            <a:pPr algn="ctr"/>
            <a:r>
              <a:rPr lang="es-MX" sz="1600" dirty="0" smtClean="0"/>
              <a:t>Soporte</a:t>
            </a:r>
            <a:r>
              <a:rPr lang="es-MX" sz="1600" dirty="0"/>
              <a:t> (A -&gt;B</a:t>
            </a:r>
            <a:r>
              <a:rPr lang="es-MX" sz="1600" dirty="0" smtClean="0"/>
              <a:t>) /  (Soporte (A) * Soporte (B))</a:t>
            </a:r>
          </a:p>
          <a:p>
            <a:pPr algn="ctr"/>
            <a:endParaRPr lang="es-MX" sz="1600" dirty="0"/>
          </a:p>
          <a:p>
            <a:pPr algn="ctr"/>
            <a:r>
              <a:rPr lang="es-MX" sz="1600" dirty="0" err="1" smtClean="0"/>
              <a:t>Lift</a:t>
            </a:r>
            <a:r>
              <a:rPr lang="es-MX" sz="1600" dirty="0" smtClean="0"/>
              <a:t>(Pan -&gt; </a:t>
            </a:r>
            <a:r>
              <a:rPr lang="es-MX" sz="1600" dirty="0" err="1" smtClean="0"/>
              <a:t>Jug</a:t>
            </a:r>
            <a:r>
              <a:rPr lang="es-MX" sz="1600" dirty="0" smtClean="0"/>
              <a:t>)=</a:t>
            </a:r>
          </a:p>
          <a:p>
            <a:pPr algn="ctr"/>
            <a:r>
              <a:rPr lang="es-MX" sz="1600" dirty="0" smtClean="0"/>
              <a:t>0.28/ (0.7*0.4)</a:t>
            </a:r>
          </a:p>
          <a:p>
            <a:pPr algn="ctr"/>
            <a:r>
              <a:rPr lang="es-MX" sz="1600" b="1" dirty="0" smtClean="0"/>
              <a:t>0.28/0.28=1</a:t>
            </a:r>
            <a:endParaRPr lang="es-MX" sz="1600" b="1" dirty="0"/>
          </a:p>
          <a:p>
            <a:pPr algn="ctr"/>
            <a:endParaRPr lang="es-MX" sz="1600" dirty="0" smtClean="0"/>
          </a:p>
          <a:p>
            <a:pPr algn="ctr"/>
            <a:endParaRPr lang="es-MX" sz="1600" dirty="0"/>
          </a:p>
          <a:p>
            <a:pPr algn="ctr"/>
            <a:endParaRPr lang="es-MX" sz="1600" dirty="0"/>
          </a:p>
          <a:p>
            <a:pPr algn="ctr"/>
            <a:endParaRPr lang="en-US" sz="1600" dirty="0"/>
          </a:p>
        </p:txBody>
      </p:sp>
    </p:spTree>
    <p:extLst>
      <p:ext uri="{BB962C8B-B14F-4D97-AF65-F5344CB8AC3E}">
        <p14:creationId xmlns:p14="http://schemas.microsoft.com/office/powerpoint/2010/main" val="4199151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s-SV" sz="1800" dirty="0"/>
              <a:t>Reglas de asociación y algoritmo </a:t>
            </a:r>
            <a:r>
              <a:rPr lang="es-SV" sz="1800" dirty="0" err="1"/>
              <a:t>Apriori</a:t>
            </a:r>
            <a:r>
              <a:rPr lang="es-SV" sz="1800" dirty="0"/>
              <a:t> con R</a:t>
            </a:r>
            <a:endParaRPr lang="en-US" sz="1800" dirty="0"/>
          </a:p>
          <a:p>
            <a:r>
              <a:rPr lang="en-US" sz="1800" dirty="0"/>
              <a:t>By </a:t>
            </a:r>
            <a:r>
              <a:rPr lang="en-US" sz="1800" dirty="0" err="1"/>
              <a:t>Joaquín</a:t>
            </a:r>
            <a:r>
              <a:rPr lang="en-US" sz="1800" dirty="0"/>
              <a:t> </a:t>
            </a:r>
            <a:r>
              <a:rPr lang="en-US" sz="1800" dirty="0" err="1"/>
              <a:t>Amat</a:t>
            </a:r>
            <a:r>
              <a:rPr lang="en-US" sz="1800" dirty="0"/>
              <a:t> Rodrigo, 2018</a:t>
            </a:r>
          </a:p>
          <a:p>
            <a:r>
              <a:rPr lang="en-US" sz="1800" dirty="0"/>
              <a:t/>
            </a:r>
            <a:br>
              <a:rPr lang="en-US" sz="1800" dirty="0"/>
            </a:br>
            <a:endParaRPr lang="en-US" sz="1800" dirty="0"/>
          </a:p>
          <a:p>
            <a:pPr lvl="0"/>
            <a:r>
              <a:rPr lang="en-US" sz="1800" dirty="0"/>
              <a:t>Association Rule Mining Models and Algorithms</a:t>
            </a:r>
          </a:p>
          <a:p>
            <a:r>
              <a:rPr lang="en-US" sz="1800" dirty="0"/>
              <a:t>By Zhang, </a:t>
            </a:r>
            <a:r>
              <a:rPr lang="en-US" sz="1800" dirty="0" err="1"/>
              <a:t>Chengqi</a:t>
            </a:r>
            <a:r>
              <a:rPr lang="en-US" sz="1800" dirty="0"/>
              <a:t>, Zhang, </a:t>
            </a:r>
            <a:r>
              <a:rPr lang="en-US" sz="1800" dirty="0" err="1"/>
              <a:t>Shichao</a:t>
            </a:r>
            <a:r>
              <a:rPr lang="en-US" sz="1800" dirty="0"/>
              <a:t>, 2002</a:t>
            </a:r>
          </a:p>
          <a:p>
            <a:r>
              <a:rPr lang="en-US" sz="1800" dirty="0"/>
              <a:t> </a:t>
            </a:r>
          </a:p>
          <a:p>
            <a:pPr lvl="0"/>
            <a:r>
              <a:rPr lang="en-US" sz="1800" dirty="0"/>
              <a:t>R 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 Análisis de Canasta</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es el análisis de canasta?</a:t>
            </a:r>
            <a:endParaRPr lang="es-ES" noProof="1"/>
          </a:p>
        </p:txBody>
      </p:sp>
      <p:sp>
        <p:nvSpPr>
          <p:cNvPr id="4" name="Rectángulo 3"/>
          <p:cNvSpPr/>
          <p:nvPr/>
        </p:nvSpPr>
        <p:spPr>
          <a:xfrm>
            <a:off x="604433" y="1846667"/>
            <a:ext cx="6440311" cy="2031325"/>
          </a:xfrm>
          <a:prstGeom prst="rect">
            <a:avLst/>
          </a:prstGeom>
        </p:spPr>
        <p:txBody>
          <a:bodyPr wrap="square">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El </a:t>
            </a:r>
            <a:r>
              <a:rPr lang="es-SV" dirty="0">
                <a:latin typeface="Garamond" panose="02020404030301010803" pitchFamily="18" charset="0"/>
                <a:ea typeface="Times New Roman" panose="02020603050405020304" pitchFamily="18" charset="0"/>
                <a:cs typeface="Times New Roman" panose="02020603050405020304" pitchFamily="18" charset="0"/>
              </a:rPr>
              <a:t>Análisis de canasta es un una metodología  muy utilizada ya que permite describir asociaciones  entre diferentes </a:t>
            </a:r>
            <a:r>
              <a:rPr lang="es-SV" dirty="0" err="1">
                <a:latin typeface="Garamond" panose="02020404030301010803" pitchFamily="18" charset="0"/>
                <a:ea typeface="Times New Roman" panose="02020603050405020304" pitchFamily="18" charset="0"/>
                <a:cs typeface="Times New Roman" panose="02020603050405020304" pitchFamily="18" charset="0"/>
              </a:rPr>
              <a:t>items</a:t>
            </a:r>
            <a:r>
              <a:rPr lang="es-SV" dirty="0">
                <a:latin typeface="Garamond" panose="02020404030301010803" pitchFamily="18" charset="0"/>
                <a:ea typeface="Times New Roman" panose="02020603050405020304" pitchFamily="18" charset="0"/>
                <a:cs typeface="Times New Roman" panose="02020603050405020304" pitchFamily="18" charset="0"/>
              </a:rPr>
              <a:t>. Este método permite que fácilmente que  por ejemplo que identifiquemos las asociaciones propias en un lanzamiento de un nuevo producto, y conocer cual producto juega como  rol  </a:t>
            </a:r>
            <a:r>
              <a:rPr lang="es-SV" dirty="0" err="1">
                <a:latin typeface="Garamond" panose="02020404030301010803" pitchFamily="18" charset="0"/>
                <a:ea typeface="Times New Roman" panose="02020603050405020304" pitchFamily="18" charset="0"/>
                <a:cs typeface="Times New Roman" panose="02020603050405020304" pitchFamily="18" charset="0"/>
              </a:rPr>
              <a:t>apalancador</a:t>
            </a:r>
            <a:r>
              <a:rPr lang="es-SV" dirty="0">
                <a:latin typeface="Garamond" panose="02020404030301010803" pitchFamily="18" charset="0"/>
                <a:ea typeface="Times New Roman" panose="02020603050405020304" pitchFamily="18" charset="0"/>
                <a:cs typeface="Times New Roman" panose="02020603050405020304" pitchFamily="18" charset="0"/>
              </a:rPr>
              <a:t> y cual de soporte, de tal manera que permita de una mejor forma describir la causalidad entre productos a </a:t>
            </a:r>
            <a:r>
              <a:rPr lang="es-SV" dirty="0" smtClean="0">
                <a:latin typeface="Garamond" panose="02020404030301010803" pitchFamily="18" charset="0"/>
                <a:ea typeface="Times New Roman" panose="02020603050405020304" pitchFamily="18" charset="0"/>
                <a:cs typeface="Times New Roman" panose="02020603050405020304" pitchFamily="18" charset="0"/>
              </a:rPr>
              <a:t>analizar.</a:t>
            </a:r>
            <a:endParaRPr lang="en-US" dirty="0"/>
          </a:p>
        </p:txBody>
      </p:sp>
      <p:pic>
        <p:nvPicPr>
          <p:cNvPr id="7" name="Imagen 6" descr="Figura 3- Publi 2"/>
          <p:cNvPicPr/>
          <p:nvPr/>
        </p:nvPicPr>
        <p:blipFill>
          <a:blip r:embed="rId2">
            <a:extLst>
              <a:ext uri="{28A0092B-C50C-407E-A947-70E740481C1C}">
                <a14:useLocalDpi xmlns:a14="http://schemas.microsoft.com/office/drawing/2010/main" val="0"/>
              </a:ext>
            </a:extLst>
          </a:blip>
          <a:srcRect/>
          <a:stretch>
            <a:fillRect/>
          </a:stretch>
        </p:blipFill>
        <p:spPr bwMode="auto">
          <a:xfrm>
            <a:off x="7723464" y="1524769"/>
            <a:ext cx="4008755" cy="5199380"/>
          </a:xfrm>
          <a:prstGeom prst="rect">
            <a:avLst/>
          </a:prstGeom>
          <a:noFill/>
          <a:ln>
            <a:noFill/>
          </a:ln>
        </p:spPr>
      </p:pic>
      <p:pic>
        <p:nvPicPr>
          <p:cNvPr id="6" name="Imagen 5"/>
          <p:cNvPicPr>
            <a:picLocks noChangeAspect="1"/>
          </p:cNvPicPr>
          <p:nvPr/>
        </p:nvPicPr>
        <p:blipFill>
          <a:blip r:embed="rId3"/>
          <a:stretch>
            <a:fillRect/>
          </a:stretch>
        </p:blipFill>
        <p:spPr>
          <a:xfrm>
            <a:off x="2183572" y="4343534"/>
            <a:ext cx="2905125" cy="1390650"/>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datos se pueden capturar de un ticket?</a:t>
            </a:r>
            <a:endParaRPr lang="es-ES" noProof="1"/>
          </a:p>
        </p:txBody>
      </p:sp>
      <p:sp>
        <p:nvSpPr>
          <p:cNvPr id="3" name="Rectángulo 2"/>
          <p:cNvSpPr/>
          <p:nvPr/>
        </p:nvSpPr>
        <p:spPr>
          <a:xfrm>
            <a:off x="726215" y="1743758"/>
            <a:ext cx="6096000" cy="2523768"/>
          </a:xfrm>
          <a:prstGeom prst="rect">
            <a:avLst/>
          </a:prstGeom>
        </p:spPr>
        <p:txBody>
          <a:bodyPr>
            <a:spAutoFit/>
          </a:bodyPr>
          <a:lstStyle/>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Lugar de la transacción o punto de venta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Fecha y hora de la transacción</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Descripción de cada artículo comprado incluyendo precio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Cantidad comprada de cada articulo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Valor total del ticket o factura</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Symbol" panose="05050102010706020507" pitchFamily="18" charset="2"/>
              <a:buChar char=""/>
            </a:pPr>
            <a:r>
              <a:rPr lang="es-SV" spc="-25" dirty="0">
                <a:latin typeface="Garamond" panose="02020404030301010803" pitchFamily="18" charset="0"/>
                <a:ea typeface="Times New Roman" panose="02020603050405020304" pitchFamily="18" charset="0"/>
                <a:cs typeface="Times New Roman" panose="02020603050405020304" pitchFamily="18" charset="0"/>
              </a:rPr>
              <a:t>Forma de pago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
        <p:nvSpPr>
          <p:cNvPr id="5" name="Rectángulo 4"/>
          <p:cNvSpPr/>
          <p:nvPr/>
        </p:nvSpPr>
        <p:spPr>
          <a:xfrm>
            <a:off x="680603" y="4634198"/>
            <a:ext cx="6187224" cy="1477328"/>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Si la descripción de cada artículo es completa, es decir incluye un ID único al cual se le pueda asociar una familia de productos, costo, SKU, etc., podremos empezar a buscar patrones en los datos y contestar de forma más acertada cuestionamientos asociados a los productos o bien al punto de venta.</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6" name="Imagen 5"/>
          <p:cNvPicPr>
            <a:picLocks noChangeAspect="1"/>
          </p:cNvPicPr>
          <p:nvPr/>
        </p:nvPicPr>
        <p:blipFill>
          <a:blip r:embed="rId2"/>
          <a:stretch>
            <a:fillRect/>
          </a:stretch>
        </p:blipFill>
        <p:spPr>
          <a:xfrm>
            <a:off x="7972426" y="1989979"/>
            <a:ext cx="3381375" cy="3724275"/>
          </a:xfrm>
          <a:prstGeom prst="rect">
            <a:avLst/>
          </a:prstGeom>
        </p:spPr>
      </p:pic>
    </p:spTree>
    <p:extLst>
      <p:ext uri="{BB962C8B-B14F-4D97-AF65-F5344CB8AC3E}">
        <p14:creationId xmlns:p14="http://schemas.microsoft.com/office/powerpoint/2010/main" val="2155281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a:t>
            </a:r>
            <a:r>
              <a:rPr lang="es-ES" noProof="1"/>
              <a:t>p</a:t>
            </a:r>
            <a:r>
              <a:rPr lang="es-ES" noProof="1" smtClean="0"/>
              <a:t>reguntas se pueden contestar?</a:t>
            </a:r>
            <a:endParaRPr lang="es-ES" noProof="1"/>
          </a:p>
        </p:txBody>
      </p:sp>
      <p:pic>
        <p:nvPicPr>
          <p:cNvPr id="7" name="Imagen 6" descr="Figura 1- Publi 2"/>
          <p:cNvPicPr/>
          <p:nvPr/>
        </p:nvPicPr>
        <p:blipFill>
          <a:blip r:embed="rId2">
            <a:extLst>
              <a:ext uri="{28A0092B-C50C-407E-A947-70E740481C1C}">
                <a14:useLocalDpi xmlns:a14="http://schemas.microsoft.com/office/drawing/2010/main" val="0"/>
              </a:ext>
            </a:extLst>
          </a:blip>
          <a:srcRect/>
          <a:stretch>
            <a:fillRect/>
          </a:stretch>
        </p:blipFill>
        <p:spPr bwMode="auto">
          <a:xfrm>
            <a:off x="8529624" y="1537742"/>
            <a:ext cx="3040380" cy="4709795"/>
          </a:xfrm>
          <a:prstGeom prst="rect">
            <a:avLst/>
          </a:prstGeom>
          <a:noFill/>
          <a:ln>
            <a:noFill/>
          </a:ln>
        </p:spPr>
      </p:pic>
      <p:sp>
        <p:nvSpPr>
          <p:cNvPr id="4" name="Rectángulo 3"/>
          <p:cNvSpPr/>
          <p:nvPr/>
        </p:nvSpPr>
        <p:spPr>
          <a:xfrm>
            <a:off x="604434" y="2011498"/>
            <a:ext cx="7187284" cy="3323987"/>
          </a:xfrm>
          <a:prstGeom prst="rect">
            <a:avLst/>
          </a:prstGeom>
        </p:spPr>
        <p:txBody>
          <a:bodyPr wrap="square">
            <a:spAutoFit/>
          </a:bodyPr>
          <a:lstStyle/>
          <a:p>
            <a:pPr algn="just">
              <a:spcAft>
                <a:spcPts val="1200"/>
              </a:spcAft>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Un análisis de canasta se enfoca en contestar preguntas relacionadas con los aspectos siguientes:</a:t>
            </a: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Efectividad de precios y promociones y sus medios de comunicación (folletos, cupones, etc</a:t>
            </a:r>
            <a:r>
              <a:rPr lang="es-SV" sz="20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mj-lt"/>
              <a:buAutoNum type="arabicPeriod"/>
            </a:pP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Portafolio y </a:t>
            </a:r>
            <a:r>
              <a:rPr lang="es-SV" sz="2000" spc="-25" dirty="0" smtClean="0">
                <a:latin typeface="Garamond" panose="02020404030301010803" pitchFamily="18" charset="0"/>
                <a:ea typeface="Times New Roman" panose="02020603050405020304" pitchFamily="18" charset="0"/>
                <a:cs typeface="Times New Roman" panose="02020603050405020304" pitchFamily="18" charset="0"/>
              </a:rPr>
              <a:t>surtido</a:t>
            </a:r>
          </a:p>
          <a:p>
            <a:pPr marL="342900" lvl="0" indent="-342900" algn="just">
              <a:spcAft>
                <a:spcPts val="1200"/>
              </a:spcAft>
              <a:buFont typeface="+mj-lt"/>
              <a:buAutoNum type="arabicPeriod"/>
            </a:pPr>
            <a:endParaRPr lang="en-US" sz="20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2000" spc="-25" dirty="0">
                <a:latin typeface="Garamond" panose="02020404030301010803" pitchFamily="18" charset="0"/>
                <a:ea typeface="Times New Roman" panose="02020603050405020304" pitchFamily="18" charset="0"/>
                <a:cs typeface="Times New Roman" panose="02020603050405020304" pitchFamily="18" charset="0"/>
              </a:rPr>
              <a:t>Acomodación del producto en el punto de venta.</a:t>
            </a:r>
            <a:endParaRPr lang="en-US" sz="20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1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¿Qué </a:t>
            </a:r>
            <a:r>
              <a:rPr lang="es-ES" noProof="1"/>
              <a:t>p</a:t>
            </a:r>
            <a:r>
              <a:rPr lang="es-ES" noProof="1" smtClean="0"/>
              <a:t>reguntas se pueden contestar?</a:t>
            </a:r>
            <a:endParaRPr lang="es-ES" noProof="1"/>
          </a:p>
        </p:txBody>
      </p:sp>
      <p:pic>
        <p:nvPicPr>
          <p:cNvPr id="7" name="Imagen 6" descr="Figura 1- Publi 2"/>
          <p:cNvPicPr/>
          <p:nvPr/>
        </p:nvPicPr>
        <p:blipFill>
          <a:blip r:embed="rId2">
            <a:extLst>
              <a:ext uri="{28A0092B-C50C-407E-A947-70E740481C1C}">
                <a14:useLocalDpi xmlns:a14="http://schemas.microsoft.com/office/drawing/2010/main" val="0"/>
              </a:ext>
            </a:extLst>
          </a:blip>
          <a:srcRect/>
          <a:stretch>
            <a:fillRect/>
          </a:stretch>
        </p:blipFill>
        <p:spPr bwMode="auto">
          <a:xfrm>
            <a:off x="4481362" y="1467429"/>
            <a:ext cx="3683843" cy="4959129"/>
          </a:xfrm>
          <a:prstGeom prst="rect">
            <a:avLst/>
          </a:prstGeom>
          <a:noFill/>
          <a:ln>
            <a:noFill/>
          </a:ln>
        </p:spPr>
      </p:pic>
      <p:sp>
        <p:nvSpPr>
          <p:cNvPr id="4" name="Rectángulo 3"/>
          <p:cNvSpPr/>
          <p:nvPr/>
        </p:nvSpPr>
        <p:spPr>
          <a:xfrm>
            <a:off x="604435" y="1992612"/>
            <a:ext cx="3671352" cy="4185761"/>
          </a:xfrm>
          <a:prstGeom prst="rect">
            <a:avLst/>
          </a:prstGeom>
        </p:spPr>
        <p:txBody>
          <a:bodyPr wrap="square">
            <a:spAutoFit/>
          </a:bodyPr>
          <a:lstStyle/>
          <a:p>
            <a:pPr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Un análisis de canasta se enfoca en contestar preguntas relacionadas con los aspectos siguientes: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Efectividad de precios y promociones y sus medios de comunicación (folletos, cupones, etc</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p>
          <a:p>
            <a:pPr marL="3429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Portafolio </a:t>
            </a:r>
            <a:r>
              <a:rPr lang="es-SV" spc="-25" dirty="0">
                <a:latin typeface="Garamond" panose="02020404030301010803" pitchFamily="18" charset="0"/>
                <a:ea typeface="Times New Roman" panose="02020603050405020304" pitchFamily="18" charset="0"/>
                <a:cs typeface="Times New Roman" panose="02020603050405020304" pitchFamily="18" charset="0"/>
              </a:rPr>
              <a:t>y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surtido</a:t>
            </a:r>
          </a:p>
          <a:p>
            <a:pPr marL="3429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Acomodación </a:t>
            </a:r>
            <a:r>
              <a:rPr lang="es-SV" spc="-25" dirty="0">
                <a:latin typeface="Garamond" panose="02020404030301010803" pitchFamily="18" charset="0"/>
                <a:ea typeface="Times New Roman" panose="02020603050405020304" pitchFamily="18" charset="0"/>
                <a:cs typeface="Times New Roman" panose="02020603050405020304" pitchFamily="18" charset="0"/>
              </a:rPr>
              <a:t>del producto en el punto de </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venta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Planograma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descr="Figura 2- Publi 2"/>
          <p:cNvPicPr/>
          <p:nvPr/>
        </p:nvPicPr>
        <p:blipFill>
          <a:blip r:embed="rId3">
            <a:extLst>
              <a:ext uri="{28A0092B-C50C-407E-A947-70E740481C1C}">
                <a14:useLocalDpi xmlns:a14="http://schemas.microsoft.com/office/drawing/2010/main" val="0"/>
              </a:ext>
            </a:extLst>
          </a:blip>
          <a:srcRect/>
          <a:stretch>
            <a:fillRect/>
          </a:stretch>
        </p:blipFill>
        <p:spPr bwMode="auto">
          <a:xfrm>
            <a:off x="8165205" y="1660610"/>
            <a:ext cx="3902299" cy="4765948"/>
          </a:xfrm>
          <a:prstGeom prst="rect">
            <a:avLst/>
          </a:prstGeom>
          <a:noFill/>
          <a:ln>
            <a:noFill/>
          </a:ln>
        </p:spPr>
      </p:pic>
    </p:spTree>
    <p:extLst>
      <p:ext uri="{BB962C8B-B14F-4D97-AF65-F5344CB8AC3E}">
        <p14:creationId xmlns:p14="http://schemas.microsoft.com/office/powerpoint/2010/main" val="22421687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a:t>
            </a:r>
            <a:endParaRPr lang="es-ES" noProof="1"/>
          </a:p>
        </p:txBody>
      </p:sp>
      <p:sp>
        <p:nvSpPr>
          <p:cNvPr id="3" name="Rectángulo 2"/>
          <p:cNvSpPr/>
          <p:nvPr/>
        </p:nvSpPr>
        <p:spPr>
          <a:xfrm>
            <a:off x="9115625" y="1778214"/>
            <a:ext cx="2478779" cy="4247317"/>
          </a:xfrm>
          <a:prstGeom prst="rect">
            <a:avLst/>
          </a:prstGeom>
        </p:spPr>
        <p:txBody>
          <a:bodyPr wrap="square">
            <a:spAutoFit/>
          </a:bodyPr>
          <a:lstStyle/>
          <a:p>
            <a:pPr algn="just"/>
            <a:r>
              <a:rPr lang="es-SV" dirty="0" smtClean="0">
                <a:latin typeface="Garamond" panose="02020404030301010803" pitchFamily="18" charset="0"/>
                <a:ea typeface="Times New Roman" panose="02020603050405020304" pitchFamily="18" charset="0"/>
                <a:cs typeface="Times New Roman" panose="02020603050405020304" pitchFamily="18" charset="0"/>
              </a:rPr>
              <a:t>En </a:t>
            </a:r>
            <a:r>
              <a:rPr lang="es-SV" dirty="0">
                <a:latin typeface="Garamond" panose="02020404030301010803" pitchFamily="18" charset="0"/>
                <a:ea typeface="Times New Roman" panose="02020603050405020304" pitchFamily="18" charset="0"/>
                <a:cs typeface="Times New Roman" panose="02020603050405020304" pitchFamily="18" charset="0"/>
              </a:rPr>
              <a:t>el año 1994, </a:t>
            </a:r>
            <a:r>
              <a:rPr lang="es-SV" dirty="0" err="1">
                <a:latin typeface="Garamond" panose="02020404030301010803" pitchFamily="18" charset="0"/>
                <a:ea typeface="Times New Roman" panose="02020603050405020304" pitchFamily="18" charset="0"/>
                <a:cs typeface="Times New Roman" panose="02020603050405020304" pitchFamily="18" charset="0"/>
              </a:rPr>
              <a:t>Sikrant</a:t>
            </a:r>
            <a:r>
              <a:rPr lang="es-SV" dirty="0">
                <a:latin typeface="Garamond" panose="02020404030301010803" pitchFamily="18" charset="0"/>
                <a:ea typeface="Times New Roman" panose="02020603050405020304" pitchFamily="18" charset="0"/>
                <a:cs typeface="Times New Roman" panose="02020603050405020304" pitchFamily="18" charset="0"/>
              </a:rPr>
              <a:t> y </a:t>
            </a:r>
            <a:r>
              <a:rPr lang="es-SV" dirty="0" err="1">
                <a:latin typeface="Garamond" panose="02020404030301010803" pitchFamily="18" charset="0"/>
                <a:ea typeface="Times New Roman" panose="02020603050405020304" pitchFamily="18" charset="0"/>
                <a:cs typeface="Times New Roman" panose="02020603050405020304" pitchFamily="18" charset="0"/>
              </a:rPr>
              <a:t>Agrawal</a:t>
            </a:r>
            <a:r>
              <a:rPr lang="es-SV" dirty="0">
                <a:latin typeface="Garamond" panose="02020404030301010803" pitchFamily="18" charset="0"/>
                <a:ea typeface="Times New Roman" panose="02020603050405020304" pitchFamily="18" charset="0"/>
                <a:cs typeface="Times New Roman" panose="02020603050405020304" pitchFamily="18" charset="0"/>
              </a:rPr>
              <a:t>, presentaron un algoritmo cuya función es identificar las asociaciones entre elementos. El algoritmo se vuelve vital cuando las posibles combinaciones entre elementos alcanzan una cantidad considerable y generar todas las reglas por medio de un trabajo manual seria extremadamente complejo</a:t>
            </a:r>
            <a:endParaRPr lang="en-US" dirty="0"/>
          </a:p>
        </p:txBody>
      </p:sp>
      <p:pic>
        <p:nvPicPr>
          <p:cNvPr id="6" name="Imagen 5"/>
          <p:cNvPicPr>
            <a:picLocks noChangeAspect="1"/>
          </p:cNvPicPr>
          <p:nvPr/>
        </p:nvPicPr>
        <p:blipFill>
          <a:blip r:embed="rId2"/>
          <a:stretch>
            <a:fillRect/>
          </a:stretch>
        </p:blipFill>
        <p:spPr>
          <a:xfrm>
            <a:off x="470950" y="1778214"/>
            <a:ext cx="3857625" cy="3819525"/>
          </a:xfrm>
          <a:prstGeom prst="rect">
            <a:avLst/>
          </a:prstGeom>
        </p:spPr>
      </p:pic>
      <p:pic>
        <p:nvPicPr>
          <p:cNvPr id="8" name="Imagen 7"/>
          <p:cNvPicPr>
            <a:picLocks noChangeAspect="1"/>
          </p:cNvPicPr>
          <p:nvPr/>
        </p:nvPicPr>
        <p:blipFill>
          <a:blip r:embed="rId3"/>
          <a:stretch>
            <a:fillRect/>
          </a:stretch>
        </p:blipFill>
        <p:spPr>
          <a:xfrm>
            <a:off x="4570323" y="1739577"/>
            <a:ext cx="3952875" cy="3800475"/>
          </a:xfrm>
          <a:prstGeom prst="rect">
            <a:avLst/>
          </a:prstGeom>
        </p:spPr>
      </p:pic>
    </p:spTree>
    <p:extLst>
      <p:ext uri="{BB962C8B-B14F-4D97-AF65-F5344CB8AC3E}">
        <p14:creationId xmlns:p14="http://schemas.microsoft.com/office/powerpoint/2010/main" val="671397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defTabSz="914400">
              <a:spcBef>
                <a:spcPts val="0"/>
              </a:spcBef>
              <a:buNone/>
            </a:pPr>
            <a:r>
              <a:rPr lang="es-ES" noProof="1" smtClean="0"/>
              <a:t>Reglas de Asociación</a:t>
            </a:r>
            <a:endParaRPr lang="es-ES" noProof="1"/>
          </a:p>
        </p:txBody>
      </p:sp>
      <p:sp>
        <p:nvSpPr>
          <p:cNvPr id="5" name="Rectángulo 4"/>
          <p:cNvSpPr/>
          <p:nvPr/>
        </p:nvSpPr>
        <p:spPr>
          <a:xfrm>
            <a:off x="604433" y="1489706"/>
            <a:ext cx="6878191" cy="2693045"/>
          </a:xfrm>
          <a:prstGeom prst="rect">
            <a:avLst/>
          </a:prstGeom>
        </p:spPr>
        <p:txBody>
          <a:bodyPr wrap="square">
            <a:spAutoFit/>
          </a:bodyPr>
          <a:lstStyle/>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Las reglas de asociación son reglas que indican cierta relación entre sus conjuntos, sin que esto implique causalidad.</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Generar estas reglas de asociación es un proceso muy costoso computacionalmente hablando ya que las reglas implican las combinaciones de productos</a:t>
            </a:r>
            <a:r>
              <a:rPr lang="es-SV" sz="1600" spc="-25" dirty="0" smtClean="0">
                <a:latin typeface="Garamond" panose="02020404030301010803" pitchFamily="18" charset="0"/>
                <a:ea typeface="Times New Roman" panose="02020603050405020304" pitchFamily="18" charset="0"/>
                <a:cs typeface="Times New Roman" panose="02020603050405020304" pitchFamily="18" charset="0"/>
              </a:rPr>
              <a:t>.</a:t>
            </a:r>
          </a:p>
          <a:p>
            <a:pPr algn="just">
              <a:spcAft>
                <a:spcPts val="1200"/>
              </a:spcAft>
            </a:pPr>
            <a:r>
              <a:rPr lang="es-SV" sz="1600" dirty="0" smtClean="0">
                <a:latin typeface="Garamond" panose="02020404030301010803" pitchFamily="18" charset="0"/>
              </a:rPr>
              <a:t>Gráficamente </a:t>
            </a:r>
            <a:r>
              <a:rPr lang="es-SV" sz="1600" dirty="0">
                <a:latin typeface="Garamond" panose="02020404030301010803" pitchFamily="18" charset="0"/>
              </a:rPr>
              <a:t>se puede observar la complejidad de los resultados, y entra en juego la necesidad de podar o “</a:t>
            </a:r>
            <a:r>
              <a:rPr lang="es-SV" sz="1600" dirty="0" err="1">
                <a:latin typeface="Garamond" panose="02020404030301010803" pitchFamily="18" charset="0"/>
              </a:rPr>
              <a:t>prunning</a:t>
            </a:r>
            <a:r>
              <a:rPr lang="es-SV" sz="1600" dirty="0">
                <a:latin typeface="Garamond" panose="02020404030301010803" pitchFamily="18" charset="0"/>
              </a:rPr>
              <a:t>” para eliminar todos aquellos conjuntos que no son frecuentes.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a:spcBef>
                <a:spcPts val="1200"/>
              </a:spcBef>
              <a:spcAft>
                <a:spcPts val="600"/>
              </a:spcAft>
            </a:pPr>
            <a:r>
              <a:rPr lang="es-MX" sz="1050" dirty="0">
                <a:latin typeface="Garamond" panose="02020404030301010803" pitchFamily="18" charset="0"/>
                <a:ea typeface="Times New Roman" panose="02020603050405020304" pitchFamily="18" charset="0"/>
                <a:cs typeface="Times New Roman" panose="02020603050405020304" pitchFamily="18" charset="0"/>
              </a:rPr>
              <a:t>http://ferminpitol.blogspot.com/2014/05/reglas-de-asociacion-algoritmo-apriori.html</a:t>
            </a:r>
            <a:endParaRPr lang="en-US" sz="1050"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9" name="Imagen 8"/>
          <p:cNvPicPr/>
          <p:nvPr/>
        </p:nvPicPr>
        <p:blipFill>
          <a:blip r:embed="rId2"/>
          <a:stretch>
            <a:fillRect/>
          </a:stretch>
        </p:blipFill>
        <p:spPr>
          <a:xfrm>
            <a:off x="8258176" y="1664947"/>
            <a:ext cx="3124200" cy="2343150"/>
          </a:xfrm>
          <a:prstGeom prst="rect">
            <a:avLst/>
          </a:prstGeom>
        </p:spPr>
      </p:pic>
      <p:pic>
        <p:nvPicPr>
          <p:cNvPr id="10" name="Imagen 9"/>
          <p:cNvPicPr/>
          <p:nvPr/>
        </p:nvPicPr>
        <p:blipFill>
          <a:blip r:embed="rId3"/>
          <a:stretch>
            <a:fillRect/>
          </a:stretch>
        </p:blipFill>
        <p:spPr>
          <a:xfrm>
            <a:off x="8258176" y="4240257"/>
            <a:ext cx="3095625" cy="2324100"/>
          </a:xfrm>
          <a:prstGeom prst="rect">
            <a:avLst/>
          </a:prstGeom>
        </p:spPr>
      </p:pic>
      <p:sp>
        <p:nvSpPr>
          <p:cNvPr id="11" name="Rectángulo 10"/>
          <p:cNvSpPr/>
          <p:nvPr/>
        </p:nvSpPr>
        <p:spPr>
          <a:xfrm>
            <a:off x="487986" y="4463589"/>
            <a:ext cx="7226994" cy="1877437"/>
          </a:xfrm>
          <a:prstGeom prst="rect">
            <a:avLst/>
          </a:prstGeom>
        </p:spPr>
        <p:txBody>
          <a:bodyPr wrap="square">
            <a:spAutoFit/>
          </a:bodyPr>
          <a:lstStyle/>
          <a:p>
            <a:pPr algn="just">
              <a:spcAft>
                <a:spcPts val="1200"/>
              </a:spcAft>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La forma de generar reglas de asociación consta de dos pasos:</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Generación de combinaciones frecuentes: cuyo objetivo es encontrar aquellos conjuntos que sean frecuentes en la base de datos y a la vez considerando un umbral pre-establecido.</a:t>
            </a:r>
            <a:endParaRPr lang="en-US" sz="1600" spc="-25" dirty="0">
              <a:latin typeface="Garamond" panose="02020404030301010803" pitchFamily="18" charset="0"/>
              <a:ea typeface="Times New Roman" panose="02020603050405020304" pitchFamily="18" charset="0"/>
              <a:cs typeface="Times New Roman" panose="02020603050405020304" pitchFamily="18" charset="0"/>
            </a:endParaRPr>
          </a:p>
          <a:p>
            <a:pPr marL="342900" lvl="0" indent="-342900" algn="just">
              <a:spcAft>
                <a:spcPts val="1200"/>
              </a:spcAft>
              <a:buFont typeface="+mj-lt"/>
              <a:buAutoNum type="arabicPeriod"/>
            </a:pPr>
            <a:r>
              <a:rPr lang="es-SV" sz="1600" spc="-25" dirty="0">
                <a:latin typeface="Garamond" panose="02020404030301010803" pitchFamily="18" charset="0"/>
                <a:ea typeface="Times New Roman" panose="02020603050405020304" pitchFamily="18" charset="0"/>
                <a:cs typeface="Times New Roman" panose="02020603050405020304" pitchFamily="18" charset="0"/>
              </a:rPr>
              <a:t>Generación de reglas: A partir de los conjuntos frecuentes se generan las reglas las cuales están basadas en el índice de confianza.</a:t>
            </a:r>
            <a:endParaRPr lang="en-US" sz="1600"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12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1810</Words>
  <Application>Microsoft Office PowerPoint</Application>
  <PresentationFormat>Panorámica</PresentationFormat>
  <Paragraphs>198</Paragraphs>
  <Slides>25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Arial</vt:lpstr>
      <vt:lpstr>Calibri</vt:lpstr>
      <vt:lpstr>Garamond</vt:lpstr>
      <vt:lpstr>Segoe UI</vt:lpstr>
      <vt:lpstr>Segoe UI Light</vt:lpstr>
      <vt:lpstr>Symbol</vt:lpstr>
      <vt:lpstr>Times New Roman</vt:lpstr>
      <vt:lpstr>WelcomeDoc</vt:lpstr>
      <vt:lpstr>Machine learning: ALGORITMOS NO SUPERVISADOS</vt:lpstr>
      <vt:lpstr>Análisis de Canasta</vt:lpstr>
      <vt:lpstr>Conceptos Básicos: Análisis de Canasta</vt:lpstr>
      <vt:lpstr>¿Qué es el análisis de canasta?</vt:lpstr>
      <vt:lpstr>¿Qué datos se pueden capturar de un ticket?</vt:lpstr>
      <vt:lpstr>¿Qué preguntas se pueden contestar?</vt:lpstr>
      <vt:lpstr>¿Qué preguntas se pueden contestar?</vt:lpstr>
      <vt:lpstr>Reglas de Asociación</vt:lpstr>
      <vt:lpstr>Reglas de Asociación</vt:lpstr>
      <vt:lpstr>Reglas de Asociación: Conceptos</vt:lpstr>
      <vt:lpstr>Reglas de Asociación: Conceptos</vt:lpstr>
      <vt:lpstr>Reglas de Asociación: Conceptos</vt:lpstr>
      <vt:lpstr>Reglas de Asociación: Pasos Básicos</vt:lpstr>
      <vt:lpstr>Reglas de Asociación: Algoritmos</vt:lpstr>
      <vt:lpstr>Reglas de Asociación: Ejemplo Jugo y Vodka</vt:lpstr>
      <vt:lpstr>Reglas de Asociación: Ejemplo Jugo y Vodka</vt:lpstr>
      <vt:lpstr>Reglas de Asociación: Ejemplo Jugo y Vodka</vt:lpstr>
      <vt:lpstr>Reglas de Asociación: Ejemplo Jugo y Vodka</vt:lpstr>
      <vt:lpstr>Reglas de Asociación: Ejemplo Jugo y Vodka</vt:lpstr>
      <vt:lpstr>Reglas de Asociación: Ejemplo Jugo y Pan</vt:lpstr>
      <vt:lpstr>Reglas de Asociación: Ejemplo Jugo y Pan</vt:lpstr>
      <vt:lpstr>Reglas de Asociación: Ejemplo Jugo y Pan</vt:lpstr>
      <vt:lpstr>Reglas de Asociación: Ejemplo Jugo y Pan</vt:lpstr>
      <vt:lpstr>Reglas de Asociación: Ejemplo Jugo y Pan</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2020-02-27T23:04:44Z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