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6" r:id="rId5"/>
    <p:sldId id="271" r:id="rId6"/>
    <p:sldId id="283" r:id="rId7"/>
    <p:sldId id="284" r:id="rId8"/>
    <p:sldId id="285" r:id="rId9"/>
    <p:sldId id="286" r:id="rId10"/>
    <p:sldId id="289" r:id="rId11"/>
    <p:sldId id="287" r:id="rId12"/>
    <p:sldId id="290" r:id="rId13"/>
    <p:sldId id="291" r:id="rId14"/>
    <p:sldId id="288" r:id="rId15"/>
    <p:sldId id="292" r:id="rId16"/>
    <p:sldId id="294" r:id="rId17"/>
    <p:sldId id="295" r:id="rId18"/>
    <p:sldId id="293"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 id="285"/>
            <p14:sldId id="286"/>
            <p14:sldId id="289"/>
            <p14:sldId id="287"/>
            <p14:sldId id="290"/>
            <p14:sldId id="291"/>
            <p14:sldId id="288"/>
            <p14:sldId id="292"/>
            <p14:sldId id="294"/>
            <p14:sldId id="295"/>
            <p14:sldId id="293"/>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241" autoAdjust="0"/>
  </p:normalViewPr>
  <p:slideViewPr>
    <p:cSldViewPr snapToGrid="0">
      <p:cViewPr varScale="1">
        <p:scale>
          <a:sx n="86" d="100"/>
          <a:sy n="86" d="100"/>
        </p:scale>
        <p:origin x="470"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0CE2B-EEEB-46A4-97CA-565CB977FC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163C00C-7C11-4BA4-ADAA-B842ACB8FFB0}">
      <dgm:prSet phldrT="[Text]"/>
      <dgm:spPr/>
      <dgm:t>
        <a:bodyPr/>
        <a:lstStyle/>
        <a:p>
          <a:pPr algn="just"/>
          <a:r>
            <a:rPr lang="es-SV" dirty="0"/>
            <a:t>Alta Dirección</a:t>
          </a:r>
          <a:endParaRPr lang="en-US" dirty="0"/>
        </a:p>
      </dgm:t>
    </dgm:pt>
    <dgm:pt modelId="{1A44B2B3-F1F1-49BD-B718-4720F9B54C92}" type="parTrans" cxnId="{4832E3F9-14CC-40BE-BA74-CAFC9B65AA45}">
      <dgm:prSet/>
      <dgm:spPr/>
      <dgm:t>
        <a:bodyPr/>
        <a:lstStyle/>
        <a:p>
          <a:pPr algn="just"/>
          <a:endParaRPr lang="en-US"/>
        </a:p>
      </dgm:t>
    </dgm:pt>
    <dgm:pt modelId="{197A08EB-0DAC-48E6-8310-EE953734FEBD}" type="sibTrans" cxnId="{4832E3F9-14CC-40BE-BA74-CAFC9B65AA45}">
      <dgm:prSet/>
      <dgm:spPr/>
      <dgm:t>
        <a:bodyPr/>
        <a:lstStyle/>
        <a:p>
          <a:pPr algn="just"/>
          <a:endParaRPr lang="en-US"/>
        </a:p>
      </dgm:t>
    </dgm:pt>
    <dgm:pt modelId="{E029B09D-C1C7-49A4-B3B2-216025878D7D}">
      <dgm:prSet phldrT="[Text]"/>
      <dgm:spPr/>
      <dgm:t>
        <a:bodyPr/>
        <a:lstStyle/>
        <a:p>
          <a:pPr algn="just"/>
          <a:r>
            <a:rPr lang="es-ES" b="0" i="0" dirty="0"/>
            <a:t>En primer lugar, sin el patrocinio de la alta dirección y un fuerte compromiso con la mejora de la experiencia del cliente</a:t>
          </a:r>
          <a:endParaRPr lang="en-US" dirty="0"/>
        </a:p>
      </dgm:t>
    </dgm:pt>
    <dgm:pt modelId="{8DFD94DB-F1E3-4CE0-AC7E-706374F19D9B}" type="parTrans" cxnId="{D93451F9-2AF8-4223-BCFC-4A1FDE8F1CA1}">
      <dgm:prSet/>
      <dgm:spPr/>
      <dgm:t>
        <a:bodyPr/>
        <a:lstStyle/>
        <a:p>
          <a:pPr algn="just"/>
          <a:endParaRPr lang="en-US"/>
        </a:p>
      </dgm:t>
    </dgm:pt>
    <dgm:pt modelId="{36EF95D5-D978-4F42-85CD-38290EF9085C}" type="sibTrans" cxnId="{D93451F9-2AF8-4223-BCFC-4A1FDE8F1CA1}">
      <dgm:prSet/>
      <dgm:spPr/>
      <dgm:t>
        <a:bodyPr/>
        <a:lstStyle/>
        <a:p>
          <a:pPr algn="just"/>
          <a:endParaRPr lang="en-US"/>
        </a:p>
      </dgm:t>
    </dgm:pt>
    <dgm:pt modelId="{F5CD899F-EC93-461D-AEED-D6C83F6309A7}">
      <dgm:prSet phldrT="[Text]"/>
      <dgm:spPr/>
      <dgm:t>
        <a:bodyPr/>
        <a:lstStyle/>
        <a:p>
          <a:pPr algn="just"/>
          <a:r>
            <a:rPr lang="es-SV" dirty="0"/>
            <a:t>Ecosistema</a:t>
          </a:r>
          <a:endParaRPr lang="en-US" dirty="0"/>
        </a:p>
      </dgm:t>
    </dgm:pt>
    <dgm:pt modelId="{0314EEB5-B797-42F3-A8EB-80BC44FBEB0C}" type="parTrans" cxnId="{99931A43-B5D5-4170-A189-B95DC363E365}">
      <dgm:prSet/>
      <dgm:spPr/>
      <dgm:t>
        <a:bodyPr/>
        <a:lstStyle/>
        <a:p>
          <a:pPr algn="just"/>
          <a:endParaRPr lang="en-US"/>
        </a:p>
      </dgm:t>
    </dgm:pt>
    <dgm:pt modelId="{48E2B518-AA55-4D83-9284-A8908E1FACDF}" type="sibTrans" cxnId="{99931A43-B5D5-4170-A189-B95DC363E365}">
      <dgm:prSet/>
      <dgm:spPr/>
      <dgm:t>
        <a:bodyPr/>
        <a:lstStyle/>
        <a:p>
          <a:pPr algn="just"/>
          <a:endParaRPr lang="en-US"/>
        </a:p>
      </dgm:t>
    </dgm:pt>
    <dgm:pt modelId="{6EF844E6-B581-4102-ADC2-8B85ADB96A02}">
      <dgm:prSet phldrT="[Text]"/>
      <dgm:spPr/>
      <dgm:t>
        <a:bodyPr/>
        <a:lstStyle/>
        <a:p>
          <a:pPr algn="just"/>
          <a:r>
            <a:rPr lang="es-ES" b="0" i="0" dirty="0"/>
            <a:t>el ecosistema del NPS necesita tener un circuito cerrado. Los empleados de primera línea necesitan ser capaces de actuar en función del </a:t>
          </a:r>
          <a:r>
            <a:rPr lang="es-ES" b="0" i="0" dirty="0" err="1"/>
            <a:t>feedback</a:t>
          </a:r>
          <a:r>
            <a:rPr lang="es-ES" b="0" i="0" dirty="0"/>
            <a:t> y de las opiniones de los clientes y el resto de la organización debe se capaz de aprender y mejorar a partir de la información obtenida.</a:t>
          </a:r>
          <a:endParaRPr lang="en-US" dirty="0"/>
        </a:p>
      </dgm:t>
    </dgm:pt>
    <dgm:pt modelId="{EB690C70-A6E5-44D0-BB35-026658F67719}" type="parTrans" cxnId="{43DB941C-22CB-468E-9239-D0041C978370}">
      <dgm:prSet/>
      <dgm:spPr/>
      <dgm:t>
        <a:bodyPr/>
        <a:lstStyle/>
        <a:p>
          <a:pPr algn="just"/>
          <a:endParaRPr lang="en-US"/>
        </a:p>
      </dgm:t>
    </dgm:pt>
    <dgm:pt modelId="{6C392A11-9DD7-49FC-975A-7CC58EEE5815}" type="sibTrans" cxnId="{43DB941C-22CB-468E-9239-D0041C978370}">
      <dgm:prSet/>
      <dgm:spPr/>
      <dgm:t>
        <a:bodyPr/>
        <a:lstStyle/>
        <a:p>
          <a:pPr algn="just"/>
          <a:endParaRPr lang="en-US"/>
        </a:p>
      </dgm:t>
    </dgm:pt>
    <dgm:pt modelId="{279C4EF1-45E7-4ADA-8114-911DA903C7DC}">
      <dgm:prSet phldrT="[Text]"/>
      <dgm:spPr/>
      <dgm:t>
        <a:bodyPr/>
        <a:lstStyle/>
        <a:p>
          <a:pPr algn="just"/>
          <a:r>
            <a:rPr lang="es-SV" dirty="0"/>
            <a:t>Analizar los Datos</a:t>
          </a:r>
          <a:endParaRPr lang="en-US" dirty="0"/>
        </a:p>
      </dgm:t>
    </dgm:pt>
    <dgm:pt modelId="{BB629981-EFF0-4BD4-A3B7-A206C83FC875}" type="parTrans" cxnId="{A637028A-2DC7-4C0A-8DC8-4718A513B8F4}">
      <dgm:prSet/>
      <dgm:spPr/>
      <dgm:t>
        <a:bodyPr/>
        <a:lstStyle/>
        <a:p>
          <a:pPr algn="just"/>
          <a:endParaRPr lang="en-US"/>
        </a:p>
      </dgm:t>
    </dgm:pt>
    <dgm:pt modelId="{F5DD3282-33C6-4B53-B26A-57935E3123BE}" type="sibTrans" cxnId="{A637028A-2DC7-4C0A-8DC8-4718A513B8F4}">
      <dgm:prSet/>
      <dgm:spPr/>
      <dgm:t>
        <a:bodyPr/>
        <a:lstStyle/>
        <a:p>
          <a:pPr algn="just"/>
          <a:endParaRPr lang="en-US"/>
        </a:p>
      </dgm:t>
    </dgm:pt>
    <dgm:pt modelId="{6A1588EA-A96F-4BDA-A79F-20DEA4809459}">
      <dgm:prSet phldrT="[Text]"/>
      <dgm:spPr/>
      <dgm:t>
        <a:bodyPr/>
        <a:lstStyle/>
        <a:p>
          <a:pPr algn="just"/>
          <a:r>
            <a:rPr lang="es-ES" b="0" i="0" dirty="0"/>
            <a:t>los datos se deben analizar adecuadamente. El poder del Net </a:t>
          </a:r>
          <a:r>
            <a:rPr lang="es-ES" b="0" i="0" dirty="0" err="1"/>
            <a:t>Promoter</a:t>
          </a:r>
          <a:r>
            <a:rPr lang="es-ES" b="0" i="0" dirty="0"/>
            <a:t> Score radica en su simplicidad, pero a menos que una empresa profundice en los datos y averigüe las causas fundamentales de las experiencias de sus detractores o los factores de éxito que convirtieron a simples clientes en promotores, se perderá una fórmula para el futuro crecimiento, la rentabilidad y la sostenibilidad.</a:t>
          </a:r>
          <a:endParaRPr lang="en-US" dirty="0"/>
        </a:p>
      </dgm:t>
    </dgm:pt>
    <dgm:pt modelId="{EAD791E1-DE90-436B-ACAD-14BF2D9A0A50}" type="parTrans" cxnId="{712F1F20-1639-446B-AEE8-C7B6A0A99BE9}">
      <dgm:prSet/>
      <dgm:spPr/>
      <dgm:t>
        <a:bodyPr/>
        <a:lstStyle/>
        <a:p>
          <a:pPr algn="just"/>
          <a:endParaRPr lang="en-US"/>
        </a:p>
      </dgm:t>
    </dgm:pt>
    <dgm:pt modelId="{20157FE7-3EA2-4E4A-855F-4A6F890B832B}" type="sibTrans" cxnId="{712F1F20-1639-446B-AEE8-C7B6A0A99BE9}">
      <dgm:prSet/>
      <dgm:spPr/>
      <dgm:t>
        <a:bodyPr/>
        <a:lstStyle/>
        <a:p>
          <a:pPr algn="just"/>
          <a:endParaRPr lang="en-US"/>
        </a:p>
      </dgm:t>
    </dgm:pt>
    <dgm:pt modelId="{EA20D550-315F-4162-96F0-D5B2025C8FC7}" type="pres">
      <dgm:prSet presAssocID="{D4A0CE2B-EEEB-46A4-97CA-565CB977FC46}" presName="linear" presStyleCnt="0">
        <dgm:presLayoutVars>
          <dgm:animLvl val="lvl"/>
          <dgm:resizeHandles val="exact"/>
        </dgm:presLayoutVars>
      </dgm:prSet>
      <dgm:spPr/>
    </dgm:pt>
    <dgm:pt modelId="{9B8AEEDE-9765-49B4-95F8-8262B3E5CA10}" type="pres">
      <dgm:prSet presAssocID="{B163C00C-7C11-4BA4-ADAA-B842ACB8FFB0}" presName="parentText" presStyleLbl="node1" presStyleIdx="0" presStyleCnt="3">
        <dgm:presLayoutVars>
          <dgm:chMax val="0"/>
          <dgm:bulletEnabled val="1"/>
        </dgm:presLayoutVars>
      </dgm:prSet>
      <dgm:spPr/>
    </dgm:pt>
    <dgm:pt modelId="{4E66029A-BB7E-45BE-9EF1-9E7C086C4DEB}" type="pres">
      <dgm:prSet presAssocID="{B163C00C-7C11-4BA4-ADAA-B842ACB8FFB0}" presName="childText" presStyleLbl="revTx" presStyleIdx="0" presStyleCnt="3">
        <dgm:presLayoutVars>
          <dgm:bulletEnabled val="1"/>
        </dgm:presLayoutVars>
      </dgm:prSet>
      <dgm:spPr/>
    </dgm:pt>
    <dgm:pt modelId="{70ADA080-0B5B-4E31-AAE5-D57352ECDB5E}" type="pres">
      <dgm:prSet presAssocID="{F5CD899F-EC93-461D-AEED-D6C83F6309A7}" presName="parentText" presStyleLbl="node1" presStyleIdx="1" presStyleCnt="3">
        <dgm:presLayoutVars>
          <dgm:chMax val="0"/>
          <dgm:bulletEnabled val="1"/>
        </dgm:presLayoutVars>
      </dgm:prSet>
      <dgm:spPr/>
    </dgm:pt>
    <dgm:pt modelId="{FBC7927B-C0FA-41B1-BEFD-EDCBB557D870}" type="pres">
      <dgm:prSet presAssocID="{F5CD899F-EC93-461D-AEED-D6C83F6309A7}" presName="childText" presStyleLbl="revTx" presStyleIdx="1" presStyleCnt="3">
        <dgm:presLayoutVars>
          <dgm:bulletEnabled val="1"/>
        </dgm:presLayoutVars>
      </dgm:prSet>
      <dgm:spPr/>
    </dgm:pt>
    <dgm:pt modelId="{10CAB9BB-1D95-437A-A3BD-318D24E97FA1}" type="pres">
      <dgm:prSet presAssocID="{279C4EF1-45E7-4ADA-8114-911DA903C7DC}" presName="parentText" presStyleLbl="node1" presStyleIdx="2" presStyleCnt="3">
        <dgm:presLayoutVars>
          <dgm:chMax val="0"/>
          <dgm:bulletEnabled val="1"/>
        </dgm:presLayoutVars>
      </dgm:prSet>
      <dgm:spPr/>
    </dgm:pt>
    <dgm:pt modelId="{5DF6D982-12D9-431C-85D8-C0E1AF66C8E0}" type="pres">
      <dgm:prSet presAssocID="{279C4EF1-45E7-4ADA-8114-911DA903C7DC}" presName="childText" presStyleLbl="revTx" presStyleIdx="2" presStyleCnt="3">
        <dgm:presLayoutVars>
          <dgm:bulletEnabled val="1"/>
        </dgm:presLayoutVars>
      </dgm:prSet>
      <dgm:spPr/>
    </dgm:pt>
  </dgm:ptLst>
  <dgm:cxnLst>
    <dgm:cxn modelId="{43DB941C-22CB-468E-9239-D0041C978370}" srcId="{F5CD899F-EC93-461D-AEED-D6C83F6309A7}" destId="{6EF844E6-B581-4102-ADC2-8B85ADB96A02}" srcOrd="0" destOrd="0" parTransId="{EB690C70-A6E5-44D0-BB35-026658F67719}" sibTransId="{6C392A11-9DD7-49FC-975A-7CC58EEE5815}"/>
    <dgm:cxn modelId="{9878AD1D-54D6-46FF-B304-B8E9E4AEA137}" type="presOf" srcId="{D4A0CE2B-EEEB-46A4-97CA-565CB977FC46}" destId="{EA20D550-315F-4162-96F0-D5B2025C8FC7}" srcOrd="0" destOrd="0" presId="urn:microsoft.com/office/officeart/2005/8/layout/vList2"/>
    <dgm:cxn modelId="{712F1F20-1639-446B-AEE8-C7B6A0A99BE9}" srcId="{279C4EF1-45E7-4ADA-8114-911DA903C7DC}" destId="{6A1588EA-A96F-4BDA-A79F-20DEA4809459}" srcOrd="0" destOrd="0" parTransId="{EAD791E1-DE90-436B-ACAD-14BF2D9A0A50}" sibTransId="{20157FE7-3EA2-4E4A-855F-4A6F890B832B}"/>
    <dgm:cxn modelId="{08346C3D-AFC2-4011-884B-C7D5F907BEEC}" type="presOf" srcId="{6EF844E6-B581-4102-ADC2-8B85ADB96A02}" destId="{FBC7927B-C0FA-41B1-BEFD-EDCBB557D870}" srcOrd="0" destOrd="0" presId="urn:microsoft.com/office/officeart/2005/8/layout/vList2"/>
    <dgm:cxn modelId="{99931A43-B5D5-4170-A189-B95DC363E365}" srcId="{D4A0CE2B-EEEB-46A4-97CA-565CB977FC46}" destId="{F5CD899F-EC93-461D-AEED-D6C83F6309A7}" srcOrd="1" destOrd="0" parTransId="{0314EEB5-B797-42F3-A8EB-80BC44FBEB0C}" sibTransId="{48E2B518-AA55-4D83-9284-A8908E1FACDF}"/>
    <dgm:cxn modelId="{5DF06D46-5C4D-44B2-8F1E-56C27A86E07E}" type="presOf" srcId="{B163C00C-7C11-4BA4-ADAA-B842ACB8FFB0}" destId="{9B8AEEDE-9765-49B4-95F8-8262B3E5CA10}" srcOrd="0" destOrd="0" presId="urn:microsoft.com/office/officeart/2005/8/layout/vList2"/>
    <dgm:cxn modelId="{A637028A-2DC7-4C0A-8DC8-4718A513B8F4}" srcId="{D4A0CE2B-EEEB-46A4-97CA-565CB977FC46}" destId="{279C4EF1-45E7-4ADA-8114-911DA903C7DC}" srcOrd="2" destOrd="0" parTransId="{BB629981-EFF0-4BD4-A3B7-A206C83FC875}" sibTransId="{F5DD3282-33C6-4B53-B26A-57935E3123BE}"/>
    <dgm:cxn modelId="{2762AD8D-1A1A-4FDD-8D84-4813DAF91947}" type="presOf" srcId="{279C4EF1-45E7-4ADA-8114-911DA903C7DC}" destId="{10CAB9BB-1D95-437A-A3BD-318D24E97FA1}" srcOrd="0" destOrd="0" presId="urn:microsoft.com/office/officeart/2005/8/layout/vList2"/>
    <dgm:cxn modelId="{446D89C5-0115-44B7-A43D-366CC94C398A}" type="presOf" srcId="{F5CD899F-EC93-461D-AEED-D6C83F6309A7}" destId="{70ADA080-0B5B-4E31-AAE5-D57352ECDB5E}" srcOrd="0" destOrd="0" presId="urn:microsoft.com/office/officeart/2005/8/layout/vList2"/>
    <dgm:cxn modelId="{4F836DC6-CF2B-4C3F-8B03-17AF7F471841}" type="presOf" srcId="{6A1588EA-A96F-4BDA-A79F-20DEA4809459}" destId="{5DF6D982-12D9-431C-85D8-C0E1AF66C8E0}" srcOrd="0" destOrd="0" presId="urn:microsoft.com/office/officeart/2005/8/layout/vList2"/>
    <dgm:cxn modelId="{D93451F9-2AF8-4223-BCFC-4A1FDE8F1CA1}" srcId="{B163C00C-7C11-4BA4-ADAA-B842ACB8FFB0}" destId="{E029B09D-C1C7-49A4-B3B2-216025878D7D}" srcOrd="0" destOrd="0" parTransId="{8DFD94DB-F1E3-4CE0-AC7E-706374F19D9B}" sibTransId="{36EF95D5-D978-4F42-85CD-38290EF9085C}"/>
    <dgm:cxn modelId="{4832E3F9-14CC-40BE-BA74-CAFC9B65AA45}" srcId="{D4A0CE2B-EEEB-46A4-97CA-565CB977FC46}" destId="{B163C00C-7C11-4BA4-ADAA-B842ACB8FFB0}" srcOrd="0" destOrd="0" parTransId="{1A44B2B3-F1F1-49BD-B718-4720F9B54C92}" sibTransId="{197A08EB-0DAC-48E6-8310-EE953734FEBD}"/>
    <dgm:cxn modelId="{53B85BFB-B21F-4804-9AF4-ED7804A32712}" type="presOf" srcId="{E029B09D-C1C7-49A4-B3B2-216025878D7D}" destId="{4E66029A-BB7E-45BE-9EF1-9E7C086C4DEB}" srcOrd="0" destOrd="0" presId="urn:microsoft.com/office/officeart/2005/8/layout/vList2"/>
    <dgm:cxn modelId="{B2C9291F-5B6F-488D-B26C-74862D7AA1CA}" type="presParOf" srcId="{EA20D550-315F-4162-96F0-D5B2025C8FC7}" destId="{9B8AEEDE-9765-49B4-95F8-8262B3E5CA10}" srcOrd="0" destOrd="0" presId="urn:microsoft.com/office/officeart/2005/8/layout/vList2"/>
    <dgm:cxn modelId="{9CF7EB0F-C4EA-485E-8E75-DA7AB6056D44}" type="presParOf" srcId="{EA20D550-315F-4162-96F0-D5B2025C8FC7}" destId="{4E66029A-BB7E-45BE-9EF1-9E7C086C4DEB}" srcOrd="1" destOrd="0" presId="urn:microsoft.com/office/officeart/2005/8/layout/vList2"/>
    <dgm:cxn modelId="{2458D78C-DADE-49CF-BB33-9FB3DFC46202}" type="presParOf" srcId="{EA20D550-315F-4162-96F0-D5B2025C8FC7}" destId="{70ADA080-0B5B-4E31-AAE5-D57352ECDB5E}" srcOrd="2" destOrd="0" presId="urn:microsoft.com/office/officeart/2005/8/layout/vList2"/>
    <dgm:cxn modelId="{7551EAEA-50A3-49AD-9615-9015C2188728}" type="presParOf" srcId="{EA20D550-315F-4162-96F0-D5B2025C8FC7}" destId="{FBC7927B-C0FA-41B1-BEFD-EDCBB557D870}" srcOrd="3" destOrd="0" presId="urn:microsoft.com/office/officeart/2005/8/layout/vList2"/>
    <dgm:cxn modelId="{E184B953-A09F-45D6-B0C2-A9731688781A}" type="presParOf" srcId="{EA20D550-315F-4162-96F0-D5B2025C8FC7}" destId="{10CAB9BB-1D95-437A-A3BD-318D24E97FA1}" srcOrd="4" destOrd="0" presId="urn:microsoft.com/office/officeart/2005/8/layout/vList2"/>
    <dgm:cxn modelId="{6A47FAB9-EB9B-4D83-AF75-E1FFDE76D740}" type="presParOf" srcId="{EA20D550-315F-4162-96F0-D5B2025C8FC7}" destId="{5DF6D982-12D9-431C-85D8-C0E1AF66C8E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AEEDE-9765-49B4-95F8-8262B3E5CA10}">
      <dsp:nvSpPr>
        <dsp:cNvPr id="0" name=""/>
        <dsp:cNvSpPr/>
      </dsp:nvSpPr>
      <dsp:spPr>
        <a:xfrm>
          <a:off x="0" y="65742"/>
          <a:ext cx="10805912" cy="592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s-SV" sz="2300" kern="1200" dirty="0"/>
            <a:t>Alta Dirección</a:t>
          </a:r>
          <a:endParaRPr lang="en-US" sz="2300" kern="1200" dirty="0"/>
        </a:p>
      </dsp:txBody>
      <dsp:txXfrm>
        <a:off x="28900" y="94642"/>
        <a:ext cx="10748112" cy="534220"/>
      </dsp:txXfrm>
    </dsp:sp>
    <dsp:sp modelId="{4E66029A-BB7E-45BE-9EF1-9E7C086C4DEB}">
      <dsp:nvSpPr>
        <dsp:cNvPr id="0" name=""/>
        <dsp:cNvSpPr/>
      </dsp:nvSpPr>
      <dsp:spPr>
        <a:xfrm>
          <a:off x="0" y="657762"/>
          <a:ext cx="10805912" cy="60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088" tIns="29210" rIns="163576" bIns="29210" numCol="1" spcCol="1270" anchor="t" anchorCtr="0">
          <a:noAutofit/>
        </a:bodyPr>
        <a:lstStyle/>
        <a:p>
          <a:pPr marL="171450" lvl="1" indent="-171450" algn="just" defTabSz="800100">
            <a:lnSpc>
              <a:spcPct val="90000"/>
            </a:lnSpc>
            <a:spcBef>
              <a:spcPct val="0"/>
            </a:spcBef>
            <a:spcAft>
              <a:spcPct val="20000"/>
            </a:spcAft>
            <a:buChar char="•"/>
          </a:pPr>
          <a:r>
            <a:rPr lang="es-ES" sz="1800" b="0" i="0" kern="1200" dirty="0"/>
            <a:t>En primer lugar, sin el patrocinio de la alta dirección y un fuerte compromiso con la mejora de la experiencia del cliente</a:t>
          </a:r>
          <a:endParaRPr lang="en-US" sz="1800" kern="1200" dirty="0"/>
        </a:p>
      </dsp:txBody>
      <dsp:txXfrm>
        <a:off x="0" y="657762"/>
        <a:ext cx="10805912" cy="607027"/>
      </dsp:txXfrm>
    </dsp:sp>
    <dsp:sp modelId="{70ADA080-0B5B-4E31-AAE5-D57352ECDB5E}">
      <dsp:nvSpPr>
        <dsp:cNvPr id="0" name=""/>
        <dsp:cNvSpPr/>
      </dsp:nvSpPr>
      <dsp:spPr>
        <a:xfrm>
          <a:off x="0" y="1264789"/>
          <a:ext cx="10805912" cy="592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s-SV" sz="2300" kern="1200" dirty="0"/>
            <a:t>Ecosistema</a:t>
          </a:r>
          <a:endParaRPr lang="en-US" sz="2300" kern="1200" dirty="0"/>
        </a:p>
      </dsp:txBody>
      <dsp:txXfrm>
        <a:off x="28900" y="1293689"/>
        <a:ext cx="10748112" cy="534220"/>
      </dsp:txXfrm>
    </dsp:sp>
    <dsp:sp modelId="{FBC7927B-C0FA-41B1-BEFD-EDCBB557D870}">
      <dsp:nvSpPr>
        <dsp:cNvPr id="0" name=""/>
        <dsp:cNvSpPr/>
      </dsp:nvSpPr>
      <dsp:spPr>
        <a:xfrm>
          <a:off x="0" y="1856809"/>
          <a:ext cx="10805912"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088" tIns="29210" rIns="163576" bIns="29210" numCol="1" spcCol="1270" anchor="t" anchorCtr="0">
          <a:noAutofit/>
        </a:bodyPr>
        <a:lstStyle/>
        <a:p>
          <a:pPr marL="171450" lvl="1" indent="-171450" algn="just" defTabSz="800100">
            <a:lnSpc>
              <a:spcPct val="90000"/>
            </a:lnSpc>
            <a:spcBef>
              <a:spcPct val="0"/>
            </a:spcBef>
            <a:spcAft>
              <a:spcPct val="20000"/>
            </a:spcAft>
            <a:buChar char="•"/>
          </a:pPr>
          <a:r>
            <a:rPr lang="es-ES" sz="1800" b="0" i="0" kern="1200" dirty="0"/>
            <a:t>el ecosistema del NPS necesita tener un circuito cerrado. Los empleados de primera línea necesitan ser capaces de actuar en función del </a:t>
          </a:r>
          <a:r>
            <a:rPr lang="es-ES" sz="1800" b="0" i="0" kern="1200" dirty="0" err="1"/>
            <a:t>feedback</a:t>
          </a:r>
          <a:r>
            <a:rPr lang="es-ES" sz="1800" b="0" i="0" kern="1200" dirty="0"/>
            <a:t> y de las opiniones de los clientes y el resto de la organización debe se capaz de aprender y mejorar a partir de la información obtenida.</a:t>
          </a:r>
          <a:endParaRPr lang="en-US" sz="1800" kern="1200" dirty="0"/>
        </a:p>
      </dsp:txBody>
      <dsp:txXfrm>
        <a:off x="0" y="1856809"/>
        <a:ext cx="10805912" cy="880785"/>
      </dsp:txXfrm>
    </dsp:sp>
    <dsp:sp modelId="{10CAB9BB-1D95-437A-A3BD-318D24E97FA1}">
      <dsp:nvSpPr>
        <dsp:cNvPr id="0" name=""/>
        <dsp:cNvSpPr/>
      </dsp:nvSpPr>
      <dsp:spPr>
        <a:xfrm>
          <a:off x="0" y="2737594"/>
          <a:ext cx="10805912" cy="592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s-SV" sz="2300" kern="1200" dirty="0"/>
            <a:t>Analizar los Datos</a:t>
          </a:r>
          <a:endParaRPr lang="en-US" sz="2300" kern="1200" dirty="0"/>
        </a:p>
      </dsp:txBody>
      <dsp:txXfrm>
        <a:off x="28900" y="2766494"/>
        <a:ext cx="10748112" cy="534220"/>
      </dsp:txXfrm>
    </dsp:sp>
    <dsp:sp modelId="{5DF6D982-12D9-431C-85D8-C0E1AF66C8E0}">
      <dsp:nvSpPr>
        <dsp:cNvPr id="0" name=""/>
        <dsp:cNvSpPr/>
      </dsp:nvSpPr>
      <dsp:spPr>
        <a:xfrm>
          <a:off x="0" y="3329614"/>
          <a:ext cx="10805912" cy="142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088" tIns="29210" rIns="163576" bIns="29210" numCol="1" spcCol="1270" anchor="t" anchorCtr="0">
          <a:noAutofit/>
        </a:bodyPr>
        <a:lstStyle/>
        <a:p>
          <a:pPr marL="171450" lvl="1" indent="-171450" algn="just" defTabSz="800100">
            <a:lnSpc>
              <a:spcPct val="90000"/>
            </a:lnSpc>
            <a:spcBef>
              <a:spcPct val="0"/>
            </a:spcBef>
            <a:spcAft>
              <a:spcPct val="20000"/>
            </a:spcAft>
            <a:buChar char="•"/>
          </a:pPr>
          <a:r>
            <a:rPr lang="es-ES" sz="1800" b="0" i="0" kern="1200" dirty="0"/>
            <a:t>los datos se deben analizar adecuadamente. El poder del Net </a:t>
          </a:r>
          <a:r>
            <a:rPr lang="es-ES" sz="1800" b="0" i="0" kern="1200" dirty="0" err="1"/>
            <a:t>Promoter</a:t>
          </a:r>
          <a:r>
            <a:rPr lang="es-ES" sz="1800" b="0" i="0" kern="1200" dirty="0"/>
            <a:t> Score radica en su simplicidad, pero a menos que una empresa profundice en los datos y averigüe las causas fundamentales de las experiencias de sus detractores o los factores de éxito que convirtieron a simples clientes en promotores, se perderá una fórmula para el futuro crecimiento, la rentabilidad y la sostenibilidad.</a:t>
          </a:r>
          <a:endParaRPr lang="en-US" sz="1800" kern="1200" dirty="0"/>
        </a:p>
      </dsp:txBody>
      <dsp:txXfrm>
        <a:off x="0" y="3329614"/>
        <a:ext cx="10805912" cy="1428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7/27/2021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7/27/2021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questionpro.com/blog/es/net-promoter-score-bajo/" TargetMode="External"/><Relationship Id="rId7" Type="http://schemas.openxmlformats.org/officeDocument/2006/relationships/hyperlink" Target="https://satisfacciondelcliente.com/que-es-el-net-promoter-scor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inboundcycle.com/blog-de-inbound-marketing/net-promoter-score-nps-que-es-y-como-se-calcula" TargetMode="External"/><Relationship Id="rId5" Type="http://schemas.openxmlformats.org/officeDocument/2006/relationships/hyperlink" Target="https://www.bain.com/insights/the-benefits-of-a-competitive-benchmark-net-promoter-score" TargetMode="External"/><Relationship Id="rId4" Type="http://schemas.openxmlformats.org/officeDocument/2006/relationships/hyperlink" Target="http://go.microsoft.com/fwlink/?LinkId=62332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NPS</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s-SV" sz="2400" dirty="0">
                <a:solidFill>
                  <a:schemeClr val="bg1"/>
                </a:solidFill>
                <a:latin typeface="+mj-lt"/>
              </a:rPr>
              <a:t>J</a:t>
            </a:r>
            <a:r>
              <a:rPr lang="en-US" sz="2400" dirty="0" err="1">
                <a:solidFill>
                  <a:schemeClr val="bg1"/>
                </a:solidFill>
                <a:latin typeface="+mj-lt"/>
              </a:rPr>
              <a:t>ulio</a:t>
            </a:r>
            <a:r>
              <a:rPr lang="en-US" sz="2400" dirty="0">
                <a:solidFill>
                  <a:schemeClr val="bg1"/>
                </a:solidFill>
                <a:latin typeface="+mj-lt"/>
              </a:rPr>
              <a:t> 2021 Datasphere</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Adopción</a:t>
            </a:r>
            <a:endParaRPr lang="en-US" dirty="0"/>
          </a:p>
        </p:txBody>
      </p:sp>
      <p:graphicFrame>
        <p:nvGraphicFramePr>
          <p:cNvPr id="9" name="Content Placeholder 8">
            <a:extLst>
              <a:ext uri="{FF2B5EF4-FFF2-40B4-BE49-F238E27FC236}">
                <a16:creationId xmlns:a16="http://schemas.microsoft.com/office/drawing/2014/main" id="{BEAC4C09-2860-4F67-ADA8-26584BA4BBDB}"/>
              </a:ext>
            </a:extLst>
          </p:cNvPr>
          <p:cNvGraphicFramePr>
            <a:graphicFrameLocks noGrp="1"/>
          </p:cNvGraphicFramePr>
          <p:nvPr>
            <p:ph sz="quarter" idx="10"/>
            <p:extLst>
              <p:ext uri="{D42A27DB-BD31-4B8C-83A1-F6EECF244321}">
                <p14:modId xmlns:p14="http://schemas.microsoft.com/office/powerpoint/2010/main" val="2175918448"/>
              </p:ext>
            </p:extLst>
          </p:nvPr>
        </p:nvGraphicFramePr>
        <p:xfrm>
          <a:off x="539750" y="1435100"/>
          <a:ext cx="10805912" cy="4823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10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Frecuencia de la Encuesta</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5683751" cy="5258156"/>
          </a:xfrm>
        </p:spPr>
        <p:txBody>
          <a:bodyPr>
            <a:normAutofit/>
          </a:bodyPr>
          <a:lstStyle/>
          <a:p>
            <a:pPr algn="just"/>
            <a:endParaRPr lang="es-ES" sz="1600" b="1" dirty="0"/>
          </a:p>
          <a:p>
            <a:pPr algn="just"/>
            <a:r>
              <a:rPr lang="es-ES" sz="1600" b="1" dirty="0"/>
              <a:t>la Regla del Noventa (</a:t>
            </a:r>
            <a:r>
              <a:rPr lang="en-US" b="1" dirty="0"/>
              <a:t>Fred Reichheld</a:t>
            </a:r>
            <a:r>
              <a:rPr lang="es-ES" sz="1600" b="1" dirty="0"/>
              <a:t>).</a:t>
            </a:r>
            <a:r>
              <a:rPr lang="es-ES" sz="1600" dirty="0"/>
              <a:t> Esta regla existe para que los clientes no sean impactados en menos de 90 días más de una vez por la encuesta Net </a:t>
            </a:r>
            <a:r>
              <a:rPr lang="es-ES" sz="1600" dirty="0" err="1"/>
              <a:t>Promoter</a:t>
            </a:r>
            <a:r>
              <a:rPr lang="es-ES" sz="1600" dirty="0"/>
              <a:t> Score. Con esta regla es posible garantizar que el cliente no se molestara con muchas preguntas, lo que generaría fricción entre el cliente y la empresa. Esto se llama Fatiga de Encuesta, algo común en las empresas que hacen investigaciones con tecnologías precarias.</a:t>
            </a:r>
            <a:endParaRPr lang="en-US" sz="4000" b="1" dirty="0"/>
          </a:p>
        </p:txBody>
      </p:sp>
      <p:pic>
        <p:nvPicPr>
          <p:cNvPr id="5122" name="Picture 2">
            <a:extLst>
              <a:ext uri="{FF2B5EF4-FFF2-40B4-BE49-F238E27FC236}">
                <a16:creationId xmlns:a16="http://schemas.microsoft.com/office/drawing/2014/main" id="{BBEF3E8F-60D5-43A1-B232-6788A4AE3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910" y="1899821"/>
            <a:ext cx="3209278" cy="320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85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¿Qué significa un NPS bajo?</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3792807" cy="5258156"/>
          </a:xfrm>
        </p:spPr>
        <p:txBody>
          <a:bodyPr>
            <a:normAutofit/>
          </a:bodyPr>
          <a:lstStyle/>
          <a:p>
            <a:pPr algn="just"/>
            <a:r>
              <a:rPr lang="es-ES" sz="1400" dirty="0"/>
              <a:t>Un NPS bajo indica que se tiene un mayor número de detractores que de promotores. Los clientes no están contentos con la marca en general, la experiencia y los niveles de satisfacción son bajos. Esto significa que se cambiarán a la competencia tan pronto como encuentren una opción.</a:t>
            </a:r>
          </a:p>
          <a:p>
            <a:pPr algn="just"/>
            <a:r>
              <a:rPr lang="es-ES" sz="1400" dirty="0"/>
              <a:t>Demas esta decir que tienes que convertir a tus clientes pasivos y detractores en promotores. </a:t>
            </a:r>
            <a:endParaRPr lang="en-US" sz="3600" b="1" dirty="0"/>
          </a:p>
        </p:txBody>
      </p:sp>
      <p:pic>
        <p:nvPicPr>
          <p:cNvPr id="4" name="Picture 3">
            <a:extLst>
              <a:ext uri="{FF2B5EF4-FFF2-40B4-BE49-F238E27FC236}">
                <a16:creationId xmlns:a16="http://schemas.microsoft.com/office/drawing/2014/main" id="{BF8DE80D-F35C-4DCF-B4FC-8A7F1C49D0D7}"/>
              </a:ext>
            </a:extLst>
          </p:cNvPr>
          <p:cNvPicPr>
            <a:picLocks noChangeAspect="1"/>
          </p:cNvPicPr>
          <p:nvPr/>
        </p:nvPicPr>
        <p:blipFill>
          <a:blip r:embed="rId2"/>
          <a:stretch>
            <a:fillRect/>
          </a:stretch>
        </p:blipFill>
        <p:spPr>
          <a:xfrm>
            <a:off x="4544999" y="1435607"/>
            <a:ext cx="2175397" cy="3083127"/>
          </a:xfrm>
          <a:prstGeom prst="rect">
            <a:avLst/>
          </a:prstGeom>
        </p:spPr>
      </p:pic>
      <p:pic>
        <p:nvPicPr>
          <p:cNvPr id="6" name="Picture 5">
            <a:extLst>
              <a:ext uri="{FF2B5EF4-FFF2-40B4-BE49-F238E27FC236}">
                <a16:creationId xmlns:a16="http://schemas.microsoft.com/office/drawing/2014/main" id="{C0D7EB42-5649-4D85-890F-D403C12BDAFC}"/>
              </a:ext>
            </a:extLst>
          </p:cNvPr>
          <p:cNvPicPr>
            <a:picLocks noChangeAspect="1"/>
          </p:cNvPicPr>
          <p:nvPr/>
        </p:nvPicPr>
        <p:blipFill>
          <a:blip r:embed="rId3"/>
          <a:stretch>
            <a:fillRect/>
          </a:stretch>
        </p:blipFill>
        <p:spPr>
          <a:xfrm>
            <a:off x="6933092" y="1435606"/>
            <a:ext cx="2237541" cy="3083127"/>
          </a:xfrm>
          <a:prstGeom prst="rect">
            <a:avLst/>
          </a:prstGeom>
        </p:spPr>
      </p:pic>
      <p:pic>
        <p:nvPicPr>
          <p:cNvPr id="7" name="Picture 6">
            <a:extLst>
              <a:ext uri="{FF2B5EF4-FFF2-40B4-BE49-F238E27FC236}">
                <a16:creationId xmlns:a16="http://schemas.microsoft.com/office/drawing/2014/main" id="{707B3B83-BA7E-4D0C-8E12-2A240FCB9A6B}"/>
              </a:ext>
            </a:extLst>
          </p:cNvPr>
          <p:cNvPicPr>
            <a:picLocks noChangeAspect="1"/>
          </p:cNvPicPr>
          <p:nvPr/>
        </p:nvPicPr>
        <p:blipFill>
          <a:blip r:embed="rId4"/>
          <a:stretch>
            <a:fillRect/>
          </a:stretch>
        </p:blipFill>
        <p:spPr>
          <a:xfrm>
            <a:off x="9454352" y="1435606"/>
            <a:ext cx="2198152" cy="3083127"/>
          </a:xfrm>
          <a:prstGeom prst="rect">
            <a:avLst/>
          </a:prstGeom>
        </p:spPr>
      </p:pic>
      <p:sp>
        <p:nvSpPr>
          <p:cNvPr id="8" name="Rectangle 7">
            <a:extLst>
              <a:ext uri="{FF2B5EF4-FFF2-40B4-BE49-F238E27FC236}">
                <a16:creationId xmlns:a16="http://schemas.microsoft.com/office/drawing/2014/main" id="{50249099-3061-48DC-A001-BA09E5F5C47A}"/>
              </a:ext>
            </a:extLst>
          </p:cNvPr>
          <p:cNvSpPr/>
          <p:nvPr/>
        </p:nvSpPr>
        <p:spPr>
          <a:xfrm>
            <a:off x="521207" y="6256055"/>
            <a:ext cx="10874393" cy="307777"/>
          </a:xfrm>
          <a:prstGeom prst="rect">
            <a:avLst/>
          </a:prstGeom>
        </p:spPr>
        <p:txBody>
          <a:bodyPr wrap="square">
            <a:spAutoFit/>
          </a:bodyPr>
          <a:lstStyle/>
          <a:p>
            <a:r>
              <a:rPr lang="en-US" sz="1400" dirty="0"/>
              <a:t>https://www.questionpro.com/blog/es/metricas-nps-por-industria/</a:t>
            </a:r>
          </a:p>
        </p:txBody>
      </p:sp>
      <p:pic>
        <p:nvPicPr>
          <p:cNvPr id="9" name="Picture 8">
            <a:extLst>
              <a:ext uri="{FF2B5EF4-FFF2-40B4-BE49-F238E27FC236}">
                <a16:creationId xmlns:a16="http://schemas.microsoft.com/office/drawing/2014/main" id="{9C4EB24C-89C5-460F-8F5B-1487D8C37E31}"/>
              </a:ext>
            </a:extLst>
          </p:cNvPr>
          <p:cNvPicPr>
            <a:picLocks noChangeAspect="1"/>
          </p:cNvPicPr>
          <p:nvPr/>
        </p:nvPicPr>
        <p:blipFill>
          <a:blip r:embed="rId5"/>
          <a:stretch>
            <a:fillRect/>
          </a:stretch>
        </p:blipFill>
        <p:spPr>
          <a:xfrm>
            <a:off x="521207" y="5220707"/>
            <a:ext cx="5067300" cy="333375"/>
          </a:xfrm>
          <a:prstGeom prst="rect">
            <a:avLst/>
          </a:prstGeom>
        </p:spPr>
      </p:pic>
      <p:pic>
        <p:nvPicPr>
          <p:cNvPr id="10" name="Picture 9">
            <a:extLst>
              <a:ext uri="{FF2B5EF4-FFF2-40B4-BE49-F238E27FC236}">
                <a16:creationId xmlns:a16="http://schemas.microsoft.com/office/drawing/2014/main" id="{EB0C96B0-E322-4C96-AD52-675CD549E6ED}"/>
              </a:ext>
            </a:extLst>
          </p:cNvPr>
          <p:cNvPicPr>
            <a:picLocks noChangeAspect="1"/>
          </p:cNvPicPr>
          <p:nvPr/>
        </p:nvPicPr>
        <p:blipFill>
          <a:blip r:embed="rId6"/>
          <a:stretch>
            <a:fillRect/>
          </a:stretch>
        </p:blipFill>
        <p:spPr>
          <a:xfrm>
            <a:off x="623116" y="5739628"/>
            <a:ext cx="3228975" cy="323850"/>
          </a:xfrm>
          <a:prstGeom prst="rect">
            <a:avLst/>
          </a:prstGeom>
        </p:spPr>
      </p:pic>
    </p:spTree>
    <p:extLst>
      <p:ext uri="{BB962C8B-B14F-4D97-AF65-F5344CB8AC3E}">
        <p14:creationId xmlns:p14="http://schemas.microsoft.com/office/powerpoint/2010/main" val="126102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3A5F-9273-464D-9FFC-DE319C2562AE}"/>
              </a:ext>
            </a:extLst>
          </p:cNvPr>
          <p:cNvSpPr>
            <a:spLocks noGrp="1"/>
          </p:cNvSpPr>
          <p:nvPr>
            <p:ph type="title"/>
          </p:nvPr>
        </p:nvSpPr>
        <p:spPr/>
        <p:txBody>
          <a:bodyPr/>
          <a:lstStyle/>
          <a:p>
            <a:r>
              <a:rPr lang="es-SV" dirty="0"/>
              <a:t>NPS Promedio por Industria</a:t>
            </a:r>
            <a:endParaRPr lang="en-US" dirty="0"/>
          </a:p>
        </p:txBody>
      </p:sp>
      <p:pic>
        <p:nvPicPr>
          <p:cNvPr id="4" name="Picture 3">
            <a:extLst>
              <a:ext uri="{FF2B5EF4-FFF2-40B4-BE49-F238E27FC236}">
                <a16:creationId xmlns:a16="http://schemas.microsoft.com/office/drawing/2014/main" id="{C86CD805-E410-46B1-A21B-4CFD3AB4FDE4}"/>
              </a:ext>
            </a:extLst>
          </p:cNvPr>
          <p:cNvPicPr>
            <a:picLocks noChangeAspect="1"/>
          </p:cNvPicPr>
          <p:nvPr/>
        </p:nvPicPr>
        <p:blipFill>
          <a:blip r:embed="rId2"/>
          <a:stretch>
            <a:fillRect/>
          </a:stretch>
        </p:blipFill>
        <p:spPr>
          <a:xfrm>
            <a:off x="521207" y="1367730"/>
            <a:ext cx="6589807" cy="5263889"/>
          </a:xfrm>
          <a:prstGeom prst="rect">
            <a:avLst/>
          </a:prstGeom>
        </p:spPr>
      </p:pic>
      <p:pic>
        <p:nvPicPr>
          <p:cNvPr id="5" name="Picture 4">
            <a:extLst>
              <a:ext uri="{FF2B5EF4-FFF2-40B4-BE49-F238E27FC236}">
                <a16:creationId xmlns:a16="http://schemas.microsoft.com/office/drawing/2014/main" id="{940A80F0-AEBE-4952-81A2-460CF1BDACCE}"/>
              </a:ext>
            </a:extLst>
          </p:cNvPr>
          <p:cNvPicPr>
            <a:picLocks noChangeAspect="1"/>
          </p:cNvPicPr>
          <p:nvPr/>
        </p:nvPicPr>
        <p:blipFill>
          <a:blip r:embed="rId3"/>
          <a:stretch>
            <a:fillRect/>
          </a:stretch>
        </p:blipFill>
        <p:spPr>
          <a:xfrm>
            <a:off x="8129300" y="1518081"/>
            <a:ext cx="3324975" cy="2210540"/>
          </a:xfrm>
          <a:prstGeom prst="rect">
            <a:avLst/>
          </a:prstGeom>
        </p:spPr>
      </p:pic>
      <p:sp>
        <p:nvSpPr>
          <p:cNvPr id="6" name="Rectangle 5">
            <a:extLst>
              <a:ext uri="{FF2B5EF4-FFF2-40B4-BE49-F238E27FC236}">
                <a16:creationId xmlns:a16="http://schemas.microsoft.com/office/drawing/2014/main" id="{8A300459-F48A-48B4-99AD-30728C4A9AFC}"/>
              </a:ext>
            </a:extLst>
          </p:cNvPr>
          <p:cNvSpPr/>
          <p:nvPr/>
        </p:nvSpPr>
        <p:spPr>
          <a:xfrm>
            <a:off x="8273989" y="3936358"/>
            <a:ext cx="3324976" cy="276999"/>
          </a:xfrm>
          <a:prstGeom prst="rect">
            <a:avLst/>
          </a:prstGeom>
        </p:spPr>
        <p:txBody>
          <a:bodyPr wrap="square">
            <a:spAutoFit/>
          </a:bodyPr>
          <a:lstStyle/>
          <a:p>
            <a:r>
              <a:rPr lang="en-US" sz="1200" dirty="0"/>
              <a:t>https://www.satmetrix.com/nps-benchmarks/</a:t>
            </a:r>
          </a:p>
        </p:txBody>
      </p:sp>
    </p:spTree>
    <p:extLst>
      <p:ext uri="{BB962C8B-B14F-4D97-AF65-F5344CB8AC3E}">
        <p14:creationId xmlns:p14="http://schemas.microsoft.com/office/powerpoint/2010/main" val="288874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3A5F-9273-464D-9FFC-DE319C2562AE}"/>
              </a:ext>
            </a:extLst>
          </p:cNvPr>
          <p:cNvSpPr>
            <a:spLocks noGrp="1"/>
          </p:cNvSpPr>
          <p:nvPr>
            <p:ph type="title"/>
          </p:nvPr>
        </p:nvSpPr>
        <p:spPr/>
        <p:txBody>
          <a:bodyPr/>
          <a:lstStyle/>
          <a:p>
            <a:r>
              <a:rPr lang="es-SV" dirty="0"/>
              <a:t>NPS Lideres por Industria</a:t>
            </a:r>
            <a:endParaRPr lang="en-US" dirty="0"/>
          </a:p>
        </p:txBody>
      </p:sp>
      <p:sp>
        <p:nvSpPr>
          <p:cNvPr id="6" name="Rectangle 5">
            <a:extLst>
              <a:ext uri="{FF2B5EF4-FFF2-40B4-BE49-F238E27FC236}">
                <a16:creationId xmlns:a16="http://schemas.microsoft.com/office/drawing/2014/main" id="{8A300459-F48A-48B4-99AD-30728C4A9AFC}"/>
              </a:ext>
            </a:extLst>
          </p:cNvPr>
          <p:cNvSpPr/>
          <p:nvPr/>
        </p:nvSpPr>
        <p:spPr>
          <a:xfrm>
            <a:off x="8602463" y="6581001"/>
            <a:ext cx="3324976" cy="276999"/>
          </a:xfrm>
          <a:prstGeom prst="rect">
            <a:avLst/>
          </a:prstGeom>
        </p:spPr>
        <p:txBody>
          <a:bodyPr wrap="square">
            <a:spAutoFit/>
          </a:bodyPr>
          <a:lstStyle/>
          <a:p>
            <a:r>
              <a:rPr lang="en-US" sz="1200" dirty="0"/>
              <a:t>https://www.satmetrix.com/nps-benchmarks/</a:t>
            </a:r>
          </a:p>
        </p:txBody>
      </p:sp>
      <p:pic>
        <p:nvPicPr>
          <p:cNvPr id="3" name="Picture 2">
            <a:extLst>
              <a:ext uri="{FF2B5EF4-FFF2-40B4-BE49-F238E27FC236}">
                <a16:creationId xmlns:a16="http://schemas.microsoft.com/office/drawing/2014/main" id="{F1515403-E3A8-45EF-8992-A8D5E5514A85}"/>
              </a:ext>
            </a:extLst>
          </p:cNvPr>
          <p:cNvPicPr>
            <a:picLocks noChangeAspect="1"/>
          </p:cNvPicPr>
          <p:nvPr/>
        </p:nvPicPr>
        <p:blipFill>
          <a:blip r:embed="rId2"/>
          <a:stretch>
            <a:fillRect/>
          </a:stretch>
        </p:blipFill>
        <p:spPr>
          <a:xfrm>
            <a:off x="674963" y="1365135"/>
            <a:ext cx="6278617" cy="5358538"/>
          </a:xfrm>
          <a:prstGeom prst="rect">
            <a:avLst/>
          </a:prstGeom>
        </p:spPr>
      </p:pic>
    </p:spTree>
    <p:extLst>
      <p:ext uri="{BB962C8B-B14F-4D97-AF65-F5344CB8AC3E}">
        <p14:creationId xmlns:p14="http://schemas.microsoft.com/office/powerpoint/2010/main" val="55286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Como mejorar un NPS bajo</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11099129" cy="5258156"/>
          </a:xfrm>
        </p:spPr>
        <p:txBody>
          <a:bodyPr>
            <a:normAutofit/>
          </a:bodyPr>
          <a:lstStyle/>
          <a:p>
            <a:pPr>
              <a:lnSpc>
                <a:spcPct val="100000"/>
              </a:lnSpc>
            </a:pPr>
            <a:r>
              <a:rPr lang="es-ES" sz="1400" dirty="0"/>
              <a:t>1. Seguimiento inmediato, el seguimiento de los comentarios de los clientes es crucial para abordar cualquier preocupación y aumentar un NPS bajo. </a:t>
            </a:r>
          </a:p>
          <a:p>
            <a:pPr>
              <a:lnSpc>
                <a:spcPct val="100000"/>
              </a:lnSpc>
            </a:pPr>
            <a:r>
              <a:rPr lang="es-ES" sz="1400" dirty="0"/>
              <a:t>2. Ofrece incentivos, Los clientes tendrán muchas experiencias positivas al interactuar con tu marca en varias ocasiones y en varios puntos de contacto con el cliente.  Se debe encontrar maneras de hacer que compartan esas experiencias fácilmente. </a:t>
            </a:r>
          </a:p>
          <a:p>
            <a:pPr>
              <a:lnSpc>
                <a:spcPct val="100000"/>
              </a:lnSpc>
            </a:pPr>
            <a:r>
              <a:rPr lang="es-ES" sz="1400" dirty="0"/>
              <a:t>3. Capacitar a los empleados para dar una gran experiencia hay que asegurarse que los empleados estén bien entrenados y capacitados para resolver las consultas de los clientes.</a:t>
            </a:r>
          </a:p>
          <a:p>
            <a:pPr>
              <a:lnSpc>
                <a:spcPct val="100000"/>
              </a:lnSpc>
            </a:pPr>
            <a:r>
              <a:rPr lang="es-ES" sz="1400" dirty="0"/>
              <a:t>4. Superar las expectativas de los clientes, se debe dirigir la atención y esfuerzos a superar las expectativas de los clientes.</a:t>
            </a:r>
          </a:p>
          <a:p>
            <a:pPr>
              <a:lnSpc>
                <a:spcPct val="100000"/>
              </a:lnSpc>
            </a:pPr>
            <a:r>
              <a:rPr lang="es-ES" sz="1400" dirty="0"/>
              <a:t>5. Construir comunidades, La retroalimentación del cliente, buena o mala, es esencial para que las marcas mejoren sus procesos, operaciones y ofertas.</a:t>
            </a:r>
          </a:p>
          <a:p>
            <a:pPr>
              <a:lnSpc>
                <a:spcPct val="100000"/>
              </a:lnSpc>
            </a:pPr>
            <a:r>
              <a:rPr lang="es-ES" sz="1400" dirty="0"/>
              <a:t>6. Alinear los objetivos de la empresa con ayuda de los empleados, La experiencia y satisfacción al cliente no es responsabilidad sólo de los equipos que tratan con ellos directamente. Es responsabilidad de todos los departamentos y empleados. </a:t>
            </a:r>
          </a:p>
          <a:p>
            <a:pPr>
              <a:lnSpc>
                <a:spcPct val="100000"/>
              </a:lnSpc>
            </a:pPr>
            <a:r>
              <a:rPr lang="es-ES" sz="1400" dirty="0"/>
              <a:t>7. Monitorea tu NPS, El último consejo para mejorar un NPS bajo consiste en trabajar para mejorar la puntuación continuamente.</a:t>
            </a:r>
          </a:p>
          <a:p>
            <a:pPr>
              <a:lnSpc>
                <a:spcPct val="100000"/>
              </a:lnSpc>
            </a:pPr>
            <a:endParaRPr lang="es-ES" sz="1400" dirty="0"/>
          </a:p>
          <a:p>
            <a:pPr>
              <a:lnSpc>
                <a:spcPct val="100000"/>
              </a:lnSpc>
            </a:pPr>
            <a:endParaRPr lang="es-ES" sz="1400" dirty="0"/>
          </a:p>
          <a:p>
            <a:pPr>
              <a:lnSpc>
                <a:spcPct val="100000"/>
              </a:lnSpc>
            </a:pPr>
            <a:endParaRPr lang="es-ES" sz="1400" dirty="0"/>
          </a:p>
          <a:p>
            <a:pPr>
              <a:lnSpc>
                <a:spcPct val="100000"/>
              </a:lnSpc>
            </a:pPr>
            <a:endParaRPr lang="es-ES" sz="1400" dirty="0"/>
          </a:p>
          <a:p>
            <a:pPr>
              <a:lnSpc>
                <a:spcPct val="100000"/>
              </a:lnSpc>
            </a:pPr>
            <a:endParaRPr lang="es-ES" sz="1400" dirty="0"/>
          </a:p>
          <a:p>
            <a:pPr algn="just">
              <a:lnSpc>
                <a:spcPct val="100000"/>
              </a:lnSpc>
            </a:pPr>
            <a:endParaRPr lang="es-ES" sz="1600" b="1" dirty="0"/>
          </a:p>
        </p:txBody>
      </p:sp>
    </p:spTree>
    <p:extLst>
      <p:ext uri="{BB962C8B-B14F-4D97-AF65-F5344CB8AC3E}">
        <p14:creationId xmlns:p14="http://schemas.microsoft.com/office/powerpoint/2010/main" val="2056621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err="1">
                <a:latin typeface="Segoe UI Light" panose="020B0502040204020203" pitchFamily="34" charset="0"/>
                <a:cs typeface="Segoe UI Light" panose="020B0502040204020203" pitchFamily="34" charset="0"/>
              </a:rPr>
              <a:t>Referencias</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0" y="2614427"/>
            <a:ext cx="11443243" cy="3067281"/>
          </a:xfrm>
        </p:spPr>
        <p:txBody>
          <a:bodyPr>
            <a:normAutofit/>
          </a:bodyPr>
          <a:lstStyle/>
          <a:p>
            <a:pPr>
              <a:lnSpc>
                <a:spcPct val="120000"/>
              </a:lnSpc>
              <a:spcBef>
                <a:spcPts val="1500"/>
              </a:spcBef>
              <a:spcAft>
                <a:spcPts val="0"/>
              </a:spcAft>
            </a:pPr>
            <a:r>
              <a:rPr lang="en-US" sz="1600" dirty="0">
                <a:latin typeface="Segoe UI Light" panose="020B0502040204020203" pitchFamily="34" charset="0"/>
                <a:cs typeface="Segoe UI Light" panose="020B0502040204020203" pitchFamily="34" charset="0"/>
                <a:hlinkClick r:id="rId3" tooltip="Go to free PowerPoint training"/>
              </a:rPr>
              <a:t>https://www.questionpro.com/blog/es/net-promoter-score-bajo/</a:t>
            </a:r>
            <a:endParaRPr lang="en-US" sz="1600" dirty="0">
              <a:latin typeface="Segoe UI Light" panose="020B0502040204020203" pitchFamily="34" charset="0"/>
              <a:cs typeface="Segoe UI Light" panose="020B0502040204020203" pitchFamily="34" charset="0"/>
              <a:hlinkClick r:id="rId4" tooltip="Go to free PowerPoint training"/>
            </a:endParaRPr>
          </a:p>
          <a:p>
            <a:pPr>
              <a:lnSpc>
                <a:spcPct val="120000"/>
              </a:lnSpc>
              <a:spcBef>
                <a:spcPts val="1500"/>
              </a:spcBef>
              <a:spcAft>
                <a:spcPts val="0"/>
              </a:spcAft>
            </a:pPr>
            <a:r>
              <a:rPr lang="en-US" sz="1600" dirty="0">
                <a:latin typeface="Segoe UI Light" panose="020B0502040204020203" pitchFamily="34" charset="0"/>
                <a:cs typeface="Segoe UI Light" panose="020B0502040204020203" pitchFamily="34" charset="0"/>
                <a:hlinkClick r:id="rId4" tooltip="Go to free PowerPoint training"/>
              </a:rPr>
              <a:t>https://www.medallia.com/esp/net-promoter-score/</a:t>
            </a:r>
          </a:p>
          <a:p>
            <a:pPr>
              <a:lnSpc>
                <a:spcPct val="120000"/>
              </a:lnSpc>
              <a:spcAft>
                <a:spcPts val="0"/>
              </a:spcAft>
            </a:pPr>
            <a:r>
              <a:rPr lang="en-US" sz="1600" dirty="0">
                <a:latin typeface="Segoe UI Light" panose="020B0502040204020203" pitchFamily="34" charset="0"/>
                <a:cs typeface="Segoe UI Light" panose="020B0502040204020203" pitchFamily="34" charset="0"/>
                <a:hlinkClick r:id="rId5"/>
              </a:rPr>
              <a:t>https://www.bain.com/insights/the-benefits-of-a-competitive-benchmark-net-promoter-score</a:t>
            </a:r>
            <a:endParaRPr lang="en-US" sz="1600" dirty="0">
              <a:latin typeface="Segoe UI Light" panose="020B0502040204020203" pitchFamily="34" charset="0"/>
              <a:cs typeface="Segoe UI Light" panose="020B0502040204020203" pitchFamily="34" charset="0"/>
            </a:endParaRPr>
          </a:p>
          <a:p>
            <a:pPr>
              <a:lnSpc>
                <a:spcPct val="120000"/>
              </a:lnSpc>
              <a:spcAft>
                <a:spcPts val="0"/>
              </a:spcAft>
            </a:pPr>
            <a:r>
              <a:rPr lang="en-US" sz="1600" dirty="0">
                <a:latin typeface="Segoe UI Light" panose="020B0502040204020203" pitchFamily="34" charset="0"/>
                <a:cs typeface="Segoe UI Light" panose="020B0502040204020203" pitchFamily="34" charset="0"/>
                <a:hlinkClick r:id="rId6"/>
              </a:rPr>
              <a:t>https://www.inboundcycle.com/blog-de-inbound-marketing/net-promoter-score-nps-que-es-y-como-se-calcula</a:t>
            </a:r>
            <a:endParaRPr lang="en-US" sz="1600" dirty="0">
              <a:latin typeface="Segoe UI Light" panose="020B0502040204020203" pitchFamily="34" charset="0"/>
              <a:cs typeface="Segoe UI Light" panose="020B0502040204020203" pitchFamily="34" charset="0"/>
            </a:endParaRPr>
          </a:p>
          <a:p>
            <a:pPr>
              <a:lnSpc>
                <a:spcPct val="120000"/>
              </a:lnSpc>
              <a:spcAft>
                <a:spcPts val="0"/>
              </a:spcAft>
            </a:pPr>
            <a:r>
              <a:rPr lang="en-US" sz="1600" dirty="0">
                <a:latin typeface="Segoe UI Light" panose="020B0502040204020203" pitchFamily="34" charset="0"/>
                <a:cs typeface="Segoe UI Light" panose="020B0502040204020203" pitchFamily="34" charset="0"/>
                <a:hlinkClick r:id="rId7"/>
              </a:rPr>
              <a:t>https://satisfacciondelcliente.com/que-es-el-net-promoter-score/</a:t>
            </a:r>
            <a:endParaRPr lang="en-US" sz="1600" dirty="0">
              <a:latin typeface="Segoe UI Light" panose="020B0502040204020203" pitchFamily="34" charset="0"/>
              <a:cs typeface="Segoe UI Light" panose="020B0502040204020203" pitchFamily="34" charset="0"/>
            </a:endParaRPr>
          </a:p>
          <a:p>
            <a:pPr>
              <a:lnSpc>
                <a:spcPct val="120000"/>
              </a:lnSpc>
              <a:spcAft>
                <a:spcPts val="0"/>
              </a:spcAft>
            </a:pPr>
            <a:endParaRPr lang="en-US" sz="1600" dirty="0">
              <a:latin typeface="Segoe UI Light" panose="020B0502040204020203" pitchFamily="34" charset="0"/>
              <a:cs typeface="Segoe UI Light" panose="020B0502040204020203" pitchFamily="34" charset="0"/>
            </a:endParaRPr>
          </a:p>
          <a:p>
            <a:pPr marL="0" indent="0">
              <a:lnSpc>
                <a:spcPct val="120000"/>
              </a:lnSpc>
              <a:spcAft>
                <a:spcPts val="0"/>
              </a:spcAft>
              <a:buNone/>
            </a:pP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NPS: </a:t>
            </a:r>
            <a:r>
              <a:rPr lang="en-US" dirty="0" err="1">
                <a:latin typeface="Segoe UI Light" panose="020B0502040204020203" pitchFamily="34" charset="0"/>
                <a:cs typeface="Segoe UI Light" panose="020B0502040204020203" pitchFamily="34" charset="0"/>
              </a:rPr>
              <a:t>Concepto</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s-ES" dirty="0">
                <a:latin typeface="Segoe UI" panose="020B0502040204020203" pitchFamily="34" charset="0"/>
                <a:cs typeface="Segoe UI" panose="020B0502040204020203" pitchFamily="34" charset="0"/>
              </a:rPr>
              <a:t>El Net </a:t>
            </a:r>
            <a:r>
              <a:rPr lang="es-ES" dirty="0" err="1">
                <a:latin typeface="Segoe UI" panose="020B0502040204020203" pitchFamily="34" charset="0"/>
                <a:cs typeface="Segoe UI" panose="020B0502040204020203" pitchFamily="34" charset="0"/>
              </a:rPr>
              <a:t>Promoter</a:t>
            </a:r>
            <a:r>
              <a:rPr lang="es-ES" dirty="0">
                <a:latin typeface="Segoe UI" panose="020B0502040204020203" pitchFamily="34" charset="0"/>
                <a:cs typeface="Segoe UI" panose="020B0502040204020203" pitchFamily="34" charset="0"/>
              </a:rPr>
              <a:t> Score, o NPS, es una metodología creada por Fred </a:t>
            </a:r>
            <a:r>
              <a:rPr lang="es-ES" dirty="0" err="1">
                <a:latin typeface="Segoe UI" panose="020B0502040204020203" pitchFamily="34" charset="0"/>
                <a:cs typeface="Segoe UI" panose="020B0502040204020203" pitchFamily="34" charset="0"/>
              </a:rPr>
              <a:t>Reichheld</a:t>
            </a:r>
            <a:r>
              <a:rPr lang="es-ES" dirty="0">
                <a:latin typeface="Segoe UI" panose="020B0502040204020203" pitchFamily="34" charset="0"/>
                <a:cs typeface="Segoe UI" panose="020B0502040204020203" pitchFamily="34" charset="0"/>
              </a:rPr>
              <a:t>, en los Estados Unidos, con el objetivo de realizar la medición del grado de satisfacción y fidelidad de los consumidores de cualquier tipo de empresa. Su amplia utilización se debe a la simplicidad, flexibilidad y confiabilidad de la metodología.</a:t>
            </a:r>
          </a:p>
          <a:p>
            <a:pPr marL="0" lvl="0" indent="0" algn="just">
              <a:spcAft>
                <a:spcPts val="600"/>
              </a:spcAft>
              <a:buNone/>
              <a:defRPr/>
            </a:pPr>
            <a:endParaRPr lang="es-ES" dirty="0">
              <a:latin typeface="Segoe UI" panose="020B0502040204020203" pitchFamily="34" charset="0"/>
              <a:cs typeface="Segoe UI" panose="020B0502040204020203" pitchFamily="34" charset="0"/>
            </a:endParaRPr>
          </a:p>
          <a:p>
            <a:pPr marL="0" lvl="0" indent="0" algn="just">
              <a:spcAft>
                <a:spcPts val="600"/>
              </a:spcAft>
              <a:buNone/>
              <a:defRPr/>
            </a:pPr>
            <a:r>
              <a:rPr lang="es-ES" dirty="0">
                <a:latin typeface="Segoe UI" panose="020B0502040204020203" pitchFamily="34" charset="0"/>
                <a:cs typeface="Segoe UI" panose="020B0502040204020203" pitchFamily="34" charset="0"/>
              </a:rPr>
              <a:t>El NPS, como es generalmente llamado, fue presentado en un artículo de la Harvard Business </a:t>
            </a:r>
            <a:r>
              <a:rPr lang="es-ES" dirty="0" err="1">
                <a:latin typeface="Segoe UI" panose="020B0502040204020203" pitchFamily="34" charset="0"/>
                <a:cs typeface="Segoe UI" panose="020B0502040204020203" pitchFamily="34" charset="0"/>
              </a:rPr>
              <a:t>Review</a:t>
            </a:r>
            <a:r>
              <a:rPr lang="es-ES" dirty="0">
                <a:latin typeface="Segoe UI" panose="020B0502040204020203" pitchFamily="34" charset="0"/>
                <a:cs typeface="Segoe UI" panose="020B0502040204020203" pitchFamily="34" charset="0"/>
              </a:rPr>
              <a:t> en 2003 (Revista de la Universidad de Harvard – Estados Unidos). Después de la publicación del artículo, el autor lanzó dos ediciones del Libro “La Pregunta Decisiva”, que hoy es considerado material indispensable para los gestores de la metodología.</a:t>
            </a:r>
            <a:endParaRPr lang="en-US" dirty="0">
              <a:latin typeface="Segoe UI" panose="020B0502040204020203" pitchFamily="34" charset="0"/>
              <a:cs typeface="Segoe UI" panose="020B0502040204020203" pitchFamily="34" charset="0"/>
            </a:endParaRPr>
          </a:p>
        </p:txBody>
      </p:sp>
      <p:pic>
        <p:nvPicPr>
          <p:cNvPr id="1026" name="Picture 2" descr="Qué es NPS y cómo se mide? - Trustmary">
            <a:extLst>
              <a:ext uri="{FF2B5EF4-FFF2-40B4-BE49-F238E27FC236}">
                <a16:creationId xmlns:a16="http://schemas.microsoft.com/office/drawing/2014/main" id="{F04EFE09-07B6-4690-A794-CA538AF0B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176" y="1391478"/>
            <a:ext cx="6877119" cy="2975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Historia</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6207533" cy="5178257"/>
          </a:xfrm>
        </p:spPr>
        <p:txBody>
          <a:bodyPr>
            <a:normAutofit fontScale="77500" lnSpcReduction="20000"/>
          </a:bodyPr>
          <a:lstStyle/>
          <a:p>
            <a:pPr algn="just"/>
            <a:r>
              <a:rPr lang="es-ES" sz="1400" dirty="0"/>
              <a:t>Hace unos años, Fred </a:t>
            </a:r>
            <a:r>
              <a:rPr lang="es-ES" sz="1400" dirty="0" err="1"/>
              <a:t>Reichheld</a:t>
            </a:r>
            <a:r>
              <a:rPr lang="es-ES" sz="1400" dirty="0"/>
              <a:t> y un equipo de la Bain &amp; Company lanzaron un proyecto de investigación  para determinar si un enfoque diferente probaría ser más fructífero. Trabajando con datos proporcionados por </a:t>
            </a:r>
            <a:r>
              <a:rPr lang="es-ES" sz="1400" dirty="0" err="1"/>
              <a:t>Satmetrix</a:t>
            </a:r>
            <a:r>
              <a:rPr lang="es-ES" sz="1400" dirty="0"/>
              <a:t>, probaron una serie de preguntas para ver cómo las respuestas se correlacionan con el comportamiento del cliente.</a:t>
            </a:r>
          </a:p>
          <a:p>
            <a:pPr algn="just"/>
            <a:r>
              <a:rPr lang="es-ES" sz="1400" dirty="0"/>
              <a:t>La pregunta funcionó mejor para las industrias competitivas más maduras:</a:t>
            </a:r>
          </a:p>
          <a:p>
            <a:pPr algn="just"/>
            <a:r>
              <a:rPr lang="es-ES" sz="1400" b="1" dirty="0"/>
              <a:t>En una escala de 0 a 10, ¿cuánto recomendaría la Empresa X a un amigo o colega?</a:t>
            </a:r>
          </a:p>
          <a:p>
            <a:pPr algn="just"/>
            <a:r>
              <a:rPr lang="es-ES" sz="1400" dirty="0"/>
              <a:t>Altas puntuaciones sobre esta cuestión están fuertemente correlacionadas con recompras, indicaciones y otras acciones que contribuyan al crecimiento de una empresa. En 11 de los 14 estudios de caso, ninguna otra cuestión fue tan poderosa en la predicción del comportamiento. En dos de los restantes tres casos, otras cuestiones vencieron, pero la pregunta con la “probabilidad de recomendar” era tan asertiva que podría servir como un ejemplo para los líderes.</a:t>
            </a:r>
          </a:p>
          <a:p>
            <a:pPr algn="just"/>
            <a:r>
              <a:rPr lang="es-ES" sz="1400" dirty="0"/>
              <a:t>Para probar la conexión entre la puntuación de Net </a:t>
            </a:r>
            <a:r>
              <a:rPr lang="es-ES" sz="1400" dirty="0" err="1"/>
              <a:t>Promoter</a:t>
            </a:r>
            <a:r>
              <a:rPr lang="es-ES" sz="1400" dirty="0"/>
              <a:t> y el crecimiento, los equipos de investigación compilaron decenas de empresas líderes en una amplia gama de industrias. Lo que descubrieron fue convincente. Aunque las puntuaciones varían ampliamente en cada rama de actuación, líderes en Net </a:t>
            </a:r>
            <a:r>
              <a:rPr lang="es-ES" sz="1400" dirty="0" err="1"/>
              <a:t>Promoter</a:t>
            </a:r>
            <a:r>
              <a:rPr lang="es-ES" sz="1400" dirty="0"/>
              <a:t> Score, en promedio, crecieron más de dos veces la tasa de sus competidores.</a:t>
            </a:r>
            <a:endParaRPr lang="es-ES" sz="1400" b="1" dirty="0"/>
          </a:p>
          <a:p>
            <a:pPr algn="just"/>
            <a:endParaRPr lang="en-US" sz="1400" b="1" dirty="0"/>
          </a:p>
        </p:txBody>
      </p:sp>
      <p:pic>
        <p:nvPicPr>
          <p:cNvPr id="5" name="Picture 4">
            <a:extLst>
              <a:ext uri="{FF2B5EF4-FFF2-40B4-BE49-F238E27FC236}">
                <a16:creationId xmlns:a16="http://schemas.microsoft.com/office/drawing/2014/main" id="{B88E0743-F9F1-4237-AD91-C73BD2CD3025}"/>
              </a:ext>
            </a:extLst>
          </p:cNvPr>
          <p:cNvPicPr>
            <a:picLocks noChangeAspect="1"/>
          </p:cNvPicPr>
          <p:nvPr/>
        </p:nvPicPr>
        <p:blipFill>
          <a:blip r:embed="rId2"/>
          <a:stretch>
            <a:fillRect/>
          </a:stretch>
        </p:blipFill>
        <p:spPr>
          <a:xfrm>
            <a:off x="7020534" y="1999338"/>
            <a:ext cx="4836156" cy="4050793"/>
          </a:xfrm>
          <a:prstGeom prst="rect">
            <a:avLst/>
          </a:prstGeom>
        </p:spPr>
      </p:pic>
    </p:spTree>
    <p:extLst>
      <p:ext uri="{BB962C8B-B14F-4D97-AF65-F5344CB8AC3E}">
        <p14:creationId xmlns:p14="http://schemas.microsoft.com/office/powerpoint/2010/main" val="307357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Como calcularlo</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8196131" cy="4716617"/>
          </a:xfrm>
        </p:spPr>
        <p:txBody>
          <a:bodyPr>
            <a:normAutofit/>
          </a:bodyPr>
          <a:lstStyle/>
          <a:p>
            <a:pPr algn="just"/>
            <a:r>
              <a:rPr lang="es-ES" sz="1400" dirty="0"/>
              <a:t>El NPS es clasificado a través de una pregunta simple: “En una escala de 0 a 10, ¿cuanto usted indicaría nuestra empresa para un amigo?” La fórmula es simple:</a:t>
            </a:r>
          </a:p>
          <a:p>
            <a:pPr algn="just"/>
            <a:r>
              <a:rPr lang="es-ES" sz="1400" b="1" dirty="0"/>
              <a:t>Net </a:t>
            </a:r>
            <a:r>
              <a:rPr lang="es-ES" sz="1400" b="1" dirty="0" err="1"/>
              <a:t>Promoter</a:t>
            </a:r>
            <a:r>
              <a:rPr lang="es-ES" sz="1400" b="1" dirty="0"/>
              <a:t> Score</a:t>
            </a:r>
            <a:r>
              <a:rPr lang="es-ES" sz="1400" dirty="0"/>
              <a:t> = % </a:t>
            </a:r>
            <a:r>
              <a:rPr lang="es-ES" sz="1400" b="1" dirty="0"/>
              <a:t>CLIENTES PROMOTORES</a:t>
            </a:r>
            <a:r>
              <a:rPr lang="es-ES" sz="1400" dirty="0"/>
              <a:t> – % </a:t>
            </a:r>
            <a:r>
              <a:rPr lang="es-ES" sz="1400" b="1" dirty="0"/>
              <a:t>CLIENTES DETRACTORES</a:t>
            </a:r>
            <a:r>
              <a:rPr lang="es-ES" sz="1400" dirty="0"/>
              <a:t> = </a:t>
            </a:r>
            <a:r>
              <a:rPr lang="es-ES" sz="1400" b="1" dirty="0"/>
              <a:t>%NPS.</a:t>
            </a:r>
            <a:endParaRPr lang="es-ES" sz="1400" dirty="0"/>
          </a:p>
          <a:p>
            <a:pPr algn="just"/>
            <a:endParaRPr lang="en-US" sz="1600" b="1" dirty="0"/>
          </a:p>
        </p:txBody>
      </p:sp>
      <p:pic>
        <p:nvPicPr>
          <p:cNvPr id="3074" name="Picture 2" descr="Cómo medir y mejorar tu NPS - Making Experience">
            <a:extLst>
              <a:ext uri="{FF2B5EF4-FFF2-40B4-BE49-F238E27FC236}">
                <a16:creationId xmlns:a16="http://schemas.microsoft.com/office/drawing/2014/main" id="{C53396F4-D22F-461F-BCBA-B09FA99BF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914" y="2910211"/>
            <a:ext cx="83820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9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Como calcularlo</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5692628" cy="5258156"/>
          </a:xfrm>
        </p:spPr>
        <p:txBody>
          <a:bodyPr>
            <a:normAutofit/>
          </a:bodyPr>
          <a:lstStyle/>
          <a:p>
            <a:pPr algn="just"/>
            <a:r>
              <a:rPr lang="es-ES" sz="1400" b="1" dirty="0"/>
              <a:t>Notas de 0 a 06 – Clientes</a:t>
            </a:r>
            <a:r>
              <a:rPr lang="es-ES" sz="1400" dirty="0"/>
              <a:t> </a:t>
            </a:r>
            <a:r>
              <a:rPr lang="es-ES" sz="1400" b="1" dirty="0"/>
              <a:t>Detractores</a:t>
            </a:r>
            <a:r>
              <a:rPr lang="es-ES" sz="1400" dirty="0"/>
              <a:t> – Son aquellos clientes que indican que sus vidas empeoraron después de la compra del producto o servicio de la empresa mencionada. Critican a la empresa en público y jamás volverán a hacer negocio con la empresa, excepto en situaciones extremas.</a:t>
            </a:r>
          </a:p>
          <a:p>
            <a:pPr algn="just"/>
            <a:r>
              <a:rPr lang="es-ES" sz="1400" b="1" dirty="0"/>
              <a:t>Notas de 07 y 08 – Clientes</a:t>
            </a:r>
            <a:r>
              <a:rPr lang="es-ES" sz="1400" dirty="0"/>
              <a:t> </a:t>
            </a:r>
            <a:r>
              <a:rPr lang="es-ES" sz="1400" b="1" dirty="0"/>
              <a:t>Neutros</a:t>
            </a:r>
            <a:r>
              <a:rPr lang="es-ES" sz="1400" dirty="0"/>
              <a:t> – Son aquellos clientes que compran solamente los productos y servicios realmente necesarios. No son leales y no son  entusiastas de la empresa..</a:t>
            </a:r>
          </a:p>
          <a:p>
            <a:pPr algn="just"/>
            <a:r>
              <a:rPr lang="es-ES" sz="1400" b="1" dirty="0"/>
              <a:t>Notas de 09 y 10 – Clientes</a:t>
            </a:r>
            <a:r>
              <a:rPr lang="es-ES" sz="1400" dirty="0"/>
              <a:t> </a:t>
            </a:r>
            <a:r>
              <a:rPr lang="es-ES" sz="1400" b="1" dirty="0"/>
              <a:t>Promotores</a:t>
            </a:r>
            <a:r>
              <a:rPr lang="es-ES" sz="1400" dirty="0"/>
              <a:t> – Pasaron a tener una vida mejor después del inicio de la relación con la empresa/producto/servicio/marca. Son leales, ofrecen </a:t>
            </a:r>
            <a:r>
              <a:rPr lang="es-ES" sz="1400" dirty="0" err="1"/>
              <a:t>feedbacks</a:t>
            </a:r>
            <a:r>
              <a:rPr lang="es-ES" sz="1400" dirty="0"/>
              <a:t> y son entusiasmados.</a:t>
            </a:r>
          </a:p>
          <a:p>
            <a:pPr algn="just"/>
            <a:endParaRPr lang="en-US" sz="2000" b="1" dirty="0"/>
          </a:p>
        </p:txBody>
      </p:sp>
      <p:pic>
        <p:nvPicPr>
          <p:cNvPr id="4098" name="Picture 2" descr="Net Promoter Score o NPS: qué es y cómo usarlo">
            <a:extLst>
              <a:ext uri="{FF2B5EF4-FFF2-40B4-BE49-F238E27FC236}">
                <a16:creationId xmlns:a16="http://schemas.microsoft.com/office/drawing/2014/main" id="{2DB96796-6C7B-43AD-ACBA-EB66350C02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91" t="5382" r="13089" b="4742"/>
          <a:stretch/>
        </p:blipFill>
        <p:spPr bwMode="auto">
          <a:xfrm>
            <a:off x="6533965" y="1677880"/>
            <a:ext cx="5406501" cy="311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49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Zonas de Clasificación</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5692628" cy="5258156"/>
          </a:xfrm>
        </p:spPr>
        <p:txBody>
          <a:bodyPr>
            <a:normAutofit/>
          </a:bodyPr>
          <a:lstStyle/>
          <a:p>
            <a:r>
              <a:rPr lang="es-ES" sz="1600" dirty="0"/>
              <a:t>De acuerdo con las notas del Net </a:t>
            </a:r>
            <a:r>
              <a:rPr lang="es-ES" sz="1600" dirty="0" err="1"/>
              <a:t>Promoter</a:t>
            </a:r>
            <a:r>
              <a:rPr lang="es-ES" sz="1600" dirty="0"/>
              <a:t> Score es posible clasificar las empresas en 4 Zonas de Clasificación, que en términos generales ejemplifican lo bien que la empresa está en relación a la satisfacción de clientes. Las zonas son:</a:t>
            </a:r>
          </a:p>
          <a:p>
            <a:r>
              <a:rPr lang="es-ES" sz="1600" b="1" dirty="0"/>
              <a:t>Zona de Excelencia – NPS entre 75 y 100</a:t>
            </a:r>
          </a:p>
          <a:p>
            <a:r>
              <a:rPr lang="es-ES" sz="1600" b="1" dirty="0"/>
              <a:t>Zona de Calidad – NPS entre 50 y 74</a:t>
            </a:r>
          </a:p>
          <a:p>
            <a:r>
              <a:rPr lang="es-ES" sz="1600" b="1" dirty="0"/>
              <a:t>Zona de Perfeccionamiento – NPS entre 0 y 49</a:t>
            </a:r>
          </a:p>
          <a:p>
            <a:r>
              <a:rPr lang="es-ES" sz="1600" b="1" dirty="0"/>
              <a:t>Zona Crítica – NPS entre -100 y -1</a:t>
            </a:r>
          </a:p>
          <a:p>
            <a:pPr algn="just"/>
            <a:endParaRPr lang="en-US" sz="2800" b="1" dirty="0"/>
          </a:p>
        </p:txBody>
      </p:sp>
    </p:spTree>
    <p:extLst>
      <p:ext uri="{BB962C8B-B14F-4D97-AF65-F5344CB8AC3E}">
        <p14:creationId xmlns:p14="http://schemas.microsoft.com/office/powerpoint/2010/main" val="85848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Modelo de Formulario</a:t>
            </a:r>
            <a:endParaRPr lang="en-US" dirty="0"/>
          </a:p>
        </p:txBody>
      </p:sp>
      <p:pic>
        <p:nvPicPr>
          <p:cNvPr id="6" name="Picture 5">
            <a:extLst>
              <a:ext uri="{FF2B5EF4-FFF2-40B4-BE49-F238E27FC236}">
                <a16:creationId xmlns:a16="http://schemas.microsoft.com/office/drawing/2014/main" id="{07A8B7FE-F0FA-4929-9FF4-1D5CCBCD5DE0}"/>
              </a:ext>
            </a:extLst>
          </p:cNvPr>
          <p:cNvPicPr>
            <a:picLocks noChangeAspect="1"/>
          </p:cNvPicPr>
          <p:nvPr/>
        </p:nvPicPr>
        <p:blipFill>
          <a:blip r:embed="rId2"/>
          <a:stretch>
            <a:fillRect/>
          </a:stretch>
        </p:blipFill>
        <p:spPr>
          <a:xfrm>
            <a:off x="2618034" y="1861998"/>
            <a:ext cx="6600825" cy="3790950"/>
          </a:xfrm>
          <a:prstGeom prst="rect">
            <a:avLst/>
          </a:prstGeom>
        </p:spPr>
      </p:pic>
    </p:spTree>
    <p:extLst>
      <p:ext uri="{BB962C8B-B14F-4D97-AF65-F5344CB8AC3E}">
        <p14:creationId xmlns:p14="http://schemas.microsoft.com/office/powerpoint/2010/main" val="31599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Beneficios</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11143518" cy="5258156"/>
          </a:xfrm>
        </p:spPr>
        <p:txBody>
          <a:bodyPr>
            <a:normAutofit/>
          </a:bodyPr>
          <a:lstStyle/>
          <a:p>
            <a:pPr algn="just"/>
            <a:r>
              <a:rPr lang="es-ES" sz="1400" b="1" dirty="0"/>
              <a:t>Facilidad de Uso:</a:t>
            </a:r>
            <a:r>
              <a:rPr lang="es-ES" sz="1400" dirty="0"/>
              <a:t> El NPS puede ser utilizado por cualquier empresa, de cualquier porte o rama de actividad. Además, puede ser usado para medir la satisfacción global con una empresa o transaccional, en cada punto de contacto</a:t>
            </a:r>
          </a:p>
          <a:p>
            <a:pPr algn="just"/>
            <a:r>
              <a:rPr lang="es-ES" sz="1400" b="1" dirty="0"/>
              <a:t>Simplicidad para todos:</a:t>
            </a:r>
            <a:r>
              <a:rPr lang="es-ES" sz="1400" dirty="0"/>
              <a:t> Tanto durante la fase de cuestionario y en la evaluación de los resultados obtenidos, el Net </a:t>
            </a:r>
            <a:r>
              <a:rPr lang="es-ES" sz="1400" dirty="0" err="1"/>
              <a:t>Promoter</a:t>
            </a:r>
            <a:r>
              <a:rPr lang="es-ES" sz="1400" dirty="0"/>
              <a:t> Score permite una fácil asimilación por los clientes, operadores y gestores.</a:t>
            </a:r>
          </a:p>
          <a:p>
            <a:pPr algn="just"/>
            <a:r>
              <a:rPr lang="es-ES" sz="1400" b="1" dirty="0"/>
              <a:t>Agilidad en los </a:t>
            </a:r>
            <a:r>
              <a:rPr lang="es-ES" sz="1400" b="1" dirty="0" err="1"/>
              <a:t>Feedbacks</a:t>
            </a:r>
            <a:r>
              <a:rPr lang="es-ES" sz="1400" b="1" dirty="0"/>
              <a:t>:</a:t>
            </a:r>
            <a:r>
              <a:rPr lang="es-ES" sz="1400" dirty="0"/>
              <a:t> El enfoque de NPS es mejorar el rendimiento de la empresa a cada </a:t>
            </a:r>
            <a:r>
              <a:rPr lang="es-ES" sz="1400" dirty="0" err="1"/>
              <a:t>feedback</a:t>
            </a:r>
            <a:r>
              <a:rPr lang="es-ES" sz="1400" dirty="0"/>
              <a:t> recibido. Por lo tanto, debido a la simplicidad de los resultados tanto cuantitativos como cualitativos, es posible hacer la trata del cliente en pocos minutos después de la recepción de la crítica.</a:t>
            </a:r>
          </a:p>
          <a:p>
            <a:pPr algn="just"/>
            <a:r>
              <a:rPr lang="es-ES" sz="1400" b="1" dirty="0"/>
              <a:t>Posibilidad de Benchmarking:</a:t>
            </a:r>
            <a:r>
              <a:rPr lang="es-ES" sz="1400" dirty="0"/>
              <a:t> Con tantas empresas utilizando la metodología alrededor del mundo y cada vez más en América Latina, es posible comparar el desempeño de su empresa con otras similares en el mercado. Además, </a:t>
            </a:r>
            <a:r>
              <a:rPr lang="es-ES" sz="1400" b="1" dirty="0"/>
              <a:t>es posible realizar encuestas de mercado para medir el NPS de sus competidores</a:t>
            </a:r>
            <a:r>
              <a:rPr lang="es-ES" sz="1400" dirty="0"/>
              <a:t>, posibilitando que su empresa tenga a mano datos valiosos sobre el propio segmento de actuación.</a:t>
            </a:r>
          </a:p>
          <a:p>
            <a:pPr algn="just"/>
            <a:endParaRPr lang="en-US" sz="3200" b="1" dirty="0"/>
          </a:p>
        </p:txBody>
      </p:sp>
    </p:spTree>
    <p:extLst>
      <p:ext uri="{BB962C8B-B14F-4D97-AF65-F5344CB8AC3E}">
        <p14:creationId xmlns:p14="http://schemas.microsoft.com/office/powerpoint/2010/main" val="3300061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Economía</a:t>
            </a:r>
            <a:endParaRPr lang="en-US" dirty="0"/>
          </a:p>
        </p:txBody>
      </p:sp>
      <p:pic>
        <p:nvPicPr>
          <p:cNvPr id="8194" name="Picture 2">
            <a:extLst>
              <a:ext uri="{FF2B5EF4-FFF2-40B4-BE49-F238E27FC236}">
                <a16:creationId xmlns:a16="http://schemas.microsoft.com/office/drawing/2014/main" id="{BC16ADF6-EB6A-4F45-BAC0-31D2D0F26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874" y="1473692"/>
            <a:ext cx="5505742" cy="51002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BD444F4-3C48-49E2-A631-95881D59E7FA}"/>
              </a:ext>
            </a:extLst>
          </p:cNvPr>
          <p:cNvSpPr/>
          <p:nvPr/>
        </p:nvSpPr>
        <p:spPr>
          <a:xfrm>
            <a:off x="588884" y="1473692"/>
            <a:ext cx="4693329" cy="2862322"/>
          </a:xfrm>
          <a:prstGeom prst="rect">
            <a:avLst/>
          </a:prstGeom>
        </p:spPr>
        <p:txBody>
          <a:bodyPr wrap="square">
            <a:spAutoFit/>
          </a:bodyPr>
          <a:lstStyle/>
          <a:p>
            <a:pPr algn="just"/>
            <a:r>
              <a:rPr lang="es-ES" dirty="0">
                <a:solidFill>
                  <a:srgbClr val="4E4E4E"/>
                </a:solidFill>
                <a:latin typeface="museo-sans"/>
              </a:rPr>
              <a:t>Bain and Co, investigaron la relación entre el crecimiento de una empresa y su Net </a:t>
            </a:r>
            <a:r>
              <a:rPr lang="es-ES" dirty="0" err="1">
                <a:solidFill>
                  <a:srgbClr val="4E4E4E"/>
                </a:solidFill>
                <a:latin typeface="museo-sans"/>
              </a:rPr>
              <a:t>Promoter</a:t>
            </a:r>
            <a:r>
              <a:rPr lang="es-ES" dirty="0">
                <a:solidFill>
                  <a:srgbClr val="4E4E4E"/>
                </a:solidFill>
                <a:latin typeface="museo-sans"/>
              </a:rPr>
              <a:t> Score. </a:t>
            </a:r>
          </a:p>
          <a:p>
            <a:pPr algn="just"/>
            <a:endParaRPr lang="es-ES" dirty="0">
              <a:solidFill>
                <a:srgbClr val="4E4E4E"/>
              </a:solidFill>
              <a:latin typeface="museo-sans"/>
            </a:endParaRPr>
          </a:p>
          <a:p>
            <a:pPr algn="just"/>
            <a:r>
              <a:rPr lang="es-ES" dirty="0">
                <a:solidFill>
                  <a:srgbClr val="4E4E4E"/>
                </a:solidFill>
                <a:latin typeface="museo-sans"/>
              </a:rPr>
              <a:t>Se dieron cuenta que para la mayoría de las industrias el Net </a:t>
            </a:r>
            <a:r>
              <a:rPr lang="es-ES" dirty="0" err="1">
                <a:solidFill>
                  <a:srgbClr val="4E4E4E"/>
                </a:solidFill>
                <a:latin typeface="museo-sans"/>
              </a:rPr>
              <a:t>Promoter</a:t>
            </a:r>
            <a:r>
              <a:rPr lang="es-ES" dirty="0">
                <a:solidFill>
                  <a:srgbClr val="4E4E4E"/>
                </a:solidFill>
                <a:latin typeface="museo-sans"/>
              </a:rPr>
              <a:t> Score representa del 20% al 60% de la tasa de crecimiento orgánico. En promedio, un líder de la industria tiene un Net </a:t>
            </a:r>
            <a:r>
              <a:rPr lang="es-ES" dirty="0" err="1">
                <a:solidFill>
                  <a:srgbClr val="4E4E4E"/>
                </a:solidFill>
                <a:latin typeface="museo-sans"/>
              </a:rPr>
              <a:t>Promoter</a:t>
            </a:r>
            <a:r>
              <a:rPr lang="es-ES" dirty="0">
                <a:solidFill>
                  <a:srgbClr val="4E4E4E"/>
                </a:solidFill>
                <a:latin typeface="museo-sans"/>
              </a:rPr>
              <a:t> Score de más del doble que la competencia.</a:t>
            </a:r>
            <a:endParaRPr lang="en-US" dirty="0"/>
          </a:p>
        </p:txBody>
      </p:sp>
    </p:spTree>
    <p:extLst>
      <p:ext uri="{BB962C8B-B14F-4D97-AF65-F5344CB8AC3E}">
        <p14:creationId xmlns:p14="http://schemas.microsoft.com/office/powerpoint/2010/main" val="95138825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2.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{4A4484F0-4B53-4A19-8908-5B070D3FDB5F}tf10001108_win32</Template>
  <TotalTime>115</TotalTime>
  <Words>1546</Words>
  <Application>Microsoft Office PowerPoint</Application>
  <PresentationFormat>Widescreen</PresentationFormat>
  <Paragraphs>73</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museo-sans</vt:lpstr>
      <vt:lpstr>Segoe UI</vt:lpstr>
      <vt:lpstr>Segoe UI Light</vt:lpstr>
      <vt:lpstr>WelcomeDoc</vt:lpstr>
      <vt:lpstr>NPS</vt:lpstr>
      <vt:lpstr>NPS: Concepto</vt:lpstr>
      <vt:lpstr>NPS: Historia</vt:lpstr>
      <vt:lpstr>NPS: Como calcularlo</vt:lpstr>
      <vt:lpstr>NPS: Como calcularlo</vt:lpstr>
      <vt:lpstr>NPS: Zonas de Clasificación</vt:lpstr>
      <vt:lpstr>NPS: Modelo de Formulario</vt:lpstr>
      <vt:lpstr>NPS: Beneficios</vt:lpstr>
      <vt:lpstr>NPS: Economía</vt:lpstr>
      <vt:lpstr>NPS: Adopción</vt:lpstr>
      <vt:lpstr>NPS: Frecuencia de la Encuesta</vt:lpstr>
      <vt:lpstr>NPS: ¿Qué significa un NPS bajo?</vt:lpstr>
      <vt:lpstr>NPS Promedio por Industria</vt:lpstr>
      <vt:lpstr>NPS Lideres por Industria</vt:lpstr>
      <vt:lpstr>NPS: Como mejorar un NPS bajo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Nelson Zepeda - BairesDev Sr BI Engineer</dc:creator>
  <cp:keywords/>
  <cp:lastModifiedBy>Nelson Zepeda - BairesDev Sr BI Engineer</cp:lastModifiedBy>
  <cp:revision>18</cp:revision>
  <dcterms:created xsi:type="dcterms:W3CDTF">2021-07-24T21:18:35Z</dcterms:created>
  <dcterms:modified xsi:type="dcterms:W3CDTF">2021-07-27T23:00:02Z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