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83" r:id="rId3"/>
    <p:sldId id="257" r:id="rId4"/>
    <p:sldId id="258" r:id="rId5"/>
    <p:sldId id="259" r:id="rId6"/>
    <p:sldId id="284" r:id="rId7"/>
    <p:sldId id="260" r:id="rId8"/>
    <p:sldId id="261" r:id="rId9"/>
    <p:sldId id="286" r:id="rId10"/>
    <p:sldId id="287" r:id="rId11"/>
    <p:sldId id="301" r:id="rId12"/>
    <p:sldId id="289" r:id="rId13"/>
    <p:sldId id="290" r:id="rId14"/>
    <p:sldId id="295" r:id="rId15"/>
    <p:sldId id="302" r:id="rId16"/>
    <p:sldId id="300" r:id="rId17"/>
    <p:sldId id="288" r:id="rId18"/>
    <p:sldId id="291" r:id="rId19"/>
    <p:sldId id="292" r:id="rId20"/>
    <p:sldId id="293" r:id="rId21"/>
    <p:sldId id="297" r:id="rId22"/>
    <p:sldId id="296" r:id="rId23"/>
    <p:sldId id="298" r:id="rId24"/>
    <p:sldId id="299" r:id="rId25"/>
    <p:sldId id="282" r:id="rId26"/>
    <p:sldId id="280" r:id="rId27"/>
    <p:sldId id="303" r:id="rId28"/>
    <p:sldId id="274" r:id="rId29"/>
    <p:sldId id="264" r:id="rId30"/>
    <p:sldId id="271" r:id="rId31"/>
    <p:sldId id="272" r:id="rId32"/>
    <p:sldId id="275" r:id="rId33"/>
    <p:sldId id="265" r:id="rId34"/>
    <p:sldId id="263" r:id="rId35"/>
    <p:sldId id="262" r:id="rId36"/>
    <p:sldId id="28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84"/>
    <p:restoredTop sz="94704"/>
  </p:normalViewPr>
  <p:slideViewPr>
    <p:cSldViewPr snapToGrid="0">
      <p:cViewPr varScale="1">
        <p:scale>
          <a:sx n="70" d="100"/>
          <a:sy n="70" d="100"/>
        </p:scale>
        <p:origin x="6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DC2424-FF70-B54C-A732-4320B33E0E86}" type="doc">
      <dgm:prSet loTypeId="urn:microsoft.com/office/officeart/2005/8/layout/hList1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GB"/>
        </a:p>
      </dgm:t>
    </dgm:pt>
    <dgm:pt modelId="{AA5CB2D5-9653-4C44-8D53-477347B289B6}">
      <dgm:prSet phldrT="[Text]" custT="1"/>
      <dgm:spPr/>
      <dgm:t>
        <a:bodyPr/>
        <a:lstStyle/>
        <a:p>
          <a:r>
            <a:rPr lang="en-US" altLang="zh-CN" sz="2400" dirty="0"/>
            <a:t>R &amp; R</a:t>
          </a:r>
          <a:r>
            <a:rPr lang="zh-CN" altLang="en-US" sz="2400" dirty="0"/>
            <a:t> </a:t>
          </a:r>
          <a:r>
            <a:rPr lang="en-US" altLang="zh-CN" sz="2400" dirty="0"/>
            <a:t>studio</a:t>
          </a:r>
          <a:endParaRPr lang="en-GB" sz="2400" dirty="0"/>
        </a:p>
      </dgm:t>
    </dgm:pt>
    <dgm:pt modelId="{69D1AFDB-C1DA-D44B-A1E3-F05815B7DAB0}" type="parTrans" cxnId="{907926C5-3163-754B-8E2B-0630EBB93AD7}">
      <dgm:prSet/>
      <dgm:spPr/>
      <dgm:t>
        <a:bodyPr/>
        <a:lstStyle/>
        <a:p>
          <a:endParaRPr lang="en-GB"/>
        </a:p>
      </dgm:t>
    </dgm:pt>
    <dgm:pt modelId="{77836F41-86F4-2245-8949-86D5EA5B9726}" type="sibTrans" cxnId="{907926C5-3163-754B-8E2B-0630EBB93AD7}">
      <dgm:prSet/>
      <dgm:spPr/>
      <dgm:t>
        <a:bodyPr/>
        <a:lstStyle/>
        <a:p>
          <a:endParaRPr lang="en-GB"/>
        </a:p>
      </dgm:t>
    </dgm:pt>
    <dgm:pt modelId="{8E04CE31-6398-3D4B-A30E-75E67F0E8CF3}">
      <dgm:prSet phldrT="[Text]" custT="1"/>
      <dgm:spPr/>
      <dgm:t>
        <a:bodyPr/>
        <a:lstStyle/>
        <a:p>
          <a:r>
            <a:rPr lang="en-GB" sz="2000" b="1" dirty="0"/>
            <a:t>RStudio</a:t>
          </a:r>
          <a:r>
            <a:rPr lang="en-GB" sz="2000" dirty="0"/>
            <a:t> – for developing and testing your worksheets</a:t>
          </a:r>
        </a:p>
      </dgm:t>
    </dgm:pt>
    <dgm:pt modelId="{B4E59E8C-E1CB-F843-8B60-EAB690BFF8D0}" type="parTrans" cxnId="{C61EFA6D-67A2-D445-9588-898107700452}">
      <dgm:prSet/>
      <dgm:spPr/>
      <dgm:t>
        <a:bodyPr/>
        <a:lstStyle/>
        <a:p>
          <a:endParaRPr lang="en-GB"/>
        </a:p>
      </dgm:t>
    </dgm:pt>
    <dgm:pt modelId="{14C49797-9E68-6843-B429-2D567201FA55}" type="sibTrans" cxnId="{C61EFA6D-67A2-D445-9588-898107700452}">
      <dgm:prSet/>
      <dgm:spPr/>
      <dgm:t>
        <a:bodyPr/>
        <a:lstStyle/>
        <a:p>
          <a:endParaRPr lang="en-GB"/>
        </a:p>
      </dgm:t>
    </dgm:pt>
    <dgm:pt modelId="{66593C88-B9E6-E441-A4C6-5B768964BBE9}">
      <dgm:prSet phldrT="[Text]" custT="1"/>
      <dgm:spPr/>
      <dgm:t>
        <a:bodyPr/>
        <a:lstStyle/>
        <a:p>
          <a:r>
            <a:rPr lang="en-US" altLang="zh-CN" sz="2400" dirty="0"/>
            <a:t>Output</a:t>
          </a:r>
          <a:endParaRPr lang="en-GB" sz="2400" dirty="0"/>
        </a:p>
      </dgm:t>
    </dgm:pt>
    <dgm:pt modelId="{1A653D6E-639C-5749-B3DE-DAA67BCACB6A}" type="parTrans" cxnId="{4F9DD0C7-E950-E64B-B80E-296B469A235E}">
      <dgm:prSet/>
      <dgm:spPr/>
      <dgm:t>
        <a:bodyPr/>
        <a:lstStyle/>
        <a:p>
          <a:endParaRPr lang="en-GB"/>
        </a:p>
      </dgm:t>
    </dgm:pt>
    <dgm:pt modelId="{6EB848EC-48DF-EE49-84B2-222597B95E8F}" type="sibTrans" cxnId="{4F9DD0C7-E950-E64B-B80E-296B469A235E}">
      <dgm:prSet/>
      <dgm:spPr/>
      <dgm:t>
        <a:bodyPr/>
        <a:lstStyle/>
        <a:p>
          <a:endParaRPr lang="en-GB"/>
        </a:p>
      </dgm:t>
    </dgm:pt>
    <dgm:pt modelId="{FBA8B6E3-B83D-394F-AA9A-C3E121755A0E}">
      <dgm:prSet phldrT="[Text]" custT="1"/>
      <dgm:spPr/>
      <dgm:t>
        <a:bodyPr/>
        <a:lstStyle/>
        <a:p>
          <a:r>
            <a:rPr lang="en-GB" sz="2000" b="1" kern="1200" dirty="0">
              <a:latin typeface="Calibri" panose="020F0502020204030204"/>
              <a:ea typeface="+mn-ea"/>
              <a:cs typeface="+mn-cs"/>
            </a:rPr>
            <a:t>HTML output </a:t>
          </a:r>
          <a:r>
            <a:rPr lang="en-GB" sz="2000" kern="1200" dirty="0">
              <a:latin typeface="Calibri" panose="020F0502020204030204"/>
              <a:ea typeface="+mn-ea"/>
              <a:cs typeface="+mn-cs"/>
            </a:rPr>
            <a:t>– to publish the worksheets as interactive documents</a:t>
          </a:r>
        </a:p>
      </dgm:t>
    </dgm:pt>
    <dgm:pt modelId="{8131754D-0B04-E54B-A6D9-B6BD62910E8D}" type="parTrans" cxnId="{B11BD297-A8A8-FC45-984E-35DEA2FB5548}">
      <dgm:prSet/>
      <dgm:spPr/>
      <dgm:t>
        <a:bodyPr/>
        <a:lstStyle/>
        <a:p>
          <a:endParaRPr lang="en-GB"/>
        </a:p>
      </dgm:t>
    </dgm:pt>
    <dgm:pt modelId="{79532734-C89B-6D41-8F1A-47208FEE9557}" type="sibTrans" cxnId="{B11BD297-A8A8-FC45-984E-35DEA2FB5548}">
      <dgm:prSet/>
      <dgm:spPr/>
      <dgm:t>
        <a:bodyPr/>
        <a:lstStyle/>
        <a:p>
          <a:endParaRPr lang="en-GB"/>
        </a:p>
      </dgm:t>
    </dgm:pt>
    <dgm:pt modelId="{E5DCA751-EA08-2242-8AA2-130FBCA6E423}">
      <dgm:prSet custT="1"/>
      <dgm:spPr/>
      <dgm:t>
        <a:bodyPr/>
        <a:lstStyle/>
        <a:p>
          <a:r>
            <a:rPr lang="en-GB" sz="2000" b="1" dirty="0"/>
            <a:t>The </a:t>
          </a:r>
          <a:r>
            <a:rPr lang="en-GB" sz="2000" b="1" dirty="0" err="1"/>
            <a:t>webexercises</a:t>
          </a:r>
          <a:r>
            <a:rPr lang="en-GB" sz="2000" b="1" dirty="0"/>
            <a:t> package</a:t>
          </a:r>
          <a:r>
            <a:rPr lang="en-GB" sz="2000" dirty="0"/>
            <a:t> – to embed interactive components within R Markdown</a:t>
          </a:r>
        </a:p>
      </dgm:t>
    </dgm:pt>
    <dgm:pt modelId="{340FBD7C-EBA8-3A47-ACAE-2AFD7AEBFEE4}" type="parTrans" cxnId="{27A34931-7C05-674D-8B32-EE779F585368}">
      <dgm:prSet/>
      <dgm:spPr/>
      <dgm:t>
        <a:bodyPr/>
        <a:lstStyle/>
        <a:p>
          <a:endParaRPr lang="en-GB"/>
        </a:p>
      </dgm:t>
    </dgm:pt>
    <dgm:pt modelId="{73DE4FF0-9F53-754A-A65C-DF5F6658EC1F}" type="sibTrans" cxnId="{27A34931-7C05-674D-8B32-EE779F585368}">
      <dgm:prSet/>
      <dgm:spPr/>
      <dgm:t>
        <a:bodyPr/>
        <a:lstStyle/>
        <a:p>
          <a:endParaRPr lang="en-GB"/>
        </a:p>
      </dgm:t>
    </dgm:pt>
    <dgm:pt modelId="{7A449404-ABE8-4667-836F-97EE6230D0DD}">
      <dgm:prSet phldrT="[Text]" custT="1"/>
      <dgm:spPr/>
      <dgm:t>
        <a:bodyPr/>
        <a:lstStyle/>
        <a:p>
          <a:r>
            <a:rPr lang="en-GB" sz="2000" b="1" dirty="0"/>
            <a:t>R</a:t>
          </a:r>
          <a:r>
            <a:rPr lang="en-GB" sz="2000" dirty="0"/>
            <a:t> needs to be installed on your computer</a:t>
          </a:r>
        </a:p>
      </dgm:t>
    </dgm:pt>
    <dgm:pt modelId="{D24B3E28-8988-425E-9AD4-CD39BE0BB931}" type="parTrans" cxnId="{A3D9219B-0C49-45F9-820E-E841F110D661}">
      <dgm:prSet/>
      <dgm:spPr/>
      <dgm:t>
        <a:bodyPr/>
        <a:lstStyle/>
        <a:p>
          <a:endParaRPr lang="en-GB"/>
        </a:p>
      </dgm:t>
    </dgm:pt>
    <dgm:pt modelId="{073052BF-5B0B-4CD4-9885-DF7974229294}" type="sibTrans" cxnId="{A3D9219B-0C49-45F9-820E-E841F110D661}">
      <dgm:prSet/>
      <dgm:spPr/>
      <dgm:t>
        <a:bodyPr/>
        <a:lstStyle/>
        <a:p>
          <a:endParaRPr lang="en-GB"/>
        </a:p>
      </dgm:t>
    </dgm:pt>
    <dgm:pt modelId="{FF572AA4-CCAB-4382-8107-5CAD40C65ED8}">
      <dgm:prSet custT="1"/>
      <dgm:spPr/>
      <dgm:t>
        <a:bodyPr/>
        <a:lstStyle/>
        <a:p>
          <a:r>
            <a:rPr lang="en-GB" sz="2000" b="1" dirty="0"/>
            <a:t>Write R Markdown files</a:t>
          </a:r>
          <a:r>
            <a:rPr lang="en-GB" sz="2000" dirty="0"/>
            <a:t> – to structure worksheets</a:t>
          </a:r>
        </a:p>
      </dgm:t>
    </dgm:pt>
    <dgm:pt modelId="{9AEB6557-CF0C-4295-904C-5B35A0950F94}" type="parTrans" cxnId="{E25130D4-C8C6-4E8F-A1C8-3818FFF7F023}">
      <dgm:prSet/>
      <dgm:spPr/>
      <dgm:t>
        <a:bodyPr/>
        <a:lstStyle/>
        <a:p>
          <a:endParaRPr lang="en-GB"/>
        </a:p>
      </dgm:t>
    </dgm:pt>
    <dgm:pt modelId="{0DE96333-4061-4E7A-9CD5-9AA56CA0CA47}" type="sibTrans" cxnId="{E25130D4-C8C6-4E8F-A1C8-3818FFF7F023}">
      <dgm:prSet/>
      <dgm:spPr/>
      <dgm:t>
        <a:bodyPr/>
        <a:lstStyle/>
        <a:p>
          <a:endParaRPr lang="en-GB"/>
        </a:p>
      </dgm:t>
    </dgm:pt>
    <dgm:pt modelId="{2B81B365-1F7A-4C93-BE92-A9E1BA1F53CA}">
      <dgm:prSet phldrT="[Text]" custT="1"/>
      <dgm:spPr/>
      <dgm:t>
        <a:bodyPr/>
        <a:lstStyle/>
        <a:p>
          <a:r>
            <a:rPr lang="en-GB" sz="2000" kern="1200" dirty="0">
              <a:latin typeface="Calibri" panose="020F0502020204030204"/>
              <a:ea typeface="+mn-ea"/>
              <a:cs typeface="+mn-cs"/>
            </a:rPr>
            <a:t>These can be shared as files through VLEs</a:t>
          </a:r>
        </a:p>
      </dgm:t>
    </dgm:pt>
    <dgm:pt modelId="{F7B81D88-3C16-4064-B714-BB40F5528C31}" type="parTrans" cxnId="{6A39A831-9D86-4181-AD8A-A8F936FEBCE6}">
      <dgm:prSet/>
      <dgm:spPr/>
      <dgm:t>
        <a:bodyPr/>
        <a:lstStyle/>
        <a:p>
          <a:endParaRPr lang="en-GB"/>
        </a:p>
      </dgm:t>
    </dgm:pt>
    <dgm:pt modelId="{FC491986-29EB-49A9-B65F-DA1B28C994CB}" type="sibTrans" cxnId="{6A39A831-9D86-4181-AD8A-A8F936FEBCE6}">
      <dgm:prSet/>
      <dgm:spPr/>
      <dgm:t>
        <a:bodyPr/>
        <a:lstStyle/>
        <a:p>
          <a:endParaRPr lang="en-GB"/>
        </a:p>
      </dgm:t>
    </dgm:pt>
    <dgm:pt modelId="{05D69A0A-DC8A-472C-AF1D-632C331342D3}">
      <dgm:prSet phldrT="[Text]" custT="1"/>
      <dgm:spPr/>
      <dgm:t>
        <a:bodyPr/>
        <a:lstStyle/>
        <a:p>
          <a:r>
            <a:rPr lang="en-GB" sz="2000" kern="1200" dirty="0">
              <a:latin typeface="Calibri" panose="020F0502020204030204"/>
              <a:ea typeface="+mn-ea"/>
              <a:cs typeface="+mn-cs"/>
            </a:rPr>
            <a:t>Students can download these and work on them (also offline), or</a:t>
          </a:r>
        </a:p>
      </dgm:t>
    </dgm:pt>
    <dgm:pt modelId="{66D34944-C6DA-4028-BA87-13A53BC49585}" type="parTrans" cxnId="{1BF77A87-B988-4457-A1EB-3CC127B66E55}">
      <dgm:prSet/>
      <dgm:spPr/>
      <dgm:t>
        <a:bodyPr/>
        <a:lstStyle/>
        <a:p>
          <a:endParaRPr lang="en-GB"/>
        </a:p>
      </dgm:t>
    </dgm:pt>
    <dgm:pt modelId="{DA951B6C-7C5A-41E0-8FF3-09E015CB648A}" type="sibTrans" cxnId="{1BF77A87-B988-4457-A1EB-3CC127B66E55}">
      <dgm:prSet/>
      <dgm:spPr/>
      <dgm:t>
        <a:bodyPr/>
        <a:lstStyle/>
        <a:p>
          <a:endParaRPr lang="en-GB"/>
        </a:p>
      </dgm:t>
    </dgm:pt>
    <dgm:pt modelId="{1B4A0905-001E-46BF-B265-EC5BBC93473C}">
      <dgm:prSet phldrT="[Text]" custT="1"/>
      <dgm:spPr/>
      <dgm:t>
        <a:bodyPr/>
        <a:lstStyle/>
        <a:p>
          <a:r>
            <a:rPr lang="en-GB" sz="2000" kern="1200" dirty="0">
              <a:latin typeface="Calibri" panose="020F0502020204030204"/>
              <a:ea typeface="+mn-ea"/>
              <a:cs typeface="+mn-cs"/>
            </a:rPr>
            <a:t>You can host them on a website (e.g. </a:t>
          </a:r>
          <a:r>
            <a:rPr lang="en-GB" sz="2000" kern="1200" dirty="0" err="1">
              <a:latin typeface="Calibri" panose="020F0502020204030204"/>
              <a:ea typeface="+mn-ea"/>
              <a:cs typeface="+mn-cs"/>
            </a:rPr>
            <a:t>github</a:t>
          </a:r>
          <a:r>
            <a:rPr lang="en-GB" sz="2000" kern="1200" dirty="0">
              <a:latin typeface="Calibri" panose="020F0502020204030204"/>
              <a:ea typeface="+mn-ea"/>
              <a:cs typeface="+mn-cs"/>
            </a:rPr>
            <a:t>)</a:t>
          </a:r>
        </a:p>
      </dgm:t>
    </dgm:pt>
    <dgm:pt modelId="{8D5BF5A6-6889-4171-B723-5A2A75648A6C}" type="parTrans" cxnId="{60C24392-3595-4F4C-ADFB-7D327F18D378}">
      <dgm:prSet/>
      <dgm:spPr/>
      <dgm:t>
        <a:bodyPr/>
        <a:lstStyle/>
        <a:p>
          <a:endParaRPr lang="en-GB"/>
        </a:p>
      </dgm:t>
    </dgm:pt>
    <dgm:pt modelId="{FB7CB506-13DE-4CA5-A4DD-3A7B036ACA6C}" type="sibTrans" cxnId="{60C24392-3595-4F4C-ADFB-7D327F18D378}">
      <dgm:prSet/>
      <dgm:spPr/>
      <dgm:t>
        <a:bodyPr/>
        <a:lstStyle/>
        <a:p>
          <a:endParaRPr lang="en-GB"/>
        </a:p>
      </dgm:t>
    </dgm:pt>
    <dgm:pt modelId="{05E6CB55-4377-554A-94E2-E47D2C2A4633}" type="pres">
      <dgm:prSet presAssocID="{DEDC2424-FF70-B54C-A732-4320B33E0E86}" presName="Name0" presStyleCnt="0">
        <dgm:presLayoutVars>
          <dgm:dir/>
          <dgm:animLvl val="lvl"/>
          <dgm:resizeHandles val="exact"/>
        </dgm:presLayoutVars>
      </dgm:prSet>
      <dgm:spPr/>
    </dgm:pt>
    <dgm:pt modelId="{99BEE74A-4D35-5D46-9D7E-67475A538C38}" type="pres">
      <dgm:prSet presAssocID="{AA5CB2D5-9653-4C44-8D53-477347B289B6}" presName="composite" presStyleCnt="0"/>
      <dgm:spPr/>
    </dgm:pt>
    <dgm:pt modelId="{93C334B0-EBBC-BC4B-9108-8352DD7415D7}" type="pres">
      <dgm:prSet presAssocID="{AA5CB2D5-9653-4C44-8D53-477347B289B6}" presName="parTx" presStyleLbl="alignNode1" presStyleIdx="0" presStyleCnt="2" custScaleY="83448">
        <dgm:presLayoutVars>
          <dgm:chMax val="0"/>
          <dgm:chPref val="0"/>
          <dgm:bulletEnabled val="1"/>
        </dgm:presLayoutVars>
      </dgm:prSet>
      <dgm:spPr/>
    </dgm:pt>
    <dgm:pt modelId="{E3A61E79-4DA0-7C4E-9F6E-87A3EDED7179}" type="pres">
      <dgm:prSet presAssocID="{AA5CB2D5-9653-4C44-8D53-477347B289B6}" presName="desTx" presStyleLbl="alignAccFollowNode1" presStyleIdx="0" presStyleCnt="2">
        <dgm:presLayoutVars>
          <dgm:bulletEnabled val="1"/>
        </dgm:presLayoutVars>
      </dgm:prSet>
      <dgm:spPr/>
    </dgm:pt>
    <dgm:pt modelId="{7AAB1848-1FBB-0242-8426-2984F557B652}" type="pres">
      <dgm:prSet presAssocID="{77836F41-86F4-2245-8949-86D5EA5B9726}" presName="space" presStyleCnt="0"/>
      <dgm:spPr/>
    </dgm:pt>
    <dgm:pt modelId="{6A99A1BB-39C4-3942-B374-B19DBAB90EC6}" type="pres">
      <dgm:prSet presAssocID="{66593C88-B9E6-E441-A4C6-5B768964BBE9}" presName="composite" presStyleCnt="0"/>
      <dgm:spPr/>
    </dgm:pt>
    <dgm:pt modelId="{15EFCE2C-AD9C-8B44-93FB-E17DBFEA725D}" type="pres">
      <dgm:prSet presAssocID="{66593C88-B9E6-E441-A4C6-5B768964BBE9}" presName="parTx" presStyleLbl="alignNode1" presStyleIdx="1" presStyleCnt="2" custScaleY="83448">
        <dgm:presLayoutVars>
          <dgm:chMax val="0"/>
          <dgm:chPref val="0"/>
          <dgm:bulletEnabled val="1"/>
        </dgm:presLayoutVars>
      </dgm:prSet>
      <dgm:spPr/>
    </dgm:pt>
    <dgm:pt modelId="{16579362-515D-724E-BE98-A3A03020247A}" type="pres">
      <dgm:prSet presAssocID="{66593C88-B9E6-E441-A4C6-5B768964BBE9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FE2FD201-A6D8-B14A-B23F-51205DAD5C08}" type="presOf" srcId="{DEDC2424-FF70-B54C-A732-4320B33E0E86}" destId="{05E6CB55-4377-554A-94E2-E47D2C2A4633}" srcOrd="0" destOrd="0" presId="urn:microsoft.com/office/officeart/2005/8/layout/hList1"/>
    <dgm:cxn modelId="{AC94E81E-E6DD-4A5E-B918-D40F14C0DEF0}" type="presOf" srcId="{05D69A0A-DC8A-472C-AF1D-632C331342D3}" destId="{16579362-515D-724E-BE98-A3A03020247A}" srcOrd="0" destOrd="2" presId="urn:microsoft.com/office/officeart/2005/8/layout/hList1"/>
    <dgm:cxn modelId="{FA13BA2D-4C74-46C9-8A2B-A4232658D723}" type="presOf" srcId="{1B4A0905-001E-46BF-B265-EC5BBC93473C}" destId="{16579362-515D-724E-BE98-A3A03020247A}" srcOrd="0" destOrd="3" presId="urn:microsoft.com/office/officeart/2005/8/layout/hList1"/>
    <dgm:cxn modelId="{27A34931-7C05-674D-8B32-EE779F585368}" srcId="{AA5CB2D5-9653-4C44-8D53-477347B289B6}" destId="{E5DCA751-EA08-2242-8AA2-130FBCA6E423}" srcOrd="2" destOrd="0" parTransId="{340FBD7C-EBA8-3A47-ACAE-2AFD7AEBFEE4}" sibTransId="{73DE4FF0-9F53-754A-A65C-DF5F6658EC1F}"/>
    <dgm:cxn modelId="{6A39A831-9D86-4181-AD8A-A8F936FEBCE6}" srcId="{66593C88-B9E6-E441-A4C6-5B768964BBE9}" destId="{2B81B365-1F7A-4C93-BE92-A9E1BA1F53CA}" srcOrd="1" destOrd="0" parTransId="{F7B81D88-3C16-4064-B714-BB40F5528C31}" sibTransId="{FC491986-29EB-49A9-B65F-DA1B28C994CB}"/>
    <dgm:cxn modelId="{FA437C3A-EFF6-F944-B21E-7B27A9A58143}" type="presOf" srcId="{66593C88-B9E6-E441-A4C6-5B768964BBE9}" destId="{15EFCE2C-AD9C-8B44-93FB-E17DBFEA725D}" srcOrd="0" destOrd="0" presId="urn:microsoft.com/office/officeart/2005/8/layout/hList1"/>
    <dgm:cxn modelId="{A019403C-FF91-8449-AAAA-1996DD398D32}" type="presOf" srcId="{AA5CB2D5-9653-4C44-8D53-477347B289B6}" destId="{93C334B0-EBBC-BC4B-9108-8352DD7415D7}" srcOrd="0" destOrd="0" presId="urn:microsoft.com/office/officeart/2005/8/layout/hList1"/>
    <dgm:cxn modelId="{162F5466-A402-432D-ADDA-F2EE096B6617}" type="presOf" srcId="{7A449404-ABE8-4667-836F-97EE6230D0DD}" destId="{E3A61E79-4DA0-7C4E-9F6E-87A3EDED7179}" srcOrd="0" destOrd="0" presId="urn:microsoft.com/office/officeart/2005/8/layout/hList1"/>
    <dgm:cxn modelId="{C61EFA6D-67A2-D445-9588-898107700452}" srcId="{AA5CB2D5-9653-4C44-8D53-477347B289B6}" destId="{8E04CE31-6398-3D4B-A30E-75E67F0E8CF3}" srcOrd="1" destOrd="0" parTransId="{B4E59E8C-E1CB-F843-8B60-EAB690BFF8D0}" sibTransId="{14C49797-9E68-6843-B429-2D567201FA55}"/>
    <dgm:cxn modelId="{C3F46951-A1F8-744B-9F57-EDC8B837FF20}" type="presOf" srcId="{8E04CE31-6398-3D4B-A30E-75E67F0E8CF3}" destId="{E3A61E79-4DA0-7C4E-9F6E-87A3EDED7179}" srcOrd="0" destOrd="1" presId="urn:microsoft.com/office/officeart/2005/8/layout/hList1"/>
    <dgm:cxn modelId="{1BF77A87-B988-4457-A1EB-3CC127B66E55}" srcId="{66593C88-B9E6-E441-A4C6-5B768964BBE9}" destId="{05D69A0A-DC8A-472C-AF1D-632C331342D3}" srcOrd="2" destOrd="0" parTransId="{66D34944-C6DA-4028-BA87-13A53BC49585}" sibTransId="{DA951B6C-7C5A-41E0-8FF3-09E015CB648A}"/>
    <dgm:cxn modelId="{60C24392-3595-4F4C-ADFB-7D327F18D378}" srcId="{66593C88-B9E6-E441-A4C6-5B768964BBE9}" destId="{1B4A0905-001E-46BF-B265-EC5BBC93473C}" srcOrd="3" destOrd="0" parTransId="{8D5BF5A6-6889-4171-B723-5A2A75648A6C}" sibTransId="{FB7CB506-13DE-4CA5-A4DD-3A7B036ACA6C}"/>
    <dgm:cxn modelId="{B11BD297-A8A8-FC45-984E-35DEA2FB5548}" srcId="{66593C88-B9E6-E441-A4C6-5B768964BBE9}" destId="{FBA8B6E3-B83D-394F-AA9A-C3E121755A0E}" srcOrd="0" destOrd="0" parTransId="{8131754D-0B04-E54B-A6D9-B6BD62910E8D}" sibTransId="{79532734-C89B-6D41-8F1A-47208FEE9557}"/>
    <dgm:cxn modelId="{A3D9219B-0C49-45F9-820E-E841F110D661}" srcId="{AA5CB2D5-9653-4C44-8D53-477347B289B6}" destId="{7A449404-ABE8-4667-836F-97EE6230D0DD}" srcOrd="0" destOrd="0" parTransId="{D24B3E28-8988-425E-9AD4-CD39BE0BB931}" sibTransId="{073052BF-5B0B-4CD4-9885-DF7974229294}"/>
    <dgm:cxn modelId="{476E359C-4AFB-A146-A23F-19D951733A72}" type="presOf" srcId="{E5DCA751-EA08-2242-8AA2-130FBCA6E423}" destId="{E3A61E79-4DA0-7C4E-9F6E-87A3EDED7179}" srcOrd="0" destOrd="2" presId="urn:microsoft.com/office/officeart/2005/8/layout/hList1"/>
    <dgm:cxn modelId="{B5610DA8-E60B-634C-99DE-0A130386A1A6}" type="presOf" srcId="{FBA8B6E3-B83D-394F-AA9A-C3E121755A0E}" destId="{16579362-515D-724E-BE98-A3A03020247A}" srcOrd="0" destOrd="0" presId="urn:microsoft.com/office/officeart/2005/8/layout/hList1"/>
    <dgm:cxn modelId="{907926C5-3163-754B-8E2B-0630EBB93AD7}" srcId="{DEDC2424-FF70-B54C-A732-4320B33E0E86}" destId="{AA5CB2D5-9653-4C44-8D53-477347B289B6}" srcOrd="0" destOrd="0" parTransId="{69D1AFDB-C1DA-D44B-A1E3-F05815B7DAB0}" sibTransId="{77836F41-86F4-2245-8949-86D5EA5B9726}"/>
    <dgm:cxn modelId="{4F9DD0C7-E950-E64B-B80E-296B469A235E}" srcId="{DEDC2424-FF70-B54C-A732-4320B33E0E86}" destId="{66593C88-B9E6-E441-A4C6-5B768964BBE9}" srcOrd="1" destOrd="0" parTransId="{1A653D6E-639C-5749-B3DE-DAA67BCACB6A}" sibTransId="{6EB848EC-48DF-EE49-84B2-222597B95E8F}"/>
    <dgm:cxn modelId="{E25130D4-C8C6-4E8F-A1C8-3818FFF7F023}" srcId="{AA5CB2D5-9653-4C44-8D53-477347B289B6}" destId="{FF572AA4-CCAB-4382-8107-5CAD40C65ED8}" srcOrd="3" destOrd="0" parTransId="{9AEB6557-CF0C-4295-904C-5B35A0950F94}" sibTransId="{0DE96333-4061-4E7A-9CD5-9AA56CA0CA47}"/>
    <dgm:cxn modelId="{8C8CEAD8-4019-4374-A91C-F795AA7C1427}" type="presOf" srcId="{2B81B365-1F7A-4C93-BE92-A9E1BA1F53CA}" destId="{16579362-515D-724E-BE98-A3A03020247A}" srcOrd="0" destOrd="1" presId="urn:microsoft.com/office/officeart/2005/8/layout/hList1"/>
    <dgm:cxn modelId="{DB0A7AEB-347B-43C0-9A85-2A41A7385B1E}" type="presOf" srcId="{FF572AA4-CCAB-4382-8107-5CAD40C65ED8}" destId="{E3A61E79-4DA0-7C4E-9F6E-87A3EDED7179}" srcOrd="0" destOrd="3" presId="urn:microsoft.com/office/officeart/2005/8/layout/hList1"/>
    <dgm:cxn modelId="{6458A0BF-2D9D-3F47-90F8-DB31F289837D}" type="presParOf" srcId="{05E6CB55-4377-554A-94E2-E47D2C2A4633}" destId="{99BEE74A-4D35-5D46-9D7E-67475A538C38}" srcOrd="0" destOrd="0" presId="urn:microsoft.com/office/officeart/2005/8/layout/hList1"/>
    <dgm:cxn modelId="{A71961F9-49AF-1048-B6FC-9B8A4C08D9C8}" type="presParOf" srcId="{99BEE74A-4D35-5D46-9D7E-67475A538C38}" destId="{93C334B0-EBBC-BC4B-9108-8352DD7415D7}" srcOrd="0" destOrd="0" presId="urn:microsoft.com/office/officeart/2005/8/layout/hList1"/>
    <dgm:cxn modelId="{3F62D7EF-656A-AC41-AE96-08C2851AC7C6}" type="presParOf" srcId="{99BEE74A-4D35-5D46-9D7E-67475A538C38}" destId="{E3A61E79-4DA0-7C4E-9F6E-87A3EDED7179}" srcOrd="1" destOrd="0" presId="urn:microsoft.com/office/officeart/2005/8/layout/hList1"/>
    <dgm:cxn modelId="{F9C0B59F-CDA2-D747-A45E-26916BF3ECE5}" type="presParOf" srcId="{05E6CB55-4377-554A-94E2-E47D2C2A4633}" destId="{7AAB1848-1FBB-0242-8426-2984F557B652}" srcOrd="1" destOrd="0" presId="urn:microsoft.com/office/officeart/2005/8/layout/hList1"/>
    <dgm:cxn modelId="{3F5E5146-DD15-024A-99CA-FA0063015327}" type="presParOf" srcId="{05E6CB55-4377-554A-94E2-E47D2C2A4633}" destId="{6A99A1BB-39C4-3942-B374-B19DBAB90EC6}" srcOrd="2" destOrd="0" presId="urn:microsoft.com/office/officeart/2005/8/layout/hList1"/>
    <dgm:cxn modelId="{D4F11366-BE32-3446-872D-99611F5D0F01}" type="presParOf" srcId="{6A99A1BB-39C4-3942-B374-B19DBAB90EC6}" destId="{15EFCE2C-AD9C-8B44-93FB-E17DBFEA725D}" srcOrd="0" destOrd="0" presId="urn:microsoft.com/office/officeart/2005/8/layout/hList1"/>
    <dgm:cxn modelId="{68933F13-E0C1-7C46-A01B-4049879E7913}" type="presParOf" srcId="{6A99A1BB-39C4-3942-B374-B19DBAB90EC6}" destId="{16579362-515D-724E-BE98-A3A03020247A}" srcOrd="1" destOrd="0" presId="urn:microsoft.com/office/officeart/2005/8/layout/hList1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C334B0-EBBC-BC4B-9108-8352DD7415D7}">
      <dsp:nvSpPr>
        <dsp:cNvPr id="0" name=""/>
        <dsp:cNvSpPr/>
      </dsp:nvSpPr>
      <dsp:spPr>
        <a:xfrm>
          <a:off x="51" y="307556"/>
          <a:ext cx="4913783" cy="10710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R &amp; R</a:t>
          </a:r>
          <a:r>
            <a:rPr lang="zh-CN" altLang="en-US" sz="2400" kern="1200" dirty="0"/>
            <a:t> </a:t>
          </a:r>
          <a:r>
            <a:rPr lang="en-US" altLang="zh-CN" sz="2400" kern="1200" dirty="0"/>
            <a:t>studio</a:t>
          </a:r>
          <a:endParaRPr lang="en-GB" sz="2400" kern="1200" dirty="0"/>
        </a:p>
      </dsp:txBody>
      <dsp:txXfrm>
        <a:off x="51" y="307556"/>
        <a:ext cx="4913783" cy="1071075"/>
      </dsp:txXfrm>
    </dsp:sp>
    <dsp:sp modelId="{E3A61E79-4DA0-7C4E-9F6E-87A3EDED7179}">
      <dsp:nvSpPr>
        <dsp:cNvPr id="0" name=""/>
        <dsp:cNvSpPr/>
      </dsp:nvSpPr>
      <dsp:spPr>
        <a:xfrm>
          <a:off x="51" y="1272408"/>
          <a:ext cx="4913783" cy="281088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b="1" kern="1200" dirty="0"/>
            <a:t>R</a:t>
          </a:r>
          <a:r>
            <a:rPr lang="en-GB" sz="2000" kern="1200" dirty="0"/>
            <a:t> needs to be installed on your computer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b="1" kern="1200" dirty="0"/>
            <a:t>RStudio</a:t>
          </a:r>
          <a:r>
            <a:rPr lang="en-GB" sz="2000" kern="1200" dirty="0"/>
            <a:t> – for developing and testing your worksheets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b="1" kern="1200" dirty="0"/>
            <a:t>The </a:t>
          </a:r>
          <a:r>
            <a:rPr lang="en-GB" sz="2000" b="1" kern="1200" dirty="0" err="1"/>
            <a:t>webexercises</a:t>
          </a:r>
          <a:r>
            <a:rPr lang="en-GB" sz="2000" b="1" kern="1200" dirty="0"/>
            <a:t> package</a:t>
          </a:r>
          <a:r>
            <a:rPr lang="en-GB" sz="2000" kern="1200" dirty="0"/>
            <a:t> – to embed interactive components within R Markdown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b="1" kern="1200" dirty="0"/>
            <a:t>Write R Markdown files</a:t>
          </a:r>
          <a:r>
            <a:rPr lang="en-GB" sz="2000" kern="1200" dirty="0"/>
            <a:t> – to structure worksheets</a:t>
          </a:r>
        </a:p>
      </dsp:txBody>
      <dsp:txXfrm>
        <a:off x="51" y="1272408"/>
        <a:ext cx="4913783" cy="2810880"/>
      </dsp:txXfrm>
    </dsp:sp>
    <dsp:sp modelId="{15EFCE2C-AD9C-8B44-93FB-E17DBFEA725D}">
      <dsp:nvSpPr>
        <dsp:cNvPr id="0" name=""/>
        <dsp:cNvSpPr/>
      </dsp:nvSpPr>
      <dsp:spPr>
        <a:xfrm>
          <a:off x="5601764" y="307556"/>
          <a:ext cx="4913783" cy="10710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Output</a:t>
          </a:r>
          <a:endParaRPr lang="en-GB" sz="2400" kern="1200" dirty="0"/>
        </a:p>
      </dsp:txBody>
      <dsp:txXfrm>
        <a:off x="5601764" y="307556"/>
        <a:ext cx="4913783" cy="1071075"/>
      </dsp:txXfrm>
    </dsp:sp>
    <dsp:sp modelId="{16579362-515D-724E-BE98-A3A03020247A}">
      <dsp:nvSpPr>
        <dsp:cNvPr id="0" name=""/>
        <dsp:cNvSpPr/>
      </dsp:nvSpPr>
      <dsp:spPr>
        <a:xfrm>
          <a:off x="5601764" y="1272408"/>
          <a:ext cx="4913783" cy="281088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b="1" kern="1200" dirty="0">
              <a:latin typeface="Calibri" panose="020F0502020204030204"/>
              <a:ea typeface="+mn-ea"/>
              <a:cs typeface="+mn-cs"/>
            </a:rPr>
            <a:t>HTML output </a:t>
          </a:r>
          <a:r>
            <a:rPr lang="en-GB" sz="2000" kern="1200" dirty="0">
              <a:latin typeface="Calibri" panose="020F0502020204030204"/>
              <a:ea typeface="+mn-ea"/>
              <a:cs typeface="+mn-cs"/>
            </a:rPr>
            <a:t>– to publish the worksheets as interactive documents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>
              <a:latin typeface="Calibri" panose="020F0502020204030204"/>
              <a:ea typeface="+mn-ea"/>
              <a:cs typeface="+mn-cs"/>
            </a:rPr>
            <a:t>These can be shared as files through VLEs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>
              <a:latin typeface="Calibri" panose="020F0502020204030204"/>
              <a:ea typeface="+mn-ea"/>
              <a:cs typeface="+mn-cs"/>
            </a:rPr>
            <a:t>Students can download these and work on them (also offline), or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>
              <a:latin typeface="Calibri" panose="020F0502020204030204"/>
              <a:ea typeface="+mn-ea"/>
              <a:cs typeface="+mn-cs"/>
            </a:rPr>
            <a:t>You can host them on a website (e.g. </a:t>
          </a:r>
          <a:r>
            <a:rPr lang="en-GB" sz="2000" kern="1200" dirty="0" err="1">
              <a:latin typeface="Calibri" panose="020F0502020204030204"/>
              <a:ea typeface="+mn-ea"/>
              <a:cs typeface="+mn-cs"/>
            </a:rPr>
            <a:t>github</a:t>
          </a:r>
          <a:r>
            <a:rPr lang="en-GB" sz="2000" kern="1200" dirty="0">
              <a:latin typeface="Calibri" panose="020F0502020204030204"/>
              <a:ea typeface="+mn-ea"/>
              <a:cs typeface="+mn-cs"/>
            </a:rPr>
            <a:t>)</a:t>
          </a:r>
        </a:p>
      </dsp:txBody>
      <dsp:txXfrm>
        <a:off x="5601764" y="1272408"/>
        <a:ext cx="4913783" cy="2810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0T09:59:49.56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0 207 0,'2098'-207'0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0T14:06:10.67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1,'12'1,"0"1,0 0,0 1,-1 0,23 10,10 3,478 80,-371-74,17 1,300 1,-321-24,161-5,-257 1,-1-3,0-1,97-30,-121 29,12-5,0 2,66-12,4 7,15-2,148-4,-59 23,-160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0T14:06:12.64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1,'514'16,"182"-4,-431-14,-189 2,-54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0T10:00:01.68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 0,'2261'-26'0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0T19:13:04.07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1,'522'0,"-495"1,-1 2,33 7,-28-4,33 1,45 7,-74-7,51 1,250-7,-154-2,-150 2,0 3,34 7,-5-1,6 2,-36-6,62 5,442-11,-250-1,287 1,-548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0T19:13:21.78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0 113,'129'2,"147"-4,-110-15,-103 8,92-16,-100 13,2 3,84-2,-117 11,2 0,0 0,0-2,34-6,-19 1,-1 1,52-1,84 8,-60 2,975-4,-1068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0T14:32:44.00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0,'4522'0'0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0T14:04:26.741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1 177,'889'0,"-855"-1,49-10,25-1,38 11,169-14,-183 5,186 8,-149 4,1470-2,-1591-2,51-9,46-3,939 15,-1058-3,-1 0,0-2,47-13,-45 9,1 2,52-6,-56 10,1-2,-1-1,27-9,37-6,-59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0T14:04:29.42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0 181,'87'-5,"-1"-4,109-24,-26 4,-73 16,162-1,762 14,-975-2,-1-3,80-18,-26 4,-51 10,-6 2,56-4,-64 10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0T14:05:49.245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55,'5'4,"-1"-1,1 0,0 0,0-1,0 1,0-1,0 0,0 0,9 1,55 9,-51-10,74 8,1-5,98-8,-44 0,-91 4,54-1,127-15,-209 11,-1 1,0 0,-1-2,1-2,-1 0,28-12,-33 10,1 1,-1 2,1 0,1 1,-1 1,31-1,142 7,-80 1,526-3,-610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0T14:06:05.542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0,'1143'50'0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646C07-FEB6-A24A-825A-896B832821A6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688DED-9A28-EE4A-BED4-198A7A8D1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99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88DED-9A28-EE4A-BED4-198A7A8D1A8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39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561C2-2614-2BE2-7B1C-B95FB70421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983829-0A52-CE3C-7952-195596DFCC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33D81-37C4-2B64-772E-AA0AA0DB4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5425-D0E0-484F-B15E-0A4EA02E289E}" type="datetime1">
              <a:rPr lang="en-GB" smtClean="0"/>
              <a:t>19/08/2025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2F7B4-9C77-AD57-7DC7-EEE7492F2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56326-D890-9BAB-6DB4-D2D806767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D647F-E76C-A247-A7DC-42A5492D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86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4271-CA0C-220C-81C2-0C45A2577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82E165-53AA-10B7-BB99-B9CB51A4F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D8992-03E2-D0C9-59D2-385CE1B30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EFAB7-DC2F-4341-A3F4-3B259F642E64}" type="datetime1">
              <a:rPr lang="en-GB" smtClean="0"/>
              <a:t>19/08/2025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55EB7-EFEF-D0E8-998C-08528FA03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BCB70-AD1E-C30B-B868-1A137DCF1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D647F-E76C-A247-A7DC-42A5492D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863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0D2AE9-3476-B583-16D5-D002F6BFF7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01D7E3-C17F-EF36-3CC4-0AC336204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1D263-94A4-C743-C7AF-44EC3D4CD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29D7A-6CF4-C549-8943-5949BE4713C0}" type="datetime1">
              <a:rPr lang="en-GB" smtClean="0"/>
              <a:t>19/08/2025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89598-FCA3-614D-CABA-B9BF1AFF9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CF2DC-038B-D875-7674-2A492E9B3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D647F-E76C-A247-A7DC-42A5492D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15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4B148-7187-B0CC-E7C2-246037EB5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46366-5BA1-CF1C-2580-93F065061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102DA-6D86-C18A-A036-91F0002C9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DD7E2-17AC-6446-8903-FFCACE8EEA26}" type="datetime1">
              <a:rPr lang="en-GB" smtClean="0"/>
              <a:t>19/08/2025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48F66-F57C-C82E-0042-54BEB1E7D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8C97A-E77B-3002-31F2-3F8570584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D647F-E76C-A247-A7DC-42A5492D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3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5BAB0-BA8B-252B-E849-377CE332D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FF575-4A87-9F1E-5E59-3B9751FDF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EBD50-1466-8B20-255D-2F48850B2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76D6-966A-D142-8529-9E7031701B8F}" type="datetime1">
              <a:rPr lang="en-GB" smtClean="0"/>
              <a:t>19/08/2025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765D4-F8AB-3C2E-C754-4D048062B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553AC-E4D2-4D58-12BA-4AEBB8064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D647F-E76C-A247-A7DC-42A5492D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6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D48BA-1E01-DC0B-1D6F-DFC496EEE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7E2F8-159C-2D67-D854-F06B24BB5A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59C664-02E2-06A6-84F2-525360B30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142CD-8D2F-CC82-6954-7435DA82D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1280D-8B40-964A-9FB5-9FB05CBC6AE6}" type="datetime1">
              <a:rPr lang="en-GB" smtClean="0"/>
              <a:t>19/08/2025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4CE82-4C13-5499-98BB-FF306EBBC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C9F11-4230-9CDE-AB7B-B4DB1DE3B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D647F-E76C-A247-A7DC-42A5492D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99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76664-C9B9-0892-2471-58CF23F24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C53F34-7B4A-D654-1D72-F720F5FB8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07EBDF-A0A7-C076-BC39-9921BADE5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2E085-CF43-5304-3DA7-1076B79223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58A278-E7A1-FD6B-D258-328571F8D8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98C93E-BE43-E202-BDD5-9C47800D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D55EC-1300-934C-A307-97BF0D87F4B8}" type="datetime1">
              <a:rPr lang="en-GB" smtClean="0"/>
              <a:t>19/08/2025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1F79E0-176F-EE0E-7011-E69A5D8A3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8BD595-43A9-543A-856E-C86874D3F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D647F-E76C-A247-A7DC-42A5492D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445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F0D33-315C-7A2B-6616-44190E976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F7E066-558B-9E18-B77C-6A9F9D0D5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83F1-7D91-A447-8BC1-6454E5928C32}" type="datetime1">
              <a:rPr lang="en-GB" smtClean="0"/>
              <a:t>19/08/2025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97D5D1-E14C-B260-157A-E7D42B23C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70E175-CDAC-7714-735E-B584EB193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D647F-E76C-A247-A7DC-42A5492D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87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84D5F7-E95A-85F5-517A-4EB0414CA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8029-4CC3-9447-8737-15AB747FDC2F}" type="datetime1">
              <a:rPr lang="en-GB" smtClean="0"/>
              <a:t>19/08/2025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A29C1-8634-BF61-5CA3-1A9B0E28A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E04E4A-DF5A-D78C-5A18-8CDB01549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D647F-E76C-A247-A7DC-42A5492D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98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6FB8D-8967-D1D3-140B-287D91E70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37D10-96EF-C773-161B-7EEC4CF3C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2096FD-4240-0E56-EA1F-477FC9D9D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ED2D98-194D-A57F-944B-626F908CE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589B-65DF-5F41-A074-7AE6E4159B30}" type="datetime1">
              <a:rPr lang="en-GB" smtClean="0"/>
              <a:t>19/08/2025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3A21C6-5868-6670-B31B-25867B8FF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87CB3-E975-969E-7B48-4B741BD50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D647F-E76C-A247-A7DC-42A5492D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42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A6338-2063-DDA7-B8B1-723AB8ADB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45C68F-96EC-DA64-AE25-F6BF292A7B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EA28D6-6CBE-EEB5-C89A-3E66FD141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3856C7-0F16-8666-B88C-354F889CC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8D526-017B-6545-BB5E-DA0E3938C22C}" type="datetime1">
              <a:rPr lang="en-GB" smtClean="0"/>
              <a:t>19/08/2025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2976A3-DCDA-A424-434E-8CF03E00B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822B7-B43B-5C5A-6D4E-F17EAC776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D647F-E76C-A247-A7DC-42A5492D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518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CB08FB-8BE0-F310-0DC5-CE11B81F0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2CF23-4834-1240-083E-F2E705195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6999B-D552-0B6D-20FB-265241F55C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7B4AE-C3DB-F74E-B579-B56945C49C81}" type="datetime1">
              <a:rPr lang="en-GB" smtClean="0"/>
              <a:t>19/08/2025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E5B2E-39C6-0ECB-F1EF-4492217426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769CC-A6BB-659F-1B7B-66CCFA21B9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D647F-E76C-A247-A7DC-42A5492D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05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customXml" Target="../ink/ink2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1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11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1.png"/><Relationship Id="rId7" Type="http://schemas.openxmlformats.org/officeDocument/2006/relationships/image" Target="../media/image11.png"/><Relationship Id="rId12" Type="http://schemas.openxmlformats.org/officeDocument/2006/relationships/image" Target="../media/image24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customXml" Target="../ink/ink4.xml"/><Relationship Id="rId5" Type="http://schemas.openxmlformats.org/officeDocument/2006/relationships/image" Target="../media/image6.png"/><Relationship Id="rId10" Type="http://schemas.openxmlformats.org/officeDocument/2006/relationships/image" Target="../media/image23.png"/><Relationship Id="rId4" Type="http://schemas.openxmlformats.org/officeDocument/2006/relationships/image" Target="../media/image5.png"/><Relationship Id="rId9" Type="http://schemas.openxmlformats.org/officeDocument/2006/relationships/customXml" Target="../ink/ink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9.png"/><Relationship Id="rId7" Type="http://schemas.openxmlformats.org/officeDocument/2006/relationships/customXml" Target="../ink/ink5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0.png"/><Relationship Id="rId7" Type="http://schemas.openxmlformats.org/officeDocument/2006/relationships/image" Target="../media/image10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0.png"/><Relationship Id="rId7" Type="http://schemas.openxmlformats.org/officeDocument/2006/relationships/image" Target="../media/image7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11.png"/><Relationship Id="rId4" Type="http://schemas.openxmlformats.org/officeDocument/2006/relationships/image" Target="../media/image31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7.xml"/><Relationship Id="rId3" Type="http://schemas.openxmlformats.org/officeDocument/2006/relationships/image" Target="../media/image30.png"/><Relationship Id="rId7" Type="http://schemas.openxmlformats.org/officeDocument/2006/relationships/image" Target="../media/image7.png"/><Relationship Id="rId12" Type="http://schemas.openxmlformats.org/officeDocument/2006/relationships/image" Target="../media/image35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customXml" Target="../ink/ink6.xml"/><Relationship Id="rId5" Type="http://schemas.openxmlformats.org/officeDocument/2006/relationships/image" Target="../media/image32.png"/><Relationship Id="rId10" Type="http://schemas.openxmlformats.org/officeDocument/2006/relationships/image" Target="../media/image11.png"/><Relationship Id="rId4" Type="http://schemas.openxmlformats.org/officeDocument/2006/relationships/image" Target="../media/image31.png"/><Relationship Id="rId9" Type="http://schemas.openxmlformats.org/officeDocument/2006/relationships/image" Target="../media/image10.png"/><Relationship Id="rId1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7.png"/><Relationship Id="rId7" Type="http://schemas.openxmlformats.org/officeDocument/2006/relationships/image" Target="../media/image9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11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9.png"/><Relationship Id="rId7" Type="http://schemas.openxmlformats.org/officeDocument/2006/relationships/image" Target="../media/image9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7.png"/><Relationship Id="rId3" Type="http://schemas.openxmlformats.org/officeDocument/2006/relationships/image" Target="../media/image39.png"/><Relationship Id="rId7" Type="http://schemas.openxmlformats.org/officeDocument/2006/relationships/customXml" Target="../ink/ink9.xml"/><Relationship Id="rId12" Type="http://schemas.openxmlformats.org/officeDocument/2006/relationships/image" Target="../media/image45.png"/><Relationship Id="rId2" Type="http://schemas.openxmlformats.org/officeDocument/2006/relationships/image" Target="../media/image12.jpe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customXml" Target="../ink/ink11.xml"/><Relationship Id="rId5" Type="http://schemas.openxmlformats.org/officeDocument/2006/relationships/customXml" Target="../ink/ink8.xml"/><Relationship Id="rId15" Type="http://schemas.openxmlformats.org/officeDocument/2006/relationships/image" Target="../media/image9.png"/><Relationship Id="rId10" Type="http://schemas.openxmlformats.org/officeDocument/2006/relationships/image" Target="../media/image44.png"/><Relationship Id="rId4" Type="http://schemas.openxmlformats.org/officeDocument/2006/relationships/image" Target="../media/image41.png"/><Relationship Id="rId9" Type="http://schemas.openxmlformats.org/officeDocument/2006/relationships/customXml" Target="../ink/ink10.xml"/><Relationship Id="rId1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tasquad/DEE2025_coding/blob/master/DataWalkThrough_DEE2025.html" TargetMode="External"/><Relationship Id="rId2" Type="http://schemas.openxmlformats.org/officeDocument/2006/relationships/hyperlink" Target="https://github.com/datasquad/DEE2025_coding/blob/master/DataWalkThrough_DEE2025.Rmd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46.png"/><Relationship Id="rId4" Type="http://schemas.openxmlformats.org/officeDocument/2006/relationships/hyperlink" Target="https://github.com/datasquad/DEE2025_coding/tree/master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jcse.com/docs/INDJCSE24-15-03-048.pdf" TargetMode="External"/><Relationship Id="rId2" Type="http://schemas.openxmlformats.org/officeDocument/2006/relationships/hyperlink" Target="https://doi.org/10.1145/3623762.36334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hyperlink" Target="https://pretty-jupyter.readthedocs.io/en/latest/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hyperlink" Target="https://cran.r-project.org/web/packages/webexercises/index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jpeg"/><Relationship Id="rId5" Type="http://schemas.openxmlformats.org/officeDocument/2006/relationships/image" Target="../media/image7.png"/><Relationship Id="rId10" Type="http://schemas.openxmlformats.org/officeDocument/2006/relationships/image" Target="../media/image12.jpe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42526-61DB-6E68-691B-B165E43A64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3600" b="1" dirty="0"/>
              <a:t>Beyond Syntax: Teaching Problem-Solving in R and Python through Real-Life Coding Challenges</a:t>
            </a:r>
            <a:br>
              <a:rPr lang="en-GB" sz="3600" b="1" dirty="0"/>
            </a:br>
            <a:br>
              <a:rPr lang="en-GB" sz="3600" b="1" dirty="0"/>
            </a:br>
            <a:r>
              <a:rPr lang="en-GB" sz="2800" b="1" dirty="0"/>
              <a:t>DEE2025 Conference</a:t>
            </a:r>
            <a:endParaRPr lang="en-US" sz="3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BEBA8-AD3C-92B6-B371-22F94B33D3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Ralf Becker (University of Manchester)</a:t>
            </a:r>
            <a:br>
              <a:rPr lang="en-US" dirty="0"/>
            </a:br>
            <a:r>
              <a:rPr lang="en-US" dirty="0"/>
              <a:t>Yichen Zhu (Aston University)</a:t>
            </a:r>
          </a:p>
        </p:txBody>
      </p:sp>
    </p:spTree>
    <p:extLst>
      <p:ext uri="{BB962C8B-B14F-4D97-AF65-F5344CB8AC3E}">
        <p14:creationId xmlns:p14="http://schemas.microsoft.com/office/powerpoint/2010/main" val="1558958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52039-5049-5B99-3B51-E31E376A2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392" y="365125"/>
            <a:ext cx="9360408" cy="1097915"/>
          </a:xfrm>
        </p:spPr>
        <p:txBody>
          <a:bodyPr/>
          <a:lstStyle/>
          <a:p>
            <a:r>
              <a:rPr lang="en-GB" dirty="0" err="1"/>
              <a:t>Rmarkdown</a:t>
            </a:r>
            <a:r>
              <a:rPr lang="en-GB" dirty="0"/>
              <a:t>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31F39-7AB4-9532-1419-B661CEACB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64429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dirty="0"/>
              <a:t>Combines </a:t>
            </a:r>
          </a:p>
          <a:p>
            <a:r>
              <a:rPr lang="en-GB" sz="2400" dirty="0"/>
              <a:t>Text</a:t>
            </a:r>
          </a:p>
          <a:p>
            <a:r>
              <a:rPr lang="en-GB" sz="2400" dirty="0"/>
              <a:t>Code</a:t>
            </a:r>
          </a:p>
          <a:p>
            <a:r>
              <a:rPr lang="en-GB" sz="2400" dirty="0"/>
              <a:t>Output (could be plots)</a:t>
            </a:r>
          </a:p>
          <a:p>
            <a:endParaRPr lang="en-GB" sz="2400" dirty="0"/>
          </a:p>
          <a:p>
            <a:pPr marL="0" indent="0">
              <a:buNone/>
            </a:pPr>
            <a:r>
              <a:rPr lang="en-GB" sz="2400" dirty="0"/>
              <a:t>Also:</a:t>
            </a:r>
          </a:p>
          <a:p>
            <a:r>
              <a:rPr lang="en-GB" sz="2400" dirty="0"/>
              <a:t>Straightforward LaTeX integration</a:t>
            </a:r>
          </a:p>
          <a:p>
            <a:r>
              <a:rPr lang="en-GB" sz="2400" dirty="0"/>
              <a:t>Flexible control of whether you wish to show code and/or output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13E029F-BA5E-B197-8E34-CBB1766B2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67" y="273982"/>
            <a:ext cx="1274292" cy="9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27E81F-D2FE-4931-05FB-238F35D99035}"/>
              </a:ext>
            </a:extLst>
          </p:cNvPr>
          <p:cNvCxnSpPr>
            <a:cxnSpLocks/>
          </p:cNvCxnSpPr>
          <p:nvPr/>
        </p:nvCxnSpPr>
        <p:spPr>
          <a:xfrm flipV="1">
            <a:off x="1993392" y="1636776"/>
            <a:ext cx="3941064" cy="8229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7C8E109-8F41-8425-B5BF-964C98BF4DCE}"/>
              </a:ext>
            </a:extLst>
          </p:cNvPr>
          <p:cNvCxnSpPr>
            <a:cxnSpLocks/>
          </p:cNvCxnSpPr>
          <p:nvPr/>
        </p:nvCxnSpPr>
        <p:spPr>
          <a:xfrm flipV="1">
            <a:off x="1993392" y="2258568"/>
            <a:ext cx="4102608" cy="6512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35C136-0A38-5B3E-D718-3062E66850A9}"/>
              </a:ext>
            </a:extLst>
          </p:cNvPr>
          <p:cNvCxnSpPr>
            <a:cxnSpLocks/>
          </p:cNvCxnSpPr>
          <p:nvPr/>
        </p:nvCxnSpPr>
        <p:spPr>
          <a:xfrm flipV="1">
            <a:off x="4208052" y="2706624"/>
            <a:ext cx="1726404" cy="5658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08035020-B45D-8729-C568-094ED6757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735" y="1362456"/>
            <a:ext cx="5768752" cy="395603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0744911-9342-FEA5-4E25-16C1618B2D6C}"/>
              </a:ext>
            </a:extLst>
          </p:cNvPr>
          <p:cNvSpPr txBox="1"/>
          <p:nvPr/>
        </p:nvSpPr>
        <p:spPr>
          <a:xfrm>
            <a:off x="6167735" y="5569545"/>
            <a:ext cx="55397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is an </a:t>
            </a:r>
            <a:r>
              <a:rPr lang="en-GB" dirty="0">
                <a:solidFill>
                  <a:schemeClr val="accent6"/>
                </a:solidFill>
              </a:rPr>
              <a:t>html </a:t>
            </a:r>
            <a:r>
              <a:rPr lang="en-GB" dirty="0"/>
              <a:t>file which you share with students. They can download it and work on it locally (also offline). Or you host it on a website, e.g. a </a:t>
            </a:r>
            <a:r>
              <a:rPr lang="en-GB" dirty="0" err="1"/>
              <a:t>github</a:t>
            </a:r>
            <a:r>
              <a:rPr lang="en-GB" dirty="0"/>
              <a:t> page.</a:t>
            </a:r>
          </a:p>
        </p:txBody>
      </p:sp>
    </p:spTree>
    <p:extLst>
      <p:ext uri="{BB962C8B-B14F-4D97-AF65-F5344CB8AC3E}">
        <p14:creationId xmlns:p14="http://schemas.microsoft.com/office/powerpoint/2010/main" val="813348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BF8D70-2431-67FC-FD0B-27C37D9DBC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84681-8E71-3976-ED1E-7D1A79849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392" y="365125"/>
            <a:ext cx="9360408" cy="1097915"/>
          </a:xfrm>
        </p:spPr>
        <p:txBody>
          <a:bodyPr/>
          <a:lstStyle/>
          <a:p>
            <a:r>
              <a:rPr lang="en-GB" dirty="0" err="1"/>
              <a:t>Rmarkdown</a:t>
            </a:r>
            <a:r>
              <a:rPr lang="en-GB" dirty="0"/>
              <a:t> documents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A5BFA5F-1595-D68A-1BE8-29E3AAEA3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67" y="273982"/>
            <a:ext cx="1274292" cy="9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F431D6-C948-946F-51A0-D3F57D8BE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735" y="1362456"/>
            <a:ext cx="5768752" cy="39560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77FB721-C24C-AF9A-36EE-A894440846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425" y="1463040"/>
            <a:ext cx="5888841" cy="2144572"/>
          </a:xfrm>
          <a:prstGeom prst="rect">
            <a:avLst/>
          </a:prstGeom>
          <a:ln w="38100">
            <a:solidFill>
              <a:schemeClr val="accent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9735A41-8A7B-07DE-8AC3-3732A52139E8}"/>
              </a:ext>
            </a:extLst>
          </p:cNvPr>
          <p:cNvSpPr txBox="1"/>
          <p:nvPr/>
        </p:nvSpPr>
        <p:spPr>
          <a:xfrm>
            <a:off x="64008" y="3622554"/>
            <a:ext cx="607288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The </a:t>
            </a:r>
            <a:r>
              <a:rPr lang="en-GB" dirty="0" err="1">
                <a:solidFill>
                  <a:schemeClr val="accent1"/>
                </a:solidFill>
              </a:rPr>
              <a:t>Rmarkdown</a:t>
            </a:r>
            <a:r>
              <a:rPr lang="en-GB" dirty="0">
                <a:solidFill>
                  <a:schemeClr val="accent1"/>
                </a:solidFill>
              </a:rPr>
              <a:t> code</a:t>
            </a:r>
          </a:p>
          <a:p>
            <a:endParaRPr lang="en-GB" dirty="0">
              <a:solidFill>
                <a:schemeClr val="accent1"/>
              </a:solidFill>
            </a:endParaRPr>
          </a:p>
          <a:p>
            <a:r>
              <a:rPr lang="en-GB" dirty="0">
                <a:solidFill>
                  <a:schemeClr val="accent1"/>
                </a:solidFill>
              </a:rPr>
              <a:t>Code is enclosed in </a:t>
            </a:r>
          </a:p>
          <a:p>
            <a:r>
              <a:rPr lang="en-GB" dirty="0">
                <a:solidFill>
                  <a:schemeClr val="accent1"/>
                </a:solidFill>
              </a:rPr>
              <a:t>```{r}</a:t>
            </a:r>
          </a:p>
          <a:p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 GOES HERE</a:t>
            </a:r>
          </a:p>
          <a:p>
            <a:r>
              <a:rPr lang="en-GB" dirty="0">
                <a:solidFill>
                  <a:schemeClr val="accent1"/>
                </a:solidFill>
              </a:rPr>
              <a:t>```</a:t>
            </a:r>
          </a:p>
          <a:p>
            <a:r>
              <a:rPr lang="en-GB" dirty="0">
                <a:solidFill>
                  <a:schemeClr val="accent1"/>
                </a:solidFill>
              </a:rPr>
              <a:t>You can control whether code shows, executes, </a:t>
            </a:r>
            <a:br>
              <a:rPr lang="en-GB" dirty="0">
                <a:solidFill>
                  <a:schemeClr val="accent1"/>
                </a:solidFill>
              </a:rPr>
            </a:br>
            <a:r>
              <a:rPr lang="en-GB" dirty="0">
                <a:solidFill>
                  <a:schemeClr val="accent1"/>
                </a:solidFill>
              </a:rPr>
              <a:t>messages and errors are shown and how code output is shown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9C73C3-79E3-B018-8839-A0F3C81E6711}"/>
              </a:ext>
            </a:extLst>
          </p:cNvPr>
          <p:cNvSpPr txBox="1"/>
          <p:nvPr/>
        </p:nvSpPr>
        <p:spPr>
          <a:xfrm>
            <a:off x="10872194" y="5318486"/>
            <a:ext cx="96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html file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60C0F8-D774-4D6E-1C1C-9E9ACD7FDEA5}"/>
              </a:ext>
            </a:extLst>
          </p:cNvPr>
          <p:cNvSpPr txBox="1"/>
          <p:nvPr/>
        </p:nvSpPr>
        <p:spPr>
          <a:xfrm>
            <a:off x="376867" y="6084984"/>
            <a:ext cx="11425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To get from </a:t>
            </a:r>
            <a:r>
              <a:rPr lang="en-GB" sz="2400" dirty="0" err="1">
                <a:solidFill>
                  <a:schemeClr val="accent1"/>
                </a:solidFill>
              </a:rPr>
              <a:t>Rmarkdown</a:t>
            </a:r>
            <a:r>
              <a:rPr lang="en-GB" sz="2400" dirty="0"/>
              <a:t> to </a:t>
            </a:r>
            <a:r>
              <a:rPr lang="en-GB" sz="2400" dirty="0">
                <a:solidFill>
                  <a:schemeClr val="accent6"/>
                </a:solidFill>
              </a:rPr>
              <a:t>html</a:t>
            </a:r>
            <a:r>
              <a:rPr lang="en-GB" sz="2400" dirty="0"/>
              <a:t> you need to render or knit the file (done through </a:t>
            </a:r>
            <a:r>
              <a:rPr lang="en-GB" sz="2400" dirty="0" err="1"/>
              <a:t>Rstudio</a:t>
            </a:r>
            <a:r>
              <a:rPr lang="en-GB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26658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ACAACB-A60F-F7C5-576E-7F48959E6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FFC06-3039-3C48-92B0-5EC4C0F08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392" y="365125"/>
            <a:ext cx="9360408" cy="1097915"/>
          </a:xfrm>
        </p:spPr>
        <p:txBody>
          <a:bodyPr/>
          <a:lstStyle/>
          <a:p>
            <a:r>
              <a:rPr lang="en-GB" dirty="0" err="1"/>
              <a:t>Rmarkdown</a:t>
            </a:r>
            <a:r>
              <a:rPr lang="en-GB" dirty="0"/>
              <a:t> interactive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75765-97FF-9631-BC01-76C8D352A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867" y="1549400"/>
            <a:ext cx="5343525" cy="603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dirty="0"/>
              <a:t>Scaffolding and fill in the blank: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73E94CB-DAFD-53EB-3EBE-358D39727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67" y="273982"/>
            <a:ext cx="1274292" cy="9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30BC41D-B49F-3E68-BE72-41C3628B2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839" y="2071125"/>
            <a:ext cx="5515161" cy="43329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6AE8DE3-3707-2C91-13EB-3B63AD006E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3356" y="2152649"/>
            <a:ext cx="5321777" cy="43402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56130EE-5FC6-864B-8C21-F43F3ACDAB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11100" y="539031"/>
            <a:ext cx="735719" cy="72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377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33AA81-5439-BF35-1FB2-B8A5907A6C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3B544-D2E6-DA22-9381-892A6328B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392" y="365125"/>
            <a:ext cx="9360408" cy="1097915"/>
          </a:xfrm>
        </p:spPr>
        <p:txBody>
          <a:bodyPr/>
          <a:lstStyle/>
          <a:p>
            <a:r>
              <a:rPr lang="en-GB" dirty="0" err="1"/>
              <a:t>Rmarkdown</a:t>
            </a:r>
            <a:r>
              <a:rPr lang="en-GB" dirty="0"/>
              <a:t> interactive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C23A4-8246-4AA3-6B05-1A031A5EA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867" y="1549400"/>
            <a:ext cx="5343525" cy="603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dirty="0"/>
              <a:t>Scaffolding and fill in the blank: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84C1F75-8253-4568-0319-B1156B1D1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67" y="273982"/>
            <a:ext cx="1274292" cy="9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3AFF771-58F3-98DF-CD24-F49970368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081" y="2019299"/>
            <a:ext cx="5321777" cy="4340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1C135D-FF90-8DD6-3294-CD6EB72E1D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8163" y="2019299"/>
            <a:ext cx="5410756" cy="1728240"/>
          </a:xfrm>
          <a:prstGeom prst="rect">
            <a:avLst/>
          </a:prstGeom>
          <a:ln w="38100">
            <a:solidFill>
              <a:schemeClr val="accent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0A859B2-E18B-F474-C06E-1CDE00C89F27}"/>
                  </a:ext>
                </a:extLst>
              </p14:cNvPr>
              <p14:cNvContentPartPr/>
              <p14:nvPr/>
            </p14:nvContentPartPr>
            <p14:xfrm>
              <a:off x="7072516" y="2239545"/>
              <a:ext cx="756360" cy="748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0A859B2-E18B-F474-C06E-1CDE00C89F2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18465" y="2131545"/>
                <a:ext cx="864103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082BD23-D732-7AA8-C5AC-2790F86A7E14}"/>
                  </a:ext>
                </a:extLst>
              </p14:cNvPr>
              <p14:cNvContentPartPr/>
              <p14:nvPr/>
            </p14:nvContentPartPr>
            <p14:xfrm>
              <a:off x="7003872" y="3090456"/>
              <a:ext cx="814320" cy="97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082BD23-D732-7AA8-C5AC-2790F86A7E1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949872" y="2982456"/>
                <a:ext cx="921960" cy="22536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320B9C04-5B6B-94D2-4132-69BAB4C57A89}"/>
              </a:ext>
            </a:extLst>
          </p:cNvPr>
          <p:cNvSpPr txBox="1"/>
          <p:nvPr/>
        </p:nvSpPr>
        <p:spPr>
          <a:xfrm>
            <a:off x="6298163" y="4050792"/>
            <a:ext cx="50556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incomplete code is shown but not executed </a:t>
            </a:r>
            <a:br>
              <a:rPr lang="en-GB" dirty="0"/>
            </a:br>
            <a:r>
              <a:rPr lang="en-GB" dirty="0"/>
              <a:t>(</a:t>
            </a:r>
            <a:r>
              <a:rPr lang="en-GB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eval = FALSE</a:t>
            </a:r>
            <a:r>
              <a:rPr lang="en-GB" dirty="0"/>
              <a:t>).</a:t>
            </a:r>
          </a:p>
          <a:p>
            <a:endParaRPr lang="en-GB" dirty="0"/>
          </a:p>
          <a:p>
            <a:r>
              <a:rPr lang="en-GB" dirty="0"/>
              <a:t>The correct code is executed but not shown</a:t>
            </a:r>
            <a:br>
              <a:rPr lang="en-GB" dirty="0"/>
            </a:br>
            <a:r>
              <a:rPr lang="en-GB" dirty="0"/>
              <a:t>(</a:t>
            </a:r>
            <a:r>
              <a:rPr lang="en-GB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echo = FALSE</a:t>
            </a:r>
            <a:r>
              <a:rPr lang="en-GB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AA3AF9-4A08-DBB5-3871-F089910F827E}"/>
              </a:ext>
            </a:extLst>
          </p:cNvPr>
          <p:cNvSpPr txBox="1"/>
          <p:nvPr/>
        </p:nvSpPr>
        <p:spPr>
          <a:xfrm>
            <a:off x="6298163" y="1302095"/>
            <a:ext cx="5645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GB" dirty="0"/>
              <a:t> (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TRUE</a:t>
            </a:r>
            <a:r>
              <a:rPr lang="en-GB" dirty="0"/>
              <a:t> is default) and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GB" dirty="0"/>
              <a:t> (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=TRUE</a:t>
            </a:r>
            <a:r>
              <a:rPr lang="en-GB" dirty="0"/>
              <a:t>) control whether code is executed and shown respectively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018239-E3D2-BDB5-423C-13D878910ED2}"/>
              </a:ext>
            </a:extLst>
          </p:cNvPr>
          <p:cNvSpPr txBox="1"/>
          <p:nvPr/>
        </p:nvSpPr>
        <p:spPr>
          <a:xfrm>
            <a:off x="6298163" y="5713193"/>
            <a:ext cx="5321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Ensure learners can check that they got the right result (here replicate the picture)</a:t>
            </a:r>
          </a:p>
        </p:txBody>
      </p:sp>
    </p:spTree>
    <p:extLst>
      <p:ext uri="{BB962C8B-B14F-4D97-AF65-F5344CB8AC3E}">
        <p14:creationId xmlns:p14="http://schemas.microsoft.com/office/powerpoint/2010/main" val="87283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42CA11-7F38-DE30-FFA1-7042CA6E7B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66C6B-AD13-7159-B7F3-53062607F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392" y="365125"/>
            <a:ext cx="9360408" cy="1097915"/>
          </a:xfrm>
        </p:spPr>
        <p:txBody>
          <a:bodyPr/>
          <a:lstStyle/>
          <a:p>
            <a:r>
              <a:rPr lang="en-GB" dirty="0" err="1"/>
              <a:t>Rmarkdown</a:t>
            </a:r>
            <a:r>
              <a:rPr lang="en-GB" dirty="0"/>
              <a:t> interactive elements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6DC04BC-33FE-F030-8B2A-E0E2E041C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67" y="273982"/>
            <a:ext cx="1274292" cy="9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8D0B09D-3F6F-47B5-9BF8-7CA42D1BC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4988" y="1463040"/>
            <a:ext cx="6307762" cy="50198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28094D6-2221-B043-6D99-DBEE3026B205}"/>
              </a:ext>
            </a:extLst>
          </p:cNvPr>
          <p:cNvSpPr txBox="1"/>
          <p:nvPr/>
        </p:nvSpPr>
        <p:spPr>
          <a:xfrm>
            <a:off x="931238" y="1743075"/>
            <a:ext cx="19167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Intentional error and guidance on rectifying error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8E7CE3C-8791-968D-4B2E-B94579E01BAA}"/>
              </a:ext>
            </a:extLst>
          </p:cNvPr>
          <p:cNvGrpSpPr/>
          <p:nvPr/>
        </p:nvGrpSpPr>
        <p:grpSpPr>
          <a:xfrm>
            <a:off x="527633" y="5385815"/>
            <a:ext cx="1123526" cy="1097103"/>
            <a:chOff x="527633" y="4118719"/>
            <a:chExt cx="2455482" cy="2364200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02D358C-A186-4F49-A5D0-31A9F669D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9399"/>
            <a:stretch>
              <a:fillRect/>
            </a:stretch>
          </p:blipFill>
          <p:spPr>
            <a:xfrm>
              <a:off x="527633" y="4118719"/>
              <a:ext cx="1233847" cy="1160694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F6D77E3-6F60-F2BA-E03A-80798C34D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7633" y="5279412"/>
              <a:ext cx="1233847" cy="1203507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FB114A9-2EE7-B5BF-0633-40F3D1E640B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49268" y="4118719"/>
              <a:ext cx="1233847" cy="116002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1F3D6330-6F5F-AF97-A90A-841C5540E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61479" y="5280078"/>
              <a:ext cx="1221635" cy="12028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2606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C69421-277E-EFB9-6FB0-0A2C00B62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E1D9F-86D3-6424-3172-F00DFD4B9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392" y="365125"/>
            <a:ext cx="9360408" cy="1097915"/>
          </a:xfrm>
        </p:spPr>
        <p:txBody>
          <a:bodyPr/>
          <a:lstStyle/>
          <a:p>
            <a:r>
              <a:rPr lang="en-GB" dirty="0" err="1"/>
              <a:t>Rmarkdown</a:t>
            </a:r>
            <a:r>
              <a:rPr lang="en-GB" dirty="0"/>
              <a:t> interactive elements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BD4B911-1528-6483-ED87-069C8CB38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67" y="273982"/>
            <a:ext cx="1274292" cy="9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D915BB4-D69F-1C1C-26BA-8A45134FC44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58536"/>
          <a:stretch>
            <a:fillRect/>
          </a:stretch>
        </p:blipFill>
        <p:spPr>
          <a:xfrm>
            <a:off x="376867" y="1463040"/>
            <a:ext cx="6748238" cy="2226786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A334CC3F-BB72-E655-77A0-AC7D39A8B81D}"/>
              </a:ext>
            </a:extLst>
          </p:cNvPr>
          <p:cNvGrpSpPr/>
          <p:nvPr/>
        </p:nvGrpSpPr>
        <p:grpSpPr>
          <a:xfrm>
            <a:off x="527633" y="5385815"/>
            <a:ext cx="1123526" cy="1097103"/>
            <a:chOff x="527633" y="4118719"/>
            <a:chExt cx="2455482" cy="2364200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0CDA2A6-E0B1-0577-E45D-468C0032DC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9399"/>
            <a:stretch>
              <a:fillRect/>
            </a:stretch>
          </p:blipFill>
          <p:spPr>
            <a:xfrm>
              <a:off x="527633" y="4118719"/>
              <a:ext cx="1233847" cy="1160694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7918B8BC-5AF1-5A55-FAB7-0D9356EE2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7633" y="5279412"/>
              <a:ext cx="1233847" cy="1203507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79F7A8ED-EB3E-322F-263B-6DEE6BCB82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49268" y="4118719"/>
              <a:ext cx="1233847" cy="116002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D92687ED-1E1C-4C05-2728-B0E101C900D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61479" y="5280078"/>
              <a:ext cx="1221635" cy="1202841"/>
            </a:xfrm>
            <a:prstGeom prst="rect">
              <a:avLst/>
            </a:prstGeom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A2E75328-6E90-12C1-5307-0990A4C915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12187" y="1917205"/>
            <a:ext cx="7702946" cy="4286470"/>
          </a:xfrm>
          <a:prstGeom prst="rect">
            <a:avLst/>
          </a:prstGeom>
          <a:ln w="38100">
            <a:solidFill>
              <a:schemeClr val="accent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925959C-ACA9-874E-5301-D51151451590}"/>
                  </a:ext>
                </a:extLst>
              </p14:cNvPr>
              <p14:cNvContentPartPr/>
              <p14:nvPr/>
            </p14:nvContentPartPr>
            <p14:xfrm>
              <a:off x="4954955" y="2742670"/>
              <a:ext cx="1179360" cy="406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925959C-ACA9-874E-5301-D5115145159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901315" y="2635030"/>
                <a:ext cx="128700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BB998C3-C65C-6F37-EBFB-F6F097DEEBCC}"/>
                  </a:ext>
                </a:extLst>
              </p14:cNvPr>
              <p14:cNvContentPartPr/>
              <p14:nvPr/>
            </p14:nvContentPartPr>
            <p14:xfrm>
              <a:off x="5092835" y="5770270"/>
              <a:ext cx="1002240" cy="414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BB998C3-C65C-6F37-EBFB-F6F097DEEBC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038835" y="5662270"/>
                <a:ext cx="1109880" cy="25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6010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83ACD0-7EC9-1AB1-700F-8C35662B94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FCFB1-332F-412C-83D7-A3CDC32B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2624" y="365125"/>
            <a:ext cx="9401175" cy="1325563"/>
          </a:xfrm>
        </p:spPr>
        <p:txBody>
          <a:bodyPr/>
          <a:lstStyle/>
          <a:p>
            <a:r>
              <a:rPr lang="en-GB" dirty="0" err="1"/>
              <a:t>Webexercises</a:t>
            </a:r>
            <a:r>
              <a:rPr lang="en-GB" dirty="0"/>
              <a:t> additional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8B1DE-0618-37CF-B3FA-788F22655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530" y="1625477"/>
            <a:ext cx="10068612" cy="54268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sz="2400" dirty="0"/>
              <a:t>Testing understanding of code and data structures (use of Fill in the Blank, </a:t>
            </a:r>
            <a:r>
              <a:rPr lang="en-GB" sz="2400" dirty="0" err="1"/>
              <a:t>fitb</a:t>
            </a:r>
            <a:r>
              <a:rPr lang="en-GB" sz="2400" dirty="0"/>
              <a:t>, functionality)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9C7C363-D794-A177-A5CD-D4B0E9CBE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67" y="273982"/>
            <a:ext cx="1274292" cy="9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9DE0906-2E6D-B0DC-41DA-7F558A11E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530" y="5934759"/>
            <a:ext cx="778172" cy="7369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3296AC-5196-AB7D-144B-81E06957E2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0702" y="5936090"/>
            <a:ext cx="747107" cy="7356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213051F-AEBF-1C43-9F35-08C529D5EF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530" y="2386930"/>
            <a:ext cx="5392832" cy="184674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439F21B-A330-6159-A3A6-F6BDC25B83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7981" y="2274730"/>
            <a:ext cx="5522884" cy="184674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58731A0-E159-BBFB-91F9-7FBFD954AEBC}"/>
                  </a:ext>
                </a:extLst>
              </p14:cNvPr>
              <p14:cNvContentPartPr/>
              <p14:nvPr/>
            </p14:nvContentPartPr>
            <p14:xfrm>
              <a:off x="9097776" y="3904416"/>
              <a:ext cx="1628280" cy="7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58731A0-E159-BBFB-91F9-7FBFD954AEB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043776" y="3688416"/>
                <a:ext cx="1735920" cy="43200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453FB2DF-F64F-974C-D24B-5E97A23CB151}"/>
              </a:ext>
            </a:extLst>
          </p:cNvPr>
          <p:cNvSpPr txBox="1"/>
          <p:nvPr/>
        </p:nvSpPr>
        <p:spPr>
          <a:xfrm>
            <a:off x="6473953" y="4727448"/>
            <a:ext cx="51155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</a:t>
            </a:r>
            <a:r>
              <a:rPr lang="en-GB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fitb</a:t>
            </a:r>
            <a:r>
              <a:rPr lang="en-GB" dirty="0"/>
              <a:t> functionality also allows for a discrete list of correct text responses and numerical responses with a predetermined amount of tolerance</a:t>
            </a:r>
          </a:p>
        </p:txBody>
      </p:sp>
    </p:spTree>
    <p:extLst>
      <p:ext uri="{BB962C8B-B14F-4D97-AF65-F5344CB8AC3E}">
        <p14:creationId xmlns:p14="http://schemas.microsoft.com/office/powerpoint/2010/main" val="1654742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51F26-6367-2577-1B75-F04E9CAD3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2624" y="365125"/>
            <a:ext cx="9401175" cy="1325563"/>
          </a:xfrm>
        </p:spPr>
        <p:txBody>
          <a:bodyPr/>
          <a:lstStyle/>
          <a:p>
            <a:r>
              <a:rPr lang="en-GB" dirty="0" err="1"/>
              <a:t>Webexercises</a:t>
            </a:r>
            <a:r>
              <a:rPr lang="en-GB" dirty="0"/>
              <a:t> additional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DEC05-513E-7B53-C40D-2C47F95AA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530" y="1625477"/>
            <a:ext cx="10068612" cy="542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Testing understanding of code and data structures (use of MCQ functionality)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0FEBE52-ECBD-7DC4-465C-661AE76CA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67" y="273982"/>
            <a:ext cx="1274292" cy="9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F6790F-1C7F-413F-30D7-844B11C3C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33" y="2446034"/>
            <a:ext cx="4937170" cy="31193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1CEC9C-8331-697E-87FC-12ACD116FE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4868" y="2446034"/>
            <a:ext cx="5870008" cy="3093791"/>
          </a:xfrm>
          <a:prstGeom prst="rect">
            <a:avLst/>
          </a:prstGeom>
          <a:ln w="25400">
            <a:solidFill>
              <a:schemeClr val="accent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D7C447-7219-C6E2-7434-08FEEA902171}"/>
              </a:ext>
            </a:extLst>
          </p:cNvPr>
          <p:cNvSpPr txBox="1"/>
          <p:nvPr/>
        </p:nvSpPr>
        <p:spPr>
          <a:xfrm>
            <a:off x="9902952" y="5565427"/>
            <a:ext cx="2222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The </a:t>
            </a:r>
            <a:r>
              <a:rPr lang="en-GB" dirty="0" err="1">
                <a:solidFill>
                  <a:schemeClr val="accent1"/>
                </a:solidFill>
              </a:rPr>
              <a:t>Rmarkdown</a:t>
            </a:r>
            <a:r>
              <a:rPr lang="en-GB" dirty="0">
                <a:solidFill>
                  <a:schemeClr val="accent1"/>
                </a:solidFill>
              </a:rPr>
              <a:t> code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87B230-1FBA-0710-BE51-9A7EEC4D8F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530" y="5934759"/>
            <a:ext cx="778172" cy="7369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79C50C4-E674-25E2-202B-CB2563CCB8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0702" y="5936090"/>
            <a:ext cx="747107" cy="73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744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457E0D-D7D4-66B6-6C81-D318D1E89D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08C20-85CE-79C5-BE5D-50CF47F68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2624" y="365125"/>
            <a:ext cx="9401175" cy="1325563"/>
          </a:xfrm>
        </p:spPr>
        <p:txBody>
          <a:bodyPr/>
          <a:lstStyle/>
          <a:p>
            <a:r>
              <a:rPr lang="en-GB" dirty="0" err="1"/>
              <a:t>Webexercises</a:t>
            </a:r>
            <a:r>
              <a:rPr lang="en-GB" dirty="0"/>
              <a:t> additional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0ACB3-CD9C-BC0A-723B-5CDF77822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530" y="1625477"/>
            <a:ext cx="10068612" cy="542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Support code reading/understanding and using ChatGPT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BFFCBDC-6064-9943-6257-5B542F941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67" y="273982"/>
            <a:ext cx="1274292" cy="9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3F66AF-A49F-1108-7B8B-A64DE54A6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81" y="2168165"/>
            <a:ext cx="4982432" cy="21295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7E80C48-E7A4-0610-17B0-5D3720736A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059" y="4522132"/>
            <a:ext cx="5107777" cy="33540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A8BA0CA5-C62A-E572-6E94-B1E33A4546C8}"/>
              </a:ext>
            </a:extLst>
          </p:cNvPr>
          <p:cNvGrpSpPr/>
          <p:nvPr/>
        </p:nvGrpSpPr>
        <p:grpSpPr>
          <a:xfrm>
            <a:off x="515381" y="5705604"/>
            <a:ext cx="930450" cy="959020"/>
            <a:chOff x="8032237" y="2872483"/>
            <a:chExt cx="2395814" cy="2273726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4429476-81E6-AF6F-5310-FE49429033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39578" y="4009345"/>
              <a:ext cx="1233847" cy="1136863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C847F48-1BB1-5B25-95CE-513924A1A7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032237" y="2872483"/>
              <a:ext cx="1233847" cy="1136863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B191C5D8-A3FC-E894-6428-0361024CA5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258744" y="2872483"/>
              <a:ext cx="1159680" cy="1136863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6C68BB2-9E8D-773F-8CF6-5C5A796CB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273425" y="4009346"/>
              <a:ext cx="1154626" cy="11368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16770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1F52BE-0B62-805C-E517-B81CD1A2D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09B6C-DDD8-7DF9-A92B-891798DEE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2624" y="365125"/>
            <a:ext cx="9401175" cy="1325563"/>
          </a:xfrm>
        </p:spPr>
        <p:txBody>
          <a:bodyPr/>
          <a:lstStyle/>
          <a:p>
            <a:r>
              <a:rPr lang="en-GB" dirty="0" err="1"/>
              <a:t>Webexercises</a:t>
            </a:r>
            <a:r>
              <a:rPr lang="en-GB" dirty="0"/>
              <a:t> additional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D5476-1D94-E199-D980-75D94F940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381" y="1503963"/>
            <a:ext cx="10068612" cy="542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Support code reading/understanding and using ChatGPT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31304DF-4414-284B-3E3C-D534DF6D9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67" y="273982"/>
            <a:ext cx="1274292" cy="9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49466B-9C10-56B3-9EF7-4158FB35B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81" y="2168165"/>
            <a:ext cx="4982432" cy="21295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9E0818-D0F1-0D38-6488-8142526D1F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059" y="4522132"/>
            <a:ext cx="5107777" cy="3354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952B69-BE0A-9EB0-58DA-5E99AE7D3A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381" y="4522132"/>
            <a:ext cx="5310758" cy="9590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5501181-65A8-06BA-972A-AA2DBD9FE4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5975" y="2563748"/>
            <a:ext cx="5220644" cy="396504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BF81A31-6D3B-4F27-71A4-CF59053894FC}"/>
              </a:ext>
            </a:extLst>
          </p:cNvPr>
          <p:cNvSpPr txBox="1"/>
          <p:nvPr/>
        </p:nvSpPr>
        <p:spPr>
          <a:xfrm>
            <a:off x="6653211" y="2216717"/>
            <a:ext cx="3871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Saved and linked ChatGPT conversation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78F2482-D578-6A5A-5055-7A8F22E534F8}"/>
              </a:ext>
            </a:extLst>
          </p:cNvPr>
          <p:cNvCxnSpPr>
            <a:cxnSpLocks/>
          </p:cNvCxnSpPr>
          <p:nvPr/>
        </p:nvCxnSpPr>
        <p:spPr>
          <a:xfrm flipV="1">
            <a:off x="5017203" y="2862072"/>
            <a:ext cx="1310445" cy="19130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011DA56-B46F-EF59-45BF-B906736F53E3}"/>
              </a:ext>
            </a:extLst>
          </p:cNvPr>
          <p:cNvGrpSpPr/>
          <p:nvPr/>
        </p:nvGrpSpPr>
        <p:grpSpPr>
          <a:xfrm>
            <a:off x="515381" y="5705604"/>
            <a:ext cx="930450" cy="959020"/>
            <a:chOff x="8032237" y="2872483"/>
            <a:chExt cx="2395814" cy="2273726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91818DCE-7D33-9E9A-100E-8D7C31AA8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39578" y="4009345"/>
              <a:ext cx="1233847" cy="1136863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E1F71AC-5407-0AB9-9B34-8E18CCAA055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032237" y="2872483"/>
              <a:ext cx="1233847" cy="1136863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418E4079-0D22-28C7-545A-6AC758624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258744" y="2872483"/>
              <a:ext cx="1159680" cy="1136863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1626033-D441-973F-D999-65036AE7BD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273425" y="4009346"/>
              <a:ext cx="1154626" cy="11368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4755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84F3B-42D6-D9B2-8B21-EDE6C1951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BE027-378B-8D36-9E9D-FEDCA079B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5052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4FFFE3-FA36-A351-4315-270084BB86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DDFA6-94BC-C594-478C-404D1717A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2624" y="365125"/>
            <a:ext cx="9401175" cy="1325563"/>
          </a:xfrm>
        </p:spPr>
        <p:txBody>
          <a:bodyPr/>
          <a:lstStyle/>
          <a:p>
            <a:r>
              <a:rPr lang="en-GB" dirty="0" err="1"/>
              <a:t>Webexercises</a:t>
            </a:r>
            <a:r>
              <a:rPr lang="en-GB" dirty="0"/>
              <a:t> additional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45B81-A2D2-6AD6-E106-21191BC6D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381" y="1503963"/>
            <a:ext cx="10068612" cy="542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Support code reading/understanding and using ChatGPT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59D7CAF-1AE4-4EF7-0FA6-A4E17C406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67" y="273982"/>
            <a:ext cx="1274292" cy="9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5596C2-609E-C249-E5F1-9D5E3ECF7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81" y="2168165"/>
            <a:ext cx="4982432" cy="21295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4CE937-763B-9497-D6B2-7460A11FF1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059" y="4522132"/>
            <a:ext cx="5107777" cy="3354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E8A673-F451-8AAC-FDFF-CCA2CDCABF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381" y="4522132"/>
            <a:ext cx="5310758" cy="9590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CA2AFD-D0F5-47EB-6650-3DB40D6F84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3672" y="2243942"/>
            <a:ext cx="5407410" cy="2370116"/>
          </a:xfrm>
          <a:prstGeom prst="rect">
            <a:avLst/>
          </a:prstGeom>
          <a:ln w="38100">
            <a:solidFill>
              <a:schemeClr val="accent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2CFEED95-23DF-2B57-29EC-5D230223EA8B}"/>
              </a:ext>
            </a:extLst>
          </p:cNvPr>
          <p:cNvGrpSpPr/>
          <p:nvPr/>
        </p:nvGrpSpPr>
        <p:grpSpPr>
          <a:xfrm>
            <a:off x="515381" y="5705604"/>
            <a:ext cx="930450" cy="959020"/>
            <a:chOff x="8032237" y="2872483"/>
            <a:chExt cx="2395814" cy="227372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6223992-BBD4-CB2E-54C2-8EB12C955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39578" y="4009345"/>
              <a:ext cx="1233847" cy="1136863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5BC6E8C-97E2-6EB6-5F1C-416CC6C7F37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032237" y="2872483"/>
              <a:ext cx="1233847" cy="1136863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0EF33A4-F4DE-726F-AF66-0FC229C2FDC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258744" y="2872483"/>
              <a:ext cx="1159680" cy="1136863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5DA7446-B4DF-373D-E48B-F5C603137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273425" y="4009346"/>
              <a:ext cx="1154626" cy="1136863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78DE311-0400-764E-5884-C1BFAD7A209D}"/>
                  </a:ext>
                </a:extLst>
              </p14:cNvPr>
              <p14:cNvContentPartPr/>
              <p14:nvPr/>
            </p14:nvContentPartPr>
            <p14:xfrm>
              <a:off x="6729696" y="3602736"/>
              <a:ext cx="2064240" cy="640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78DE311-0400-764E-5884-C1BFAD7A209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676056" y="3495096"/>
                <a:ext cx="217188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D5139C1-8815-69B8-3B8E-074AD1E17DB3}"/>
                  </a:ext>
                </a:extLst>
              </p14:cNvPr>
              <p14:cNvContentPartPr/>
              <p14:nvPr/>
            </p14:nvContentPartPr>
            <p14:xfrm>
              <a:off x="6684336" y="4525416"/>
              <a:ext cx="878760" cy="651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D5139C1-8815-69B8-3B8E-074AD1E17DB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630336" y="4417776"/>
                <a:ext cx="986400" cy="28080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E9675623-829B-52FE-A211-C8F83E199F34}"/>
              </a:ext>
            </a:extLst>
          </p:cNvPr>
          <p:cNvSpPr txBox="1"/>
          <p:nvPr/>
        </p:nvSpPr>
        <p:spPr>
          <a:xfrm>
            <a:off x="6620256" y="5212080"/>
            <a:ext cx="342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hide</a:t>
            </a:r>
            <a:r>
              <a:rPr lang="en-GB" dirty="0"/>
              <a:t> and </a:t>
            </a:r>
            <a:r>
              <a:rPr lang="en-GB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unhide</a:t>
            </a:r>
            <a:r>
              <a:rPr lang="en-GB" dirty="0"/>
              <a:t> create the box</a:t>
            </a:r>
          </a:p>
        </p:txBody>
      </p:sp>
    </p:spTree>
    <p:extLst>
      <p:ext uri="{BB962C8B-B14F-4D97-AF65-F5344CB8AC3E}">
        <p14:creationId xmlns:p14="http://schemas.microsoft.com/office/powerpoint/2010/main" val="139972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B8E50-6E29-FAB5-E56C-B69038F1EB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02187-1961-18A9-2EDF-FE1041FC5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2624" y="365125"/>
            <a:ext cx="9401175" cy="1325563"/>
          </a:xfrm>
        </p:spPr>
        <p:txBody>
          <a:bodyPr/>
          <a:lstStyle/>
          <a:p>
            <a:r>
              <a:rPr lang="en-GB" dirty="0" err="1"/>
              <a:t>Webexercises</a:t>
            </a:r>
            <a:r>
              <a:rPr lang="en-GB" dirty="0"/>
              <a:t> additional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34C86-3A28-8EAA-51FB-63ABE4FD1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381" y="1503963"/>
            <a:ext cx="10068612" cy="542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Multi-level scaffolding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24ECA4E-E53E-4FD6-2A6B-5288321C4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67" y="273982"/>
            <a:ext cx="1274292" cy="9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8BAB8DA-94D0-9617-7C8B-54E98E8DD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867" y="2936406"/>
            <a:ext cx="4798637" cy="263165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D59CCEA-1521-7231-1FEB-9B68C0BEA305}"/>
              </a:ext>
            </a:extLst>
          </p:cNvPr>
          <p:cNvSpPr txBox="1"/>
          <p:nvPr/>
        </p:nvSpPr>
        <p:spPr>
          <a:xfrm>
            <a:off x="376867" y="2290075"/>
            <a:ext cx="3084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Show the correct code</a:t>
            </a:r>
            <a:br>
              <a:rPr lang="en-GB" dirty="0"/>
            </a:br>
            <a:r>
              <a:rPr lang="en-GB" u="sng" dirty="0"/>
              <a:t>convert data from wide to long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65A4F92-F1D9-BBAE-3551-DA97F26482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0276" y="3030694"/>
            <a:ext cx="5603523" cy="282206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0D68389-40B7-306F-65A1-0E70188F6114}"/>
              </a:ext>
            </a:extLst>
          </p:cNvPr>
          <p:cNvSpPr txBox="1"/>
          <p:nvPr/>
        </p:nvSpPr>
        <p:spPr>
          <a:xfrm>
            <a:off x="5683078" y="2287182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 little later …</a:t>
            </a:r>
            <a:br>
              <a:rPr lang="en-GB" dirty="0"/>
            </a:br>
            <a:r>
              <a:rPr lang="en-GB" dirty="0"/>
              <a:t>same problem, no code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5C8FF67-BC60-0B9D-ADE1-167387C6DBC5}"/>
              </a:ext>
            </a:extLst>
          </p:cNvPr>
          <p:cNvGrpSpPr/>
          <p:nvPr/>
        </p:nvGrpSpPr>
        <p:grpSpPr>
          <a:xfrm>
            <a:off x="10648228" y="365124"/>
            <a:ext cx="1274292" cy="1325563"/>
            <a:chOff x="9662062" y="338556"/>
            <a:chExt cx="2388474" cy="223332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EC93175-E0E7-124A-01C2-107EF9AF9C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816689" y="1435021"/>
              <a:ext cx="1233847" cy="113686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E9375F1-BAAB-6101-E1AD-BE05EC282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816689" y="338556"/>
              <a:ext cx="1233847" cy="1136863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9FD212F-4971-9A50-785B-522EEC8D6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662063" y="1435020"/>
              <a:ext cx="1200465" cy="113686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455867E-2975-9F92-5C04-C9F828768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662062" y="339037"/>
              <a:ext cx="1200465" cy="11368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62158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46C91B-0F5B-0646-2ABC-F7055F4D50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60558-C53C-9FE0-A9B4-43BAA1BF4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2624" y="365125"/>
            <a:ext cx="9401175" cy="1325563"/>
          </a:xfrm>
        </p:spPr>
        <p:txBody>
          <a:bodyPr/>
          <a:lstStyle/>
          <a:p>
            <a:r>
              <a:rPr lang="en-GB" dirty="0" err="1"/>
              <a:t>Webexercises</a:t>
            </a:r>
            <a:r>
              <a:rPr lang="en-GB" dirty="0"/>
              <a:t> additional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80D04-C4B8-87ED-F39D-BE95071E9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381" y="1503963"/>
            <a:ext cx="10068612" cy="542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Multi-level scaffolding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5F16C70-7FB8-9C50-4ACA-37F8F800F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67" y="273982"/>
            <a:ext cx="1274292" cy="9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41B2984-2D50-4C1D-7CDA-CE945A66C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77" y="2046651"/>
            <a:ext cx="5603523" cy="282206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4D6B57BC-130B-1713-6979-8DDA80E20105}"/>
              </a:ext>
            </a:extLst>
          </p:cNvPr>
          <p:cNvGrpSpPr/>
          <p:nvPr/>
        </p:nvGrpSpPr>
        <p:grpSpPr>
          <a:xfrm>
            <a:off x="10648228" y="365124"/>
            <a:ext cx="1274292" cy="1325563"/>
            <a:chOff x="9662062" y="338556"/>
            <a:chExt cx="2388474" cy="2233328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248838E-2296-D7CD-3ADD-FEA5D140F0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816689" y="1435021"/>
              <a:ext cx="1233847" cy="1136863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792FDB7-7A13-B9E9-86E4-F8AECAC0AA0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816689" y="338556"/>
              <a:ext cx="1233847" cy="1136863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A70FE608-FC3B-EACC-678F-D605B400F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662063" y="1435020"/>
              <a:ext cx="1200465" cy="1136863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4DB2C341-B2BB-AB6A-4DB2-381E2E1CA8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662062" y="339037"/>
              <a:ext cx="1200465" cy="11368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131761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F69E84-68DB-39D9-4A6B-D47BAD366F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C5FB-2EDE-8606-3134-467DD8252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2624" y="365125"/>
            <a:ext cx="9401175" cy="1325563"/>
          </a:xfrm>
        </p:spPr>
        <p:txBody>
          <a:bodyPr/>
          <a:lstStyle/>
          <a:p>
            <a:r>
              <a:rPr lang="en-GB" dirty="0" err="1"/>
              <a:t>Webexercises</a:t>
            </a:r>
            <a:r>
              <a:rPr lang="en-GB" dirty="0"/>
              <a:t> additional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BE9C5-8BDF-E2C6-2FBB-1C3DDE664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381" y="1503963"/>
            <a:ext cx="10068612" cy="542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Multi-level scaffolding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376B658-B734-B6CD-A72B-5AD629898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67" y="273982"/>
            <a:ext cx="1274292" cy="9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7D85C5-A6B4-4E2F-6173-B3A1FF420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77" y="2046651"/>
            <a:ext cx="5472168" cy="46592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489E65-F989-0CD1-7D39-6CC80C0892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5169" y="5115522"/>
            <a:ext cx="4502381" cy="1473276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A62470F-3187-AB1B-0AD3-FDD786F6FCF8}"/>
              </a:ext>
            </a:extLst>
          </p:cNvPr>
          <p:cNvCxnSpPr/>
          <p:nvPr/>
        </p:nvCxnSpPr>
        <p:spPr>
          <a:xfrm flipV="1">
            <a:off x="1952624" y="5440680"/>
            <a:ext cx="4700587" cy="10149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64708C6-52F5-B682-86E8-379088E283F1}"/>
              </a:ext>
            </a:extLst>
          </p:cNvPr>
          <p:cNvGrpSpPr/>
          <p:nvPr/>
        </p:nvGrpSpPr>
        <p:grpSpPr>
          <a:xfrm>
            <a:off x="10648228" y="365124"/>
            <a:ext cx="1274292" cy="1325563"/>
            <a:chOff x="9662062" y="338556"/>
            <a:chExt cx="2388474" cy="223332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07B13BE-3493-F821-8EFE-C72AF8505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816689" y="1435021"/>
              <a:ext cx="1233847" cy="1136863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99F6D6D-7B61-4387-B6EA-8E204B3A13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816689" y="338556"/>
              <a:ext cx="1233847" cy="1136863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C6B2947-B37C-51C3-1736-0E963BE911B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662063" y="1435020"/>
              <a:ext cx="1200465" cy="1136863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0061AC5-39D4-55C9-F727-27E5CBE95D6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662062" y="339037"/>
              <a:ext cx="1200465" cy="11368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091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6D4D15-C206-2A99-D5B1-981CE9FFE4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50842-C93A-6880-087F-D1C878E38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2624" y="365125"/>
            <a:ext cx="9401175" cy="1325563"/>
          </a:xfrm>
        </p:spPr>
        <p:txBody>
          <a:bodyPr/>
          <a:lstStyle/>
          <a:p>
            <a:r>
              <a:rPr lang="en-GB" dirty="0" err="1"/>
              <a:t>Webexercises</a:t>
            </a:r>
            <a:r>
              <a:rPr lang="en-GB" dirty="0"/>
              <a:t> additional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1D1DE-807C-A23C-2A92-C07E1676A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381" y="1503963"/>
            <a:ext cx="10068612" cy="542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Multi-level scaffolding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CF6E140-B1F8-9C3D-E1A3-165F0062C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67" y="273982"/>
            <a:ext cx="1274292" cy="9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D37B82-D2BA-BDA3-71F1-7A063ABFA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77" y="2046651"/>
            <a:ext cx="5472168" cy="46592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51E849-590A-EB77-E0D9-4410DE2FE0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7356" y="1873568"/>
            <a:ext cx="5614123" cy="3963690"/>
          </a:xfrm>
          <a:prstGeom prst="rect">
            <a:avLst/>
          </a:prstGeom>
          <a:ln w="38100">
            <a:solidFill>
              <a:schemeClr val="accent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6436A7-6DD4-1B10-8F58-1A86092E27AC}"/>
              </a:ext>
            </a:extLst>
          </p:cNvPr>
          <p:cNvSpPr txBox="1"/>
          <p:nvPr/>
        </p:nvSpPr>
        <p:spPr>
          <a:xfrm>
            <a:off x="6301541" y="6148326"/>
            <a:ext cx="5648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Nested hidden boxes can create the multi-level scaffolding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0119C51-E22C-9073-301E-4071A8F71C0F}"/>
                  </a:ext>
                </a:extLst>
              </p14:cNvPr>
              <p14:cNvContentPartPr/>
              <p14:nvPr/>
            </p14:nvContentPartPr>
            <p14:xfrm>
              <a:off x="6702336" y="4186296"/>
              <a:ext cx="883080" cy="399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0119C51-E22C-9073-301E-4071A8F71C0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48336" y="4078296"/>
                <a:ext cx="99072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66CA36D-8B50-98BE-617A-2A8FED6355F1}"/>
                  </a:ext>
                </a:extLst>
              </p14:cNvPr>
              <p14:cNvContentPartPr/>
              <p14:nvPr/>
            </p14:nvContentPartPr>
            <p14:xfrm>
              <a:off x="6674976" y="5587056"/>
              <a:ext cx="411840" cy="18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66CA36D-8B50-98BE-617A-2A8FED6355F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20976" y="5479056"/>
                <a:ext cx="51948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DE85D6B-32EA-6D21-93A8-5307F62826A7}"/>
                  </a:ext>
                </a:extLst>
              </p14:cNvPr>
              <p14:cNvContentPartPr/>
              <p14:nvPr/>
            </p14:nvContentPartPr>
            <p14:xfrm>
              <a:off x="6647256" y="2569176"/>
              <a:ext cx="1141920" cy="741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DE85D6B-32EA-6D21-93A8-5307F62826A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593616" y="2461536"/>
                <a:ext cx="124956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8D8BE2-7923-3C02-FCEA-0200E427CEE7}"/>
                  </a:ext>
                </a:extLst>
              </p14:cNvPr>
              <p14:cNvContentPartPr/>
              <p14:nvPr/>
            </p14:nvContentPartPr>
            <p14:xfrm>
              <a:off x="6592536" y="5714568"/>
              <a:ext cx="566640" cy="104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8D8BE2-7923-3C02-FCEA-0200E427CEE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538536" y="5606928"/>
                <a:ext cx="674280" cy="22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E5BD64C3-9117-4C92-2F9B-35D33CFB94C5}"/>
              </a:ext>
            </a:extLst>
          </p:cNvPr>
          <p:cNvGrpSpPr/>
          <p:nvPr/>
        </p:nvGrpSpPr>
        <p:grpSpPr>
          <a:xfrm>
            <a:off x="10648228" y="365124"/>
            <a:ext cx="1274292" cy="1325563"/>
            <a:chOff x="9662062" y="338556"/>
            <a:chExt cx="2388474" cy="2233328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D40198D1-8B30-A177-4BB8-1CE92310B4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0816689" y="1435021"/>
              <a:ext cx="1233847" cy="1136863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6747BCF-3271-134B-7B5C-D1CA943DDE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0816689" y="338556"/>
              <a:ext cx="1233847" cy="1136863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171C7C8F-CB31-8243-2C85-ABFBBD9064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9662063" y="1435020"/>
              <a:ext cx="1200465" cy="1136863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2B2CEAF-24CF-B248-81D2-1539CFE23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9662062" y="339037"/>
              <a:ext cx="1200465" cy="11368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006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A6EAD-477B-C87E-9908-4D6CFD5CA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0251" y="420745"/>
            <a:ext cx="6870291" cy="695924"/>
          </a:xfrm>
        </p:spPr>
        <p:txBody>
          <a:bodyPr/>
          <a:lstStyle/>
          <a:p>
            <a:r>
              <a:rPr lang="en-US" b="1" dirty="0"/>
              <a:t>Interactive Worksheet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24F90FD-EA6F-FEAE-EDBB-0238250FB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507"/>
            <a:ext cx="10515600" cy="33339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b="1" dirty="0"/>
              <a:t>Fully worked example</a:t>
            </a:r>
          </a:p>
          <a:p>
            <a:pPr marL="0" indent="0">
              <a:buNone/>
            </a:pPr>
            <a:r>
              <a:rPr lang="en-US" sz="1800" u="sng" dirty="0"/>
              <a:t>Setting</a:t>
            </a:r>
            <a:r>
              <a:rPr lang="en-US" sz="1800" dirty="0"/>
              <a:t>: A first intro to working as an applied economist in R. Designed as a two hour work through/demonstration.</a:t>
            </a:r>
          </a:p>
          <a:p>
            <a:pPr marL="0" indent="0">
              <a:buNone/>
            </a:pPr>
            <a:r>
              <a:rPr lang="en-US" sz="1800" u="sng" dirty="0"/>
              <a:t>Aim</a:t>
            </a:r>
            <a:r>
              <a:rPr lang="en-US" sz="1800" dirty="0"/>
              <a:t>: Show how applied economists work and show some of the possibilities, not to teach techniques</a:t>
            </a:r>
          </a:p>
          <a:p>
            <a:pPr marL="0" indent="0">
              <a:buNone/>
            </a:pPr>
            <a:r>
              <a:rPr lang="en-GB" sz="1800" dirty="0" err="1">
                <a:hlinkClick r:id="rId2"/>
              </a:rPr>
              <a:t>Rmarkdown</a:t>
            </a:r>
            <a:r>
              <a:rPr lang="en-US" sz="1800" dirty="0"/>
              <a:t>, rendered: </a:t>
            </a:r>
            <a:r>
              <a:rPr lang="en-US" sz="1800" dirty="0">
                <a:hlinkClick r:id="rId3"/>
              </a:rPr>
              <a:t>html</a:t>
            </a:r>
            <a:r>
              <a:rPr lang="en-US" sz="1800" dirty="0"/>
              <a:t> (from </a:t>
            </a:r>
            <a:r>
              <a:rPr lang="en-US" sz="1800" dirty="0" err="1"/>
              <a:t>Github</a:t>
            </a:r>
            <a:r>
              <a:rPr lang="en-US" sz="1800" dirty="0"/>
              <a:t>), datafiles are also available from </a:t>
            </a:r>
            <a:r>
              <a:rPr lang="en-US" sz="1800" dirty="0">
                <a:hlinkClick r:id="rId4"/>
              </a:rPr>
              <a:t>here</a:t>
            </a:r>
            <a:r>
              <a:rPr lang="en-US" sz="1800" dirty="0"/>
              <a:t>.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1800" b="1" dirty="0"/>
              <a:t>Types of Interactive Exercises You Can Create with </a:t>
            </a:r>
            <a:r>
              <a:rPr lang="en-US" altLang="zh-CN" sz="1800" b="1" dirty="0" err="1"/>
              <a:t>Webexercises</a:t>
            </a:r>
            <a:endParaRPr lang="en-US" sz="1800" b="1" dirty="0"/>
          </a:p>
          <a:p>
            <a:pPr marL="0" indent="0">
              <a:buNone/>
            </a:pPr>
            <a:r>
              <a:rPr lang="en-US" altLang="zh-CN" sz="1800" dirty="0"/>
              <a:t>The </a:t>
            </a:r>
            <a:r>
              <a:rPr lang="en-US" altLang="zh-CN" sz="1800" dirty="0" err="1"/>
              <a:t>webexercises</a:t>
            </a:r>
            <a:r>
              <a:rPr lang="en-US" altLang="zh-CN" sz="1800" dirty="0"/>
              <a:t> package provides functions that create HTML widgets using inline R code. These functions are:</a:t>
            </a:r>
          </a:p>
          <a:p>
            <a:pPr marL="0" indent="0">
              <a:buNone/>
            </a:pPr>
            <a:endParaRPr lang="en-US" altLang="zh-CN" sz="2400" dirty="0"/>
          </a:p>
        </p:txBody>
      </p:sp>
      <p:pic>
        <p:nvPicPr>
          <p:cNvPr id="3" name="Picture 2" descr="A screenshot of a phone&#10;&#10;Description automatically generated">
            <a:extLst>
              <a:ext uri="{FF2B5EF4-FFF2-40B4-BE49-F238E27FC236}">
                <a16:creationId xmlns:a16="http://schemas.microsoft.com/office/drawing/2014/main" id="{CC4EAA96-8EE9-8E8B-190B-060F7086BA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3644" y="4009197"/>
            <a:ext cx="6236898" cy="2336120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9CBA7E9F-09AB-0E41-5538-A8F6D3421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67" y="273982"/>
            <a:ext cx="1274292" cy="9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96733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A6EAD-477B-C87E-9908-4D6CFD5CA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9170" y="365125"/>
            <a:ext cx="9274629" cy="1325563"/>
          </a:xfrm>
        </p:spPr>
        <p:txBody>
          <a:bodyPr/>
          <a:lstStyle/>
          <a:p>
            <a:r>
              <a:rPr lang="en-US" b="1" dirty="0"/>
              <a:t>Interactive Worksheet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24F90FD-EA6F-FEAE-EDBB-0238250FB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9510"/>
            <a:ext cx="10515600" cy="547085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b="1" dirty="0"/>
              <a:t>What You Need to Design It?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6674B634-10C2-E533-DF8B-7F4BC37035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5128297"/>
              </p:ext>
            </p:extLst>
          </p:nvPr>
        </p:nvGraphicFramePr>
        <p:xfrm>
          <a:off x="838200" y="2242868"/>
          <a:ext cx="10515600" cy="4390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">
            <a:extLst>
              <a:ext uri="{FF2B5EF4-FFF2-40B4-BE49-F238E27FC236}">
                <a16:creationId xmlns:a16="http://schemas.microsoft.com/office/drawing/2014/main" id="{F4DE2FE7-DA8B-E4C0-3D8A-650EB6C93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67" y="273982"/>
            <a:ext cx="1274292" cy="9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6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417ED-5EFB-7DAD-6612-4A713A1E2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0" y="365125"/>
            <a:ext cx="9433560" cy="1325563"/>
          </a:xfrm>
        </p:spPr>
        <p:txBody>
          <a:bodyPr/>
          <a:lstStyle/>
          <a:p>
            <a:r>
              <a:rPr lang="en-GB" dirty="0" err="1"/>
              <a:t>Jupyter</a:t>
            </a:r>
            <a:r>
              <a:rPr lang="en-GB" dirty="0"/>
              <a:t>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BF354-1CE3-3B64-B4A2-5D54E3179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come</a:t>
            </a:r>
          </a:p>
        </p:txBody>
      </p:sp>
      <p:pic>
        <p:nvPicPr>
          <p:cNvPr id="4" name="Picture 4" descr="Python (programming language) - Wikipedia">
            <a:extLst>
              <a:ext uri="{FF2B5EF4-FFF2-40B4-BE49-F238E27FC236}">
                <a16:creationId xmlns:a16="http://schemas.microsoft.com/office/drawing/2014/main" id="{CDC782BD-C97A-1478-CA77-51B91583B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96" y="486869"/>
            <a:ext cx="1082074" cy="1082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85150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B2A17-87F4-D0BC-FD55-C058CFA78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99389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/>
              <a:t>Module overview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Econometrics I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A second-year module at Aston University focusing on econometric principles and practical applications using R programming.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/>
              <a:t>Student demographics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Approximately 210 students are enrolled annually.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Students have mixed levels of coding experience, the majority encountering R for the first time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/>
              <a:t>Teaching Structure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1800" dirty="0"/>
              <a:t>R workshops are held bi-weekly, totalling 5 R workshops.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Small group sessions, with approximately 40 participants per group.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1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/>
              <a:t>Assessment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Two coursework assignments: 500 words (mid-term) + 1500 words (end-term)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500 words coursework: Emphasis on descriptive statistics, plots and coding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1500 words coursework: Focus on regression analysis, interpretation and coding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B9B611D-78B8-1F49-81C4-586BF0386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Evaluation Evidence (Case Study: Aston University)</a:t>
            </a:r>
          </a:p>
        </p:txBody>
      </p:sp>
    </p:spTree>
    <p:extLst>
      <p:ext uri="{BB962C8B-B14F-4D97-AF65-F5344CB8AC3E}">
        <p14:creationId xmlns:p14="http://schemas.microsoft.com/office/powerpoint/2010/main" val="18685026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A6EAD-477B-C87E-9908-4D6CFD5CA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Evaluation Evidence (Case Study: Aston University)</a:t>
            </a:r>
          </a:p>
        </p:txBody>
      </p:sp>
      <p:graphicFrame>
        <p:nvGraphicFramePr>
          <p:cNvPr id="7" name="Table 15">
            <a:extLst>
              <a:ext uri="{FF2B5EF4-FFF2-40B4-BE49-F238E27FC236}">
                <a16:creationId xmlns:a16="http://schemas.microsoft.com/office/drawing/2014/main" id="{D9B4F5DC-7922-963C-77B7-2E8E90B8D9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917640"/>
              </p:ext>
            </p:extLst>
          </p:nvPr>
        </p:nvGraphicFramePr>
        <p:xfrm>
          <a:off x="584220" y="1836057"/>
          <a:ext cx="11311468" cy="420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55734">
                  <a:extLst>
                    <a:ext uri="{9D8B030D-6E8A-4147-A177-3AD203B41FA5}">
                      <a16:colId xmlns:a16="http://schemas.microsoft.com/office/drawing/2014/main" val="1193048729"/>
                    </a:ext>
                  </a:extLst>
                </a:gridCol>
                <a:gridCol w="5655734">
                  <a:extLst>
                    <a:ext uri="{9D8B030D-6E8A-4147-A177-3AD203B41FA5}">
                      <a16:colId xmlns:a16="http://schemas.microsoft.com/office/drawing/2014/main" val="2242089683"/>
                    </a:ext>
                  </a:extLst>
                </a:gridCol>
              </a:tblGrid>
              <a:tr h="717897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600" b="1" dirty="0"/>
                        <a:t>To what extent do you agree that fill-in-the-blank worksheets in Econometrics I make it easier to understand R code logic and structure?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600" b="1" dirty="0"/>
                        <a:t>How engaging do you find the fill-in-the-blank worksheets in</a:t>
                      </a:r>
                      <a:r>
                        <a:rPr lang="zh-CN" altLang="en-US" sz="1600" b="1" dirty="0"/>
                        <a:t> </a:t>
                      </a:r>
                      <a:r>
                        <a:rPr lang="en-US" sz="1600" b="1" dirty="0"/>
                        <a:t>your econometrics module?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2261016"/>
                  </a:ext>
                </a:extLst>
              </a:tr>
              <a:tr h="1877194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260490"/>
                  </a:ext>
                </a:extLst>
              </a:tr>
            </a:tbl>
          </a:graphicData>
        </a:graphic>
      </p:graphicFrame>
      <p:pic>
        <p:nvPicPr>
          <p:cNvPr id="8" name="Picture 7" descr="A pie chart with text&#10;&#10;Description automatically generated">
            <a:extLst>
              <a:ext uri="{FF2B5EF4-FFF2-40B4-BE49-F238E27FC236}">
                <a16:creationId xmlns:a16="http://schemas.microsoft.com/office/drawing/2014/main" id="{83B9CCA2-51BC-C33C-8845-CE2CBAB36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11000"/>
            <a:ext cx="5076683" cy="2981543"/>
          </a:xfrm>
          <a:prstGeom prst="rect">
            <a:avLst/>
          </a:prstGeom>
        </p:spPr>
      </p:pic>
      <p:pic>
        <p:nvPicPr>
          <p:cNvPr id="9" name="Picture 8" descr="A pie chart with text on it&#10;&#10;Description automatically generated">
            <a:extLst>
              <a:ext uri="{FF2B5EF4-FFF2-40B4-BE49-F238E27FC236}">
                <a16:creationId xmlns:a16="http://schemas.microsoft.com/office/drawing/2014/main" id="{4A0C8985-D765-EFD3-2FDD-A3BE0673F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158" y="3053023"/>
            <a:ext cx="5036930" cy="28974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0FBA1F1-0385-B81A-F3B2-6356FE79E485}"/>
              </a:ext>
            </a:extLst>
          </p:cNvPr>
          <p:cNvSpPr txBox="1"/>
          <p:nvPr/>
        </p:nvSpPr>
        <p:spPr>
          <a:xfrm>
            <a:off x="584220" y="6241951"/>
            <a:ext cx="10506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Note:</a:t>
            </a:r>
            <a:r>
              <a:rPr lang="zh-CN" altLang="en-US" sz="1600" dirty="0"/>
              <a:t> </a:t>
            </a:r>
            <a:r>
              <a:rPr lang="en-GB" sz="1600" dirty="0"/>
              <a:t>Results are based on 32 survey participants.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50986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3A03B-0EA6-8E63-4C77-632DD73EB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D52C0-51E1-3807-B7DD-EE1A670E8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Workshop</a:t>
            </a:r>
            <a:r>
              <a:rPr lang="zh-CN" altLang="en-US" dirty="0"/>
              <a:t> </a:t>
            </a:r>
            <a:r>
              <a:rPr lang="en-US" altLang="zh-CN" dirty="0"/>
              <a:t>objectives</a:t>
            </a:r>
          </a:p>
          <a:p>
            <a:r>
              <a:rPr lang="en-GB" dirty="0"/>
              <a:t>Why This Workshop?</a:t>
            </a:r>
          </a:p>
          <a:p>
            <a:r>
              <a:rPr lang="en-GB" dirty="0"/>
              <a:t>“Getting your hands dirty” instruction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GB" dirty="0"/>
              <a:t>Interactive Worksheet</a:t>
            </a:r>
          </a:p>
          <a:p>
            <a:r>
              <a:rPr lang="en-GB" dirty="0"/>
              <a:t>Evaluation Evidence (Case Study: Aston, Manchester)</a:t>
            </a:r>
          </a:p>
          <a:p>
            <a:r>
              <a:rPr lang="en-GB" dirty="0"/>
              <a:t>Interactive Activities</a:t>
            </a:r>
          </a:p>
          <a:p>
            <a:r>
              <a:rPr lang="en-GB" dirty="0"/>
              <a:t>Group Reflection </a:t>
            </a:r>
          </a:p>
          <a:p>
            <a:r>
              <a:rPr lang="en-GB" dirty="0"/>
              <a:t>Wrap-up &amp; Takeaways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3619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A6EAD-477B-C87E-9908-4D6CFD5CA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Evaluation Evidence (Case Study: Aston University)</a:t>
            </a:r>
          </a:p>
        </p:txBody>
      </p:sp>
      <p:graphicFrame>
        <p:nvGraphicFramePr>
          <p:cNvPr id="3" name="Table 15">
            <a:extLst>
              <a:ext uri="{FF2B5EF4-FFF2-40B4-BE49-F238E27FC236}">
                <a16:creationId xmlns:a16="http://schemas.microsoft.com/office/drawing/2014/main" id="{69E857C9-B208-E653-605F-0B45D04402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089279"/>
              </p:ext>
            </p:extLst>
          </p:nvPr>
        </p:nvGraphicFramePr>
        <p:xfrm>
          <a:off x="584220" y="1836057"/>
          <a:ext cx="11311468" cy="420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55734">
                  <a:extLst>
                    <a:ext uri="{9D8B030D-6E8A-4147-A177-3AD203B41FA5}">
                      <a16:colId xmlns:a16="http://schemas.microsoft.com/office/drawing/2014/main" val="1193048729"/>
                    </a:ext>
                  </a:extLst>
                </a:gridCol>
                <a:gridCol w="5655734">
                  <a:extLst>
                    <a:ext uri="{9D8B030D-6E8A-4147-A177-3AD203B41FA5}">
                      <a16:colId xmlns:a16="http://schemas.microsoft.com/office/drawing/2014/main" val="2242089683"/>
                    </a:ext>
                  </a:extLst>
                </a:gridCol>
              </a:tblGrid>
              <a:tr h="717897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altLang="zh-CN" sz="1600" b="1" dirty="0"/>
                        <a:t>T</a:t>
                      </a:r>
                      <a:r>
                        <a:rPr lang="en-US" sz="1600" b="1" dirty="0"/>
                        <a:t>o what extent do you agree that fill-in-the-blank worksheets in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600" b="1" dirty="0"/>
                        <a:t>Econometrics I enhance your ability to solve coding problems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600" b="1" dirty="0"/>
                        <a:t>independently?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600" b="1" dirty="0"/>
                        <a:t>How confident are you in applying skills from Econometrics I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600" b="1" dirty="0"/>
                        <a:t>fill-in-the-blank worksheets to real-world data analysis?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2261016"/>
                  </a:ext>
                </a:extLst>
              </a:tr>
              <a:tr h="1877194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260490"/>
                  </a:ext>
                </a:extLst>
              </a:tr>
            </a:tbl>
          </a:graphicData>
        </a:graphic>
      </p:graphicFrame>
      <p:pic>
        <p:nvPicPr>
          <p:cNvPr id="4" name="Picture 3" descr="A pie chart with text on it&#10;&#10;Description automatically generated">
            <a:extLst>
              <a:ext uri="{FF2B5EF4-FFF2-40B4-BE49-F238E27FC236}">
                <a16:creationId xmlns:a16="http://schemas.microsoft.com/office/drawing/2014/main" id="{273C6FCD-6557-48E8-2402-E5BA6F24A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451" y="3211427"/>
            <a:ext cx="4897272" cy="2421728"/>
          </a:xfrm>
          <a:prstGeom prst="rect">
            <a:avLst/>
          </a:prstGeom>
        </p:spPr>
      </p:pic>
      <p:pic>
        <p:nvPicPr>
          <p:cNvPr id="5" name="Picture 4" descr="A pie chart with text on it&#10;&#10;Description automatically generated">
            <a:extLst>
              <a:ext uri="{FF2B5EF4-FFF2-40B4-BE49-F238E27FC236}">
                <a16:creationId xmlns:a16="http://schemas.microsoft.com/office/drawing/2014/main" id="{C9645A86-78EF-22AE-F8A6-839BED47F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041" y="2937752"/>
            <a:ext cx="4897272" cy="29690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BAD3DF-C9FB-A27F-FFEA-723CF57FF3F7}"/>
              </a:ext>
            </a:extLst>
          </p:cNvPr>
          <p:cNvSpPr txBox="1"/>
          <p:nvPr/>
        </p:nvSpPr>
        <p:spPr>
          <a:xfrm>
            <a:off x="584220" y="6241951"/>
            <a:ext cx="10506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Note:</a:t>
            </a:r>
            <a:r>
              <a:rPr lang="zh-CN" altLang="en-US" sz="1600" dirty="0"/>
              <a:t> </a:t>
            </a:r>
            <a:r>
              <a:rPr lang="en-GB" sz="1600" dirty="0"/>
              <a:t>Results are based on 32 survey participants.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494803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A6EAD-477B-C87E-9908-4D6CFD5CA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Evaluation Evidence (Case Study: Aston University)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2924520-B322-0914-05E7-14FF78ECA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896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What is going well in the fill-in-the-blank style R workshop?</a:t>
            </a:r>
            <a:endParaRPr lang="en-US" sz="2400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3634D5E3-7506-B077-A226-8C718BEC8C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935255"/>
              </p:ext>
            </p:extLst>
          </p:nvPr>
        </p:nvGraphicFramePr>
        <p:xfrm>
          <a:off x="838200" y="2101054"/>
          <a:ext cx="10515600" cy="44844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6601">
                  <a:extLst>
                    <a:ext uri="{9D8B030D-6E8A-4147-A177-3AD203B41FA5}">
                      <a16:colId xmlns:a16="http://schemas.microsoft.com/office/drawing/2014/main" val="2081013430"/>
                    </a:ext>
                  </a:extLst>
                </a:gridCol>
                <a:gridCol w="8508999">
                  <a:extLst>
                    <a:ext uri="{9D8B030D-6E8A-4147-A177-3AD203B41FA5}">
                      <a16:colId xmlns:a16="http://schemas.microsoft.com/office/drawing/2014/main" val="2829065458"/>
                    </a:ext>
                  </a:extLst>
                </a:gridCol>
              </a:tblGrid>
              <a:tr h="13611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1.</a:t>
                      </a:r>
                      <a:r>
                        <a:rPr lang="zh-CN" altLang="en-US" sz="1800" b="1" dirty="0"/>
                        <a:t> </a:t>
                      </a:r>
                      <a:r>
                        <a:rPr lang="en-US" sz="1800" b="1" dirty="0"/>
                        <a:t>Understanding</a:t>
                      </a:r>
                      <a:r>
                        <a:rPr lang="zh-CN" altLang="en-US" sz="1800" b="1" dirty="0"/>
                        <a:t> </a:t>
                      </a:r>
                      <a:r>
                        <a:rPr lang="en-US" sz="1800" b="1" dirty="0"/>
                        <a:t>and Clarity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“It is very easy to use and understand and keeps me engaged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sz="1800" dirty="0"/>
                        <a:t>all the time to try and get the answer.”</a:t>
                      </a:r>
                    </a:p>
                    <a:p>
                      <a:r>
                        <a:rPr lang="en-US" sz="1800" dirty="0"/>
                        <a:t>“It is easy to understand the code and the framework is provided.”</a:t>
                      </a:r>
                    </a:p>
                    <a:p>
                      <a:r>
                        <a:rPr lang="en-US" sz="1800" dirty="0"/>
                        <a:t>“It provides examples on how the analysis is interpreted and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sz="1800" dirty="0"/>
                        <a:t>applied in the correct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sz="1800" dirty="0"/>
                        <a:t>format. Its interactivity is easy to understand.”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4139002"/>
                  </a:ext>
                </a:extLst>
              </a:tr>
              <a:tr h="110589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2.Problem-Solving</a:t>
                      </a:r>
                      <a:r>
                        <a:rPr lang="zh-CN" altLang="en-US" sz="1800" b="1" dirty="0"/>
                        <a:t> </a:t>
                      </a:r>
                      <a:r>
                        <a:rPr lang="en-US" sz="1800" b="1" dirty="0"/>
                        <a:t>and Critical</a:t>
                      </a:r>
                      <a:r>
                        <a:rPr lang="zh-CN" altLang="en-US" sz="1800" b="1" dirty="0"/>
                        <a:t> </a:t>
                      </a:r>
                      <a:r>
                        <a:rPr lang="en-US" sz="1800" b="1" dirty="0"/>
                        <a:t>Thinking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“It makes us put additional effort and think, not just copy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sz="1800" dirty="0"/>
                        <a:t>and paste already ready codes.”</a:t>
                      </a:r>
                    </a:p>
                    <a:p>
                      <a:r>
                        <a:rPr lang="en-US" sz="1800" dirty="0"/>
                        <a:t>“Understanding by doing it myself.”</a:t>
                      </a:r>
                    </a:p>
                    <a:p>
                      <a:r>
                        <a:rPr lang="en-US" sz="1800" dirty="0"/>
                        <a:t>“It helps provide answers if I am stuck so that I can work out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sz="1800" dirty="0"/>
                        <a:t>for myself why this answer is correct.”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42083160"/>
                  </a:ext>
                </a:extLst>
              </a:tr>
              <a:tr h="110589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3.Learning and</a:t>
                      </a:r>
                      <a:r>
                        <a:rPr lang="zh-CN" altLang="en-US" sz="1800" b="1" dirty="0"/>
                        <a:t> </a:t>
                      </a:r>
                      <a:r>
                        <a:rPr lang="en-US" sz="1800" b="1" dirty="0"/>
                        <a:t>Skill Development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“I think that it helps me to understand what I have to do in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sz="1800" dirty="0"/>
                        <a:t>times when I don’t know where to start.”</a:t>
                      </a:r>
                    </a:p>
                    <a:p>
                      <a:r>
                        <a:rPr lang="en-US" sz="1800" dirty="0"/>
                        <a:t>“Help with calculations of the example data given. Gives a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sz="1800" dirty="0"/>
                        <a:t>good understanding of the use of each code.”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39744489"/>
                  </a:ext>
                </a:extLst>
              </a:tr>
              <a:tr h="6439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4.</a:t>
                      </a:r>
                      <a:r>
                        <a:rPr lang="zh-CN" altLang="en-US" sz="1800" b="1" dirty="0"/>
                        <a:t> </a:t>
                      </a:r>
                      <a:r>
                        <a:rPr lang="en-GB" altLang="zh-CN" sz="1800" b="1" dirty="0"/>
                        <a:t>Engagement and</a:t>
                      </a:r>
                      <a:r>
                        <a:rPr lang="zh-CN" altLang="en-US" sz="1800" b="1" dirty="0"/>
                        <a:t> </a:t>
                      </a:r>
                      <a:r>
                        <a:rPr lang="en-GB" altLang="zh-CN" sz="1800" b="1" dirty="0"/>
                        <a:t>Active Learning</a:t>
                      </a:r>
                      <a:endParaRPr lang="en-US" sz="18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We get to know the response immediately.”</a:t>
                      </a:r>
                    </a:p>
                    <a:p>
                      <a:r>
                        <a:rPr lang="en-US" sz="1800" dirty="0"/>
                        <a:t>“You can easily see if your answers are correct or not.”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71032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06183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A6EAD-477B-C87E-9908-4D6CFD5CA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Evaluation Evidence (Case Study: Aston University)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2924520-B322-0914-05E7-14FF78ECA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896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The fill-in-the-blank style R workshop would be even better if …?</a:t>
            </a:r>
            <a:endParaRPr lang="en-US" sz="2400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F77FBE8F-698F-7389-99EB-9F24A363A1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487796"/>
              </p:ext>
            </p:extLst>
          </p:nvPr>
        </p:nvGraphicFramePr>
        <p:xfrm>
          <a:off x="838200" y="2149792"/>
          <a:ext cx="10515600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6601">
                  <a:extLst>
                    <a:ext uri="{9D8B030D-6E8A-4147-A177-3AD203B41FA5}">
                      <a16:colId xmlns:a16="http://schemas.microsoft.com/office/drawing/2014/main" val="2081013430"/>
                    </a:ext>
                  </a:extLst>
                </a:gridCol>
                <a:gridCol w="8508999">
                  <a:extLst>
                    <a:ext uri="{9D8B030D-6E8A-4147-A177-3AD203B41FA5}">
                      <a16:colId xmlns:a16="http://schemas.microsoft.com/office/drawing/2014/main" val="2829065458"/>
                    </a:ext>
                  </a:extLst>
                </a:gridCol>
              </a:tblGrid>
              <a:tr h="6921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/>
                        <a:t>1.</a:t>
                      </a:r>
                      <a:r>
                        <a:rPr lang="zh-CN" altLang="en-US" sz="1800" b="1" dirty="0"/>
                        <a:t> </a:t>
                      </a:r>
                      <a:r>
                        <a:rPr lang="en-US" sz="1800" b="1" dirty="0"/>
                        <a:t>Learning and Engagement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“</a:t>
                      </a:r>
                      <a:r>
                        <a:rPr lang="en-GB" dirty="0"/>
                        <a:t>Maybe after filling in the blanks, there are some codes we have to do completely independently after.</a:t>
                      </a:r>
                      <a:r>
                        <a:rPr lang="en-US" sz="1800" dirty="0"/>
                        <a:t>”</a:t>
                      </a:r>
                      <a:endParaRPr lang="en-GB" dirty="0"/>
                    </a:p>
                    <a:p>
                      <a:r>
                        <a:rPr lang="en-US" sz="1800" dirty="0"/>
                        <a:t>“</a:t>
                      </a:r>
                      <a:r>
                        <a:rPr lang="en-GB" dirty="0"/>
                        <a:t>Include more examples.</a:t>
                      </a:r>
                      <a:r>
                        <a:rPr lang="en-US" sz="1800" dirty="0"/>
                        <a:t>”</a:t>
                      </a:r>
                      <a:endParaRPr lang="en-GB" dirty="0"/>
                    </a:p>
                    <a:p>
                      <a:r>
                        <a:rPr lang="en-US" sz="1800" dirty="0"/>
                        <a:t>“</a:t>
                      </a:r>
                      <a:r>
                        <a:rPr lang="en-GB" dirty="0"/>
                        <a:t>More possible answers as you could just try them all without being forced to learn.</a:t>
                      </a:r>
                      <a:r>
                        <a:rPr lang="en-US" sz="1800" dirty="0"/>
                        <a:t>”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4139002"/>
                  </a:ext>
                </a:extLst>
              </a:tr>
              <a:tr h="6921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2. Format and Clarity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“</a:t>
                      </a:r>
                      <a:r>
                        <a:rPr lang="en-GB" dirty="0"/>
                        <a:t>That the answers weren’t directly exposed.</a:t>
                      </a:r>
                      <a:r>
                        <a:rPr lang="en-US" sz="1800" dirty="0"/>
                        <a:t>”</a:t>
                      </a:r>
                      <a:endParaRPr lang="en-GB" dirty="0"/>
                    </a:p>
                    <a:p>
                      <a:r>
                        <a:rPr lang="en-US" sz="1800" dirty="0"/>
                        <a:t>“</a:t>
                      </a:r>
                      <a:r>
                        <a:rPr lang="en-GB" dirty="0"/>
                        <a:t>There was less multiple choice as it made it easy to figure out.</a:t>
                      </a:r>
                      <a:r>
                        <a:rPr lang="en-US" sz="1800" dirty="0"/>
                        <a:t>”</a:t>
                      </a:r>
                      <a:endParaRPr lang="en-GB" dirty="0"/>
                    </a:p>
                    <a:p>
                      <a:r>
                        <a:rPr lang="en-US" sz="1800" dirty="0"/>
                        <a:t>“</a:t>
                      </a:r>
                      <a:r>
                        <a:rPr lang="en-GB" dirty="0"/>
                        <a:t>Better hints.</a:t>
                      </a:r>
                      <a:r>
                        <a:rPr lang="en-US" sz="1800" dirty="0"/>
                        <a:t>”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42083160"/>
                  </a:ext>
                </a:extLst>
              </a:tr>
              <a:tr h="6921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3. Technical Issues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“</a:t>
                      </a:r>
                      <a:r>
                        <a:rPr lang="en-GB" dirty="0"/>
                        <a:t>The answers could save or be saved as a document to track progress.</a:t>
                      </a:r>
                      <a:r>
                        <a:rPr lang="en-US" sz="1800" dirty="0"/>
                        <a:t>”</a:t>
                      </a:r>
                      <a:endParaRPr lang="en-GB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“</a:t>
                      </a:r>
                      <a:r>
                        <a:rPr lang="en-GB" dirty="0"/>
                        <a:t>Sometimes rounding can be a problem.</a:t>
                      </a:r>
                      <a:r>
                        <a:rPr lang="en-US" sz="1800" dirty="0"/>
                        <a:t>”</a:t>
                      </a:r>
                      <a:endParaRPr lang="en-GB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“</a:t>
                      </a:r>
                      <a:r>
                        <a:rPr lang="en-GB" dirty="0"/>
                        <a:t>Sometimes filling in the blanks can have some issues when it comes to rounding.</a:t>
                      </a:r>
                      <a:r>
                        <a:rPr lang="en-US" sz="1800" dirty="0"/>
                        <a:t>”</a:t>
                      </a:r>
                      <a:endParaRPr lang="en-GB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39744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68252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A6EAD-477B-C87E-9908-4D6CFD5CA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Interactive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0861-9226-2BB8-B3FF-0648B971E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Climate Change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GB" sz="2200" dirty="0"/>
              <a:t>Idea: </a:t>
            </a:r>
          </a:p>
          <a:p>
            <a:r>
              <a:rPr lang="en-GB" sz="2200" b="1" dirty="0"/>
              <a:t>Step 1:</a:t>
            </a:r>
            <a:r>
              <a:rPr lang="en-GB" sz="2200" dirty="0"/>
              <a:t> Present the complete climate change data walkthrough (HTML) with fill-in-the-blank code lines and interactive exercises. This gives the audience a clear picture of the final output we’re aiming for.</a:t>
            </a:r>
          </a:p>
          <a:p>
            <a:r>
              <a:rPr lang="en-GB" sz="2200" b="1" dirty="0"/>
              <a:t>Step 2:</a:t>
            </a:r>
            <a:r>
              <a:rPr lang="en-GB" sz="2200" dirty="0"/>
              <a:t> Provide the incomplete version of the climate change data R Markdown file (without the fill-in-the-blank code lines or interactive exercises) via a GitHub link or Posit Cloud. This version skips the text like aim and preparation to save time, allowing participants to focus on building the interactive components.</a:t>
            </a:r>
          </a:p>
          <a:p>
            <a:r>
              <a:rPr lang="en-GB" sz="2200" b="1" dirty="0"/>
              <a:t>Step 3:</a:t>
            </a:r>
            <a:r>
              <a:rPr lang="en-GB" sz="2200" dirty="0"/>
              <a:t> Guide the audience through adding the fill-in-the-blank code lines and creating the interactive exercises—hands-on practice.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5072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A6EAD-477B-C87E-9908-4D6CFD5CA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Group Reflection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0861-9226-2BB8-B3FF-0648B971E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Discuss barriers, benefits, and possible modifications. </a:t>
            </a:r>
          </a:p>
          <a:p>
            <a:pPr lvl="0"/>
            <a:r>
              <a:rPr lang="en-US" dirty="0"/>
              <a:t>Share practical tips for integrating these strategies </a:t>
            </a:r>
          </a:p>
        </p:txBody>
      </p:sp>
    </p:spTree>
    <p:extLst>
      <p:ext uri="{BB962C8B-B14F-4D97-AF65-F5344CB8AC3E}">
        <p14:creationId xmlns:p14="http://schemas.microsoft.com/office/powerpoint/2010/main" val="8455057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A6EAD-477B-C87E-9908-4D6CFD5CA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Wrap-up &amp;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0861-9226-2BB8-B3FF-0648B971E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Summary of key points</a:t>
            </a:r>
          </a:p>
          <a:p>
            <a:pPr lvl="0"/>
            <a:r>
              <a:rPr lang="en-US" dirty="0"/>
              <a:t>Provide a link to GitHub/OneDrive folder with: Editable worksheet templates</a:t>
            </a:r>
          </a:p>
          <a:p>
            <a:pPr lvl="0"/>
            <a:r>
              <a:rPr lang="en-US" dirty="0"/>
              <a:t>Invitation to follow-up or collaborate </a:t>
            </a:r>
          </a:p>
        </p:txBody>
      </p:sp>
    </p:spTree>
    <p:extLst>
      <p:ext uri="{BB962C8B-B14F-4D97-AF65-F5344CB8AC3E}">
        <p14:creationId xmlns:p14="http://schemas.microsoft.com/office/powerpoint/2010/main" val="79537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4BD22-C4C3-155A-D9B0-2E32718DE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90021-1D4F-ABC6-B7CA-D990F866D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Prather J, et al. (2023), </a:t>
            </a:r>
            <a:r>
              <a:rPr lang="en-GB" dirty="0" err="1"/>
              <a:t>ITiCSE</a:t>
            </a:r>
            <a:r>
              <a:rPr lang="en-GB" dirty="0"/>
              <a:t>-WGR '23: Proceedings of the 2023 Working Group Reports on Innovation and Technology in Computer Science Education, 108 – 159, </a:t>
            </a:r>
            <a:r>
              <a:rPr lang="en-GB" u="sng" dirty="0">
                <a:hlinkClick r:id="rId2"/>
              </a:rPr>
              <a:t>https://doi.org/10.1145/3623762.363349</a:t>
            </a:r>
            <a:endParaRPr lang="en-GB" u="sng" dirty="0"/>
          </a:p>
          <a:p>
            <a:r>
              <a:rPr lang="en-GB" dirty="0"/>
              <a:t>Kyaw H.H.S, et al. (2021) </a:t>
            </a:r>
            <a:r>
              <a:rPr lang="en-GB" dirty="0">
                <a:hlinkClick r:id="rId3"/>
              </a:rPr>
              <a:t>A Study of Element Fill-in-Blank Problems for C Programming Learning Assistant System</a:t>
            </a:r>
            <a:r>
              <a:rPr lang="en-GB" dirty="0"/>
              <a:t>, International Journal of Information and Education Technology, 11, 255-261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1118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A6EAD-477B-C87E-9908-4D6CFD5CA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Workshop</a:t>
            </a:r>
            <a:r>
              <a:rPr lang="zh-CN" altLang="en-US" b="1" dirty="0"/>
              <a:t> </a:t>
            </a:r>
            <a:r>
              <a:rPr lang="en-US" altLang="zh-CN" b="1" dirty="0"/>
              <a:t>objectives </a:t>
            </a:r>
            <a:r>
              <a:rPr lang="en-US" altLang="zh-CN" b="1" dirty="0">
                <a:solidFill>
                  <a:srgbClr val="FF0000"/>
                </a:solidFill>
              </a:rPr>
              <a:t>(overlap with next slide, rethink)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0861-9226-2BB8-B3FF-0648B971E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Understand the shift from syntax </a:t>
            </a:r>
            <a:r>
              <a:rPr lang="en-US" sz="2400" dirty="0" err="1"/>
              <a:t>memorisation</a:t>
            </a:r>
            <a:r>
              <a:rPr lang="en-US" sz="2400" dirty="0"/>
              <a:t> to real-world problem-solving in coding instruction.</a:t>
            </a:r>
          </a:p>
          <a:p>
            <a:r>
              <a:rPr lang="en-US" sz="2400" dirty="0"/>
              <a:t>Explore examples of "authentic" coding challenges students face in real practice.</a:t>
            </a:r>
          </a:p>
          <a:p>
            <a:r>
              <a:rPr lang="en-US" sz="2400" dirty="0"/>
              <a:t>Trial interactive instructional materials that integrate real-world coding skills: data sourcing, package installation, debugging, searching etc.</a:t>
            </a:r>
          </a:p>
          <a:p>
            <a:r>
              <a:rPr lang="en-US" sz="2400" dirty="0"/>
              <a:t>Reflect on how to scaffold coding tasks for students with mixed ability levels.</a:t>
            </a:r>
          </a:p>
          <a:p>
            <a:r>
              <a:rPr lang="en-US" sz="2400" dirty="0"/>
              <a:t>Take away practical resources (in R or Python) that can be adapted for classroom use.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952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A6EAD-477B-C87E-9908-4D6CFD5CA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1299"/>
          </a:xfrm>
        </p:spPr>
        <p:txBody>
          <a:bodyPr>
            <a:normAutofit/>
          </a:bodyPr>
          <a:lstStyle/>
          <a:p>
            <a:r>
              <a:rPr lang="en-GB" b="1" dirty="0"/>
              <a:t>Why This Workshop?</a:t>
            </a:r>
            <a:endParaRPr lang="en-US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17CAB55-A58C-FF2E-68C7-88796844A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768" y="1185862"/>
            <a:ext cx="8525792" cy="5307013"/>
          </a:xfrm>
        </p:spPr>
        <p:txBody>
          <a:bodyPr>
            <a:normAutofit/>
          </a:bodyPr>
          <a:lstStyle/>
          <a:p>
            <a:r>
              <a:rPr lang="en-US" sz="2400" dirty="0"/>
              <a:t>Steep learning curve for beginners, particularly in grasping coding logic and syntax.</a:t>
            </a:r>
          </a:p>
          <a:p>
            <a:r>
              <a:rPr lang="en-US" sz="2400" dirty="0"/>
              <a:t>Need to foster independent coding and problem-solving skills.</a:t>
            </a:r>
          </a:p>
          <a:p>
            <a:r>
              <a:rPr lang="en-US" sz="2400" dirty="0"/>
              <a:t>How to adjust instruction in the presence of AI?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Here we think about how to …</a:t>
            </a:r>
          </a:p>
          <a:p>
            <a:r>
              <a:rPr lang="en-US" sz="2400" dirty="0"/>
              <a:t>help students understand the process of coding rather than know the correct code</a:t>
            </a:r>
          </a:p>
          <a:p>
            <a:r>
              <a:rPr lang="en-US" sz="2400" dirty="0"/>
              <a:t>design worksheets that encourage active engagement by students</a:t>
            </a:r>
          </a:p>
          <a:p>
            <a:r>
              <a:rPr lang="en-US" sz="2400" dirty="0"/>
              <a:t>encourage students to use resources (web searching or LLMs) in a productive manner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 descr="A drawing of a person climbing a curve&#10;&#10;Description automatically generated">
            <a:extLst>
              <a:ext uri="{FF2B5EF4-FFF2-40B4-BE49-F238E27FC236}">
                <a16:creationId xmlns:a16="http://schemas.microsoft.com/office/drawing/2014/main" id="{12AF4DF6-9D25-32E0-8DC1-72D8CC1BC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8577" y="90675"/>
            <a:ext cx="2516177" cy="2531032"/>
          </a:xfrm>
          <a:prstGeom prst="rect">
            <a:avLst/>
          </a:prstGeom>
        </p:spPr>
      </p:pic>
      <p:pic>
        <p:nvPicPr>
          <p:cNvPr id="6" name="Picture 5" descr="A cartoon character with a speech bubble&#10;&#10;Description automatically generated">
            <a:extLst>
              <a:ext uri="{FF2B5EF4-FFF2-40B4-BE49-F238E27FC236}">
                <a16:creationId xmlns:a16="http://schemas.microsoft.com/office/drawing/2014/main" id="{6948FF73-F3CF-190D-727C-9A58148A4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5512" y="3533750"/>
            <a:ext cx="2642306" cy="253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208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A552F-A65B-892D-5ED5-D9D89C673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changes because of AI?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AFEDA-0F38-7D90-D9B4-775ED95CD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26008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Debate in the Computer Science (CS) pedagogy literature (e.g. Prather et al, 2023, for a review) on how to change CS education:</a:t>
            </a:r>
          </a:p>
          <a:p>
            <a:r>
              <a:rPr lang="en-GB" dirty="0"/>
              <a:t>Increased focus on being able to read code (rather than write)</a:t>
            </a:r>
          </a:p>
          <a:p>
            <a:r>
              <a:rPr lang="en-GB" dirty="0"/>
              <a:t>Increased focus on structuring through a problem</a:t>
            </a:r>
          </a:p>
          <a:p>
            <a:r>
              <a:rPr lang="en-GB" dirty="0"/>
              <a:t>Consequences for assessment (not really discussed here)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AA5512-952D-AC5B-04E6-BA54B2AF8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2908" y="555559"/>
            <a:ext cx="2457576" cy="254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979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A6EAD-477B-C87E-9908-4D6CFD5CA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2739"/>
          </a:xfrm>
        </p:spPr>
        <p:txBody>
          <a:bodyPr>
            <a:normAutofit/>
          </a:bodyPr>
          <a:lstStyle/>
          <a:p>
            <a:r>
              <a:rPr lang="en-US" b="1" dirty="0"/>
              <a:t>“Getting your hands dirty” instruction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0861-9226-2BB8-B3FF-0648B971E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We think that the way we instruct students should reflect the way they will have to work on data after they leave our course.</a:t>
            </a:r>
          </a:p>
          <a:p>
            <a:pPr marL="0" lvl="0" indent="0">
              <a:buNone/>
            </a:pPr>
            <a:r>
              <a:rPr lang="en-US" dirty="0"/>
              <a:t>Examples of typical real-life coding tasks students encounter: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6FA9F9-DA53-EF45-6A6B-C831D8932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271" y="2848653"/>
            <a:ext cx="1233847" cy="11606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094394-7786-0A24-C41A-2B41607256D9}"/>
              </a:ext>
            </a:extLst>
          </p:cNvPr>
          <p:cNvSpPr txBox="1"/>
          <p:nvPr/>
        </p:nvSpPr>
        <p:spPr>
          <a:xfrm>
            <a:off x="838200" y="5589219"/>
            <a:ext cx="1087791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None of the typical activity involves being given a complete and correct code file.</a:t>
            </a:r>
            <a:endParaRPr lang="en-GB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E53AA2-EB3D-69AE-AC48-6067D780498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9399"/>
          <a:stretch>
            <a:fillRect/>
          </a:stretch>
        </p:blipFill>
        <p:spPr>
          <a:xfrm>
            <a:off x="3867660" y="2848653"/>
            <a:ext cx="1233847" cy="11606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847E38-F8D8-1F4C-BD67-1412ED2C03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562" y="2828753"/>
            <a:ext cx="1189955" cy="11606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AD5C39A-4CA9-1865-700A-E84EFB0660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271" y="4238574"/>
            <a:ext cx="1233847" cy="11368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B33ACBA-380C-7942-7666-E4598AAC73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2326" y="4238573"/>
            <a:ext cx="1233847" cy="11368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95312BE-7D7A-945D-41FB-D36597A10B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1907" y="4238573"/>
            <a:ext cx="1200465" cy="113686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763B63D-16B8-A3C5-4F94-BB6FDF124D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58744" y="2848653"/>
            <a:ext cx="1183988" cy="116069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367ED2B-7816-8405-5A5B-529D88823D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88106" y="4242351"/>
            <a:ext cx="1154626" cy="113686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2ED291F-B7FD-8668-8CD2-A0C4DA9D30F1}"/>
              </a:ext>
            </a:extLst>
          </p:cNvPr>
          <p:cNvSpPr txBox="1"/>
          <p:nvPr/>
        </p:nvSpPr>
        <p:spPr>
          <a:xfrm>
            <a:off x="2178118" y="3105833"/>
            <a:ext cx="1443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Package </a:t>
            </a:r>
            <a:br>
              <a:rPr lang="en-GB" dirty="0"/>
            </a:br>
            <a:r>
              <a:rPr lang="en-GB" dirty="0"/>
              <a:t>Management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857AD7-517D-636B-5F98-70C3EF00D484}"/>
              </a:ext>
            </a:extLst>
          </p:cNvPr>
          <p:cNvSpPr txBox="1"/>
          <p:nvPr/>
        </p:nvSpPr>
        <p:spPr>
          <a:xfrm>
            <a:off x="2249361" y="4483838"/>
            <a:ext cx="16443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Using </a:t>
            </a:r>
            <a:br>
              <a:rPr lang="en-GB" dirty="0"/>
            </a:br>
            <a:r>
              <a:rPr lang="en-GB" dirty="0"/>
              <a:t>Documentation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87E2B7-9AE2-B25B-80AF-10DCD65FEB1A}"/>
              </a:ext>
            </a:extLst>
          </p:cNvPr>
          <p:cNvSpPr txBox="1"/>
          <p:nvPr/>
        </p:nvSpPr>
        <p:spPr>
          <a:xfrm>
            <a:off x="5052138" y="3085934"/>
            <a:ext cx="1358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Interpreting </a:t>
            </a:r>
            <a:br>
              <a:rPr lang="en-GB" dirty="0"/>
            </a:br>
            <a:r>
              <a:rPr lang="en-GB" dirty="0"/>
              <a:t>Errors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BE21F2-AFAD-7694-E8B5-5E4222C0C658}"/>
              </a:ext>
            </a:extLst>
          </p:cNvPr>
          <p:cNvSpPr txBox="1"/>
          <p:nvPr/>
        </p:nvSpPr>
        <p:spPr>
          <a:xfrm>
            <a:off x="5052138" y="4483837"/>
            <a:ext cx="1125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Using the </a:t>
            </a:r>
            <a:br>
              <a:rPr lang="en-GB" dirty="0"/>
            </a:br>
            <a:r>
              <a:rPr lang="en-GB" dirty="0"/>
              <a:t>Internet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58C081-41B2-B3E3-B4EF-5F9B233A3036}"/>
              </a:ext>
            </a:extLst>
          </p:cNvPr>
          <p:cNvSpPr txBox="1"/>
          <p:nvPr/>
        </p:nvSpPr>
        <p:spPr>
          <a:xfrm>
            <a:off x="7828517" y="3085933"/>
            <a:ext cx="1190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Debugging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E82F30-1084-BFFF-AA3E-60836C619531}"/>
              </a:ext>
            </a:extLst>
          </p:cNvPr>
          <p:cNvSpPr txBox="1"/>
          <p:nvPr/>
        </p:nvSpPr>
        <p:spPr>
          <a:xfrm>
            <a:off x="10442732" y="3085933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Using AI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0698DE-506F-9D51-0048-F44C096BBF9E}"/>
              </a:ext>
            </a:extLst>
          </p:cNvPr>
          <p:cNvSpPr txBox="1"/>
          <p:nvPr/>
        </p:nvSpPr>
        <p:spPr>
          <a:xfrm>
            <a:off x="7802372" y="4483836"/>
            <a:ext cx="992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</a:t>
            </a:r>
            <a:br>
              <a:rPr lang="en-GB" dirty="0"/>
            </a:br>
            <a:r>
              <a:rPr lang="en-GB" dirty="0"/>
              <a:t>Cleaning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910E37-0BA5-515D-7A09-DE0E20FCC3D8}"/>
              </a:ext>
            </a:extLst>
          </p:cNvPr>
          <p:cNvSpPr txBox="1"/>
          <p:nvPr/>
        </p:nvSpPr>
        <p:spPr>
          <a:xfrm>
            <a:off x="10467292" y="4483835"/>
            <a:ext cx="11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Struggling</a:t>
            </a:r>
          </a:p>
        </p:txBody>
      </p:sp>
    </p:spTree>
    <p:extLst>
      <p:ext uri="{BB962C8B-B14F-4D97-AF65-F5344CB8AC3E}">
        <p14:creationId xmlns:p14="http://schemas.microsoft.com/office/powerpoint/2010/main" val="1161772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A6EAD-477B-C87E-9908-4D6CFD5CA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616" y="18255"/>
            <a:ext cx="10515600" cy="1325563"/>
          </a:xfrm>
        </p:spPr>
        <p:txBody>
          <a:bodyPr/>
          <a:lstStyle/>
          <a:p>
            <a:r>
              <a:rPr lang="en-US" b="1" dirty="0"/>
              <a:t>“Getting your hands dirty” Worksheet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0861-9226-2BB8-B3FF-0648B971E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906"/>
            <a:ext cx="8274269" cy="546748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We want to design worksheets that incorporate these activities.</a:t>
            </a:r>
          </a:p>
          <a:p>
            <a:pPr marL="0" indent="0">
              <a:buNone/>
            </a:pPr>
            <a:r>
              <a:rPr lang="en-US" dirty="0"/>
              <a:t>Setting: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Worksheets for students to go through by themselves at home, 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Worksheets for students to tackle during a computer lab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These worksheets will have the following components:</a:t>
            </a: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GB" dirty="0"/>
              <a:t>Scaffolded problem-solving using fill-in-the-blank exercises</a:t>
            </a: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GB" dirty="0"/>
              <a:t>find solutions by consulting documentation or the internet</a:t>
            </a: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GB" dirty="0"/>
              <a:t>LLM-enhanced exploration</a:t>
            </a: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GB" dirty="0"/>
              <a:t>Active recall and feedback via MCQs and instant feedback tools</a:t>
            </a: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GB" dirty="0"/>
              <a:t>Progress from guided to independent tasks, scaffolding</a:t>
            </a: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GB" dirty="0"/>
              <a:t>Intentional bugs and debugging activities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66CB991-F1E7-8704-1391-011AF032C9C5}"/>
              </a:ext>
            </a:extLst>
          </p:cNvPr>
          <p:cNvGrpSpPr/>
          <p:nvPr/>
        </p:nvGrpSpPr>
        <p:grpSpPr>
          <a:xfrm>
            <a:off x="9274454" y="1027906"/>
            <a:ext cx="2388472" cy="4571282"/>
            <a:chOff x="724814" y="681036"/>
            <a:chExt cx="2388472" cy="457128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40DD140-ECCB-1890-580C-9310F42AC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4815" y="681037"/>
              <a:ext cx="1233847" cy="116069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B0FDEB0-CE8B-3B96-CFC3-8F6F43CB2B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9399"/>
            <a:stretch>
              <a:fillRect/>
            </a:stretch>
          </p:blipFill>
          <p:spPr>
            <a:xfrm>
              <a:off x="724814" y="2978593"/>
              <a:ext cx="1233847" cy="116069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798EB5A-64C2-B974-4650-2BB73EC4B0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12820" y="681036"/>
              <a:ext cx="1189955" cy="116069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78CE612-4E0F-5329-8BE5-3F158D4C6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4815" y="1841730"/>
              <a:ext cx="1233847" cy="1136863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DA7AD13-B55F-4226-E91B-8B09313074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4814" y="4115455"/>
              <a:ext cx="1233847" cy="113686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24EF2A4-2B80-2F22-B612-0566D736D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12821" y="2972634"/>
              <a:ext cx="1200465" cy="113686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C7FB852-C929-55F8-53C1-C3E57EAA266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921059" y="1841730"/>
              <a:ext cx="1183988" cy="1160693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B00E03D-AA65-34C2-BB8A-82D73813295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921059" y="4078432"/>
              <a:ext cx="1192227" cy="11738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32129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6B90B-1E60-E876-2D12-26C3BF9ED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71FCF7C-66A3-0D5E-3793-988C1706FD54}"/>
              </a:ext>
            </a:extLst>
          </p:cNvPr>
          <p:cNvGrpSpPr/>
          <p:nvPr/>
        </p:nvGrpSpPr>
        <p:grpSpPr>
          <a:xfrm>
            <a:off x="9274454" y="1027906"/>
            <a:ext cx="2388472" cy="4571282"/>
            <a:chOff x="724814" y="681036"/>
            <a:chExt cx="2388472" cy="457128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BC34BFA-1E45-F81F-D0C3-5C60EE4FA1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4815" y="681037"/>
              <a:ext cx="1233847" cy="1160694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A413373-51BF-E173-948D-4A5B4025D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9399"/>
            <a:stretch>
              <a:fillRect/>
            </a:stretch>
          </p:blipFill>
          <p:spPr>
            <a:xfrm>
              <a:off x="724814" y="2978593"/>
              <a:ext cx="1233847" cy="116069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B0C06A5-54C7-0A7C-7BD1-A688010431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12820" y="681036"/>
              <a:ext cx="1189955" cy="116069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78FA878-E25D-3454-9980-020E30696D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4815" y="1841730"/>
              <a:ext cx="1233847" cy="113686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927D291-06B7-0091-A0B6-C7E190D9FF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4814" y="4115455"/>
              <a:ext cx="1233847" cy="1136863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5F04CBE-9479-2870-2FD7-7D52DF325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12821" y="2972634"/>
              <a:ext cx="1200465" cy="113686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299BED3-D3E5-29F7-5903-2B5F8D389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921059" y="1841730"/>
              <a:ext cx="1183988" cy="116069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A30680E-B0AF-346F-C10A-0013AE61D02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921059" y="4078432"/>
              <a:ext cx="1192227" cy="1173886"/>
            </a:xfrm>
            <a:prstGeom prst="rect">
              <a:avLst/>
            </a:prstGeom>
          </p:spPr>
        </p:pic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25BE5236-F4CB-28D5-D457-08556A738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95" y="1962740"/>
            <a:ext cx="1274292" cy="9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ython (programming language) - Wikipedia">
            <a:extLst>
              <a:ext uri="{FF2B5EF4-FFF2-40B4-BE49-F238E27FC236}">
                <a16:creationId xmlns:a16="http://schemas.microsoft.com/office/drawing/2014/main" id="{5F2EF17F-7280-8840-82A1-548E3E317E0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96" y="3905811"/>
            <a:ext cx="1082074" cy="1082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11374FF-BA58-998A-DC54-53B1D6DC7992}"/>
              </a:ext>
            </a:extLst>
          </p:cNvPr>
          <p:cNvSpPr txBox="1"/>
          <p:nvPr/>
        </p:nvSpPr>
        <p:spPr>
          <a:xfrm>
            <a:off x="2589116" y="1865981"/>
            <a:ext cx="55389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In R: We use </a:t>
            </a:r>
            <a:r>
              <a:rPr lang="en-GB" sz="2400" dirty="0" err="1"/>
              <a:t>Rmarkdown</a:t>
            </a:r>
            <a:r>
              <a:rPr lang="en-GB" sz="2400" dirty="0"/>
              <a:t>, and in particular the </a:t>
            </a:r>
            <a:r>
              <a:rPr lang="en-GB" sz="2400" dirty="0" err="1">
                <a:hlinkClick r:id="rId12"/>
              </a:rPr>
              <a:t>Webexercises</a:t>
            </a:r>
            <a:r>
              <a:rPr lang="en-GB" sz="2400" dirty="0"/>
              <a:t> (Dale Barr and Lisa DeBruine) template/package to implement the interactive elements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F9F529-3071-B52F-16CD-25938CA22969}"/>
              </a:ext>
            </a:extLst>
          </p:cNvPr>
          <p:cNvSpPr txBox="1"/>
          <p:nvPr/>
        </p:nvSpPr>
        <p:spPr>
          <a:xfrm>
            <a:off x="2589116" y="3887935"/>
            <a:ext cx="5538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In Python: We write </a:t>
            </a:r>
            <a:r>
              <a:rPr lang="en-GB" sz="2400" dirty="0" err="1"/>
              <a:t>jupyter</a:t>
            </a:r>
            <a:r>
              <a:rPr lang="en-GB" sz="2400" dirty="0"/>
              <a:t> notebooks using functionality of the </a:t>
            </a:r>
            <a:r>
              <a:rPr lang="en-GB" sz="2400" dirty="0">
                <a:hlinkClick r:id="rId13"/>
              </a:rPr>
              <a:t>pretty </a:t>
            </a:r>
            <a:r>
              <a:rPr lang="en-GB" sz="2400" dirty="0" err="1">
                <a:hlinkClick r:id="rId13"/>
              </a:rPr>
              <a:t>jupyter</a:t>
            </a:r>
            <a:r>
              <a:rPr lang="en-GB" sz="2400" dirty="0">
                <a:hlinkClick r:id="rId13"/>
              </a:rPr>
              <a:t> package</a:t>
            </a:r>
            <a:r>
              <a:rPr lang="en-GB" sz="2400" dirty="0"/>
              <a:t> (Jan Palasek)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C2C4A2-0DFD-BB3E-ACF4-397A7D61DD28}"/>
              </a:ext>
            </a:extLst>
          </p:cNvPr>
          <p:cNvSpPr txBox="1"/>
          <p:nvPr/>
        </p:nvSpPr>
        <p:spPr>
          <a:xfrm>
            <a:off x="627888" y="5526007"/>
            <a:ext cx="72376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Both produce html documents with interactive elements</a:t>
            </a:r>
            <a:br>
              <a:rPr lang="en-GB" sz="2400" dirty="0"/>
            </a:br>
            <a:r>
              <a:rPr lang="en-GB" sz="2400" dirty="0"/>
              <a:t>Here we will provide templates for both</a:t>
            </a:r>
          </a:p>
        </p:txBody>
      </p:sp>
    </p:spTree>
    <p:extLst>
      <p:ext uri="{BB962C8B-B14F-4D97-AF65-F5344CB8AC3E}">
        <p14:creationId xmlns:p14="http://schemas.microsoft.com/office/powerpoint/2010/main" val="3555188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8705</TotalTime>
  <Words>1934</Words>
  <Application>Microsoft Office PowerPoint</Application>
  <PresentationFormat>Widescreen</PresentationFormat>
  <Paragraphs>240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Courier New</vt:lpstr>
      <vt:lpstr>Symbol</vt:lpstr>
      <vt:lpstr>Office Theme</vt:lpstr>
      <vt:lpstr>Beyond Syntax: Teaching Problem-Solving in R and Python through Real-Life Coding Challenges  DEE2025 Conference</vt:lpstr>
      <vt:lpstr>PowerPoint Presentation</vt:lpstr>
      <vt:lpstr>Agenda</vt:lpstr>
      <vt:lpstr>Workshop objectives (overlap with next slide, rethink)</vt:lpstr>
      <vt:lpstr>Why This Workshop?</vt:lpstr>
      <vt:lpstr>What changes because of AI?</vt:lpstr>
      <vt:lpstr>“Getting your hands dirty” instruction</vt:lpstr>
      <vt:lpstr>“Getting your hands dirty” Worksheet</vt:lpstr>
      <vt:lpstr>Implementation</vt:lpstr>
      <vt:lpstr>Rmarkdown documents</vt:lpstr>
      <vt:lpstr>Rmarkdown documents</vt:lpstr>
      <vt:lpstr>Rmarkdown interactive elements</vt:lpstr>
      <vt:lpstr>Rmarkdown interactive elements</vt:lpstr>
      <vt:lpstr>Rmarkdown interactive elements</vt:lpstr>
      <vt:lpstr>Rmarkdown interactive elements</vt:lpstr>
      <vt:lpstr>Webexercises additional functionality</vt:lpstr>
      <vt:lpstr>Webexercises additional functionality</vt:lpstr>
      <vt:lpstr>Webexercises additional functionality</vt:lpstr>
      <vt:lpstr>Webexercises additional functionality</vt:lpstr>
      <vt:lpstr>Webexercises additional functionality</vt:lpstr>
      <vt:lpstr>Webexercises additional functionality</vt:lpstr>
      <vt:lpstr>Webexercises additional functionality</vt:lpstr>
      <vt:lpstr>Webexercises additional functionality</vt:lpstr>
      <vt:lpstr>Webexercises additional functionality</vt:lpstr>
      <vt:lpstr>Interactive Worksheet</vt:lpstr>
      <vt:lpstr>Interactive Worksheet</vt:lpstr>
      <vt:lpstr>Jupyter Notebook</vt:lpstr>
      <vt:lpstr>Evaluation Evidence (Case Study: Aston University)</vt:lpstr>
      <vt:lpstr>Evaluation Evidence (Case Study: Aston University)</vt:lpstr>
      <vt:lpstr>Evaluation Evidence (Case Study: Aston University)</vt:lpstr>
      <vt:lpstr>Evaluation Evidence (Case Study: Aston University)</vt:lpstr>
      <vt:lpstr>Evaluation Evidence (Case Study: Aston University)</vt:lpstr>
      <vt:lpstr>Interactive Activities</vt:lpstr>
      <vt:lpstr>Group Reflection </vt:lpstr>
      <vt:lpstr>Wrap-up &amp; Takeaways</vt:lpstr>
      <vt:lpstr>Literature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Beyond Syntax: Teaching Problem-Solving in R and Python through Real-Life Coding Challenges  DEE2025 Conference</dc:title>
  <dc:creator>Yichen Zhu</dc:creator>
  <cp:lastModifiedBy>Ralf Becker</cp:lastModifiedBy>
  <cp:revision>38</cp:revision>
  <dcterms:created xsi:type="dcterms:W3CDTF">2025-06-23T11:22:25Z</dcterms:created>
  <dcterms:modified xsi:type="dcterms:W3CDTF">2025-08-20T20:12:03Z</dcterms:modified>
</cp:coreProperties>
</file>