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48" r:id="rId2"/>
  </p:sldMasterIdLst>
  <p:notesMasterIdLst>
    <p:notesMasterId r:id="rId41"/>
  </p:notesMasterIdLst>
  <p:sldIdLst>
    <p:sldId id="310" r:id="rId3"/>
    <p:sldId id="445" r:id="rId4"/>
    <p:sldId id="505" r:id="rId5"/>
    <p:sldId id="402" r:id="rId6"/>
    <p:sldId id="423" r:id="rId7"/>
    <p:sldId id="440" r:id="rId8"/>
    <p:sldId id="393" r:id="rId9"/>
    <p:sldId id="506" r:id="rId10"/>
    <p:sldId id="463" r:id="rId11"/>
    <p:sldId id="396" r:id="rId12"/>
    <p:sldId id="507" r:id="rId13"/>
    <p:sldId id="381" r:id="rId14"/>
    <p:sldId id="397" r:id="rId15"/>
    <p:sldId id="508" r:id="rId16"/>
    <p:sldId id="510" r:id="rId17"/>
    <p:sldId id="412" r:id="rId18"/>
    <p:sldId id="411" r:id="rId19"/>
    <p:sldId id="451" r:id="rId20"/>
    <p:sldId id="356" r:id="rId21"/>
    <p:sldId id="454" r:id="rId22"/>
    <p:sldId id="516" r:id="rId23"/>
    <p:sldId id="462" r:id="rId24"/>
    <p:sldId id="491" r:id="rId25"/>
    <p:sldId id="467" r:id="rId26"/>
    <p:sldId id="514" r:id="rId27"/>
    <p:sldId id="515" r:id="rId28"/>
    <p:sldId id="357" r:id="rId29"/>
    <p:sldId id="358" r:id="rId30"/>
    <p:sldId id="512" r:id="rId31"/>
    <p:sldId id="511" r:id="rId32"/>
    <p:sldId id="431" r:id="rId33"/>
    <p:sldId id="432" r:id="rId34"/>
    <p:sldId id="347" r:id="rId35"/>
    <p:sldId id="350" r:id="rId36"/>
    <p:sldId id="466" r:id="rId37"/>
    <p:sldId id="513" r:id="rId38"/>
    <p:sldId id="383" r:id="rId39"/>
    <p:sldId id="488" r:id="rId4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9DB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994" autoAdjust="0"/>
    <p:restoredTop sz="85696" autoAdjust="0"/>
  </p:normalViewPr>
  <p:slideViewPr>
    <p:cSldViewPr snapToGrid="0" snapToObjects="1">
      <p:cViewPr varScale="1">
        <p:scale>
          <a:sx n="97" d="100"/>
          <a:sy n="97" d="100"/>
        </p:scale>
        <p:origin x="16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87207-FCDD-458A-B643-AC3359CF48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57E80E2-F7CF-427A-8A13-A12B6DCB875C}">
      <dgm:prSet phldrT="[Text]"/>
      <dgm:spPr/>
      <dgm:t>
        <a:bodyPr/>
        <a:lstStyle/>
        <a:p>
          <a:r>
            <a:rPr lang="en-US" dirty="0"/>
            <a:t>Classification</a:t>
          </a:r>
        </a:p>
      </dgm:t>
    </dgm:pt>
    <dgm:pt modelId="{63085C0D-16D7-45E8-B1DC-8D7767FF0F4A}" type="parTrans" cxnId="{7EE92D0F-D690-46B2-883F-3ED799C3BB97}">
      <dgm:prSet/>
      <dgm:spPr/>
      <dgm:t>
        <a:bodyPr/>
        <a:lstStyle/>
        <a:p>
          <a:endParaRPr lang="en-US"/>
        </a:p>
      </dgm:t>
    </dgm:pt>
    <dgm:pt modelId="{F8C8BB82-37A8-4C0E-B2EF-8985DFF28330}" type="sibTrans" cxnId="{7EE92D0F-D690-46B2-883F-3ED799C3BB97}">
      <dgm:prSet/>
      <dgm:spPr/>
      <dgm:t>
        <a:bodyPr/>
        <a:lstStyle/>
        <a:p>
          <a:endParaRPr lang="en-US"/>
        </a:p>
      </dgm:t>
    </dgm:pt>
    <dgm:pt modelId="{7CB58D59-DA9B-4CCB-ADA8-BCE5679DE385}">
      <dgm:prSet phldrT="[Text]"/>
      <dgm:spPr/>
      <dgm:t>
        <a:bodyPr/>
        <a:lstStyle/>
        <a:p>
          <a:r>
            <a:rPr lang="en-US" dirty="0"/>
            <a:t>Logistic Regression</a:t>
          </a:r>
        </a:p>
      </dgm:t>
    </dgm:pt>
    <dgm:pt modelId="{AA7BB07B-ABD0-4EDB-99B5-CB60ECF6AF63}" type="parTrans" cxnId="{EDD62096-3180-455C-A923-41300D5D4E12}">
      <dgm:prSet/>
      <dgm:spPr/>
      <dgm:t>
        <a:bodyPr/>
        <a:lstStyle/>
        <a:p>
          <a:endParaRPr lang="en-US"/>
        </a:p>
      </dgm:t>
    </dgm:pt>
    <dgm:pt modelId="{EB71B616-3160-4D7D-B037-07A8B52DF8A2}" type="sibTrans" cxnId="{EDD62096-3180-455C-A923-41300D5D4E12}">
      <dgm:prSet/>
      <dgm:spPr/>
      <dgm:t>
        <a:bodyPr/>
        <a:lstStyle/>
        <a:p>
          <a:endParaRPr lang="en-US"/>
        </a:p>
      </dgm:t>
    </dgm:pt>
    <dgm:pt modelId="{C7568558-E6AF-4F87-AA53-85F1C1724AA0}">
      <dgm:prSet phldrT="[Text]"/>
      <dgm:spPr/>
      <dgm:t>
        <a:bodyPr/>
        <a:lstStyle/>
        <a:p>
          <a:r>
            <a:rPr lang="en-US" dirty="0"/>
            <a:t>Decision Trees</a:t>
          </a:r>
        </a:p>
      </dgm:t>
    </dgm:pt>
    <dgm:pt modelId="{812060D8-FE70-4328-B00C-ACA42D12CCBB}" type="parTrans" cxnId="{88003D8E-5973-4BBE-9EF5-F306334457E5}">
      <dgm:prSet/>
      <dgm:spPr/>
      <dgm:t>
        <a:bodyPr/>
        <a:lstStyle/>
        <a:p>
          <a:endParaRPr lang="en-US"/>
        </a:p>
      </dgm:t>
    </dgm:pt>
    <dgm:pt modelId="{87FEE8E6-4B4C-41EE-A998-5CC4EAE29F87}" type="sibTrans" cxnId="{88003D8E-5973-4BBE-9EF5-F306334457E5}">
      <dgm:prSet/>
      <dgm:spPr/>
      <dgm:t>
        <a:bodyPr/>
        <a:lstStyle/>
        <a:p>
          <a:endParaRPr lang="en-US"/>
        </a:p>
      </dgm:t>
    </dgm:pt>
    <dgm:pt modelId="{3690EB53-4F51-46E5-B2A4-998AA1730B32}">
      <dgm:prSet phldrT="[Text]"/>
      <dgm:spPr/>
      <dgm:t>
        <a:bodyPr/>
        <a:lstStyle/>
        <a:p>
          <a:r>
            <a:rPr lang="en-US" dirty="0" err="1"/>
            <a:t>Knn</a:t>
          </a:r>
          <a:r>
            <a:rPr lang="en-US" dirty="0"/>
            <a:t> (k-nearest neighbors)</a:t>
          </a:r>
        </a:p>
      </dgm:t>
    </dgm:pt>
    <dgm:pt modelId="{F4F1562B-D591-444D-9C29-F1715A84EBD1}" type="parTrans" cxnId="{4EA6120D-45E9-46DD-8C00-8D6F1D840360}">
      <dgm:prSet/>
      <dgm:spPr/>
      <dgm:t>
        <a:bodyPr/>
        <a:lstStyle/>
        <a:p>
          <a:endParaRPr lang="en-US"/>
        </a:p>
      </dgm:t>
    </dgm:pt>
    <dgm:pt modelId="{5A4B4B6F-2EB4-4DEC-9899-35DFD0691E5F}" type="sibTrans" cxnId="{4EA6120D-45E9-46DD-8C00-8D6F1D840360}">
      <dgm:prSet/>
      <dgm:spPr/>
      <dgm:t>
        <a:bodyPr/>
        <a:lstStyle/>
        <a:p>
          <a:endParaRPr lang="en-US"/>
        </a:p>
      </dgm:t>
    </dgm:pt>
    <dgm:pt modelId="{66506AF5-932A-4C44-90A6-DC76005EE911}">
      <dgm:prSet phldrT="[Text]"/>
      <dgm:spPr/>
      <dgm:t>
        <a:bodyPr/>
        <a:lstStyle/>
        <a:p>
          <a:r>
            <a:rPr lang="en-US" dirty="0"/>
            <a:t>Naïve-Bayes</a:t>
          </a:r>
        </a:p>
      </dgm:t>
    </dgm:pt>
    <dgm:pt modelId="{9926A60C-15B5-4DC0-AC14-83F58F4A6C56}" type="parTrans" cxnId="{F918D374-150D-4CA4-9173-E48BDC91E77D}">
      <dgm:prSet/>
      <dgm:spPr/>
      <dgm:t>
        <a:bodyPr/>
        <a:lstStyle/>
        <a:p>
          <a:endParaRPr lang="en-US"/>
        </a:p>
      </dgm:t>
    </dgm:pt>
    <dgm:pt modelId="{9BDFDBD6-0DC1-4514-9FF0-E4B1F9E68A3D}" type="sibTrans" cxnId="{F918D374-150D-4CA4-9173-E48BDC91E77D}">
      <dgm:prSet/>
      <dgm:spPr/>
      <dgm:t>
        <a:bodyPr/>
        <a:lstStyle/>
        <a:p>
          <a:endParaRPr lang="en-US"/>
        </a:p>
      </dgm:t>
    </dgm:pt>
    <dgm:pt modelId="{3EEDD2D9-BDA4-43EB-B037-82CB2BB9E99F}">
      <dgm:prSet phldrT="[Text]"/>
      <dgm:spPr/>
      <dgm:t>
        <a:bodyPr/>
        <a:lstStyle/>
        <a:p>
          <a:r>
            <a:rPr lang="en-US" dirty="0"/>
            <a:t>Support Vector Machines</a:t>
          </a:r>
        </a:p>
      </dgm:t>
    </dgm:pt>
    <dgm:pt modelId="{3DD16D15-ADCC-4817-90FF-566E489745F0}" type="parTrans" cxnId="{1A65A9AB-17A7-405F-854D-AFC049E0855B}">
      <dgm:prSet/>
      <dgm:spPr/>
      <dgm:t>
        <a:bodyPr/>
        <a:lstStyle/>
        <a:p>
          <a:endParaRPr lang="en-US"/>
        </a:p>
      </dgm:t>
    </dgm:pt>
    <dgm:pt modelId="{F1007C94-F53E-437C-89C0-C543DA5E4384}" type="sibTrans" cxnId="{1A65A9AB-17A7-405F-854D-AFC049E0855B}">
      <dgm:prSet/>
      <dgm:spPr/>
      <dgm:t>
        <a:bodyPr/>
        <a:lstStyle/>
        <a:p>
          <a:endParaRPr lang="en-US"/>
        </a:p>
      </dgm:t>
    </dgm:pt>
    <dgm:pt modelId="{FD2E68EF-6612-4714-8772-41ED6C6873F1}">
      <dgm:prSet phldrT="[Text]"/>
      <dgm:spPr/>
      <dgm:t>
        <a:bodyPr/>
        <a:lstStyle/>
        <a:p>
          <a:r>
            <a:rPr lang="en-US" dirty="0"/>
            <a:t>Neural Networks</a:t>
          </a:r>
        </a:p>
      </dgm:t>
    </dgm:pt>
    <dgm:pt modelId="{BD50DD7C-6E3E-40F5-9980-C81879BAC01F}" type="parTrans" cxnId="{6AC18A80-B8A7-4FB7-8E4E-8B7A997690E2}">
      <dgm:prSet/>
      <dgm:spPr/>
      <dgm:t>
        <a:bodyPr/>
        <a:lstStyle/>
        <a:p>
          <a:endParaRPr lang="en-US"/>
        </a:p>
      </dgm:t>
    </dgm:pt>
    <dgm:pt modelId="{D4981C06-59AA-439F-B2EE-172E8ED0D80F}" type="sibTrans" cxnId="{6AC18A80-B8A7-4FB7-8E4E-8B7A997690E2}">
      <dgm:prSet/>
      <dgm:spPr/>
      <dgm:t>
        <a:bodyPr/>
        <a:lstStyle/>
        <a:p>
          <a:endParaRPr lang="en-US"/>
        </a:p>
      </dgm:t>
    </dgm:pt>
    <dgm:pt modelId="{BF9FE057-8757-4DBD-AFA6-6562A19751E7}">
      <dgm:prSet phldrT="[Text]"/>
      <dgm:spPr/>
      <dgm:t>
        <a:bodyPr/>
        <a:lstStyle/>
        <a:p>
          <a:r>
            <a:rPr lang="en-US" dirty="0"/>
            <a:t>Random Forest</a:t>
          </a:r>
        </a:p>
      </dgm:t>
    </dgm:pt>
    <dgm:pt modelId="{CC197CC1-316A-4400-A761-7D845B69A129}" type="parTrans" cxnId="{9650177F-5EDC-4488-9B8B-00398D76942F}">
      <dgm:prSet/>
      <dgm:spPr/>
      <dgm:t>
        <a:bodyPr/>
        <a:lstStyle/>
        <a:p>
          <a:endParaRPr lang="en-US"/>
        </a:p>
      </dgm:t>
    </dgm:pt>
    <dgm:pt modelId="{16687539-DA13-41AE-9F0C-21B974E27934}" type="sibTrans" cxnId="{9650177F-5EDC-4488-9B8B-00398D76942F}">
      <dgm:prSet/>
      <dgm:spPr/>
      <dgm:t>
        <a:bodyPr/>
        <a:lstStyle/>
        <a:p>
          <a:endParaRPr lang="en-US"/>
        </a:p>
      </dgm:t>
    </dgm:pt>
    <dgm:pt modelId="{3EB056ED-1DC0-4797-9C22-BCC81765FCF7}" type="pres">
      <dgm:prSet presAssocID="{25687207-FCDD-458A-B643-AC3359CF485F}" presName="Name0" presStyleCnt="0">
        <dgm:presLayoutVars>
          <dgm:chPref val="1"/>
          <dgm:dir/>
          <dgm:animOne val="branch"/>
          <dgm:animLvl val="lvl"/>
          <dgm:resizeHandles val="exact"/>
        </dgm:presLayoutVars>
      </dgm:prSet>
      <dgm:spPr/>
    </dgm:pt>
    <dgm:pt modelId="{9007447D-4485-4C41-9819-E4C689F26B09}" type="pres">
      <dgm:prSet presAssocID="{157E80E2-F7CF-427A-8A13-A12B6DCB875C}" presName="root1" presStyleCnt="0"/>
      <dgm:spPr/>
    </dgm:pt>
    <dgm:pt modelId="{572BFC3B-94B7-4BA8-A0FA-2A3B5799C988}" type="pres">
      <dgm:prSet presAssocID="{157E80E2-F7CF-427A-8A13-A12B6DCB875C}" presName="LevelOneTextNode" presStyleLbl="node0" presStyleIdx="0" presStyleCnt="1">
        <dgm:presLayoutVars>
          <dgm:chPref val="3"/>
        </dgm:presLayoutVars>
      </dgm:prSet>
      <dgm:spPr/>
    </dgm:pt>
    <dgm:pt modelId="{CFA5DA9B-29C1-4091-AA2A-3DA991540CF7}" type="pres">
      <dgm:prSet presAssocID="{157E80E2-F7CF-427A-8A13-A12B6DCB875C}" presName="level2hierChild" presStyleCnt="0"/>
      <dgm:spPr/>
    </dgm:pt>
    <dgm:pt modelId="{C9641803-5A02-4172-A632-B574CF42DECC}" type="pres">
      <dgm:prSet presAssocID="{AA7BB07B-ABD0-4EDB-99B5-CB60ECF6AF63}" presName="conn2-1" presStyleLbl="parChTrans1D2" presStyleIdx="0" presStyleCnt="7"/>
      <dgm:spPr/>
    </dgm:pt>
    <dgm:pt modelId="{F4799FC1-433F-4290-AF72-FD8AF0449B13}" type="pres">
      <dgm:prSet presAssocID="{AA7BB07B-ABD0-4EDB-99B5-CB60ECF6AF63}" presName="connTx" presStyleLbl="parChTrans1D2" presStyleIdx="0" presStyleCnt="7"/>
      <dgm:spPr/>
    </dgm:pt>
    <dgm:pt modelId="{79218D33-9FB0-4039-97F2-E0EB539C00C4}" type="pres">
      <dgm:prSet presAssocID="{7CB58D59-DA9B-4CCB-ADA8-BCE5679DE385}" presName="root2" presStyleCnt="0"/>
      <dgm:spPr/>
    </dgm:pt>
    <dgm:pt modelId="{6F6FF927-91AE-49C4-BA3C-F42BF6106DA2}" type="pres">
      <dgm:prSet presAssocID="{7CB58D59-DA9B-4CCB-ADA8-BCE5679DE385}" presName="LevelTwoTextNode" presStyleLbl="node2" presStyleIdx="0" presStyleCnt="7">
        <dgm:presLayoutVars>
          <dgm:chPref val="3"/>
        </dgm:presLayoutVars>
      </dgm:prSet>
      <dgm:spPr/>
    </dgm:pt>
    <dgm:pt modelId="{F09B1841-58D8-4BD7-B80C-E5CC5AE7554F}" type="pres">
      <dgm:prSet presAssocID="{7CB58D59-DA9B-4CCB-ADA8-BCE5679DE385}" presName="level3hierChild" presStyleCnt="0"/>
      <dgm:spPr/>
    </dgm:pt>
    <dgm:pt modelId="{BC31B9E3-286D-4E26-AD3B-3F32DE612E11}" type="pres">
      <dgm:prSet presAssocID="{812060D8-FE70-4328-B00C-ACA42D12CCBB}" presName="conn2-1" presStyleLbl="parChTrans1D2" presStyleIdx="1" presStyleCnt="7"/>
      <dgm:spPr/>
    </dgm:pt>
    <dgm:pt modelId="{82B97CCD-67F5-493D-A69F-4FB2F28D71C1}" type="pres">
      <dgm:prSet presAssocID="{812060D8-FE70-4328-B00C-ACA42D12CCBB}" presName="connTx" presStyleLbl="parChTrans1D2" presStyleIdx="1" presStyleCnt="7"/>
      <dgm:spPr/>
    </dgm:pt>
    <dgm:pt modelId="{DF98E550-02B0-4A07-B0A7-3A722AE32813}" type="pres">
      <dgm:prSet presAssocID="{C7568558-E6AF-4F87-AA53-85F1C1724AA0}" presName="root2" presStyleCnt="0"/>
      <dgm:spPr/>
    </dgm:pt>
    <dgm:pt modelId="{26D620E8-7B9C-4D3D-8C06-5E8D1100096B}" type="pres">
      <dgm:prSet presAssocID="{C7568558-E6AF-4F87-AA53-85F1C1724AA0}" presName="LevelTwoTextNode" presStyleLbl="node2" presStyleIdx="1" presStyleCnt="7">
        <dgm:presLayoutVars>
          <dgm:chPref val="3"/>
        </dgm:presLayoutVars>
      </dgm:prSet>
      <dgm:spPr/>
    </dgm:pt>
    <dgm:pt modelId="{AF92A814-87F3-4999-8BF6-3C3E6E35F108}" type="pres">
      <dgm:prSet presAssocID="{C7568558-E6AF-4F87-AA53-85F1C1724AA0}" presName="level3hierChild" presStyleCnt="0"/>
      <dgm:spPr/>
    </dgm:pt>
    <dgm:pt modelId="{5CA7C100-001B-479A-9140-16F452E1762B}" type="pres">
      <dgm:prSet presAssocID="{F4F1562B-D591-444D-9C29-F1715A84EBD1}" presName="conn2-1" presStyleLbl="parChTrans1D2" presStyleIdx="2" presStyleCnt="7"/>
      <dgm:spPr/>
    </dgm:pt>
    <dgm:pt modelId="{489D83BA-3155-4533-988E-C6149577C5A5}" type="pres">
      <dgm:prSet presAssocID="{F4F1562B-D591-444D-9C29-F1715A84EBD1}" presName="connTx" presStyleLbl="parChTrans1D2" presStyleIdx="2" presStyleCnt="7"/>
      <dgm:spPr/>
    </dgm:pt>
    <dgm:pt modelId="{EAADC470-1DF4-4699-8337-71D8DD73B5FC}" type="pres">
      <dgm:prSet presAssocID="{3690EB53-4F51-46E5-B2A4-998AA1730B32}" presName="root2" presStyleCnt="0"/>
      <dgm:spPr/>
    </dgm:pt>
    <dgm:pt modelId="{85449106-1E80-4894-B34A-96E955DA21DC}" type="pres">
      <dgm:prSet presAssocID="{3690EB53-4F51-46E5-B2A4-998AA1730B32}" presName="LevelTwoTextNode" presStyleLbl="node2" presStyleIdx="2" presStyleCnt="7">
        <dgm:presLayoutVars>
          <dgm:chPref val="3"/>
        </dgm:presLayoutVars>
      </dgm:prSet>
      <dgm:spPr/>
    </dgm:pt>
    <dgm:pt modelId="{7012AFA7-B370-4C22-ACEE-12B2444EA997}" type="pres">
      <dgm:prSet presAssocID="{3690EB53-4F51-46E5-B2A4-998AA1730B32}" presName="level3hierChild" presStyleCnt="0"/>
      <dgm:spPr/>
    </dgm:pt>
    <dgm:pt modelId="{F4EBD92F-E436-4876-9B3E-1424BCE252D2}" type="pres">
      <dgm:prSet presAssocID="{9926A60C-15B5-4DC0-AC14-83F58F4A6C56}" presName="conn2-1" presStyleLbl="parChTrans1D2" presStyleIdx="3" presStyleCnt="7"/>
      <dgm:spPr/>
    </dgm:pt>
    <dgm:pt modelId="{2A3D4065-E14B-4399-BFB3-C5824DCC8145}" type="pres">
      <dgm:prSet presAssocID="{9926A60C-15B5-4DC0-AC14-83F58F4A6C56}" presName="connTx" presStyleLbl="parChTrans1D2" presStyleIdx="3" presStyleCnt="7"/>
      <dgm:spPr/>
    </dgm:pt>
    <dgm:pt modelId="{6D1D74BB-8354-4F90-ABCC-AC0498A094F5}" type="pres">
      <dgm:prSet presAssocID="{66506AF5-932A-4C44-90A6-DC76005EE911}" presName="root2" presStyleCnt="0"/>
      <dgm:spPr/>
    </dgm:pt>
    <dgm:pt modelId="{F8ED705F-CE62-413C-B80E-04776F3B7B5E}" type="pres">
      <dgm:prSet presAssocID="{66506AF5-932A-4C44-90A6-DC76005EE911}" presName="LevelTwoTextNode" presStyleLbl="node2" presStyleIdx="3" presStyleCnt="7">
        <dgm:presLayoutVars>
          <dgm:chPref val="3"/>
        </dgm:presLayoutVars>
      </dgm:prSet>
      <dgm:spPr/>
    </dgm:pt>
    <dgm:pt modelId="{66FFB331-BAFF-434A-854C-D3456852FE3F}" type="pres">
      <dgm:prSet presAssocID="{66506AF5-932A-4C44-90A6-DC76005EE911}" presName="level3hierChild" presStyleCnt="0"/>
      <dgm:spPr/>
    </dgm:pt>
    <dgm:pt modelId="{DDDF06A8-895C-4020-BFEA-4C48A1896E18}" type="pres">
      <dgm:prSet presAssocID="{3DD16D15-ADCC-4817-90FF-566E489745F0}" presName="conn2-1" presStyleLbl="parChTrans1D2" presStyleIdx="4" presStyleCnt="7"/>
      <dgm:spPr/>
    </dgm:pt>
    <dgm:pt modelId="{51D54AB5-C20D-4A7C-9020-AD27D6C80F84}" type="pres">
      <dgm:prSet presAssocID="{3DD16D15-ADCC-4817-90FF-566E489745F0}" presName="connTx" presStyleLbl="parChTrans1D2" presStyleIdx="4" presStyleCnt="7"/>
      <dgm:spPr/>
    </dgm:pt>
    <dgm:pt modelId="{F4D504BB-4F72-4C73-A365-0D3EB0C491DA}" type="pres">
      <dgm:prSet presAssocID="{3EEDD2D9-BDA4-43EB-B037-82CB2BB9E99F}" presName="root2" presStyleCnt="0"/>
      <dgm:spPr/>
    </dgm:pt>
    <dgm:pt modelId="{7D4621F3-578B-4EAB-A70B-873A116A86CD}" type="pres">
      <dgm:prSet presAssocID="{3EEDD2D9-BDA4-43EB-B037-82CB2BB9E99F}" presName="LevelTwoTextNode" presStyleLbl="node2" presStyleIdx="4" presStyleCnt="7">
        <dgm:presLayoutVars>
          <dgm:chPref val="3"/>
        </dgm:presLayoutVars>
      </dgm:prSet>
      <dgm:spPr/>
    </dgm:pt>
    <dgm:pt modelId="{C42A206B-BD50-4331-A771-65371CF6C82E}" type="pres">
      <dgm:prSet presAssocID="{3EEDD2D9-BDA4-43EB-B037-82CB2BB9E99F}" presName="level3hierChild" presStyleCnt="0"/>
      <dgm:spPr/>
    </dgm:pt>
    <dgm:pt modelId="{17AE6384-8DB0-467F-98BE-81FC47B19B11}" type="pres">
      <dgm:prSet presAssocID="{BD50DD7C-6E3E-40F5-9980-C81879BAC01F}" presName="conn2-1" presStyleLbl="parChTrans1D2" presStyleIdx="5" presStyleCnt="7"/>
      <dgm:spPr/>
    </dgm:pt>
    <dgm:pt modelId="{6DAD6B9E-A4E4-434E-A609-FCAE47F34789}" type="pres">
      <dgm:prSet presAssocID="{BD50DD7C-6E3E-40F5-9980-C81879BAC01F}" presName="connTx" presStyleLbl="parChTrans1D2" presStyleIdx="5" presStyleCnt="7"/>
      <dgm:spPr/>
    </dgm:pt>
    <dgm:pt modelId="{88D5A2E7-3B20-4A06-9BF6-CDCF59DCA22B}" type="pres">
      <dgm:prSet presAssocID="{FD2E68EF-6612-4714-8772-41ED6C6873F1}" presName="root2" presStyleCnt="0"/>
      <dgm:spPr/>
    </dgm:pt>
    <dgm:pt modelId="{2C41975E-F91E-49F7-ABB5-74BEB344D061}" type="pres">
      <dgm:prSet presAssocID="{FD2E68EF-6612-4714-8772-41ED6C6873F1}" presName="LevelTwoTextNode" presStyleLbl="node2" presStyleIdx="5" presStyleCnt="7">
        <dgm:presLayoutVars>
          <dgm:chPref val="3"/>
        </dgm:presLayoutVars>
      </dgm:prSet>
      <dgm:spPr/>
    </dgm:pt>
    <dgm:pt modelId="{87E0726F-6EA7-4DA3-AD89-52B2A0123D7D}" type="pres">
      <dgm:prSet presAssocID="{FD2E68EF-6612-4714-8772-41ED6C6873F1}" presName="level3hierChild" presStyleCnt="0"/>
      <dgm:spPr/>
    </dgm:pt>
    <dgm:pt modelId="{A9A501C8-96BC-4358-821B-EE61EB7D1017}" type="pres">
      <dgm:prSet presAssocID="{CC197CC1-316A-4400-A761-7D845B69A129}" presName="conn2-1" presStyleLbl="parChTrans1D2" presStyleIdx="6" presStyleCnt="7"/>
      <dgm:spPr/>
    </dgm:pt>
    <dgm:pt modelId="{DD6643AB-FCEF-4D65-81F8-3186B8357B23}" type="pres">
      <dgm:prSet presAssocID="{CC197CC1-316A-4400-A761-7D845B69A129}" presName="connTx" presStyleLbl="parChTrans1D2" presStyleIdx="6" presStyleCnt="7"/>
      <dgm:spPr/>
    </dgm:pt>
    <dgm:pt modelId="{98C0E5C1-F422-47A7-BB7C-AD26144D2669}" type="pres">
      <dgm:prSet presAssocID="{BF9FE057-8757-4DBD-AFA6-6562A19751E7}" presName="root2" presStyleCnt="0"/>
      <dgm:spPr/>
    </dgm:pt>
    <dgm:pt modelId="{E2040B83-F6CB-4F2A-ABF7-D0BD285BD6D7}" type="pres">
      <dgm:prSet presAssocID="{BF9FE057-8757-4DBD-AFA6-6562A19751E7}" presName="LevelTwoTextNode" presStyleLbl="node2" presStyleIdx="6" presStyleCnt="7">
        <dgm:presLayoutVars>
          <dgm:chPref val="3"/>
        </dgm:presLayoutVars>
      </dgm:prSet>
      <dgm:spPr/>
    </dgm:pt>
    <dgm:pt modelId="{42AD8032-F9BB-4FA5-A264-058E1AE7D239}" type="pres">
      <dgm:prSet presAssocID="{BF9FE057-8757-4DBD-AFA6-6562A19751E7}" presName="level3hierChild" presStyleCnt="0"/>
      <dgm:spPr/>
    </dgm:pt>
  </dgm:ptLst>
  <dgm:cxnLst>
    <dgm:cxn modelId="{3DBE5B01-C6DD-476B-BD97-15040CB7A5F4}" type="presOf" srcId="{812060D8-FE70-4328-B00C-ACA42D12CCBB}" destId="{BC31B9E3-286D-4E26-AD3B-3F32DE612E11}" srcOrd="0" destOrd="0" presId="urn:microsoft.com/office/officeart/2008/layout/HorizontalMultiLevelHierarchy"/>
    <dgm:cxn modelId="{1BFCF808-2268-4345-BC59-F3215F4D49E2}" type="presOf" srcId="{66506AF5-932A-4C44-90A6-DC76005EE911}" destId="{F8ED705F-CE62-413C-B80E-04776F3B7B5E}" srcOrd="0" destOrd="0" presId="urn:microsoft.com/office/officeart/2008/layout/HorizontalMultiLevelHierarchy"/>
    <dgm:cxn modelId="{4EA6120D-45E9-46DD-8C00-8D6F1D840360}" srcId="{157E80E2-F7CF-427A-8A13-A12B6DCB875C}" destId="{3690EB53-4F51-46E5-B2A4-998AA1730B32}" srcOrd="2" destOrd="0" parTransId="{F4F1562B-D591-444D-9C29-F1715A84EBD1}" sibTransId="{5A4B4B6F-2EB4-4DEC-9899-35DFD0691E5F}"/>
    <dgm:cxn modelId="{7EE92D0F-D690-46B2-883F-3ED799C3BB97}" srcId="{25687207-FCDD-458A-B643-AC3359CF485F}" destId="{157E80E2-F7CF-427A-8A13-A12B6DCB875C}" srcOrd="0" destOrd="0" parTransId="{63085C0D-16D7-45E8-B1DC-8D7767FF0F4A}" sibTransId="{F8C8BB82-37A8-4C0E-B2EF-8985DFF28330}"/>
    <dgm:cxn modelId="{A6B09710-1AA8-427C-A938-F859D402037B}" type="presOf" srcId="{BD50DD7C-6E3E-40F5-9980-C81879BAC01F}" destId="{17AE6384-8DB0-467F-98BE-81FC47B19B11}" srcOrd="0" destOrd="0" presId="urn:microsoft.com/office/officeart/2008/layout/HorizontalMultiLevelHierarchy"/>
    <dgm:cxn modelId="{B24D5B12-63C8-4A42-86C8-054AD01E9E53}" type="presOf" srcId="{25687207-FCDD-458A-B643-AC3359CF485F}" destId="{3EB056ED-1DC0-4797-9C22-BCC81765FCF7}" srcOrd="0" destOrd="0" presId="urn:microsoft.com/office/officeart/2008/layout/HorizontalMultiLevelHierarchy"/>
    <dgm:cxn modelId="{34CCC017-8E14-4DCE-95C6-88A1C3F0006C}" type="presOf" srcId="{812060D8-FE70-4328-B00C-ACA42D12CCBB}" destId="{82B97CCD-67F5-493D-A69F-4FB2F28D71C1}" srcOrd="1" destOrd="0" presId="urn:microsoft.com/office/officeart/2008/layout/HorizontalMultiLevelHierarchy"/>
    <dgm:cxn modelId="{2966DA1B-EDE5-4BEC-82BD-591CBADE472E}" type="presOf" srcId="{BD50DD7C-6E3E-40F5-9980-C81879BAC01F}" destId="{6DAD6B9E-A4E4-434E-A609-FCAE47F34789}" srcOrd="1" destOrd="0" presId="urn:microsoft.com/office/officeart/2008/layout/HorizontalMultiLevelHierarchy"/>
    <dgm:cxn modelId="{71EDE723-FA56-463E-8F18-930551B4E03F}" type="presOf" srcId="{AA7BB07B-ABD0-4EDB-99B5-CB60ECF6AF63}" destId="{F4799FC1-433F-4290-AF72-FD8AF0449B13}" srcOrd="1" destOrd="0" presId="urn:microsoft.com/office/officeart/2008/layout/HorizontalMultiLevelHierarchy"/>
    <dgm:cxn modelId="{B8478F4C-D61C-471B-8C09-B8E3B6BCEA8D}" type="presOf" srcId="{BF9FE057-8757-4DBD-AFA6-6562A19751E7}" destId="{E2040B83-F6CB-4F2A-ABF7-D0BD285BD6D7}" srcOrd="0" destOrd="0" presId="urn:microsoft.com/office/officeart/2008/layout/HorizontalMultiLevelHierarchy"/>
    <dgm:cxn modelId="{F918D374-150D-4CA4-9173-E48BDC91E77D}" srcId="{157E80E2-F7CF-427A-8A13-A12B6DCB875C}" destId="{66506AF5-932A-4C44-90A6-DC76005EE911}" srcOrd="3" destOrd="0" parTransId="{9926A60C-15B5-4DC0-AC14-83F58F4A6C56}" sibTransId="{9BDFDBD6-0DC1-4514-9FF0-E4B1F9E68A3D}"/>
    <dgm:cxn modelId="{9650177F-5EDC-4488-9B8B-00398D76942F}" srcId="{157E80E2-F7CF-427A-8A13-A12B6DCB875C}" destId="{BF9FE057-8757-4DBD-AFA6-6562A19751E7}" srcOrd="6" destOrd="0" parTransId="{CC197CC1-316A-4400-A761-7D845B69A129}" sibTransId="{16687539-DA13-41AE-9F0C-21B974E27934}"/>
    <dgm:cxn modelId="{2004327F-8027-4A62-B9F0-AC873C441471}" type="presOf" srcId="{CC197CC1-316A-4400-A761-7D845B69A129}" destId="{DD6643AB-FCEF-4D65-81F8-3186B8357B23}" srcOrd="1" destOrd="0" presId="urn:microsoft.com/office/officeart/2008/layout/HorizontalMultiLevelHierarchy"/>
    <dgm:cxn modelId="{6AC18A80-B8A7-4FB7-8E4E-8B7A997690E2}" srcId="{157E80E2-F7CF-427A-8A13-A12B6DCB875C}" destId="{FD2E68EF-6612-4714-8772-41ED6C6873F1}" srcOrd="5" destOrd="0" parTransId="{BD50DD7C-6E3E-40F5-9980-C81879BAC01F}" sibTransId="{D4981C06-59AA-439F-B2EE-172E8ED0D80F}"/>
    <dgm:cxn modelId="{5A037A88-A222-4519-97A7-47B740DA2EAA}" type="presOf" srcId="{CC197CC1-316A-4400-A761-7D845B69A129}" destId="{A9A501C8-96BC-4358-821B-EE61EB7D1017}" srcOrd="0" destOrd="0" presId="urn:microsoft.com/office/officeart/2008/layout/HorizontalMultiLevelHierarchy"/>
    <dgm:cxn modelId="{88003D8E-5973-4BBE-9EF5-F306334457E5}" srcId="{157E80E2-F7CF-427A-8A13-A12B6DCB875C}" destId="{C7568558-E6AF-4F87-AA53-85F1C1724AA0}" srcOrd="1" destOrd="0" parTransId="{812060D8-FE70-4328-B00C-ACA42D12CCBB}" sibTransId="{87FEE8E6-4B4C-41EE-A998-5CC4EAE29F87}"/>
    <dgm:cxn modelId="{0ED68290-71F3-463C-BB5F-B4FC861D1248}" type="presOf" srcId="{3DD16D15-ADCC-4817-90FF-566E489745F0}" destId="{DDDF06A8-895C-4020-BFEA-4C48A1896E18}" srcOrd="0" destOrd="0" presId="urn:microsoft.com/office/officeart/2008/layout/HorizontalMultiLevelHierarchy"/>
    <dgm:cxn modelId="{EDD62096-3180-455C-A923-41300D5D4E12}" srcId="{157E80E2-F7CF-427A-8A13-A12B6DCB875C}" destId="{7CB58D59-DA9B-4CCB-ADA8-BCE5679DE385}" srcOrd="0" destOrd="0" parTransId="{AA7BB07B-ABD0-4EDB-99B5-CB60ECF6AF63}" sibTransId="{EB71B616-3160-4D7D-B037-07A8B52DF8A2}"/>
    <dgm:cxn modelId="{85655499-1856-4D8D-9E9A-8071EE7B5A0B}" type="presOf" srcId="{C7568558-E6AF-4F87-AA53-85F1C1724AA0}" destId="{26D620E8-7B9C-4D3D-8C06-5E8D1100096B}" srcOrd="0" destOrd="0" presId="urn:microsoft.com/office/officeart/2008/layout/HorizontalMultiLevelHierarchy"/>
    <dgm:cxn modelId="{6804389B-4813-40B2-8EEF-C196D9338037}" type="presOf" srcId="{3DD16D15-ADCC-4817-90FF-566E489745F0}" destId="{51D54AB5-C20D-4A7C-9020-AD27D6C80F84}" srcOrd="1" destOrd="0" presId="urn:microsoft.com/office/officeart/2008/layout/HorizontalMultiLevelHierarchy"/>
    <dgm:cxn modelId="{8A9B34A8-9781-4D0C-8AF6-FCE11DD5618B}" type="presOf" srcId="{AA7BB07B-ABD0-4EDB-99B5-CB60ECF6AF63}" destId="{C9641803-5A02-4172-A632-B574CF42DECC}" srcOrd="0" destOrd="0" presId="urn:microsoft.com/office/officeart/2008/layout/HorizontalMultiLevelHierarchy"/>
    <dgm:cxn modelId="{1A65A9AB-17A7-405F-854D-AFC049E0855B}" srcId="{157E80E2-F7CF-427A-8A13-A12B6DCB875C}" destId="{3EEDD2D9-BDA4-43EB-B037-82CB2BB9E99F}" srcOrd="4" destOrd="0" parTransId="{3DD16D15-ADCC-4817-90FF-566E489745F0}" sibTransId="{F1007C94-F53E-437C-89C0-C543DA5E4384}"/>
    <dgm:cxn modelId="{33557EC0-FB02-4B48-A6D5-38DC194FAF8E}" type="presOf" srcId="{3EEDD2D9-BDA4-43EB-B037-82CB2BB9E99F}" destId="{7D4621F3-578B-4EAB-A70B-873A116A86CD}" srcOrd="0" destOrd="0" presId="urn:microsoft.com/office/officeart/2008/layout/HorizontalMultiLevelHierarchy"/>
    <dgm:cxn modelId="{5B341CC5-9BC0-4C2B-A3A5-2B19389C4C96}" type="presOf" srcId="{7CB58D59-DA9B-4CCB-ADA8-BCE5679DE385}" destId="{6F6FF927-91AE-49C4-BA3C-F42BF6106DA2}" srcOrd="0" destOrd="0" presId="urn:microsoft.com/office/officeart/2008/layout/HorizontalMultiLevelHierarchy"/>
    <dgm:cxn modelId="{8F1677DD-7FB0-44F6-AEDA-3E3B04087601}" type="presOf" srcId="{9926A60C-15B5-4DC0-AC14-83F58F4A6C56}" destId="{2A3D4065-E14B-4399-BFB3-C5824DCC8145}" srcOrd="1" destOrd="0" presId="urn:microsoft.com/office/officeart/2008/layout/HorizontalMultiLevelHierarchy"/>
    <dgm:cxn modelId="{CE88EFE7-58A5-4EA8-B7B0-876F923ED146}" type="presOf" srcId="{157E80E2-F7CF-427A-8A13-A12B6DCB875C}" destId="{572BFC3B-94B7-4BA8-A0FA-2A3B5799C988}" srcOrd="0" destOrd="0" presId="urn:microsoft.com/office/officeart/2008/layout/HorizontalMultiLevelHierarchy"/>
    <dgm:cxn modelId="{E0A860F1-48BF-44F9-B3D5-9B5CC42C70F0}" type="presOf" srcId="{9926A60C-15B5-4DC0-AC14-83F58F4A6C56}" destId="{F4EBD92F-E436-4876-9B3E-1424BCE252D2}" srcOrd="0" destOrd="0" presId="urn:microsoft.com/office/officeart/2008/layout/HorizontalMultiLevelHierarchy"/>
    <dgm:cxn modelId="{0DC15BF5-5BA5-4E5C-B9F6-CBA157AB46D9}" type="presOf" srcId="{F4F1562B-D591-444D-9C29-F1715A84EBD1}" destId="{489D83BA-3155-4533-988E-C6149577C5A5}" srcOrd="1" destOrd="0" presId="urn:microsoft.com/office/officeart/2008/layout/HorizontalMultiLevelHierarchy"/>
    <dgm:cxn modelId="{B51997F7-D9D9-446E-AF1C-9052ED2F40D0}" type="presOf" srcId="{F4F1562B-D591-444D-9C29-F1715A84EBD1}" destId="{5CA7C100-001B-479A-9140-16F452E1762B}" srcOrd="0" destOrd="0" presId="urn:microsoft.com/office/officeart/2008/layout/HorizontalMultiLevelHierarchy"/>
    <dgm:cxn modelId="{50C09FF9-6A0D-4BA6-ABF6-FB15601E3D1F}" type="presOf" srcId="{3690EB53-4F51-46E5-B2A4-998AA1730B32}" destId="{85449106-1E80-4894-B34A-96E955DA21DC}" srcOrd="0" destOrd="0" presId="urn:microsoft.com/office/officeart/2008/layout/HorizontalMultiLevelHierarchy"/>
    <dgm:cxn modelId="{A3A3E0FE-591E-4476-A4C8-CD3FE96A7C1A}" type="presOf" srcId="{FD2E68EF-6612-4714-8772-41ED6C6873F1}" destId="{2C41975E-F91E-49F7-ABB5-74BEB344D061}" srcOrd="0" destOrd="0" presId="urn:microsoft.com/office/officeart/2008/layout/HorizontalMultiLevelHierarchy"/>
    <dgm:cxn modelId="{12C783B6-177C-4C60-BC89-92FAB90048F6}" type="presParOf" srcId="{3EB056ED-1DC0-4797-9C22-BCC81765FCF7}" destId="{9007447D-4485-4C41-9819-E4C689F26B09}" srcOrd="0" destOrd="0" presId="urn:microsoft.com/office/officeart/2008/layout/HorizontalMultiLevelHierarchy"/>
    <dgm:cxn modelId="{2AED8C71-8AD8-4025-AD0E-E5872DF7DC3D}" type="presParOf" srcId="{9007447D-4485-4C41-9819-E4C689F26B09}" destId="{572BFC3B-94B7-4BA8-A0FA-2A3B5799C988}" srcOrd="0" destOrd="0" presId="urn:microsoft.com/office/officeart/2008/layout/HorizontalMultiLevelHierarchy"/>
    <dgm:cxn modelId="{88B93C7F-304A-43C5-B16C-7AADA8A17066}" type="presParOf" srcId="{9007447D-4485-4C41-9819-E4C689F26B09}" destId="{CFA5DA9B-29C1-4091-AA2A-3DA991540CF7}" srcOrd="1" destOrd="0" presId="urn:microsoft.com/office/officeart/2008/layout/HorizontalMultiLevelHierarchy"/>
    <dgm:cxn modelId="{4C8F059E-0B51-4B2D-AF1A-39E7BAF3A6FC}" type="presParOf" srcId="{CFA5DA9B-29C1-4091-AA2A-3DA991540CF7}" destId="{C9641803-5A02-4172-A632-B574CF42DECC}" srcOrd="0" destOrd="0" presId="urn:microsoft.com/office/officeart/2008/layout/HorizontalMultiLevelHierarchy"/>
    <dgm:cxn modelId="{96E4986E-9703-4E2B-9F03-8A446A0BF71C}" type="presParOf" srcId="{C9641803-5A02-4172-A632-B574CF42DECC}" destId="{F4799FC1-433F-4290-AF72-FD8AF0449B13}" srcOrd="0" destOrd="0" presId="urn:microsoft.com/office/officeart/2008/layout/HorizontalMultiLevelHierarchy"/>
    <dgm:cxn modelId="{5BB475ED-AFA9-4F81-80C1-38F51173EBF3}" type="presParOf" srcId="{CFA5DA9B-29C1-4091-AA2A-3DA991540CF7}" destId="{79218D33-9FB0-4039-97F2-E0EB539C00C4}" srcOrd="1" destOrd="0" presId="urn:microsoft.com/office/officeart/2008/layout/HorizontalMultiLevelHierarchy"/>
    <dgm:cxn modelId="{E90A8B9E-DE74-4F9C-B7E9-27CCA173CD21}" type="presParOf" srcId="{79218D33-9FB0-4039-97F2-E0EB539C00C4}" destId="{6F6FF927-91AE-49C4-BA3C-F42BF6106DA2}" srcOrd="0" destOrd="0" presId="urn:microsoft.com/office/officeart/2008/layout/HorizontalMultiLevelHierarchy"/>
    <dgm:cxn modelId="{15082139-4939-4304-B1CC-70B57885BA81}" type="presParOf" srcId="{79218D33-9FB0-4039-97F2-E0EB539C00C4}" destId="{F09B1841-58D8-4BD7-B80C-E5CC5AE7554F}" srcOrd="1" destOrd="0" presId="urn:microsoft.com/office/officeart/2008/layout/HorizontalMultiLevelHierarchy"/>
    <dgm:cxn modelId="{AF4A547F-D05D-416A-9E66-FD2EE7241578}" type="presParOf" srcId="{CFA5DA9B-29C1-4091-AA2A-3DA991540CF7}" destId="{BC31B9E3-286D-4E26-AD3B-3F32DE612E11}" srcOrd="2" destOrd="0" presId="urn:microsoft.com/office/officeart/2008/layout/HorizontalMultiLevelHierarchy"/>
    <dgm:cxn modelId="{5919DCA6-2769-4919-AF2C-CD531565E185}" type="presParOf" srcId="{BC31B9E3-286D-4E26-AD3B-3F32DE612E11}" destId="{82B97CCD-67F5-493D-A69F-4FB2F28D71C1}" srcOrd="0" destOrd="0" presId="urn:microsoft.com/office/officeart/2008/layout/HorizontalMultiLevelHierarchy"/>
    <dgm:cxn modelId="{EF723254-FF68-4A2C-86E3-506F50AB5CCF}" type="presParOf" srcId="{CFA5DA9B-29C1-4091-AA2A-3DA991540CF7}" destId="{DF98E550-02B0-4A07-B0A7-3A722AE32813}" srcOrd="3" destOrd="0" presId="urn:microsoft.com/office/officeart/2008/layout/HorizontalMultiLevelHierarchy"/>
    <dgm:cxn modelId="{3796D80D-1D2D-4805-B070-509D41CD008B}" type="presParOf" srcId="{DF98E550-02B0-4A07-B0A7-3A722AE32813}" destId="{26D620E8-7B9C-4D3D-8C06-5E8D1100096B}" srcOrd="0" destOrd="0" presId="urn:microsoft.com/office/officeart/2008/layout/HorizontalMultiLevelHierarchy"/>
    <dgm:cxn modelId="{90E823F8-383F-4AD3-97B1-3178648DE128}" type="presParOf" srcId="{DF98E550-02B0-4A07-B0A7-3A722AE32813}" destId="{AF92A814-87F3-4999-8BF6-3C3E6E35F108}" srcOrd="1" destOrd="0" presId="urn:microsoft.com/office/officeart/2008/layout/HorizontalMultiLevelHierarchy"/>
    <dgm:cxn modelId="{5BD5F210-3FCF-4B0F-B061-EBDD53CAC5F3}" type="presParOf" srcId="{CFA5DA9B-29C1-4091-AA2A-3DA991540CF7}" destId="{5CA7C100-001B-479A-9140-16F452E1762B}" srcOrd="4" destOrd="0" presId="urn:microsoft.com/office/officeart/2008/layout/HorizontalMultiLevelHierarchy"/>
    <dgm:cxn modelId="{74AA92B0-865C-4E1D-8C0C-58B2CA9F31A0}" type="presParOf" srcId="{5CA7C100-001B-479A-9140-16F452E1762B}" destId="{489D83BA-3155-4533-988E-C6149577C5A5}" srcOrd="0" destOrd="0" presId="urn:microsoft.com/office/officeart/2008/layout/HorizontalMultiLevelHierarchy"/>
    <dgm:cxn modelId="{896CA5C8-EFD9-4EB1-B796-B9FA7A2BB8AE}" type="presParOf" srcId="{CFA5DA9B-29C1-4091-AA2A-3DA991540CF7}" destId="{EAADC470-1DF4-4699-8337-71D8DD73B5FC}" srcOrd="5" destOrd="0" presId="urn:microsoft.com/office/officeart/2008/layout/HorizontalMultiLevelHierarchy"/>
    <dgm:cxn modelId="{FD5342BF-0315-462E-B21D-A1727F52B7E7}" type="presParOf" srcId="{EAADC470-1DF4-4699-8337-71D8DD73B5FC}" destId="{85449106-1E80-4894-B34A-96E955DA21DC}" srcOrd="0" destOrd="0" presId="urn:microsoft.com/office/officeart/2008/layout/HorizontalMultiLevelHierarchy"/>
    <dgm:cxn modelId="{727B0B5E-0B4A-4B2F-B408-9A6FD4B5D480}" type="presParOf" srcId="{EAADC470-1DF4-4699-8337-71D8DD73B5FC}" destId="{7012AFA7-B370-4C22-ACEE-12B2444EA997}" srcOrd="1" destOrd="0" presId="urn:microsoft.com/office/officeart/2008/layout/HorizontalMultiLevelHierarchy"/>
    <dgm:cxn modelId="{C2E26D43-8DEA-4EB6-8674-54A3E54C420A}" type="presParOf" srcId="{CFA5DA9B-29C1-4091-AA2A-3DA991540CF7}" destId="{F4EBD92F-E436-4876-9B3E-1424BCE252D2}" srcOrd="6" destOrd="0" presId="urn:microsoft.com/office/officeart/2008/layout/HorizontalMultiLevelHierarchy"/>
    <dgm:cxn modelId="{3310682B-1076-4FE0-85E4-E6C88E77DD53}" type="presParOf" srcId="{F4EBD92F-E436-4876-9B3E-1424BCE252D2}" destId="{2A3D4065-E14B-4399-BFB3-C5824DCC8145}" srcOrd="0" destOrd="0" presId="urn:microsoft.com/office/officeart/2008/layout/HorizontalMultiLevelHierarchy"/>
    <dgm:cxn modelId="{8459332E-E467-4B20-8CD6-7B724D21A7CD}" type="presParOf" srcId="{CFA5DA9B-29C1-4091-AA2A-3DA991540CF7}" destId="{6D1D74BB-8354-4F90-ABCC-AC0498A094F5}" srcOrd="7" destOrd="0" presId="urn:microsoft.com/office/officeart/2008/layout/HorizontalMultiLevelHierarchy"/>
    <dgm:cxn modelId="{E04A44B9-0177-4CCA-82B4-23B41C562474}" type="presParOf" srcId="{6D1D74BB-8354-4F90-ABCC-AC0498A094F5}" destId="{F8ED705F-CE62-413C-B80E-04776F3B7B5E}" srcOrd="0" destOrd="0" presId="urn:microsoft.com/office/officeart/2008/layout/HorizontalMultiLevelHierarchy"/>
    <dgm:cxn modelId="{BF8030EE-B955-4061-B730-649A723A3AB1}" type="presParOf" srcId="{6D1D74BB-8354-4F90-ABCC-AC0498A094F5}" destId="{66FFB331-BAFF-434A-854C-D3456852FE3F}" srcOrd="1" destOrd="0" presId="urn:microsoft.com/office/officeart/2008/layout/HorizontalMultiLevelHierarchy"/>
    <dgm:cxn modelId="{DCB04188-DB66-4FC6-8AD8-F4A5268D84F6}" type="presParOf" srcId="{CFA5DA9B-29C1-4091-AA2A-3DA991540CF7}" destId="{DDDF06A8-895C-4020-BFEA-4C48A1896E18}" srcOrd="8" destOrd="0" presId="urn:microsoft.com/office/officeart/2008/layout/HorizontalMultiLevelHierarchy"/>
    <dgm:cxn modelId="{B1EE63A9-90D1-4B6B-B470-85A6A9399457}" type="presParOf" srcId="{DDDF06A8-895C-4020-BFEA-4C48A1896E18}" destId="{51D54AB5-C20D-4A7C-9020-AD27D6C80F84}" srcOrd="0" destOrd="0" presId="urn:microsoft.com/office/officeart/2008/layout/HorizontalMultiLevelHierarchy"/>
    <dgm:cxn modelId="{C602E222-F265-4DB8-B1D8-84A55CDCD52B}" type="presParOf" srcId="{CFA5DA9B-29C1-4091-AA2A-3DA991540CF7}" destId="{F4D504BB-4F72-4C73-A365-0D3EB0C491DA}" srcOrd="9" destOrd="0" presId="urn:microsoft.com/office/officeart/2008/layout/HorizontalMultiLevelHierarchy"/>
    <dgm:cxn modelId="{2F41F5C8-8BED-40AC-BC8F-8B16A6C6C7F0}" type="presParOf" srcId="{F4D504BB-4F72-4C73-A365-0D3EB0C491DA}" destId="{7D4621F3-578B-4EAB-A70B-873A116A86CD}" srcOrd="0" destOrd="0" presId="urn:microsoft.com/office/officeart/2008/layout/HorizontalMultiLevelHierarchy"/>
    <dgm:cxn modelId="{5BC8CD41-E6BD-4183-B3EE-3B8ABF58930B}" type="presParOf" srcId="{F4D504BB-4F72-4C73-A365-0D3EB0C491DA}" destId="{C42A206B-BD50-4331-A771-65371CF6C82E}" srcOrd="1" destOrd="0" presId="urn:microsoft.com/office/officeart/2008/layout/HorizontalMultiLevelHierarchy"/>
    <dgm:cxn modelId="{28312593-76EB-4C56-849A-A630BD1299DF}" type="presParOf" srcId="{CFA5DA9B-29C1-4091-AA2A-3DA991540CF7}" destId="{17AE6384-8DB0-467F-98BE-81FC47B19B11}" srcOrd="10" destOrd="0" presId="urn:microsoft.com/office/officeart/2008/layout/HorizontalMultiLevelHierarchy"/>
    <dgm:cxn modelId="{5C0FAE01-331D-4FFB-A185-80EB351866D5}" type="presParOf" srcId="{17AE6384-8DB0-467F-98BE-81FC47B19B11}" destId="{6DAD6B9E-A4E4-434E-A609-FCAE47F34789}" srcOrd="0" destOrd="0" presId="urn:microsoft.com/office/officeart/2008/layout/HorizontalMultiLevelHierarchy"/>
    <dgm:cxn modelId="{9C708AF4-B40D-4909-8080-AA78B92B7689}" type="presParOf" srcId="{CFA5DA9B-29C1-4091-AA2A-3DA991540CF7}" destId="{88D5A2E7-3B20-4A06-9BF6-CDCF59DCA22B}" srcOrd="11" destOrd="0" presId="urn:microsoft.com/office/officeart/2008/layout/HorizontalMultiLevelHierarchy"/>
    <dgm:cxn modelId="{5032B2E5-A930-425C-8229-ABDB47A0A890}" type="presParOf" srcId="{88D5A2E7-3B20-4A06-9BF6-CDCF59DCA22B}" destId="{2C41975E-F91E-49F7-ABB5-74BEB344D061}" srcOrd="0" destOrd="0" presId="urn:microsoft.com/office/officeart/2008/layout/HorizontalMultiLevelHierarchy"/>
    <dgm:cxn modelId="{415EEF45-F49C-4518-9F94-357D180A96C8}" type="presParOf" srcId="{88D5A2E7-3B20-4A06-9BF6-CDCF59DCA22B}" destId="{87E0726F-6EA7-4DA3-AD89-52B2A0123D7D}" srcOrd="1" destOrd="0" presId="urn:microsoft.com/office/officeart/2008/layout/HorizontalMultiLevelHierarchy"/>
    <dgm:cxn modelId="{C4795C8E-C673-4F51-AB5F-03F1E744755B}" type="presParOf" srcId="{CFA5DA9B-29C1-4091-AA2A-3DA991540CF7}" destId="{A9A501C8-96BC-4358-821B-EE61EB7D1017}" srcOrd="12" destOrd="0" presId="urn:microsoft.com/office/officeart/2008/layout/HorizontalMultiLevelHierarchy"/>
    <dgm:cxn modelId="{251FC151-37A7-451A-8D49-94FC0E83FDF1}" type="presParOf" srcId="{A9A501C8-96BC-4358-821B-EE61EB7D1017}" destId="{DD6643AB-FCEF-4D65-81F8-3186B8357B23}" srcOrd="0" destOrd="0" presId="urn:microsoft.com/office/officeart/2008/layout/HorizontalMultiLevelHierarchy"/>
    <dgm:cxn modelId="{BDB007A1-5CA2-421D-815D-04843B8BD286}" type="presParOf" srcId="{CFA5DA9B-29C1-4091-AA2A-3DA991540CF7}" destId="{98C0E5C1-F422-47A7-BB7C-AD26144D2669}" srcOrd="13" destOrd="0" presId="urn:microsoft.com/office/officeart/2008/layout/HorizontalMultiLevelHierarchy"/>
    <dgm:cxn modelId="{1518C024-CB39-4D72-A085-33F57A113E40}" type="presParOf" srcId="{98C0E5C1-F422-47A7-BB7C-AD26144D2669}" destId="{E2040B83-F6CB-4F2A-ABF7-D0BD285BD6D7}" srcOrd="0" destOrd="0" presId="urn:microsoft.com/office/officeart/2008/layout/HorizontalMultiLevelHierarchy"/>
    <dgm:cxn modelId="{6BE409B4-E966-4BA0-AAF3-27AB9A7B76D9}" type="presParOf" srcId="{98C0E5C1-F422-47A7-BB7C-AD26144D2669}" destId="{42AD8032-F9BB-4FA5-A264-058E1AE7D23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501C8-96BC-4358-821B-EE61EB7D1017}">
      <dsp:nvSpPr>
        <dsp:cNvPr id="0" name=""/>
        <dsp:cNvSpPr/>
      </dsp:nvSpPr>
      <dsp:spPr>
        <a:xfrm>
          <a:off x="2563060" y="2338207"/>
          <a:ext cx="360877" cy="2062942"/>
        </a:xfrm>
        <a:custGeom>
          <a:avLst/>
          <a:gdLst/>
          <a:ahLst/>
          <a:cxnLst/>
          <a:rect l="0" t="0" r="0" b="0"/>
          <a:pathLst>
            <a:path>
              <a:moveTo>
                <a:pt x="0" y="0"/>
              </a:moveTo>
              <a:lnTo>
                <a:pt x="180438" y="0"/>
              </a:lnTo>
              <a:lnTo>
                <a:pt x="180438" y="2062942"/>
              </a:lnTo>
              <a:lnTo>
                <a:pt x="360877" y="2062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91142" y="3317322"/>
        <a:ext cx="104713" cy="104713"/>
      </dsp:txXfrm>
    </dsp:sp>
    <dsp:sp modelId="{17AE6384-8DB0-467F-98BE-81FC47B19B11}">
      <dsp:nvSpPr>
        <dsp:cNvPr id="0" name=""/>
        <dsp:cNvSpPr/>
      </dsp:nvSpPr>
      <dsp:spPr>
        <a:xfrm>
          <a:off x="2563060" y="2338207"/>
          <a:ext cx="360877" cy="1375295"/>
        </a:xfrm>
        <a:custGeom>
          <a:avLst/>
          <a:gdLst/>
          <a:ahLst/>
          <a:cxnLst/>
          <a:rect l="0" t="0" r="0" b="0"/>
          <a:pathLst>
            <a:path>
              <a:moveTo>
                <a:pt x="0" y="0"/>
              </a:moveTo>
              <a:lnTo>
                <a:pt x="180438" y="0"/>
              </a:lnTo>
              <a:lnTo>
                <a:pt x="180438" y="1375295"/>
              </a:lnTo>
              <a:lnTo>
                <a:pt x="360877" y="1375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7952" y="2990308"/>
        <a:ext cx="71092" cy="71092"/>
      </dsp:txXfrm>
    </dsp:sp>
    <dsp:sp modelId="{DDDF06A8-895C-4020-BFEA-4C48A1896E18}">
      <dsp:nvSpPr>
        <dsp:cNvPr id="0" name=""/>
        <dsp:cNvSpPr/>
      </dsp:nvSpPr>
      <dsp:spPr>
        <a:xfrm>
          <a:off x="2563060" y="2338207"/>
          <a:ext cx="360877" cy="687647"/>
        </a:xfrm>
        <a:custGeom>
          <a:avLst/>
          <a:gdLst/>
          <a:ahLst/>
          <a:cxnLst/>
          <a:rect l="0" t="0" r="0" b="0"/>
          <a:pathLst>
            <a:path>
              <a:moveTo>
                <a:pt x="0" y="0"/>
              </a:moveTo>
              <a:lnTo>
                <a:pt x="180438" y="0"/>
              </a:lnTo>
              <a:lnTo>
                <a:pt x="180438" y="687647"/>
              </a:lnTo>
              <a:lnTo>
                <a:pt x="360877" y="687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84" y="2662616"/>
        <a:ext cx="38829" cy="38829"/>
      </dsp:txXfrm>
    </dsp:sp>
    <dsp:sp modelId="{F4EBD92F-E436-4876-9B3E-1424BCE252D2}">
      <dsp:nvSpPr>
        <dsp:cNvPr id="0" name=""/>
        <dsp:cNvSpPr/>
      </dsp:nvSpPr>
      <dsp:spPr>
        <a:xfrm>
          <a:off x="2563060" y="2292487"/>
          <a:ext cx="360877" cy="91440"/>
        </a:xfrm>
        <a:custGeom>
          <a:avLst/>
          <a:gdLst/>
          <a:ahLst/>
          <a:cxnLst/>
          <a:rect l="0" t="0" r="0" b="0"/>
          <a:pathLst>
            <a:path>
              <a:moveTo>
                <a:pt x="0" y="45720"/>
              </a:moveTo>
              <a:lnTo>
                <a:pt x="36087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4477" y="2329185"/>
        <a:ext cx="18043" cy="18043"/>
      </dsp:txXfrm>
    </dsp:sp>
    <dsp:sp modelId="{5CA7C100-001B-479A-9140-16F452E1762B}">
      <dsp:nvSpPr>
        <dsp:cNvPr id="0" name=""/>
        <dsp:cNvSpPr/>
      </dsp:nvSpPr>
      <dsp:spPr>
        <a:xfrm>
          <a:off x="2563060" y="1650559"/>
          <a:ext cx="360877" cy="687647"/>
        </a:xfrm>
        <a:custGeom>
          <a:avLst/>
          <a:gdLst/>
          <a:ahLst/>
          <a:cxnLst/>
          <a:rect l="0" t="0" r="0" b="0"/>
          <a:pathLst>
            <a:path>
              <a:moveTo>
                <a:pt x="0" y="687647"/>
              </a:moveTo>
              <a:lnTo>
                <a:pt x="180438" y="687647"/>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84" y="1974968"/>
        <a:ext cx="38829" cy="38829"/>
      </dsp:txXfrm>
    </dsp:sp>
    <dsp:sp modelId="{BC31B9E3-286D-4E26-AD3B-3F32DE612E11}">
      <dsp:nvSpPr>
        <dsp:cNvPr id="0" name=""/>
        <dsp:cNvSpPr/>
      </dsp:nvSpPr>
      <dsp:spPr>
        <a:xfrm>
          <a:off x="2563060" y="962912"/>
          <a:ext cx="360877" cy="1375295"/>
        </a:xfrm>
        <a:custGeom>
          <a:avLst/>
          <a:gdLst/>
          <a:ahLst/>
          <a:cxnLst/>
          <a:rect l="0" t="0" r="0" b="0"/>
          <a:pathLst>
            <a:path>
              <a:moveTo>
                <a:pt x="0" y="1375295"/>
              </a:moveTo>
              <a:lnTo>
                <a:pt x="180438" y="1375295"/>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7952" y="1615013"/>
        <a:ext cx="71092" cy="71092"/>
      </dsp:txXfrm>
    </dsp:sp>
    <dsp:sp modelId="{C9641803-5A02-4172-A632-B574CF42DECC}">
      <dsp:nvSpPr>
        <dsp:cNvPr id="0" name=""/>
        <dsp:cNvSpPr/>
      </dsp:nvSpPr>
      <dsp:spPr>
        <a:xfrm>
          <a:off x="2563060" y="275264"/>
          <a:ext cx="360877" cy="2062942"/>
        </a:xfrm>
        <a:custGeom>
          <a:avLst/>
          <a:gdLst/>
          <a:ahLst/>
          <a:cxnLst/>
          <a:rect l="0" t="0" r="0" b="0"/>
          <a:pathLst>
            <a:path>
              <a:moveTo>
                <a:pt x="0" y="2062942"/>
              </a:moveTo>
              <a:lnTo>
                <a:pt x="180438" y="2062942"/>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91142" y="1254379"/>
        <a:ext cx="104713" cy="104713"/>
      </dsp:txXfrm>
    </dsp:sp>
    <dsp:sp modelId="{572BFC3B-94B7-4BA8-A0FA-2A3B5799C988}">
      <dsp:nvSpPr>
        <dsp:cNvPr id="0" name=""/>
        <dsp:cNvSpPr/>
      </dsp:nvSpPr>
      <dsp:spPr>
        <a:xfrm rot="16200000">
          <a:off x="840322" y="2063148"/>
          <a:ext cx="2895358"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Classification</a:t>
          </a:r>
        </a:p>
      </dsp:txBody>
      <dsp:txXfrm>
        <a:off x="840322" y="2063148"/>
        <a:ext cx="2895358" cy="550118"/>
      </dsp:txXfrm>
    </dsp:sp>
    <dsp:sp modelId="{6F6FF927-91AE-49C4-BA3C-F42BF6106DA2}">
      <dsp:nvSpPr>
        <dsp:cNvPr id="0" name=""/>
        <dsp:cNvSpPr/>
      </dsp:nvSpPr>
      <dsp:spPr>
        <a:xfrm>
          <a:off x="2923938" y="205"/>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Logistic Regression</a:t>
          </a:r>
        </a:p>
      </dsp:txBody>
      <dsp:txXfrm>
        <a:off x="2923938" y="205"/>
        <a:ext cx="1804387" cy="550118"/>
      </dsp:txXfrm>
    </dsp:sp>
    <dsp:sp modelId="{26D620E8-7B9C-4D3D-8C06-5E8D1100096B}">
      <dsp:nvSpPr>
        <dsp:cNvPr id="0" name=""/>
        <dsp:cNvSpPr/>
      </dsp:nvSpPr>
      <dsp:spPr>
        <a:xfrm>
          <a:off x="2923938" y="687853"/>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Decision Trees</a:t>
          </a:r>
        </a:p>
      </dsp:txBody>
      <dsp:txXfrm>
        <a:off x="2923938" y="687853"/>
        <a:ext cx="1804387" cy="550118"/>
      </dsp:txXfrm>
    </dsp:sp>
    <dsp:sp modelId="{85449106-1E80-4894-B34A-96E955DA21DC}">
      <dsp:nvSpPr>
        <dsp:cNvPr id="0" name=""/>
        <dsp:cNvSpPr/>
      </dsp:nvSpPr>
      <dsp:spPr>
        <a:xfrm>
          <a:off x="2923938" y="1375500"/>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Knn</a:t>
          </a:r>
          <a:r>
            <a:rPr lang="en-US" sz="1800" kern="1200" dirty="0"/>
            <a:t> (k-nearest neighbors)</a:t>
          </a:r>
        </a:p>
      </dsp:txBody>
      <dsp:txXfrm>
        <a:off x="2923938" y="1375500"/>
        <a:ext cx="1804387" cy="550118"/>
      </dsp:txXfrm>
    </dsp:sp>
    <dsp:sp modelId="{F8ED705F-CE62-413C-B80E-04776F3B7B5E}">
      <dsp:nvSpPr>
        <dsp:cNvPr id="0" name=""/>
        <dsp:cNvSpPr/>
      </dsp:nvSpPr>
      <dsp:spPr>
        <a:xfrm>
          <a:off x="2923938" y="2063148"/>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Naïve-Bayes</a:t>
          </a:r>
        </a:p>
      </dsp:txBody>
      <dsp:txXfrm>
        <a:off x="2923938" y="2063148"/>
        <a:ext cx="1804387" cy="550118"/>
      </dsp:txXfrm>
    </dsp:sp>
    <dsp:sp modelId="{7D4621F3-578B-4EAB-A70B-873A116A86CD}">
      <dsp:nvSpPr>
        <dsp:cNvPr id="0" name=""/>
        <dsp:cNvSpPr/>
      </dsp:nvSpPr>
      <dsp:spPr>
        <a:xfrm>
          <a:off x="2923938" y="2750796"/>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Support Vector Machines</a:t>
          </a:r>
        </a:p>
      </dsp:txBody>
      <dsp:txXfrm>
        <a:off x="2923938" y="2750796"/>
        <a:ext cx="1804387" cy="550118"/>
      </dsp:txXfrm>
    </dsp:sp>
    <dsp:sp modelId="{2C41975E-F91E-49F7-ABB5-74BEB344D061}">
      <dsp:nvSpPr>
        <dsp:cNvPr id="0" name=""/>
        <dsp:cNvSpPr/>
      </dsp:nvSpPr>
      <dsp:spPr>
        <a:xfrm>
          <a:off x="2923938" y="3438443"/>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Neural Networks</a:t>
          </a:r>
        </a:p>
      </dsp:txBody>
      <dsp:txXfrm>
        <a:off x="2923938" y="3438443"/>
        <a:ext cx="1804387" cy="550118"/>
      </dsp:txXfrm>
    </dsp:sp>
    <dsp:sp modelId="{E2040B83-F6CB-4F2A-ABF7-D0BD285BD6D7}">
      <dsp:nvSpPr>
        <dsp:cNvPr id="0" name=""/>
        <dsp:cNvSpPr/>
      </dsp:nvSpPr>
      <dsp:spPr>
        <a:xfrm>
          <a:off x="2923938" y="4126091"/>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p>
      </dsp:txBody>
      <dsp:txXfrm>
        <a:off x="2923938" y="4126091"/>
        <a:ext cx="1804387" cy="5501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96E8C1-2375-4C3C-B3D7-5F170C6846B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692A6B1-E482-489D-9566-CD92052BAA9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85452E0E-3B7D-439B-BFB5-4E7936F3D2F4}" type="datetimeFigureOut">
              <a:rPr lang="en-US"/>
              <a:pPr>
                <a:defRPr/>
              </a:pPr>
              <a:t>5/3/2019</a:t>
            </a:fld>
            <a:endParaRPr lang="en-US"/>
          </a:p>
        </p:txBody>
      </p:sp>
      <p:sp>
        <p:nvSpPr>
          <p:cNvPr id="4" name="Slide Image Placeholder 3">
            <a:extLst>
              <a:ext uri="{FF2B5EF4-FFF2-40B4-BE49-F238E27FC236}">
                <a16:creationId xmlns:a16="http://schemas.microsoft.com/office/drawing/2014/main" id="{8C4D43AC-C2B3-48A2-B2DF-2F1A04B3B27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29B5D9A-773C-4BE2-8F69-58CE64EB8B9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47410F9-B680-4882-A0F3-16D9659593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27287AB1-B48D-4BBB-A572-A7FF8785F845}"/>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B5A3AEF-C982-4E3D-9003-F96801D5EC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Mean"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Linear_regression" TargetMode="External"/><Relationship Id="rId5" Type="http://schemas.openxmlformats.org/officeDocument/2006/relationships/hyperlink" Target="https://en.wikipedia.org/wiki/Correlation" TargetMode="External"/><Relationship Id="rId4" Type="http://schemas.openxmlformats.org/officeDocument/2006/relationships/hyperlink" Target="https://en.wikipedia.org/wiki/Varia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5F03A490-D737-416A-B296-26A9849F52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F7CFA0EA-E605-4FD3-93FC-91E5188DED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172" name="Slide Number Placeholder 3">
            <a:extLst>
              <a:ext uri="{FF2B5EF4-FFF2-40B4-BE49-F238E27FC236}">
                <a16:creationId xmlns:a16="http://schemas.microsoft.com/office/drawing/2014/main" id="{52F834C1-56CC-4DD8-AB4D-83B1EF741F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B00CE8F-E8A5-46BE-A81C-A75F36FCE53A}" type="slidenum">
              <a:rPr lang="en-US" altLang="en-US"/>
              <a:pPr fontAlgn="base">
                <a:spcBef>
                  <a:spcPct val="0"/>
                </a:spcBef>
                <a:spcAft>
                  <a:spcPct val="0"/>
                </a:spcAft>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solution: </a:t>
            </a:r>
            <a:r>
              <a:rPr lang="en-US" dirty="0" err="1"/>
              <a:t>Regularitzation</a:t>
            </a:r>
            <a:r>
              <a:rPr lang="en-US" dirty="0"/>
              <a:t>, by restricting </a:t>
            </a:r>
            <a:r>
              <a:rPr lang="en-US" dirty="0" err="1"/>
              <a:t>max_depth</a:t>
            </a:r>
            <a:r>
              <a:rPr lang="en-US" dirty="0"/>
              <a:t> and other </a:t>
            </a:r>
            <a:r>
              <a:rPr lang="en-US"/>
              <a:t>hyper parameters.</a:t>
            </a:r>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25</a:t>
            </a:fld>
            <a:endParaRPr lang="en-US"/>
          </a:p>
        </p:txBody>
      </p:sp>
    </p:spTree>
    <p:extLst>
      <p:ext uri="{BB962C8B-B14F-4D97-AF65-F5344CB8AC3E}">
        <p14:creationId xmlns:p14="http://schemas.microsoft.com/office/powerpoint/2010/main" val="162624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01B4721-5669-433B-8F17-BCB481D174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D13E0424-417A-4BCC-9B1A-BDB5E7371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Lowering Threshold will increase recall. But will decrease Precision</a:t>
            </a:r>
          </a:p>
          <a:p>
            <a:pPr>
              <a:spcBef>
                <a:spcPct val="0"/>
              </a:spcBef>
            </a:pPr>
            <a:r>
              <a:rPr lang="en-US" altLang="en-US"/>
              <a:t>Increasing Threshold will decrease recall, but will increase precision.</a:t>
            </a:r>
          </a:p>
        </p:txBody>
      </p:sp>
      <p:sp>
        <p:nvSpPr>
          <p:cNvPr id="31748" name="Slide Number Placeholder 3">
            <a:extLst>
              <a:ext uri="{FF2B5EF4-FFF2-40B4-BE49-F238E27FC236}">
                <a16:creationId xmlns:a16="http://schemas.microsoft.com/office/drawing/2014/main" id="{A9EE2E94-9EB6-4E5C-B7A8-442E4B08FD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E748A28-C5D8-4E9F-AA91-F33F38708560}" type="slidenum">
              <a:rPr lang="en-US" altLang="en-US"/>
              <a:pPr fontAlgn="base">
                <a:spcBef>
                  <a:spcPct val="0"/>
                </a:spcBef>
                <a:spcAft>
                  <a:spcPct val="0"/>
                </a:spcAft>
              </a:pPr>
              <a:t>27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Dr. Snow’s discovery, cholera was thought to be spread by miasma (bad </a:t>
            </a:r>
            <a:r>
              <a:rPr lang="en-US" dirty="0" err="1"/>
              <a:t>smeeling</a:t>
            </a:r>
            <a:r>
              <a:rPr lang="en-US" dirty="0"/>
              <a:t> air). </a:t>
            </a:r>
          </a:p>
        </p:txBody>
      </p:sp>
      <p:sp>
        <p:nvSpPr>
          <p:cNvPr id="4" name="Slide Number Placeholder 3"/>
          <p:cNvSpPr>
            <a:spLocks noGrp="1"/>
          </p:cNvSpPr>
          <p:nvPr>
            <p:ph type="sldNum" sz="quarter" idx="5"/>
          </p:nvPr>
        </p:nvSpPr>
        <p:spPr/>
        <p:txBody>
          <a:bodyPr/>
          <a:lstStyle/>
          <a:p>
            <a:fld id="{C20B224E-7E9D-4BDD-AB6D-E1E84C1B4CFF}" type="slidenum">
              <a:rPr lang="en-US" smtClean="0"/>
              <a:t>31</a:t>
            </a:fld>
            <a:endParaRPr lang="en-US"/>
          </a:p>
        </p:txBody>
      </p:sp>
    </p:spTree>
    <p:extLst>
      <p:ext uri="{BB962C8B-B14F-4D97-AF65-F5344CB8AC3E}">
        <p14:creationId xmlns:p14="http://schemas.microsoft.com/office/powerpoint/2010/main" val="30189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B224E-7E9D-4BDD-AB6D-E1E84C1B4CFF}" type="slidenum">
              <a:rPr lang="en-US" smtClean="0"/>
              <a:t>32</a:t>
            </a:fld>
            <a:endParaRPr lang="en-US"/>
          </a:p>
        </p:txBody>
      </p:sp>
    </p:spTree>
    <p:extLst>
      <p:ext uri="{BB962C8B-B14F-4D97-AF65-F5344CB8AC3E}">
        <p14:creationId xmlns:p14="http://schemas.microsoft.com/office/powerpoint/2010/main" val="289770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for regression analysis</a:t>
            </a:r>
          </a:p>
        </p:txBody>
      </p:sp>
      <p:sp>
        <p:nvSpPr>
          <p:cNvPr id="4" name="Slide Number Placeholder 3"/>
          <p:cNvSpPr>
            <a:spLocks noGrp="1"/>
          </p:cNvSpPr>
          <p:nvPr>
            <p:ph type="sldNum" sz="quarter" idx="10"/>
          </p:nvPr>
        </p:nvSpPr>
        <p:spPr/>
        <p:txBody>
          <a:bodyPr/>
          <a:lstStyle/>
          <a:p>
            <a:fld id="{77119B91-4064-42E2-89A1-AB67C0827EF9}" type="slidenum">
              <a:rPr lang="en-US" smtClean="0"/>
              <a:t>33</a:t>
            </a:fld>
            <a:endParaRPr lang="en-US"/>
          </a:p>
        </p:txBody>
      </p:sp>
    </p:spTree>
    <p:extLst>
      <p:ext uri="{BB962C8B-B14F-4D97-AF65-F5344CB8AC3E}">
        <p14:creationId xmlns:p14="http://schemas.microsoft.com/office/powerpoint/2010/main" val="280098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19B91-4064-42E2-89A1-AB67C0827EF9}" type="slidenum">
              <a:rPr lang="en-US" smtClean="0"/>
              <a:t>34</a:t>
            </a:fld>
            <a:endParaRPr lang="en-US"/>
          </a:p>
        </p:txBody>
      </p:sp>
    </p:spTree>
    <p:extLst>
      <p:ext uri="{BB962C8B-B14F-4D97-AF65-F5344CB8AC3E}">
        <p14:creationId xmlns:p14="http://schemas.microsoft.com/office/powerpoint/2010/main" val="101592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tooltip="Mean"/>
              </a:rPr>
              <a:t>Mean</a:t>
            </a:r>
            <a:r>
              <a:rPr lang="en-US" dirty="0"/>
              <a:t> of </a:t>
            </a:r>
            <a:r>
              <a:rPr lang="en-US" i="1" dirty="0"/>
              <a:t>x =</a:t>
            </a:r>
            <a:r>
              <a:rPr lang="en-US" dirty="0"/>
              <a:t> 9 (exact) </a:t>
            </a:r>
          </a:p>
          <a:p>
            <a:r>
              <a:rPr lang="en-US" dirty="0"/>
              <a:t>Sample </a:t>
            </a:r>
            <a:r>
              <a:rPr lang="en-US" dirty="0">
                <a:hlinkClick r:id="rId4" tooltip="Variance"/>
              </a:rPr>
              <a:t>variance</a:t>
            </a:r>
            <a:r>
              <a:rPr lang="en-US" dirty="0"/>
              <a:t> of </a:t>
            </a:r>
            <a:r>
              <a:rPr lang="en-US" i="1" dirty="0"/>
              <a:t>x</a:t>
            </a:r>
            <a:r>
              <a:rPr lang="en-US" dirty="0"/>
              <a:t> = 11 (exact) </a:t>
            </a:r>
          </a:p>
          <a:p>
            <a:r>
              <a:rPr lang="en-US" dirty="0"/>
              <a:t>Mean of </a:t>
            </a:r>
            <a:r>
              <a:rPr lang="en-US" i="1" dirty="0"/>
              <a:t>y</a:t>
            </a:r>
            <a:r>
              <a:rPr lang="en-US" dirty="0"/>
              <a:t> = 7.50 (to 2 decimal places)</a:t>
            </a:r>
          </a:p>
          <a:p>
            <a:r>
              <a:rPr lang="en-US" dirty="0"/>
              <a:t>Sample variance of </a:t>
            </a:r>
            <a:r>
              <a:rPr lang="en-US" i="1" dirty="0"/>
              <a:t>y</a:t>
            </a:r>
            <a:r>
              <a:rPr lang="en-US" dirty="0"/>
              <a:t> = 4.125 (plus/minus 0.003)</a:t>
            </a:r>
          </a:p>
          <a:p>
            <a:r>
              <a:rPr lang="en-US" dirty="0">
                <a:hlinkClick r:id="rId5" tooltip="Correlation"/>
              </a:rPr>
              <a:t>Correlation</a:t>
            </a:r>
            <a:r>
              <a:rPr lang="en-US" dirty="0"/>
              <a:t> between </a:t>
            </a:r>
            <a:r>
              <a:rPr lang="en-US" i="1" dirty="0"/>
              <a:t>x</a:t>
            </a:r>
            <a:r>
              <a:rPr lang="en-US" dirty="0"/>
              <a:t> and </a:t>
            </a:r>
            <a:r>
              <a:rPr lang="en-US" i="1" dirty="0"/>
              <a:t>y</a:t>
            </a:r>
            <a:r>
              <a:rPr lang="en-US" dirty="0"/>
              <a:t> = 0.816 (to 3 decimal places) </a:t>
            </a:r>
          </a:p>
          <a:p>
            <a:r>
              <a:rPr lang="en-US" dirty="0">
                <a:hlinkClick r:id="rId6" tooltip="Linear regression"/>
              </a:rPr>
              <a:t>Linear regression</a:t>
            </a:r>
            <a:r>
              <a:rPr lang="en-US" dirty="0"/>
              <a:t> line </a:t>
            </a:r>
            <a:r>
              <a:rPr lang="en-US" i="1" dirty="0"/>
              <a:t>y</a:t>
            </a:r>
            <a:r>
              <a:rPr lang="en-US" dirty="0"/>
              <a:t> = 3.00 + 0.500</a:t>
            </a:r>
            <a:r>
              <a:rPr lang="en-US" i="1" dirty="0"/>
              <a:t>x</a:t>
            </a:r>
            <a:r>
              <a:rPr lang="en-US" dirty="0"/>
              <a:t> (to 2 and 3 decimal places, respectively) </a:t>
            </a:r>
          </a:p>
          <a:p>
            <a:r>
              <a:rPr lang="en-US" dirty="0">
                <a:hlinkClick r:id="rId7" tooltip="Coefficient of determination"/>
              </a:rPr>
              <a:t>Coefficient of determination</a:t>
            </a:r>
            <a:r>
              <a:rPr lang="en-US" dirty="0"/>
              <a:t> of the linear regression r-</a:t>
            </a:r>
            <a:r>
              <a:rPr lang="en-US" dirty="0" err="1"/>
              <a:t>sqrd</a:t>
            </a:r>
            <a:r>
              <a:rPr lang="en-US" baseline="0" dirty="0"/>
              <a:t> = </a:t>
            </a:r>
            <a:r>
              <a:rPr lang="en-US" dirty="0"/>
              <a:t>0.67 (to 2 decimal places)</a:t>
            </a:r>
          </a:p>
        </p:txBody>
      </p:sp>
      <p:sp>
        <p:nvSpPr>
          <p:cNvPr id="4" name="Slide Number Placeholder 3"/>
          <p:cNvSpPr>
            <a:spLocks noGrp="1"/>
          </p:cNvSpPr>
          <p:nvPr>
            <p:ph type="sldNum" sz="quarter" idx="10"/>
          </p:nvPr>
        </p:nvSpPr>
        <p:spPr/>
        <p:txBody>
          <a:bodyPr/>
          <a:lstStyle/>
          <a:p>
            <a:fld id="{E6100F9E-8907-4AC2-9C8F-2F93E4B0B31B}" type="slidenum">
              <a:rPr lang="en-US" smtClean="0"/>
              <a:t>35</a:t>
            </a:fld>
            <a:endParaRPr lang="en-US"/>
          </a:p>
        </p:txBody>
      </p:sp>
    </p:spTree>
    <p:extLst>
      <p:ext uri="{BB962C8B-B14F-4D97-AF65-F5344CB8AC3E}">
        <p14:creationId xmlns:p14="http://schemas.microsoft.com/office/powerpoint/2010/main" val="21346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9963C143-86EA-4E58-9DD0-C27D5EC18A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5158E15-4B04-414F-AE19-3F3DB22CE7A2}"/>
              </a:ext>
            </a:extLst>
          </p:cNvPr>
          <p:cNvSpPr>
            <a:spLocks noGrp="1"/>
          </p:cNvSpPr>
          <p:nvPr>
            <p:ph type="body" idx="1"/>
          </p:nvPr>
        </p:nvSpPr>
        <p:spPr/>
        <p:txBody>
          <a:bodyPr/>
          <a:lstStyle/>
          <a:p>
            <a:pPr marL="171450" indent="-171450" fontAlgn="auto">
              <a:spcBef>
                <a:spcPts val="0"/>
              </a:spcBef>
              <a:spcAft>
                <a:spcPts val="0"/>
              </a:spcAft>
              <a:buFontTx/>
              <a:buChar char="-"/>
              <a:defRPr/>
            </a:pPr>
            <a:r>
              <a:rPr lang="en-US" dirty="0"/>
              <a:t>Data Set: a collection of data with defined structure.  This table is a data set with defined structure of 7 rows and 6 columns including column headers. </a:t>
            </a:r>
          </a:p>
          <a:p>
            <a:pPr marL="171450" indent="-171450" fontAlgn="auto">
              <a:spcBef>
                <a:spcPts val="0"/>
              </a:spcBef>
              <a:spcAft>
                <a:spcPts val="0"/>
              </a:spcAft>
              <a:buFontTx/>
              <a:buChar char="-"/>
              <a:defRPr/>
            </a:pPr>
            <a:r>
              <a:rPr lang="en-US" dirty="0"/>
              <a:t>A record (datapoint) is a single instance in the dataset. Each row in the above table is a record. Each instance has the same structure as the dataset.</a:t>
            </a:r>
          </a:p>
          <a:p>
            <a:pPr marL="171450" indent="-171450" fontAlgn="auto">
              <a:spcBef>
                <a:spcPts val="0"/>
              </a:spcBef>
              <a:spcAft>
                <a:spcPts val="0"/>
              </a:spcAft>
              <a:buFontTx/>
              <a:buChar char="-"/>
              <a:defRPr/>
            </a:pPr>
            <a:r>
              <a:rPr lang="en-US" dirty="0"/>
              <a:t>An attribute (variable, feature) is a single property of dataset.  Each column in the above table is an attribute.  Attributes can be numeric, categorical, date-time, or Boolean data types. </a:t>
            </a:r>
          </a:p>
          <a:p>
            <a:pPr marL="171450" indent="-171450" fontAlgn="auto">
              <a:spcBef>
                <a:spcPts val="0"/>
              </a:spcBef>
              <a:spcAft>
                <a:spcPts val="0"/>
              </a:spcAft>
              <a:buFontTx/>
              <a:buChar char="-"/>
              <a:defRPr/>
            </a:pPr>
            <a:r>
              <a:rPr lang="en-US" dirty="0"/>
              <a:t>A label is a special attribute that needs to be predicted based on all input attributes.  In above table, price is the output attribute. </a:t>
            </a:r>
          </a:p>
          <a:p>
            <a:pPr marL="171450" indent="-171450" fontAlgn="auto">
              <a:spcBef>
                <a:spcPts val="0"/>
              </a:spcBef>
              <a:spcAft>
                <a:spcPts val="0"/>
              </a:spcAft>
              <a:buFontTx/>
              <a:buChar char="-"/>
              <a:defRPr/>
            </a:pPr>
            <a:r>
              <a:rPr lang="en-US" dirty="0"/>
              <a:t>Identifiers are special attributes that provide context to individual records.  Names, account numbers, customer id are examples of identifiers.</a:t>
            </a:r>
          </a:p>
          <a:p>
            <a:pPr fontAlgn="auto">
              <a:spcBef>
                <a:spcPts val="0"/>
              </a:spcBef>
              <a:spcAft>
                <a:spcPts val="0"/>
              </a:spcAft>
              <a:defRPr/>
            </a:pPr>
            <a:endParaRPr lang="en-US" dirty="0"/>
          </a:p>
        </p:txBody>
      </p:sp>
      <p:sp>
        <p:nvSpPr>
          <p:cNvPr id="11268" name="Slide Number Placeholder 3">
            <a:extLst>
              <a:ext uri="{FF2B5EF4-FFF2-40B4-BE49-F238E27FC236}">
                <a16:creationId xmlns:a16="http://schemas.microsoft.com/office/drawing/2014/main" id="{116542C6-8D1F-4959-8298-E42E51986C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B8F65CD-6F8C-4271-97D1-C72238CBAC98}" type="slidenum">
              <a:rPr lang="en-US" altLang="en-US"/>
              <a:pPr fontAlgn="base">
                <a:spcBef>
                  <a:spcPct val="0"/>
                </a:spcBef>
                <a:spcAft>
                  <a:spcPct val="0"/>
                </a:spcAft>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8906F16A-1A46-43E7-B361-30D2B56A66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F750BCE2-BF88-4CF5-ABF4-8907DC6B18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316" name="Slide Number Placeholder 3">
            <a:extLst>
              <a:ext uri="{FF2B5EF4-FFF2-40B4-BE49-F238E27FC236}">
                <a16:creationId xmlns:a16="http://schemas.microsoft.com/office/drawing/2014/main" id="{5679E9D1-961E-4E4E-91BD-1C79785CD5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1832F06-5BA1-4769-8901-9E45F5D3A8C7}" type="slidenum">
              <a:rPr lang="en-US" altLang="en-US"/>
              <a:pPr fontAlgn="base">
                <a:spcBef>
                  <a:spcPct val="0"/>
                </a:spcBef>
                <a:spcAft>
                  <a:spcPct val="0"/>
                </a:spcAft>
              </a:pPr>
              <a:t>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Assumptions: </a:t>
            </a:r>
          </a:p>
          <a:p>
            <a:pPr marL="171450" indent="-171450">
              <a:buFontTx/>
              <a:buChar char="-"/>
            </a:pPr>
            <a:r>
              <a:rPr lang="en-US" dirty="0"/>
              <a:t>Data is Linear</a:t>
            </a:r>
          </a:p>
          <a:p>
            <a:pPr marL="171450" indent="-171450">
              <a:buFontTx/>
              <a:buChar char="-"/>
            </a:pPr>
            <a:r>
              <a:rPr lang="en-US" dirty="0"/>
              <a:t>No multicollinearity</a:t>
            </a:r>
          </a:p>
          <a:p>
            <a:pPr marL="171450" indent="-171450">
              <a:buFontTx/>
              <a:buChar char="-"/>
            </a:pPr>
            <a:r>
              <a:rPr lang="en-US" dirty="0"/>
              <a:t>Error term has constant variance</a:t>
            </a:r>
          </a:p>
        </p:txBody>
      </p:sp>
      <p:sp>
        <p:nvSpPr>
          <p:cNvPr id="4" name="Slide Number Placeholder 3"/>
          <p:cNvSpPr>
            <a:spLocks noGrp="1"/>
          </p:cNvSpPr>
          <p:nvPr>
            <p:ph type="sldNum" sz="quarter" idx="5"/>
          </p:nvPr>
        </p:nvSpPr>
        <p:spPr/>
        <p:txBody>
          <a:bodyPr/>
          <a:lstStyle/>
          <a:p>
            <a:pPr>
              <a:defRPr/>
            </a:pPr>
            <a:fld id="{EB5A3AEF-C982-4E3D-9003-F96801D5EC08}" type="slidenum">
              <a:rPr lang="en-US" smtClean="0"/>
              <a:pPr>
                <a:defRPr/>
              </a:pPr>
              <a:t>10</a:t>
            </a:fld>
            <a:endParaRPr lang="en-US"/>
          </a:p>
        </p:txBody>
      </p:sp>
    </p:spTree>
    <p:extLst>
      <p:ext uri="{BB962C8B-B14F-4D97-AF65-F5344CB8AC3E}">
        <p14:creationId xmlns:p14="http://schemas.microsoft.com/office/powerpoint/2010/main" val="3915728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32458DA2-6603-4700-B403-2D50E76462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46E48634-F3CD-4A6B-9819-C2DF2EA40B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8676" name="Slide Number Placeholder 3">
            <a:extLst>
              <a:ext uri="{FF2B5EF4-FFF2-40B4-BE49-F238E27FC236}">
                <a16:creationId xmlns:a16="http://schemas.microsoft.com/office/drawing/2014/main" id="{3B67E0A8-53CF-49A1-82C5-7A37726FDE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145CCBB-5681-4202-AD83-88F2346367B0}" type="slidenum">
              <a:rPr lang="en-US" altLang="en-US"/>
              <a:pPr fontAlgn="base">
                <a:spcBef>
                  <a:spcPct val="0"/>
                </a:spcBef>
                <a:spcAft>
                  <a:spcPct val="0"/>
                </a:spcAft>
              </a:pPr>
              <a:t>18</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algorithm: Algorithm greedily searches for an optimum split at the top level. Then repeats the process at each level. It does not check whether or not split will lead to the lowest possible impurity several levels </a:t>
            </a:r>
            <a:r>
              <a:rPr lang="en-US" dirty="0" err="1"/>
              <a:t>down.A</a:t>
            </a:r>
            <a:r>
              <a:rPr lang="en-US" dirty="0"/>
              <a:t> greedy algorithm often produces a reasonably good solution, but it is not guaranteed to be optimal solution.</a:t>
            </a:r>
          </a:p>
        </p:txBody>
      </p:sp>
      <p:sp>
        <p:nvSpPr>
          <p:cNvPr id="4" name="Slide Number Placeholder 3"/>
          <p:cNvSpPr>
            <a:spLocks noGrp="1"/>
          </p:cNvSpPr>
          <p:nvPr>
            <p:ph type="sldNum" sz="quarter" idx="5"/>
          </p:nvPr>
        </p:nvSpPr>
        <p:spPr/>
        <p:txBody>
          <a:bodyPr/>
          <a:lstStyle/>
          <a:p>
            <a:pPr>
              <a:defRPr/>
            </a:pPr>
            <a:fld id="{EB5A3AEF-C982-4E3D-9003-F96801D5EC08}" type="slidenum">
              <a:rPr lang="en-US" smtClean="0"/>
              <a:pPr>
                <a:defRPr/>
              </a:pPr>
              <a:t>20</a:t>
            </a:fld>
            <a:endParaRPr lang="en-US"/>
          </a:p>
        </p:txBody>
      </p:sp>
    </p:spTree>
    <p:extLst>
      <p:ext uri="{BB962C8B-B14F-4D97-AF65-F5344CB8AC3E}">
        <p14:creationId xmlns:p14="http://schemas.microsoft.com/office/powerpoint/2010/main" val="165407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it choose petal length and 2.45. It searchers for the (feature, threshold) pair that produces the purest subsets (weighted by their size).</a:t>
            </a:r>
          </a:p>
          <a:p>
            <a:r>
              <a:rPr lang="en-US" dirty="0"/>
              <a:t>J((feature, threshold) = (</a:t>
            </a:r>
            <a:r>
              <a:rPr lang="en-US" dirty="0" err="1"/>
              <a:t>mleft</a:t>
            </a:r>
            <a:r>
              <a:rPr lang="en-US" dirty="0"/>
              <a:t>/m)*</a:t>
            </a:r>
            <a:r>
              <a:rPr lang="en-US" dirty="0" err="1"/>
              <a:t>gleft</a:t>
            </a:r>
            <a:r>
              <a:rPr lang="en-US" dirty="0"/>
              <a:t> + (</a:t>
            </a:r>
            <a:r>
              <a:rPr lang="en-US" dirty="0" err="1"/>
              <a:t>mright</a:t>
            </a:r>
            <a:r>
              <a:rPr lang="en-US" dirty="0"/>
              <a:t>/m)</a:t>
            </a:r>
          </a:p>
        </p:txBody>
      </p:sp>
      <p:sp>
        <p:nvSpPr>
          <p:cNvPr id="4" name="Slide Number Placeholder 3"/>
          <p:cNvSpPr>
            <a:spLocks noGrp="1"/>
          </p:cNvSpPr>
          <p:nvPr>
            <p:ph type="sldNum" sz="quarter" idx="5"/>
          </p:nvPr>
        </p:nvSpPr>
        <p:spPr/>
        <p:txBody>
          <a:bodyPr/>
          <a:lstStyle/>
          <a:p>
            <a:pPr>
              <a:defRPr/>
            </a:pPr>
            <a:fld id="{EB5A3AEF-C982-4E3D-9003-F96801D5EC08}" type="slidenum">
              <a:rPr lang="en-US" smtClean="0"/>
              <a:pPr>
                <a:defRPr/>
              </a:pPr>
              <a:t>21</a:t>
            </a:fld>
            <a:endParaRPr lang="en-US"/>
          </a:p>
        </p:txBody>
      </p:sp>
    </p:spTree>
    <p:extLst>
      <p:ext uri="{BB962C8B-B14F-4D97-AF65-F5344CB8AC3E}">
        <p14:creationId xmlns:p14="http://schemas.microsoft.com/office/powerpoint/2010/main" val="165570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0" dirty="0"/>
                  <a:t>or in other words   IG = Impurity(parent) – </a:t>
                </a:r>
                <a:r>
                  <a:rPr lang="en-US" sz="1200" b="0" dirty="0" err="1"/>
                  <a:t>Wtd</a:t>
                </a:r>
                <a:r>
                  <a:rPr lang="en-US" sz="1200" b="0" dirty="0"/>
                  <a:t> sum of impurity (children)</a:t>
                </a:r>
              </a:p>
              <a:p>
                <a:endParaRPr lang="en-US" sz="1200" i="1" dirty="0">
                  <a:solidFill>
                    <a:srgbClr val="000000"/>
                  </a:solidFill>
                  <a:latin typeface="Cambria Math" panose="02040503050406030204" pitchFamily="18" charset="0"/>
                </a:endParaRPr>
              </a:p>
              <a:p>
                <a14:m>
                  <m:oMath xmlns:m="http://schemas.openxmlformats.org/officeDocument/2006/math">
                    <m:r>
                      <a:rPr lang="en-US" sz="1200" i="1" smtClean="0">
                        <a:solidFill>
                          <a:srgbClr val="000000"/>
                        </a:solidFill>
                        <a:latin typeface="Cambria Math" panose="02040503050406030204" pitchFamily="18" charset="0"/>
                      </a:rPr>
                      <m:t>𝑃</m:t>
                    </m:r>
                    <m:r>
                      <a:rPr lang="en-US" sz="1200" i="1" baseline="-25000">
                        <a:solidFill>
                          <a:srgbClr val="000000"/>
                        </a:solidFill>
                        <a:latin typeface="Cambria Math" panose="02040503050406030204" pitchFamily="18" charset="0"/>
                      </a:rPr>
                      <m:t>𝑖</m:t>
                    </m:r>
                    <m:r>
                      <a:rPr lang="en-US" sz="1200" i="1" baseline="-25000" smtClean="0">
                        <a:solidFill>
                          <a:srgbClr val="000000"/>
                        </a:solidFill>
                        <a:latin typeface="Cambria Math" panose="02040503050406030204" pitchFamily="18" charset="0"/>
                      </a:rPr>
                      <m:t>,</m:t>
                    </m:r>
                    <m:r>
                      <a:rPr lang="en-US" sz="1200" b="0" i="1" baseline="-25000" smtClean="0">
                        <a:solidFill>
                          <a:srgbClr val="000000"/>
                        </a:solidFill>
                        <a:latin typeface="Cambria Math" panose="02040503050406030204" pitchFamily="18" charset="0"/>
                      </a:rPr>
                      <m:t>𝐾</m:t>
                    </m:r>
                  </m:oMath>
                </a14:m>
                <a:r>
                  <a:rPr lang="en-US" dirty="0"/>
                  <a:t> : Proportion of samples that belong</a:t>
                </a:r>
                <a:r>
                  <a:rPr lang="en-US" baseline="0" dirty="0"/>
                  <a:t> to class </a:t>
                </a:r>
                <a:r>
                  <a:rPr lang="en-US" baseline="0" dirty="0" err="1"/>
                  <a:t>i</a:t>
                </a:r>
                <a:r>
                  <a:rPr lang="en-US" baseline="0" dirty="0"/>
                  <a:t> at node K. (# of instances which belong to class </a:t>
                </a:r>
                <a:r>
                  <a:rPr lang="en-US" baseline="0" dirty="0" err="1"/>
                  <a:t>i</a:t>
                </a:r>
                <a:r>
                  <a:rPr lang="en-US" baseline="0" dirty="0"/>
                  <a:t>/ Total # of instances at that node)</a:t>
                </a:r>
              </a:p>
              <a:p>
                <a:r>
                  <a:rPr lang="en-US" baseline="0" dirty="0"/>
                  <a:t>Another impurity measure is the classification error: 1- max(p(I,K))</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0" dirty="0"/>
                  <a:t>or in other words   IG = Impurity(parent) – </a:t>
                </a:r>
                <a:r>
                  <a:rPr lang="en-US" sz="1200" b="0" dirty="0" err="1"/>
                  <a:t>Wtd</a:t>
                </a:r>
                <a:r>
                  <a:rPr lang="en-US" sz="1200" b="0" dirty="0"/>
                  <a:t> sum of impurity (children)</a:t>
                </a:r>
              </a:p>
              <a:p>
                <a:pPr/>
                <a:endParaRPr lang="en-US" sz="1200" i="1" dirty="0">
                  <a:solidFill>
                    <a:srgbClr val="000000"/>
                  </a:solidFill>
                  <a:latin typeface="Cambria Math" panose="02040503050406030204" pitchFamily="18" charset="0"/>
                </a:endParaRPr>
              </a:p>
              <a:p>
                <a:pPr/>
                <a:r>
                  <a:rPr lang="en-US" sz="1200" i="0">
                    <a:solidFill>
                      <a:srgbClr val="000000"/>
                    </a:solidFill>
                    <a:latin typeface="Cambria Math" panose="02040503050406030204" pitchFamily="18" charset="0"/>
                  </a:rPr>
                  <a:t>𝑃</a:t>
                </a:r>
                <a:r>
                  <a:rPr lang="en-US" sz="1200" i="0" baseline="-25000">
                    <a:solidFill>
                      <a:srgbClr val="000000"/>
                    </a:solidFill>
                    <a:latin typeface="Cambria Math" panose="02040503050406030204" pitchFamily="18" charset="0"/>
                  </a:rPr>
                  <a:t>𝑖,</a:t>
                </a:r>
                <a:r>
                  <a:rPr lang="en-US" sz="1200" b="0" i="0" baseline="-25000">
                    <a:solidFill>
                      <a:srgbClr val="000000"/>
                    </a:solidFill>
                    <a:latin typeface="Cambria Math" panose="02040503050406030204" pitchFamily="18" charset="0"/>
                  </a:rPr>
                  <a:t>𝐾</a:t>
                </a:r>
                <a:r>
                  <a:rPr lang="en-US" dirty="0"/>
                  <a:t> : Proportion of samples that belong</a:t>
                </a:r>
                <a:r>
                  <a:rPr lang="en-US" baseline="0" dirty="0"/>
                  <a:t> to class </a:t>
                </a:r>
                <a:r>
                  <a:rPr lang="en-US" baseline="0" dirty="0" err="1"/>
                  <a:t>i</a:t>
                </a:r>
                <a:r>
                  <a:rPr lang="en-US" baseline="0" dirty="0"/>
                  <a:t> at node K. (# of instances which belong to class </a:t>
                </a:r>
                <a:r>
                  <a:rPr lang="en-US" baseline="0" dirty="0" err="1"/>
                  <a:t>i</a:t>
                </a:r>
                <a:r>
                  <a:rPr lang="en-US" baseline="0" dirty="0"/>
                  <a:t>/ Total # of instances at that node)</a:t>
                </a:r>
              </a:p>
              <a:p>
                <a:pPr/>
                <a:r>
                  <a:rPr lang="en-US" baseline="0" dirty="0"/>
                  <a:t>Another impurity measure is the classification error: 1- max(p(I,K))</a:t>
                </a:r>
                <a:endParaRPr lang="en-US" dirty="0"/>
              </a:p>
            </p:txBody>
          </p:sp>
        </mc:Fallback>
      </mc:AlternateContent>
      <p:sp>
        <p:nvSpPr>
          <p:cNvPr id="4" name="Slide Number Placeholder 3"/>
          <p:cNvSpPr>
            <a:spLocks noGrp="1"/>
          </p:cNvSpPr>
          <p:nvPr>
            <p:ph type="sldNum" sz="quarter" idx="5"/>
          </p:nvPr>
        </p:nvSpPr>
        <p:spPr/>
        <p:txBody>
          <a:bodyPr/>
          <a:lstStyle/>
          <a:p>
            <a:pPr>
              <a:defRPr/>
            </a:pPr>
            <a:fld id="{EB5A3AEF-C982-4E3D-9003-F96801D5EC08}" type="slidenum">
              <a:rPr lang="en-US" smtClean="0"/>
              <a:pPr>
                <a:defRPr/>
              </a:pPr>
              <a:t>23</a:t>
            </a:fld>
            <a:endParaRPr lang="en-US"/>
          </a:p>
        </p:txBody>
      </p:sp>
    </p:spTree>
    <p:extLst>
      <p:ext uri="{BB962C8B-B14F-4D97-AF65-F5344CB8AC3E}">
        <p14:creationId xmlns:p14="http://schemas.microsoft.com/office/powerpoint/2010/main" val="380277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B224E-7E9D-4BDD-AB6D-E1E84C1B4CFF}" type="slidenum">
              <a:rPr lang="en-US" smtClean="0"/>
              <a:t>24</a:t>
            </a:fld>
            <a:endParaRPr lang="en-US"/>
          </a:p>
        </p:txBody>
      </p:sp>
    </p:spTree>
    <p:extLst>
      <p:ext uri="{BB962C8B-B14F-4D97-AF65-F5344CB8AC3E}">
        <p14:creationId xmlns:p14="http://schemas.microsoft.com/office/powerpoint/2010/main" val="405532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9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a:extLst>
              <a:ext uri="{FF2B5EF4-FFF2-40B4-BE49-F238E27FC236}">
                <a16:creationId xmlns:a16="http://schemas.microsoft.com/office/drawing/2014/main" id="{7DB4BC81-8858-4505-887A-99A2A079DC1B}"/>
              </a:ext>
            </a:extLst>
          </p:cNvPr>
          <p:cNvSpPr>
            <a:spLocks noGrp="1" noChangeArrowheads="1"/>
          </p:cNvSpPr>
          <p:nvPr>
            <p:ph type="sldNum" sz="quarter" idx="10"/>
          </p:nvPr>
        </p:nvSpPr>
        <p:spPr>
          <a:xfrm>
            <a:off x="8142288" y="6538913"/>
            <a:ext cx="914400" cy="323850"/>
          </a:xfrm>
        </p:spPr>
        <p:txBody>
          <a:bodyPr/>
          <a:lstStyle>
            <a:lvl1pPr algn="ctr">
              <a:defRPr sz="1000" baseline="0" smtClean="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pPr>
              <a:defRPr/>
            </a:pPr>
            <a:fld id="{2C1F0337-0822-4500-AB4D-3C4D0263ED6C}" type="slidenum">
              <a:rPr lang="en-US"/>
              <a:pPr>
                <a:defRPr/>
              </a:pPr>
              <a:t>‹#›</a:t>
            </a:fld>
            <a:endParaRPr lang="en-US" dirty="0"/>
          </a:p>
        </p:txBody>
      </p:sp>
    </p:spTree>
    <p:extLst>
      <p:ext uri="{BB962C8B-B14F-4D97-AF65-F5344CB8AC3E}">
        <p14:creationId xmlns:p14="http://schemas.microsoft.com/office/powerpoint/2010/main" val="52030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a:extLst>
              <a:ext uri="{FF2B5EF4-FFF2-40B4-BE49-F238E27FC236}">
                <a16:creationId xmlns:a16="http://schemas.microsoft.com/office/drawing/2014/main" id="{3B6DB639-C5DA-4561-9D1C-5AB010D0F8AF}"/>
              </a:ext>
            </a:extLst>
          </p:cNvPr>
          <p:cNvSpPr>
            <a:spLocks noGrp="1" noChangeArrowheads="1"/>
          </p:cNvSpPr>
          <p:nvPr>
            <p:ph type="sldNum" sz="quarter" idx="10"/>
          </p:nvPr>
        </p:nvSpPr>
        <p:spPr>
          <a:xfrm>
            <a:off x="8142288" y="6550025"/>
            <a:ext cx="914400" cy="323850"/>
          </a:xfrm>
        </p:spPr>
        <p:txBody>
          <a:bodyPr/>
          <a:lstStyle>
            <a:lvl1pPr algn="ctr">
              <a:defRPr sz="1000" baseline="0" smtClean="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pPr>
              <a:defRPr/>
            </a:pPr>
            <a:fld id="{51194F24-12F4-4B6E-B88A-F5B60C4FC010}" type="slidenum">
              <a:rPr lang="en-US"/>
              <a:pPr>
                <a:defRPr/>
              </a:pPr>
              <a:t>‹#›</a:t>
            </a:fld>
            <a:endParaRPr lang="en-US" dirty="0"/>
          </a:p>
        </p:txBody>
      </p:sp>
    </p:spTree>
    <p:extLst>
      <p:ext uri="{BB962C8B-B14F-4D97-AF65-F5344CB8AC3E}">
        <p14:creationId xmlns:p14="http://schemas.microsoft.com/office/powerpoint/2010/main" val="143564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a:extLst>
              <a:ext uri="{FF2B5EF4-FFF2-40B4-BE49-F238E27FC236}">
                <a16:creationId xmlns:a16="http://schemas.microsoft.com/office/drawing/2014/main" id="{606E7ABC-3D1B-4962-8D25-654AA67FF509}"/>
              </a:ext>
            </a:extLst>
          </p:cNvPr>
          <p:cNvSpPr>
            <a:spLocks noGrp="1" noChangeArrowheads="1"/>
          </p:cNvSpPr>
          <p:nvPr>
            <p:ph type="sldNum" sz="quarter" idx="10"/>
          </p:nvPr>
        </p:nvSpPr>
        <p:spPr>
          <a:xfrm>
            <a:off x="8110538" y="6572250"/>
            <a:ext cx="914400" cy="323850"/>
          </a:xfrm>
        </p:spPr>
        <p:txBody>
          <a:bodyPr/>
          <a:lstStyle>
            <a:lvl1pPr algn="ctr">
              <a:defRPr sz="1000" baseline="0" smtClean="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pPr>
              <a:defRPr/>
            </a:pPr>
            <a:fld id="{1A40079C-0E96-42AE-A364-24E5C14EC03D}" type="slidenum">
              <a:rPr lang="en-US"/>
              <a:pPr>
                <a:defRPr/>
              </a:pPr>
              <a:t>‹#›</a:t>
            </a:fld>
            <a:endParaRPr lang="en-US" dirty="0"/>
          </a:p>
        </p:txBody>
      </p:sp>
    </p:spTree>
    <p:extLst>
      <p:ext uri="{BB962C8B-B14F-4D97-AF65-F5344CB8AC3E}">
        <p14:creationId xmlns:p14="http://schemas.microsoft.com/office/powerpoint/2010/main" val="3121817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095F61C-7BB7-47B4-9C3C-D7306D2AFFBE}"/>
              </a:ext>
            </a:extLst>
          </p:cNvPr>
          <p:cNvSpPr txBox="1"/>
          <p:nvPr/>
        </p:nvSpPr>
        <p:spPr>
          <a:xfrm>
            <a:off x="4583113" y="5761038"/>
            <a:ext cx="3984625" cy="438150"/>
          </a:xfrm>
          <a:prstGeom prst="rect">
            <a:avLst/>
          </a:prstGeom>
          <a:noFill/>
        </p:spPr>
        <p:txBody>
          <a:bodyPr lIns="0" tIns="0" rIns="0" bIns="0">
            <a:spAutoFit/>
          </a:bodyPr>
          <a:lstStyle/>
          <a:p>
            <a:pPr eaLnBrk="1" fontAlgn="auto" hangingPunct="1">
              <a:spcBef>
                <a:spcPts val="0"/>
              </a:spcBef>
              <a:spcAft>
                <a:spcPts val="0"/>
              </a:spcAft>
              <a:defRPr/>
            </a:pPr>
            <a:r>
              <a:rPr lang="en-US" sz="950" dirty="0"/>
              <a:t>© 2015 Consort Institute, LLC. All right reserved. This material may not be reproduced, displayed, modified or distributed in any forms by any means without the express prior written permission of Consort Institute, LLC</a:t>
            </a:r>
            <a:endParaRPr lang="en-US" sz="950" b="1" dirty="0"/>
          </a:p>
        </p:txBody>
      </p:sp>
      <p:pic>
        <p:nvPicPr>
          <p:cNvPr id="1027" name="Picture 15">
            <a:extLst>
              <a:ext uri="{FF2B5EF4-FFF2-40B4-BE49-F238E27FC236}">
                <a16:creationId xmlns:a16="http://schemas.microsoft.com/office/drawing/2014/main" id="{A305D8C5-3801-4BAA-B7AB-6AE6884E3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967288"/>
            <a:ext cx="21399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a:extLst>
              <a:ext uri="{FF2B5EF4-FFF2-40B4-BE49-F238E27FC236}">
                <a16:creationId xmlns:a16="http://schemas.microsoft.com/office/drawing/2014/main" id="{21C34B01-39FB-45B9-956A-5A5F31DF9149}"/>
              </a:ext>
            </a:extLst>
          </p:cNvPr>
          <p:cNvSpPr>
            <a:spLocks noChangeArrowheads="1"/>
          </p:cNvSpPr>
          <p:nvPr userDrawn="1"/>
        </p:nvSpPr>
        <p:spPr bwMode="auto">
          <a:xfrm>
            <a:off x="0" y="0"/>
            <a:ext cx="4038600" cy="6858000"/>
          </a:xfrm>
          <a:prstGeom prst="rect">
            <a:avLst/>
          </a:prstGeom>
          <a:solidFill>
            <a:srgbClr val="0049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1029" name="Picture 9" descr="vertical white.png">
            <a:extLst>
              <a:ext uri="{FF2B5EF4-FFF2-40B4-BE49-F238E27FC236}">
                <a16:creationId xmlns:a16="http://schemas.microsoft.com/office/drawing/2014/main" id="{5A6EF988-32CD-4081-9666-81F5B48CC79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9600" y="914400"/>
            <a:ext cx="2752725"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Box 1">
            <a:extLst>
              <a:ext uri="{FF2B5EF4-FFF2-40B4-BE49-F238E27FC236}">
                <a16:creationId xmlns:a16="http://schemas.microsoft.com/office/drawing/2014/main" id="{5DD7217B-CBB8-4841-AF26-D6F54635280E}"/>
              </a:ext>
            </a:extLst>
          </p:cNvPr>
          <p:cNvSpPr txBox="1">
            <a:spLocks noChangeArrowheads="1"/>
          </p:cNvSpPr>
          <p:nvPr userDrawn="1"/>
        </p:nvSpPr>
        <p:spPr bwMode="auto">
          <a:xfrm>
            <a:off x="4038600" y="1865313"/>
            <a:ext cx="48656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ts val="4800"/>
              </a:lnSpc>
            </a:pPr>
            <a:r>
              <a:rPr lang="en-US" altLang="en-US" sz="5000" b="1">
                <a:solidFill>
                  <a:schemeClr val="tx2"/>
                </a:solidFill>
              </a:rPr>
              <a:t>Supervised Machine Learning  </a:t>
            </a:r>
            <a:endParaRPr lang="en-US" altLang="en-US" sz="2400" b="1">
              <a:solidFill>
                <a:schemeClr val="tx2"/>
              </a:solidFill>
            </a:endParaRPr>
          </a:p>
        </p:txBody>
      </p:sp>
      <p:sp>
        <p:nvSpPr>
          <p:cNvPr id="1031" name="TextBox 2">
            <a:extLst>
              <a:ext uri="{FF2B5EF4-FFF2-40B4-BE49-F238E27FC236}">
                <a16:creationId xmlns:a16="http://schemas.microsoft.com/office/drawing/2014/main" id="{0D5EE181-394B-4EB1-BC6A-48B1044F533D}"/>
              </a:ext>
            </a:extLst>
          </p:cNvPr>
          <p:cNvSpPr txBox="1">
            <a:spLocks noChangeArrowheads="1"/>
          </p:cNvSpPr>
          <p:nvPr userDrawn="1"/>
        </p:nvSpPr>
        <p:spPr bwMode="auto">
          <a:xfrm>
            <a:off x="5218113" y="4286250"/>
            <a:ext cx="26765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chemeClr val="tx2"/>
                </a:solidFill>
              </a:rPr>
              <a:t>Sridhar Palle, Ph.D.</a:t>
            </a:r>
          </a:p>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fontAlgn="base">
        <a:spcBef>
          <a:spcPct val="0"/>
        </a:spcBef>
        <a:spcAft>
          <a:spcPct val="0"/>
        </a:spcAft>
        <a:defRPr sz="4400" b="1" kern="1200">
          <a:solidFill>
            <a:schemeClr val="tx1"/>
          </a:solidFill>
          <a:latin typeface="Calibri" panose="020F0502020204030204" pitchFamily="34" charset="0"/>
          <a:ea typeface="+mj-ea"/>
          <a:cs typeface="+mj-cs"/>
        </a:defRPr>
      </a:lvl1pPr>
      <a:lvl2pPr algn="ctr" rtl="0" fontAlgn="base">
        <a:spcBef>
          <a:spcPct val="0"/>
        </a:spcBef>
        <a:spcAft>
          <a:spcPct val="0"/>
        </a:spcAft>
        <a:defRPr sz="4400" b="1">
          <a:solidFill>
            <a:schemeClr val="tx1"/>
          </a:solidFill>
          <a:latin typeface="Calibri" panose="020F0502020204030204" pitchFamily="34" charset="0"/>
        </a:defRPr>
      </a:lvl2pPr>
      <a:lvl3pPr algn="ctr" rtl="0" fontAlgn="base">
        <a:spcBef>
          <a:spcPct val="0"/>
        </a:spcBef>
        <a:spcAft>
          <a:spcPct val="0"/>
        </a:spcAft>
        <a:defRPr sz="4400" b="1">
          <a:solidFill>
            <a:schemeClr val="tx1"/>
          </a:solidFill>
          <a:latin typeface="Calibri" panose="020F0502020204030204" pitchFamily="34" charset="0"/>
        </a:defRPr>
      </a:lvl3pPr>
      <a:lvl4pPr algn="ctr" rtl="0" fontAlgn="base">
        <a:spcBef>
          <a:spcPct val="0"/>
        </a:spcBef>
        <a:spcAft>
          <a:spcPct val="0"/>
        </a:spcAft>
        <a:defRPr sz="4400" b="1">
          <a:solidFill>
            <a:schemeClr val="tx1"/>
          </a:solidFill>
          <a:latin typeface="Calibri" panose="020F0502020204030204" pitchFamily="34" charset="0"/>
        </a:defRPr>
      </a:lvl4pPr>
      <a:lvl5pPr algn="ctr" rtl="0" fontAlgn="base">
        <a:spcBef>
          <a:spcPct val="0"/>
        </a:spcBef>
        <a:spcAft>
          <a:spcPct val="0"/>
        </a:spcAft>
        <a:defRPr sz="4400" b="1">
          <a:solidFill>
            <a:schemeClr val="tx1"/>
          </a:solidFill>
          <a:latin typeface="Calibri" panose="020F0502020204030204" pitchFamily="34" charset="0"/>
        </a:defRPr>
      </a:lvl5pPr>
      <a:lvl6pPr marL="457200" algn="ctr" rtl="0" fontAlgn="base">
        <a:spcBef>
          <a:spcPct val="0"/>
        </a:spcBef>
        <a:spcAft>
          <a:spcPct val="0"/>
        </a:spcAft>
        <a:defRPr sz="4400" b="1">
          <a:solidFill>
            <a:schemeClr val="tx1"/>
          </a:solidFill>
          <a:latin typeface="Calibri" panose="020F0502020204030204" pitchFamily="34" charset="0"/>
        </a:defRPr>
      </a:lvl6pPr>
      <a:lvl7pPr marL="914400" algn="ctr" rtl="0" fontAlgn="base">
        <a:spcBef>
          <a:spcPct val="0"/>
        </a:spcBef>
        <a:spcAft>
          <a:spcPct val="0"/>
        </a:spcAft>
        <a:defRPr sz="4400" b="1">
          <a:solidFill>
            <a:schemeClr val="tx1"/>
          </a:solidFill>
          <a:latin typeface="Calibri" panose="020F0502020204030204" pitchFamily="34" charset="0"/>
        </a:defRPr>
      </a:lvl7pPr>
      <a:lvl8pPr marL="1371600" algn="ctr" rtl="0" fontAlgn="base">
        <a:spcBef>
          <a:spcPct val="0"/>
        </a:spcBef>
        <a:spcAft>
          <a:spcPct val="0"/>
        </a:spcAft>
        <a:defRPr sz="4400" b="1">
          <a:solidFill>
            <a:schemeClr val="tx1"/>
          </a:solidFill>
          <a:latin typeface="Calibri" panose="020F0502020204030204" pitchFamily="34" charset="0"/>
        </a:defRPr>
      </a:lvl8pPr>
      <a:lvl9pPr marL="1828800" algn="ctr" rtl="0" fontAlgn="base">
        <a:spcBef>
          <a:spcPct val="0"/>
        </a:spcBef>
        <a:spcAft>
          <a:spcPct val="0"/>
        </a:spcAft>
        <a:defRPr sz="4400" b="1">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E6EF7-17CB-4DEC-9ACA-F20CE6B6ACAD}"/>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2051" name="Text Placeholder 2">
            <a:extLst>
              <a:ext uri="{FF2B5EF4-FFF2-40B4-BE49-F238E27FC236}">
                <a16:creationId xmlns:a16="http://schemas.microsoft.com/office/drawing/2014/main" id="{9961C00C-6830-4014-BA10-86C4B15AFB4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9">
            <a:extLst>
              <a:ext uri="{FF2B5EF4-FFF2-40B4-BE49-F238E27FC236}">
                <a16:creationId xmlns:a16="http://schemas.microsoft.com/office/drawing/2014/main" id="{A7A18C8F-91C6-4849-8CD2-7D257EFF6365}"/>
              </a:ext>
            </a:extLst>
          </p:cNvPr>
          <p:cNvSpPr>
            <a:spLocks noChangeArrowheads="1"/>
          </p:cNvSpPr>
          <p:nvPr userDrawn="1"/>
        </p:nvSpPr>
        <p:spPr bwMode="auto">
          <a:xfrm flipV="1">
            <a:off x="0" y="6440488"/>
            <a:ext cx="9144000" cy="417512"/>
          </a:xfrm>
          <a:prstGeom prst="rect">
            <a:avLst/>
          </a:prstGeom>
          <a:solidFill>
            <a:srgbClr val="0049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3" name="TextBox 7">
            <a:extLst>
              <a:ext uri="{FF2B5EF4-FFF2-40B4-BE49-F238E27FC236}">
                <a16:creationId xmlns:a16="http://schemas.microsoft.com/office/drawing/2014/main" id="{73535DB7-0F51-4CD7-8DA7-59697FBBEE44}"/>
              </a:ext>
            </a:extLst>
          </p:cNvPr>
          <p:cNvSpPr txBox="1">
            <a:spLocks noChangeArrowheads="1"/>
          </p:cNvSpPr>
          <p:nvPr userDrawn="1"/>
        </p:nvSpPr>
        <p:spPr bwMode="auto">
          <a:xfrm>
            <a:off x="3048000" y="6497638"/>
            <a:ext cx="35814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a:solidFill>
                  <a:schemeClr val="bg1"/>
                </a:solidFill>
              </a:rPr>
              <a:t>ece.emory.edu | 404.727.6000 | ece@emory.edu</a:t>
            </a:r>
          </a:p>
        </p:txBody>
      </p:sp>
      <p:pic>
        <p:nvPicPr>
          <p:cNvPr id="2054" name="Picture 8">
            <a:extLst>
              <a:ext uri="{FF2B5EF4-FFF2-40B4-BE49-F238E27FC236}">
                <a16:creationId xmlns:a16="http://schemas.microsoft.com/office/drawing/2014/main" id="{87DCFB3B-2289-4481-8FA4-662CBBB9AA3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 y="6440488"/>
            <a:ext cx="2667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2">
            <a:extLst>
              <a:ext uri="{FF2B5EF4-FFF2-40B4-BE49-F238E27FC236}">
                <a16:creationId xmlns:a16="http://schemas.microsoft.com/office/drawing/2014/main" id="{7C6708B0-18DC-4696-82DA-E2FB5EB12724}"/>
              </a:ext>
            </a:extLst>
          </p:cNvPr>
          <p:cNvSpPr>
            <a:spLocks noGrp="1" noChangeArrowheads="1"/>
          </p:cNvSpPr>
          <p:nvPr>
            <p:ph type="sldNum" sz="quarter" idx="4"/>
          </p:nvPr>
        </p:nvSpPr>
        <p:spPr bwMode="auto">
          <a:xfrm>
            <a:off x="8142288" y="652938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000" baseline="0" smtClean="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pPr>
              <a:defRPr/>
            </a:pPr>
            <a:fld id="{784E41D4-70DB-4E70-802B-9EE959A1E589}" type="slidenum">
              <a:rPr lang="en-US"/>
              <a:pPr>
                <a:defRPr/>
              </a:pPr>
              <a:t>‹#›</a:t>
            </a:fld>
            <a:endParaRPr lang="en-US" dirty="0"/>
          </a:p>
        </p:txBody>
      </p:sp>
      <p:pic>
        <p:nvPicPr>
          <p:cNvPr id="2056" name="Picture 9">
            <a:extLst>
              <a:ext uri="{FF2B5EF4-FFF2-40B4-BE49-F238E27FC236}">
                <a16:creationId xmlns:a16="http://schemas.microsoft.com/office/drawing/2014/main" id="{1820189E-6626-42B1-BA13-43BA941A546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24713" y="6511925"/>
            <a:ext cx="6619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ctr" defTabSz="457200"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Calibri" panose="020F0502020204030204" pitchFamily="34" charset="0"/>
          <a:ea typeface="+mj-ea"/>
          <a:cs typeface="Helvetica"/>
        </a:defRPr>
      </a:lvl1pPr>
      <a:lvl2pPr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2pPr>
      <a:lvl3pPr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3pPr>
      <a:lvl4pPr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4pPr>
      <a:lvl5pPr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5pPr>
      <a:lvl6pPr marL="457200"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6pPr>
      <a:lvl7pPr marL="914400"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7pPr>
      <a:lvl8pPr marL="1371600"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8pPr>
      <a:lvl9pPr marL="1828800" algn="ctr" defTabSz="457200" rtl="0" fontAlgn="base">
        <a:spcBef>
          <a:spcPct val="0"/>
        </a:spcBef>
        <a:spcAft>
          <a:spcPct val="0"/>
        </a:spcAft>
        <a:defRPr sz="4400" b="1">
          <a:solidFill>
            <a:schemeClr val="tx1"/>
          </a:solidFill>
          <a:latin typeface="Calibri" panose="020F0502020204030204" pitchFamily="34" charset="0"/>
          <a:cs typeface="Helvetica" panose="020B0604020202020204" pitchFamily="34" charset="0"/>
        </a:defRPr>
      </a:lvl9pPr>
    </p:titleStyle>
    <p:bodyStyle>
      <a:lvl1pPr marL="342900" indent="-342900" algn="l" defTabSz="457200" rtl="0" fontAlgn="base">
        <a:spcBef>
          <a:spcPct val="0"/>
        </a:spcBef>
        <a:spcAft>
          <a:spcPts val="600"/>
        </a:spcAft>
        <a:buFont typeface="Arial" panose="020B0604020202020204" pitchFamily="34" charset="0"/>
        <a:buChar char="•"/>
        <a:defRPr sz="3200" b="1" kern="1200">
          <a:solidFill>
            <a:schemeClr val="tx1"/>
          </a:solidFill>
          <a:latin typeface="Calibri" panose="020F0502020204030204" pitchFamily="34" charset="0"/>
          <a:ea typeface="+mn-ea"/>
          <a:cs typeface="Helvetica"/>
        </a:defRPr>
      </a:lvl1pPr>
      <a:lvl2pPr marL="742950" indent="-285750" algn="l" defTabSz="457200" rtl="0" fontAlgn="base">
        <a:spcBef>
          <a:spcPct val="0"/>
        </a:spcBef>
        <a:spcAft>
          <a:spcPts val="600"/>
        </a:spcAft>
        <a:buFont typeface="Arial" panose="020B0604020202020204" pitchFamily="34" charset="0"/>
        <a:buChar char="–"/>
        <a:defRPr sz="2800" kern="1200">
          <a:solidFill>
            <a:schemeClr val="tx1"/>
          </a:solidFill>
          <a:latin typeface="Calibri" panose="020F0502020204030204" pitchFamily="34" charset="0"/>
          <a:ea typeface="+mn-ea"/>
          <a:cs typeface="Helvetica"/>
        </a:defRPr>
      </a:lvl2pPr>
      <a:lvl3pPr marL="1143000" indent="-228600" algn="l" defTabSz="457200" rtl="0" fontAlgn="base">
        <a:spcBef>
          <a:spcPct val="0"/>
        </a:spcBef>
        <a:spcAft>
          <a:spcPts val="600"/>
        </a:spcAft>
        <a:buFont typeface="Arial" panose="020B0604020202020204" pitchFamily="34" charset="0"/>
        <a:buChar char="•"/>
        <a:defRPr sz="2400" kern="1200">
          <a:solidFill>
            <a:schemeClr val="tx1"/>
          </a:solidFill>
          <a:latin typeface="Calibri" panose="020F0502020204030204" pitchFamily="34" charset="0"/>
          <a:ea typeface="+mn-ea"/>
          <a:cs typeface="Helvetica"/>
        </a:defRPr>
      </a:lvl3pPr>
      <a:lvl4pPr marL="1600200" indent="-228600" algn="l" defTabSz="457200" rtl="0" fontAlgn="base">
        <a:spcBef>
          <a:spcPct val="0"/>
        </a:spcBef>
        <a:spcAft>
          <a:spcPts val="600"/>
        </a:spcAft>
        <a:buFont typeface="Arial" panose="020B0604020202020204" pitchFamily="34" charset="0"/>
        <a:buChar char="–"/>
        <a:defRPr sz="2000" kern="1200">
          <a:solidFill>
            <a:schemeClr val="tx1"/>
          </a:solidFill>
          <a:latin typeface="Calibri" panose="020F0502020204030204" pitchFamily="34" charset="0"/>
          <a:ea typeface="+mn-ea"/>
          <a:cs typeface="Helvetica"/>
        </a:defRPr>
      </a:lvl4pPr>
      <a:lvl5pPr marL="2057400" indent="-273050" algn="l" defTabSz="457200" rtl="0" fontAlgn="base">
        <a:spcBef>
          <a:spcPct val="0"/>
        </a:spcBef>
        <a:spcAft>
          <a:spcPts val="600"/>
        </a:spcAft>
        <a:buFont typeface="Wingdings" panose="05000000000000000000" pitchFamily="2" charset="2"/>
        <a:buChar char="Ø"/>
        <a:defRPr kern="120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image" Target="../media/image10.wmf"/><Relationship Id="rId12"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1.wmf"/><Relationship Id="rId5" Type="http://schemas.openxmlformats.org/officeDocument/2006/relationships/image" Target="../media/image14.png"/><Relationship Id="rId10" Type="http://schemas.openxmlformats.org/officeDocument/2006/relationships/oleObject" Target="../embeddings/oleObject2.bin"/><Relationship Id="rId4" Type="http://schemas.openxmlformats.org/officeDocument/2006/relationships/image" Target="../media/image1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7.png"/><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wmf"/><Relationship Id="rId10" Type="http://schemas.openxmlformats.org/officeDocument/2006/relationships/image" Target="../media/image18.png"/><Relationship Id="rId4" Type="http://schemas.openxmlformats.org/officeDocument/2006/relationships/oleObject" Target="../embeddings/oleObject4.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8.bin"/><Relationship Id="rId10" Type="http://schemas.openxmlformats.org/officeDocument/2006/relationships/image" Target="../media/image23.png"/><Relationship Id="rId4" Type="http://schemas.openxmlformats.org/officeDocument/2006/relationships/image" Target="../media/image19.wmf"/><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emf"/><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emf"/><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5.xml"/><Relationship Id="rId7" Type="http://schemas.openxmlformats.org/officeDocument/2006/relationships/image" Target="../media/image36.png"/><Relationship Id="rId12" Type="http://schemas.openxmlformats.org/officeDocument/2006/relationships/image" Target="../media/image41.e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35.emf"/><Relationship Id="rId11" Type="http://schemas.openxmlformats.org/officeDocument/2006/relationships/image" Target="../media/image40.png"/><Relationship Id="rId5" Type="http://schemas.openxmlformats.org/officeDocument/2006/relationships/image" Target="../media/image34.wmf"/><Relationship Id="rId10" Type="http://schemas.openxmlformats.org/officeDocument/2006/relationships/image" Target="../media/image39.png"/><Relationship Id="rId4" Type="http://schemas.openxmlformats.org/officeDocument/2006/relationships/oleObject" Target="../embeddings/oleObject10.bin"/><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7.png"/><Relationship Id="rId11" Type="http://schemas.openxmlformats.org/officeDocument/2006/relationships/image" Target="../media/image43.wmf"/><Relationship Id="rId10" Type="http://schemas.openxmlformats.org/officeDocument/2006/relationships/oleObject" Target="../embeddings/oleObject12.bin"/><Relationship Id="rId4" Type="http://schemas.openxmlformats.org/officeDocument/2006/relationships/image" Target="../media/image44.png"/><Relationship Id="rId9" Type="http://schemas.openxmlformats.org/officeDocument/2006/relationships/image" Target="../media/image42.w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83BF-EF02-4432-B052-1D3D8995284F}"/>
              </a:ext>
            </a:extLst>
          </p:cNvPr>
          <p:cNvSpPr>
            <a:spLocks noGrp="1"/>
          </p:cNvSpPr>
          <p:nvPr>
            <p:ph type="title"/>
          </p:nvPr>
        </p:nvSpPr>
        <p:spPr>
          <a:xfrm>
            <a:off x="457200" y="11113"/>
            <a:ext cx="8229600" cy="657225"/>
          </a:xfrm>
        </p:spPr>
        <p:txBody>
          <a:bodyPr/>
          <a:lstStyle/>
          <a:p>
            <a:pPr fontAlgn="auto">
              <a:spcAft>
                <a:spcPts val="0"/>
              </a:spcAft>
              <a:defRPr/>
            </a:pPr>
            <a:r>
              <a:rPr lang="en-US" sz="3600" b="0" dirty="0">
                <a:solidFill>
                  <a:srgbClr val="0070C0"/>
                </a:solidFill>
                <a:latin typeface="Helvetica" panose="020B0604020202020204" pitchFamily="34" charset="0"/>
                <a:cs typeface="Helvetica" panose="020B0604020202020204" pitchFamily="34" charset="0"/>
              </a:rPr>
              <a:t>Linear Regression</a:t>
            </a:r>
          </a:p>
        </p:txBody>
      </p:sp>
      <p:sp>
        <p:nvSpPr>
          <p:cNvPr id="18435" name="Slide Number Placeholder 3">
            <a:extLst>
              <a:ext uri="{FF2B5EF4-FFF2-40B4-BE49-F238E27FC236}">
                <a16:creationId xmlns:a16="http://schemas.microsoft.com/office/drawing/2014/main" id="{FB2A1349-613D-47B1-A776-EFC07040AF6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375AD8D-EAD8-44FC-9F34-C573499F6B81}" type="slidenum">
              <a:rPr lang="en-US" altLang="en-US">
                <a:solidFill>
                  <a:schemeClr val="bg1"/>
                </a:solidFill>
              </a:rPr>
              <a:pPr fontAlgn="base">
                <a:spcBef>
                  <a:spcPct val="0"/>
                </a:spcBef>
                <a:spcAft>
                  <a:spcPct val="0"/>
                </a:spcAft>
              </a:pPr>
              <a:t>10</a:t>
            </a:fld>
            <a:endParaRPr lang="en-US" altLang="en-US">
              <a:solidFill>
                <a:schemeClr val="bg1"/>
              </a:solidFill>
            </a:endParaRPr>
          </a:p>
        </p:txBody>
      </p:sp>
      <p:sp>
        <p:nvSpPr>
          <p:cNvPr id="9" name="Object 8">
            <a:extLst>
              <a:ext uri="{FF2B5EF4-FFF2-40B4-BE49-F238E27FC236}">
                <a16:creationId xmlns:a16="http://schemas.microsoft.com/office/drawing/2014/main" id="{DBEA50F2-F397-405A-B00A-152D8397113F}"/>
              </a:ext>
            </a:extLst>
          </p:cNvPr>
          <p:cNvSpPr txBox="1">
            <a:spLocks noRot="1" noChangeAspect="1" noMove="1" noResize="1" noEditPoints="1" noAdjustHandles="1" noChangeArrowheads="1" noChangeShapeType="1" noTextEdit="1"/>
          </p:cNvSpPr>
          <p:nvPr/>
        </p:nvSpPr>
        <p:spPr>
          <a:xfrm>
            <a:off x="-210242" y="2257116"/>
            <a:ext cx="2655217" cy="930832"/>
          </a:xfrm>
          <a:prstGeom prst="rect">
            <a:avLst/>
          </a:prstGeom>
          <a:blipFill>
            <a:blip r:embed="rId4"/>
            <a:stretch>
              <a:fillRect r="-58161" b="-6536"/>
            </a:stretch>
          </a:blipFill>
        </p:spPr>
        <p:txBody>
          <a:bodyPr/>
          <a:lstStyle/>
          <a:p>
            <a:r>
              <a:rPr lang="en-US" dirty="0">
                <a:noFill/>
              </a:rPr>
              <a:t> </a:t>
            </a:r>
          </a:p>
        </p:txBody>
      </p:sp>
      <p:sp>
        <p:nvSpPr>
          <p:cNvPr id="10" name="Object 9">
            <a:extLst>
              <a:ext uri="{FF2B5EF4-FFF2-40B4-BE49-F238E27FC236}">
                <a16:creationId xmlns:a16="http://schemas.microsoft.com/office/drawing/2014/main" id="{527A1139-81E0-4B43-A7C2-231104F56B38}"/>
              </a:ext>
            </a:extLst>
          </p:cNvPr>
          <p:cNvSpPr txBox="1">
            <a:spLocks noRot="1" noChangeAspect="1" noMove="1" noResize="1" noEditPoints="1" noAdjustHandles="1" noChangeArrowheads="1" noChangeShapeType="1" noTextEdit="1"/>
          </p:cNvSpPr>
          <p:nvPr/>
        </p:nvSpPr>
        <p:spPr>
          <a:xfrm>
            <a:off x="178371" y="1758132"/>
            <a:ext cx="3367379" cy="597730"/>
          </a:xfrm>
          <a:prstGeom prst="rect">
            <a:avLst/>
          </a:prstGeom>
          <a:blipFill>
            <a:blip r:embed="rId5"/>
            <a:stretch>
              <a:fillRect/>
            </a:stretch>
          </a:blipFill>
        </p:spPr>
        <p:txBody>
          <a:bodyPr/>
          <a:lstStyle/>
          <a:p>
            <a:r>
              <a:rPr lang="en-US">
                <a:noFill/>
              </a:rPr>
              <a:t> </a:t>
            </a:r>
          </a:p>
        </p:txBody>
      </p:sp>
      <p:graphicFrame>
        <p:nvGraphicFramePr>
          <p:cNvPr id="11" name="Object 10">
            <a:extLst>
              <a:ext uri="{FF2B5EF4-FFF2-40B4-BE49-F238E27FC236}">
                <a16:creationId xmlns:a16="http://schemas.microsoft.com/office/drawing/2014/main" id="{CD8AF31B-41F8-4211-A392-77C5D2AD3C93}"/>
              </a:ext>
            </a:extLst>
          </p:cNvPr>
          <p:cNvGraphicFramePr>
            <a:graphicFrameLocks noChangeAspect="1"/>
          </p:cNvGraphicFramePr>
          <p:nvPr/>
        </p:nvGraphicFramePr>
        <p:xfrm>
          <a:off x="206375" y="3316288"/>
          <a:ext cx="1952625" cy="773112"/>
        </p:xfrm>
        <a:graphic>
          <a:graphicData uri="http://schemas.openxmlformats.org/presentationml/2006/ole">
            <mc:AlternateContent xmlns:mc="http://schemas.openxmlformats.org/markup-compatibility/2006">
              <mc:Choice xmlns:v="urn:schemas-microsoft-com:vml" Requires="v">
                <p:oleObj spid="_x0000_s18657" name="Equation" r:id="rId6" imgW="1155600" imgH="457200" progId="Equation.DSMT4">
                  <p:embed/>
                </p:oleObj>
              </mc:Choice>
              <mc:Fallback>
                <p:oleObj name="Equation" r:id="rId6" imgW="1155600" imgH="457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 y="3316288"/>
                        <a:ext cx="19526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9" name="Picture 4">
            <a:extLst>
              <a:ext uri="{FF2B5EF4-FFF2-40B4-BE49-F238E27FC236}">
                <a16:creationId xmlns:a16="http://schemas.microsoft.com/office/drawing/2014/main" id="{22345D90-6F93-44D2-BE17-65ED7FE5D0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5725" y="1606550"/>
            <a:ext cx="5191125"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bject 9">
            <a:extLst>
              <a:ext uri="{FF2B5EF4-FFF2-40B4-BE49-F238E27FC236}">
                <a16:creationId xmlns:a16="http://schemas.microsoft.com/office/drawing/2014/main" id="{C21D4DEF-9BE1-4064-BB5A-36FCDEDB8739}"/>
              </a:ext>
            </a:extLst>
          </p:cNvPr>
          <p:cNvSpPr txBox="1">
            <a:spLocks noRot="1" noChangeAspect="1" noMove="1" noResize="1" noEditPoints="1" noAdjustHandles="1" noChangeArrowheads="1" noChangeShapeType="1" noTextEdit="1"/>
          </p:cNvSpPr>
          <p:nvPr/>
        </p:nvSpPr>
        <p:spPr>
          <a:xfrm>
            <a:off x="178371" y="1188549"/>
            <a:ext cx="3755992" cy="597730"/>
          </a:xfrm>
          <a:prstGeom prst="rect">
            <a:avLst/>
          </a:prstGeom>
          <a:blipFill>
            <a:blip r:embed="rId9"/>
            <a:stretch>
              <a:fillRect l="-2110" t="-7143"/>
            </a:stretch>
          </a:blipFill>
        </p:spPr>
        <p:txBody>
          <a:bodyPr/>
          <a:lstStyle/>
          <a:p>
            <a:r>
              <a:rPr lang="en-US">
                <a:noFill/>
              </a:rPr>
              <a:t> </a:t>
            </a:r>
          </a:p>
        </p:txBody>
      </p:sp>
      <p:cxnSp>
        <p:nvCxnSpPr>
          <p:cNvPr id="19" name="Straight Connector 18">
            <a:extLst>
              <a:ext uri="{FF2B5EF4-FFF2-40B4-BE49-F238E27FC236}">
                <a16:creationId xmlns:a16="http://schemas.microsoft.com/office/drawing/2014/main" id="{993D390E-3241-49C4-B09B-5D9CFB18EDF4}"/>
              </a:ext>
            </a:extLst>
          </p:cNvPr>
          <p:cNvCxnSpPr>
            <a:cxnSpLocks/>
          </p:cNvCxnSpPr>
          <p:nvPr/>
        </p:nvCxnSpPr>
        <p:spPr>
          <a:xfrm>
            <a:off x="4568825" y="3429000"/>
            <a:ext cx="441007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16B0C27-3FC2-4479-A691-C5DCC59F9696}"/>
              </a:ext>
            </a:extLst>
          </p:cNvPr>
          <p:cNvCxnSpPr>
            <a:cxnSpLocks/>
          </p:cNvCxnSpPr>
          <p:nvPr/>
        </p:nvCxnSpPr>
        <p:spPr>
          <a:xfrm flipV="1">
            <a:off x="5035550" y="1712913"/>
            <a:ext cx="2795588" cy="3306762"/>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637C0-E44A-47B4-9E74-2722EBA7A6E0}"/>
              </a:ext>
            </a:extLst>
          </p:cNvPr>
          <p:cNvCxnSpPr/>
          <p:nvPr/>
        </p:nvCxnSpPr>
        <p:spPr>
          <a:xfrm flipV="1">
            <a:off x="4529138" y="1787525"/>
            <a:ext cx="4389437" cy="3036888"/>
          </a:xfrm>
          <a:prstGeom prst="line">
            <a:avLst/>
          </a:prstGeom>
          <a:ln w="44450">
            <a:solidFill>
              <a:srgbClr val="00B050"/>
            </a:solidFill>
          </a:ln>
        </p:spPr>
        <p:style>
          <a:lnRef idx="2">
            <a:schemeClr val="accent1"/>
          </a:lnRef>
          <a:fillRef idx="0">
            <a:schemeClr val="accent1"/>
          </a:fillRef>
          <a:effectRef idx="1">
            <a:schemeClr val="accent1"/>
          </a:effectRef>
          <a:fontRef idx="minor">
            <a:schemeClr val="tx1"/>
          </a:fontRef>
        </p:style>
      </p:cxnSp>
      <p:sp>
        <p:nvSpPr>
          <p:cNvPr id="18444" name="Rectangle 11">
            <a:extLst>
              <a:ext uri="{FF2B5EF4-FFF2-40B4-BE49-F238E27FC236}">
                <a16:creationId xmlns:a16="http://schemas.microsoft.com/office/drawing/2014/main" id="{8086EC0E-60AE-4168-B775-1FE65B9BDE2E}"/>
              </a:ext>
            </a:extLst>
          </p:cNvPr>
          <p:cNvSpPr>
            <a:spLocks noChangeArrowheads="1"/>
          </p:cNvSpPr>
          <p:nvPr/>
        </p:nvSpPr>
        <p:spPr bwMode="auto">
          <a:xfrm>
            <a:off x="155575" y="695325"/>
            <a:ext cx="88265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300" dirty="0">
                <a:solidFill>
                  <a:srgbClr val="0070C0"/>
                </a:solidFill>
              </a:rPr>
              <a:t>In Regression, the goal is to predict a target variable which is continuous</a:t>
            </a:r>
          </a:p>
        </p:txBody>
      </p:sp>
      <p:sp>
        <p:nvSpPr>
          <p:cNvPr id="18445" name="Rectangle 13">
            <a:extLst>
              <a:ext uri="{FF2B5EF4-FFF2-40B4-BE49-F238E27FC236}">
                <a16:creationId xmlns:a16="http://schemas.microsoft.com/office/drawing/2014/main" id="{B027A188-65DE-4EF5-AE48-0E07F520886C}"/>
              </a:ext>
            </a:extLst>
          </p:cNvPr>
          <p:cNvSpPr>
            <a:spLocks noChangeArrowheads="1"/>
          </p:cNvSpPr>
          <p:nvPr/>
        </p:nvSpPr>
        <p:spPr bwMode="auto">
          <a:xfrm>
            <a:off x="3786188" y="1200150"/>
            <a:ext cx="4948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solidFill>
                  <a:srgbClr val="0070C0"/>
                </a:solidFill>
              </a:rPr>
              <a:t>Practical Housing Example: Predicting House Prices</a:t>
            </a:r>
          </a:p>
        </p:txBody>
      </p:sp>
      <p:graphicFrame>
        <p:nvGraphicFramePr>
          <p:cNvPr id="17" name="Object 16">
            <a:extLst>
              <a:ext uri="{FF2B5EF4-FFF2-40B4-BE49-F238E27FC236}">
                <a16:creationId xmlns:a16="http://schemas.microsoft.com/office/drawing/2014/main" id="{C6BA9E61-57A3-47DF-BD38-2209652968B7}"/>
              </a:ext>
            </a:extLst>
          </p:cNvPr>
          <p:cNvGraphicFramePr>
            <a:graphicFrameLocks noChangeAspect="1"/>
          </p:cNvGraphicFramePr>
          <p:nvPr/>
        </p:nvGraphicFramePr>
        <p:xfrm>
          <a:off x="215900" y="4121150"/>
          <a:ext cx="1952625" cy="773113"/>
        </p:xfrm>
        <a:graphic>
          <a:graphicData uri="http://schemas.openxmlformats.org/presentationml/2006/ole">
            <mc:AlternateContent xmlns:mc="http://schemas.openxmlformats.org/markup-compatibility/2006">
              <mc:Choice xmlns:v="urn:schemas-microsoft-com:vml" Requires="v">
                <p:oleObj spid="_x0000_s18658" name="Equation" r:id="rId10" imgW="1155700" imgH="457200" progId="">
                  <p:embed/>
                </p:oleObj>
              </mc:Choice>
              <mc:Fallback>
                <p:oleObj name="Equation" r:id="rId10" imgW="1155700" imgH="457200" progId="">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900" y="4121150"/>
                        <a:ext cx="19526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reeform: Shape 5">
            <a:extLst>
              <a:ext uri="{FF2B5EF4-FFF2-40B4-BE49-F238E27FC236}">
                <a16:creationId xmlns:a16="http://schemas.microsoft.com/office/drawing/2014/main" id="{92F398F2-612F-43CB-B96B-6667C0307DA9}"/>
              </a:ext>
            </a:extLst>
          </p:cNvPr>
          <p:cNvSpPr/>
          <p:nvPr/>
        </p:nvSpPr>
        <p:spPr>
          <a:xfrm>
            <a:off x="4568825" y="1860550"/>
            <a:ext cx="3948113" cy="2805113"/>
          </a:xfrm>
          <a:custGeom>
            <a:avLst/>
            <a:gdLst>
              <a:gd name="connsiteX0" fmla="*/ 43248 w 3948821"/>
              <a:gd name="connsiteY0" fmla="*/ 2805193 h 2805193"/>
              <a:gd name="connsiteX1" fmla="*/ 43248 w 3948821"/>
              <a:gd name="connsiteY1" fmla="*/ 2603715 h 2805193"/>
              <a:gd name="connsiteX2" fmla="*/ 492699 w 3948821"/>
              <a:gd name="connsiteY2" fmla="*/ 2665708 h 2805193"/>
              <a:gd name="connsiteX3" fmla="*/ 446204 w 3948821"/>
              <a:gd name="connsiteY3" fmla="*/ 2092271 h 2805193"/>
              <a:gd name="connsiteX4" fmla="*/ 663180 w 3948821"/>
              <a:gd name="connsiteY4" fmla="*/ 2464230 h 2805193"/>
              <a:gd name="connsiteX5" fmla="*/ 818163 w 3948821"/>
              <a:gd name="connsiteY5" fmla="*/ 2293749 h 2805193"/>
              <a:gd name="connsiteX6" fmla="*/ 818163 w 3948821"/>
              <a:gd name="connsiteY6" fmla="*/ 2014779 h 2805193"/>
              <a:gd name="connsiteX7" fmla="*/ 1112631 w 3948821"/>
              <a:gd name="connsiteY7" fmla="*/ 2371240 h 2805193"/>
              <a:gd name="connsiteX8" fmla="*/ 1252116 w 3948821"/>
              <a:gd name="connsiteY8" fmla="*/ 2185261 h 2805193"/>
              <a:gd name="connsiteX9" fmla="*/ 1112631 w 3948821"/>
              <a:gd name="connsiteY9" fmla="*/ 1828800 h 2805193"/>
              <a:gd name="connsiteX10" fmla="*/ 1701566 w 3948821"/>
              <a:gd name="connsiteY10" fmla="*/ 1704813 h 2805193"/>
              <a:gd name="connsiteX11" fmla="*/ 1980536 w 3948821"/>
              <a:gd name="connsiteY11" fmla="*/ 2076773 h 2805193"/>
              <a:gd name="connsiteX12" fmla="*/ 2197512 w 3948821"/>
              <a:gd name="connsiteY12" fmla="*/ 1596325 h 2805193"/>
              <a:gd name="connsiteX13" fmla="*/ 2987926 w 3948821"/>
              <a:gd name="connsiteY13" fmla="*/ 1906291 h 2805193"/>
              <a:gd name="connsiteX14" fmla="*/ 2879438 w 3948821"/>
              <a:gd name="connsiteY14" fmla="*/ 1379349 h 2805193"/>
              <a:gd name="connsiteX15" fmla="*/ 3142909 w 3948821"/>
              <a:gd name="connsiteY15" fmla="*/ 1208867 h 2805193"/>
              <a:gd name="connsiteX16" fmla="*/ 3514868 w 3948821"/>
              <a:gd name="connsiteY16" fmla="*/ 418454 h 2805193"/>
              <a:gd name="connsiteX17" fmla="*/ 3809336 w 3948821"/>
              <a:gd name="connsiteY17" fmla="*/ 511444 h 2805193"/>
              <a:gd name="connsiteX18" fmla="*/ 3948821 w 3948821"/>
              <a:gd name="connsiteY18" fmla="*/ 0 h 280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8821" h="2805193">
                <a:moveTo>
                  <a:pt x="43248" y="2805193"/>
                </a:moveTo>
                <a:cubicBezTo>
                  <a:pt x="5793" y="2716078"/>
                  <a:pt x="-31661" y="2626963"/>
                  <a:pt x="43248" y="2603715"/>
                </a:cubicBezTo>
                <a:cubicBezTo>
                  <a:pt x="118157" y="2580467"/>
                  <a:pt x="425540" y="2750949"/>
                  <a:pt x="492699" y="2665708"/>
                </a:cubicBezTo>
                <a:cubicBezTo>
                  <a:pt x="559858" y="2580467"/>
                  <a:pt x="417791" y="2125851"/>
                  <a:pt x="446204" y="2092271"/>
                </a:cubicBezTo>
                <a:cubicBezTo>
                  <a:pt x="474618" y="2058691"/>
                  <a:pt x="601187" y="2430650"/>
                  <a:pt x="663180" y="2464230"/>
                </a:cubicBezTo>
                <a:cubicBezTo>
                  <a:pt x="725173" y="2497810"/>
                  <a:pt x="792333" y="2368657"/>
                  <a:pt x="818163" y="2293749"/>
                </a:cubicBezTo>
                <a:cubicBezTo>
                  <a:pt x="843993" y="2218841"/>
                  <a:pt x="769085" y="2001864"/>
                  <a:pt x="818163" y="2014779"/>
                </a:cubicBezTo>
                <a:cubicBezTo>
                  <a:pt x="867241" y="2027694"/>
                  <a:pt x="1040306" y="2342826"/>
                  <a:pt x="1112631" y="2371240"/>
                </a:cubicBezTo>
                <a:cubicBezTo>
                  <a:pt x="1184956" y="2399654"/>
                  <a:pt x="1252116" y="2275668"/>
                  <a:pt x="1252116" y="2185261"/>
                </a:cubicBezTo>
                <a:cubicBezTo>
                  <a:pt x="1252116" y="2094854"/>
                  <a:pt x="1037723" y="1908875"/>
                  <a:pt x="1112631" y="1828800"/>
                </a:cubicBezTo>
                <a:cubicBezTo>
                  <a:pt x="1187539" y="1748725"/>
                  <a:pt x="1556915" y="1663484"/>
                  <a:pt x="1701566" y="1704813"/>
                </a:cubicBezTo>
                <a:cubicBezTo>
                  <a:pt x="1846217" y="1746142"/>
                  <a:pt x="1897878" y="2094854"/>
                  <a:pt x="1980536" y="2076773"/>
                </a:cubicBezTo>
                <a:cubicBezTo>
                  <a:pt x="2063194" y="2058692"/>
                  <a:pt x="2029614" y="1624739"/>
                  <a:pt x="2197512" y="1596325"/>
                </a:cubicBezTo>
                <a:cubicBezTo>
                  <a:pt x="2365410" y="1567911"/>
                  <a:pt x="2874272" y="1942454"/>
                  <a:pt x="2987926" y="1906291"/>
                </a:cubicBezTo>
                <a:cubicBezTo>
                  <a:pt x="3101580" y="1870128"/>
                  <a:pt x="2853608" y="1495586"/>
                  <a:pt x="2879438" y="1379349"/>
                </a:cubicBezTo>
                <a:cubicBezTo>
                  <a:pt x="2905268" y="1263112"/>
                  <a:pt x="3037004" y="1369016"/>
                  <a:pt x="3142909" y="1208867"/>
                </a:cubicBezTo>
                <a:cubicBezTo>
                  <a:pt x="3248814" y="1048718"/>
                  <a:pt x="3403797" y="534691"/>
                  <a:pt x="3514868" y="418454"/>
                </a:cubicBezTo>
                <a:cubicBezTo>
                  <a:pt x="3625939" y="302217"/>
                  <a:pt x="3737010" y="581186"/>
                  <a:pt x="3809336" y="511444"/>
                </a:cubicBezTo>
                <a:cubicBezTo>
                  <a:pt x="3881662" y="441702"/>
                  <a:pt x="3915241" y="220851"/>
                  <a:pt x="3948821" y="0"/>
                </a:cubicBezTo>
              </a:path>
            </a:pathLst>
          </a:custGeom>
          <a:noFill/>
          <a:ln w="41275"/>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20" name="Object 19">
            <a:extLst>
              <a:ext uri="{FF2B5EF4-FFF2-40B4-BE49-F238E27FC236}">
                <a16:creationId xmlns:a16="http://schemas.microsoft.com/office/drawing/2014/main" id="{C8928E11-775B-428C-B27C-2DA7CF52EDF4}"/>
              </a:ext>
            </a:extLst>
          </p:cNvPr>
          <p:cNvGraphicFramePr>
            <a:graphicFrameLocks noChangeAspect="1"/>
          </p:cNvGraphicFramePr>
          <p:nvPr/>
        </p:nvGraphicFramePr>
        <p:xfrm>
          <a:off x="206375" y="4830763"/>
          <a:ext cx="1604963" cy="765175"/>
        </p:xfrm>
        <a:graphic>
          <a:graphicData uri="http://schemas.openxmlformats.org/presentationml/2006/ole">
            <mc:AlternateContent xmlns:mc="http://schemas.openxmlformats.org/markup-compatibility/2006">
              <mc:Choice xmlns:v="urn:schemas-microsoft-com:vml" Requires="v">
                <p:oleObj spid="_x0000_s18659" name="Equation" r:id="rId12" imgW="825500" imgH="393700" progId="">
                  <p:embed/>
                </p:oleObj>
              </mc:Choice>
              <mc:Fallback>
                <p:oleObj name="Equation" r:id="rId12" imgW="825500" imgH="393700" progId="">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375" y="4830763"/>
                        <a:ext cx="16049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a:extLst>
              <a:ext uri="{FF2B5EF4-FFF2-40B4-BE49-F238E27FC236}">
                <a16:creationId xmlns:a16="http://schemas.microsoft.com/office/drawing/2014/main" id="{606F1B79-E448-415D-9763-26FDF30E53A8}"/>
              </a:ext>
            </a:extLst>
          </p:cNvPr>
          <p:cNvSpPr txBox="1">
            <a:spLocks noChangeArrowheads="1"/>
          </p:cNvSpPr>
          <p:nvPr/>
        </p:nvSpPr>
        <p:spPr bwMode="auto">
          <a:xfrm>
            <a:off x="74613" y="5653088"/>
            <a:ext cx="4137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a:t>
            </a:r>
            <a:r>
              <a:rPr lang="en-US" altLang="en-US" baseline="30000"/>
              <a:t>2</a:t>
            </a:r>
            <a:r>
              <a:rPr lang="en-US" altLang="en-US"/>
              <a:t> = 0 (No improvement over Base Model</a:t>
            </a:r>
          </a:p>
          <a:p>
            <a:pPr eaLnBrk="1" hangingPunct="1"/>
            <a:r>
              <a:rPr lang="en-US" altLang="en-US"/>
              <a:t>R</a:t>
            </a:r>
            <a:r>
              <a:rPr lang="en-US" altLang="en-US" baseline="30000"/>
              <a:t>2</a:t>
            </a:r>
            <a:r>
              <a:rPr lang="en-US" altLang="en-US"/>
              <a:t> = 1 (Perfect Model and Fit)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E15C-C550-4A11-866A-FFD5FFD2ED64}"/>
              </a:ext>
            </a:extLst>
          </p:cNvPr>
          <p:cNvSpPr>
            <a:spLocks noGrp="1"/>
          </p:cNvSpPr>
          <p:nvPr>
            <p:ph type="title"/>
          </p:nvPr>
        </p:nvSpPr>
        <p:spPr>
          <a:xfrm>
            <a:off x="255588" y="41057"/>
            <a:ext cx="8229600" cy="666750"/>
          </a:xfrm>
        </p:spPr>
        <p:txBody>
          <a:bodyPr>
            <a:normAutofit/>
          </a:bodyPr>
          <a:lstStyle/>
          <a:p>
            <a:pPr fontAlgn="auto">
              <a:spcAft>
                <a:spcPts val="0"/>
              </a:spcAft>
              <a:defRPr/>
            </a:pPr>
            <a:r>
              <a:rPr lang="en-US" sz="3600" b="0" dirty="0">
                <a:solidFill>
                  <a:srgbClr val="0070C0"/>
                </a:solidFill>
              </a:rPr>
              <a:t>Multivariate Regression</a:t>
            </a:r>
          </a:p>
        </p:txBody>
      </p:sp>
      <p:sp>
        <p:nvSpPr>
          <p:cNvPr id="3" name="Content Placeholder 2">
            <a:extLst>
              <a:ext uri="{FF2B5EF4-FFF2-40B4-BE49-F238E27FC236}">
                <a16:creationId xmlns:a16="http://schemas.microsoft.com/office/drawing/2014/main" id="{3D7BFE1F-2CD1-4F3F-ABA7-EDE5A042D725}"/>
              </a:ext>
            </a:extLst>
          </p:cNvPr>
          <p:cNvSpPr>
            <a:spLocks noGrp="1" noRot="1" noChangeAspect="1" noMove="1" noResize="1" noEditPoints="1" noAdjustHandles="1" noChangeArrowheads="1" noChangeShapeType="1" noTextEdit="1"/>
          </p:cNvSpPr>
          <p:nvPr>
            <p:ph idx="1"/>
          </p:nvPr>
        </p:nvSpPr>
        <p:spPr>
          <a:xfrm>
            <a:off x="457200" y="810994"/>
            <a:ext cx="8229600" cy="5419325"/>
          </a:xfrm>
          <a:blipFill>
            <a:blip r:embed="rId3"/>
            <a:stretch>
              <a:fillRect/>
            </a:stretch>
          </a:blipFill>
        </p:spPr>
        <p:txBody>
          <a:bodyPr/>
          <a:lstStyle/>
          <a:p>
            <a:r>
              <a:rPr lang="en-US" dirty="0">
                <a:noFill/>
              </a:rPr>
              <a:t> </a:t>
            </a:r>
          </a:p>
        </p:txBody>
      </p:sp>
      <p:sp>
        <p:nvSpPr>
          <p:cNvPr id="19460" name="Slide Number Placeholder 3">
            <a:extLst>
              <a:ext uri="{FF2B5EF4-FFF2-40B4-BE49-F238E27FC236}">
                <a16:creationId xmlns:a16="http://schemas.microsoft.com/office/drawing/2014/main" id="{C00097C8-21C0-4A5C-9965-82853226197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2C12D0C-3890-40DE-833A-89CC097AD953}" type="slidenum">
              <a:rPr lang="en-US" altLang="en-US">
                <a:solidFill>
                  <a:schemeClr val="bg1"/>
                </a:solidFill>
              </a:rPr>
              <a:pPr fontAlgn="base">
                <a:spcBef>
                  <a:spcPct val="0"/>
                </a:spcBef>
                <a:spcAft>
                  <a:spcPct val="0"/>
                </a:spcAft>
              </a:pPr>
              <a:t>11</a:t>
            </a:fld>
            <a:endParaRPr lang="en-US" altLang="en-US">
              <a:solidFill>
                <a:schemeClr val="bg1"/>
              </a:solidFill>
            </a:endParaRPr>
          </a:p>
        </p:txBody>
      </p:sp>
      <p:graphicFrame>
        <p:nvGraphicFramePr>
          <p:cNvPr id="5" name="Object 4">
            <a:extLst>
              <a:ext uri="{FF2B5EF4-FFF2-40B4-BE49-F238E27FC236}">
                <a16:creationId xmlns:a16="http://schemas.microsoft.com/office/drawing/2014/main" id="{8DCEC968-FE2F-4FFF-A217-2DD547347848}"/>
              </a:ext>
            </a:extLst>
          </p:cNvPr>
          <p:cNvGraphicFramePr>
            <a:graphicFrameLocks noChangeAspect="1"/>
          </p:cNvGraphicFramePr>
          <p:nvPr/>
        </p:nvGraphicFramePr>
        <p:xfrm>
          <a:off x="498475" y="2638425"/>
          <a:ext cx="2516188" cy="995363"/>
        </p:xfrm>
        <a:graphic>
          <a:graphicData uri="http://schemas.openxmlformats.org/presentationml/2006/ole">
            <mc:AlternateContent xmlns:mc="http://schemas.openxmlformats.org/markup-compatibility/2006">
              <mc:Choice xmlns:v="urn:schemas-microsoft-com:vml" Requires="v">
                <p:oleObj spid="_x0000_s19673" name="Equation" r:id="rId4" imgW="1155600" imgH="457200" progId="Equation.DSMT4">
                  <p:embed/>
                </p:oleObj>
              </mc:Choice>
              <mc:Fallback>
                <p:oleObj name="Equation" r:id="rId4" imgW="11556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2638425"/>
                        <a:ext cx="251618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a:extLst>
              <a:ext uri="{FF2B5EF4-FFF2-40B4-BE49-F238E27FC236}">
                <a16:creationId xmlns:a16="http://schemas.microsoft.com/office/drawing/2014/main" id="{901CC90C-9DDF-475E-A2BB-3FAED7A6F4B8}"/>
              </a:ext>
            </a:extLst>
          </p:cNvPr>
          <p:cNvGraphicFramePr>
            <a:graphicFrameLocks noChangeAspect="1"/>
          </p:cNvGraphicFramePr>
          <p:nvPr/>
        </p:nvGraphicFramePr>
        <p:xfrm>
          <a:off x="530225" y="3975100"/>
          <a:ext cx="2516188" cy="995363"/>
        </p:xfrm>
        <a:graphic>
          <a:graphicData uri="http://schemas.openxmlformats.org/presentationml/2006/ole">
            <mc:AlternateContent xmlns:mc="http://schemas.openxmlformats.org/markup-compatibility/2006">
              <mc:Choice xmlns:v="urn:schemas-microsoft-com:vml" Requires="v">
                <p:oleObj spid="_x0000_s19674" name="Equation" r:id="rId6" imgW="1155700" imgH="457200" progId="">
                  <p:embed/>
                </p:oleObj>
              </mc:Choice>
              <mc:Fallback>
                <p:oleObj name="Equation" r:id="rId6" imgW="1155700" imgH="45720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3975100"/>
                        <a:ext cx="251618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38578487-FE03-4614-AB4C-931EAE9D9E8E}"/>
              </a:ext>
            </a:extLst>
          </p:cNvPr>
          <p:cNvGraphicFramePr>
            <a:graphicFrameLocks noChangeAspect="1"/>
          </p:cNvGraphicFramePr>
          <p:nvPr/>
        </p:nvGraphicFramePr>
        <p:xfrm>
          <a:off x="530225" y="5187950"/>
          <a:ext cx="1916113" cy="914400"/>
        </p:xfrm>
        <a:graphic>
          <a:graphicData uri="http://schemas.openxmlformats.org/presentationml/2006/ole">
            <mc:AlternateContent xmlns:mc="http://schemas.openxmlformats.org/markup-compatibility/2006">
              <mc:Choice xmlns:v="urn:schemas-microsoft-com:vml" Requires="v">
                <p:oleObj spid="_x0000_s19675" name="Equation" r:id="rId8" imgW="825500" imgH="393700" progId="">
                  <p:embed/>
                </p:oleObj>
              </mc:Choice>
              <mc:Fallback>
                <p:oleObj name="Equation" r:id="rId8" imgW="825500" imgH="393700" progId="">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225" y="5187950"/>
                        <a:ext cx="1916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4" name="Picture 7">
            <a:extLst>
              <a:ext uri="{FF2B5EF4-FFF2-40B4-BE49-F238E27FC236}">
                <a16:creationId xmlns:a16="http://schemas.microsoft.com/office/drawing/2014/main" id="{1DCCC2A2-5BF7-416E-B0F5-8990F68FF1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9963" y="5003800"/>
            <a:ext cx="5383711" cy="122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8">
            <a:extLst>
              <a:ext uri="{FF2B5EF4-FFF2-40B4-BE49-F238E27FC236}">
                <a16:creationId xmlns:a16="http://schemas.microsoft.com/office/drawing/2014/main" id="{B809B4C8-0B44-4EC0-BFDC-CA7681D6C03E}"/>
              </a:ext>
            </a:extLst>
          </p:cNvPr>
          <p:cNvSpPr txBox="1">
            <a:spLocks noChangeArrowheads="1"/>
          </p:cNvSpPr>
          <p:nvPr/>
        </p:nvSpPr>
        <p:spPr bwMode="auto">
          <a:xfrm>
            <a:off x="5873750" y="2474913"/>
            <a:ext cx="26114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600" b="1" dirty="0"/>
              <a:t>X1</a:t>
            </a:r>
            <a:r>
              <a:rPr lang="en-US" altLang="en-US" sz="2600" dirty="0"/>
              <a:t>: Sq. footage</a:t>
            </a:r>
          </a:p>
          <a:p>
            <a:pPr eaLnBrk="1" hangingPunct="1"/>
            <a:r>
              <a:rPr lang="en-US" altLang="en-US" sz="2600" b="1" dirty="0"/>
              <a:t>X2</a:t>
            </a:r>
            <a:r>
              <a:rPr lang="en-US" altLang="en-US" sz="2600" dirty="0"/>
              <a:t>: Bed rooms</a:t>
            </a:r>
          </a:p>
          <a:p>
            <a:pPr eaLnBrk="1" hangingPunct="1"/>
            <a:r>
              <a:rPr lang="en-US" altLang="en-US" sz="2600" b="1" dirty="0"/>
              <a:t>X3</a:t>
            </a:r>
            <a:r>
              <a:rPr lang="en-US" altLang="en-US" sz="2600" dirty="0"/>
              <a:t>: Lot size</a:t>
            </a:r>
          </a:p>
          <a:p>
            <a:pPr eaLnBrk="1" hangingPunct="1"/>
            <a:r>
              <a:rPr lang="en-US" altLang="en-US" sz="2600" dirty="0"/>
              <a:t>….</a:t>
            </a:r>
          </a:p>
          <a:p>
            <a:pPr eaLnBrk="1" hangingPunct="1"/>
            <a:r>
              <a:rPr lang="en-US" altLang="en-US" sz="2600" b="1" dirty="0"/>
              <a:t>XN</a:t>
            </a:r>
            <a:r>
              <a:rPr lang="en-US" altLang="en-US" sz="2600" dirty="0"/>
              <a:t>: Crime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64"/>
                                        </p:tgtEl>
                                        <p:attrNameLst>
                                          <p:attrName>style.visibility</p:attrName>
                                        </p:attrNameLst>
                                      </p:cBhvr>
                                      <p:to>
                                        <p:strVal val="visible"/>
                                      </p:to>
                                    </p:set>
                                    <p:anim calcmode="lin" valueType="num">
                                      <p:cBhvr additive="base">
                                        <p:cTn id="25" dur="500" fill="hold"/>
                                        <p:tgtEl>
                                          <p:spTgt spid="19464"/>
                                        </p:tgtEl>
                                        <p:attrNameLst>
                                          <p:attrName>ppt_x</p:attrName>
                                        </p:attrNameLst>
                                      </p:cBhvr>
                                      <p:tavLst>
                                        <p:tav tm="0">
                                          <p:val>
                                            <p:strVal val="#ppt_x"/>
                                          </p:val>
                                        </p:tav>
                                        <p:tav tm="100000">
                                          <p:val>
                                            <p:strVal val="#ppt_x"/>
                                          </p:val>
                                        </p:tav>
                                      </p:tavLst>
                                    </p:anim>
                                    <p:anim calcmode="lin" valueType="num">
                                      <p:cBhvr additive="base">
                                        <p:cTn id="26"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846D-D527-4B2C-87EB-904174200C37}"/>
              </a:ext>
            </a:extLst>
          </p:cNvPr>
          <p:cNvSpPr>
            <a:spLocks noGrp="1"/>
          </p:cNvSpPr>
          <p:nvPr>
            <p:ph type="title"/>
          </p:nvPr>
        </p:nvSpPr>
        <p:spPr>
          <a:xfrm>
            <a:off x="457200" y="20638"/>
            <a:ext cx="8229600" cy="512762"/>
          </a:xfrm>
        </p:spPr>
        <p:txBody>
          <a:bodyPr>
            <a:normAutofit fontScale="90000"/>
          </a:bodyPr>
          <a:lstStyle/>
          <a:p>
            <a:pPr fontAlgn="auto">
              <a:spcAft>
                <a:spcPts val="0"/>
              </a:spcAft>
              <a:defRPr/>
            </a:pPr>
            <a:r>
              <a:rPr lang="en-US" b="0" dirty="0">
                <a:solidFill>
                  <a:srgbClr val="0070C0"/>
                </a:solidFill>
              </a:rPr>
              <a:t>Algorithm</a:t>
            </a:r>
            <a:r>
              <a:rPr lang="en-US" dirty="0">
                <a:solidFill>
                  <a:srgbClr val="0070C0"/>
                </a:solidFill>
              </a:rPr>
              <a:t> </a:t>
            </a:r>
          </a:p>
        </p:txBody>
      </p:sp>
      <p:sp>
        <p:nvSpPr>
          <p:cNvPr id="3" name="Content Placeholder 2">
            <a:extLst>
              <a:ext uri="{FF2B5EF4-FFF2-40B4-BE49-F238E27FC236}">
                <a16:creationId xmlns:a16="http://schemas.microsoft.com/office/drawing/2014/main" id="{46F40D26-75A6-47A8-9C8E-61E5107F8C95}"/>
              </a:ext>
            </a:extLst>
          </p:cNvPr>
          <p:cNvSpPr>
            <a:spLocks noGrp="1"/>
          </p:cNvSpPr>
          <p:nvPr>
            <p:ph idx="1"/>
          </p:nvPr>
        </p:nvSpPr>
        <p:spPr>
          <a:xfrm>
            <a:off x="107950" y="762000"/>
            <a:ext cx="8802688" cy="5726113"/>
          </a:xfrm>
        </p:spPr>
        <p:txBody>
          <a:bodyPr rtlCol="0">
            <a:normAutofit/>
          </a:bodyPr>
          <a:lstStyle/>
          <a:p>
            <a:pPr marL="914400" lvl="1" indent="-514350" fontAlgn="auto">
              <a:spcBef>
                <a:spcPts val="0"/>
              </a:spcBef>
              <a:buFont typeface="Arial"/>
              <a:buAutoNum type="arabicPeriod"/>
              <a:defRPr/>
            </a:pPr>
            <a:r>
              <a:rPr lang="en-US" sz="2200" dirty="0">
                <a:effectLst>
                  <a:outerShdw blurRad="38100" dist="38100" dir="2700000" algn="tl">
                    <a:srgbClr val="000000">
                      <a:alpha val="43137"/>
                    </a:srgbClr>
                  </a:outerShdw>
                </a:effectLst>
                <a:latin typeface="+mn-lt"/>
              </a:rPr>
              <a:t>Initialize</a:t>
            </a:r>
          </a:p>
          <a:p>
            <a:pPr marL="0" indent="0" fontAlgn="auto">
              <a:spcBef>
                <a:spcPts val="0"/>
              </a:spcBef>
              <a:buFont typeface="Arial"/>
              <a:buNone/>
              <a:defRPr/>
            </a:pPr>
            <a:r>
              <a:rPr lang="en-US" sz="2400" b="0" dirty="0">
                <a:latin typeface="+mj-lt"/>
              </a:rPr>
              <a:t>Loop over some iterations or until SSE is minimized</a:t>
            </a:r>
          </a:p>
          <a:p>
            <a:pPr marL="400050" lvl="1" indent="0" fontAlgn="auto">
              <a:spcBef>
                <a:spcPts val="0"/>
              </a:spcBef>
              <a:buFont typeface="Arial"/>
              <a:buNone/>
              <a:defRPr/>
            </a:pPr>
            <a:endParaRPr lang="en-US" dirty="0"/>
          </a:p>
          <a:p>
            <a:pPr lvl="1" fontAlgn="auto">
              <a:spcBef>
                <a:spcPts val="0"/>
              </a:spcBef>
              <a:buFont typeface="Arial"/>
              <a:buChar char="–"/>
              <a:defRPr/>
            </a:pPr>
            <a:endParaRPr lang="en-US" dirty="0"/>
          </a:p>
          <a:p>
            <a:pPr marL="457200" lvl="1" indent="0" fontAlgn="auto">
              <a:spcBef>
                <a:spcPts val="0"/>
              </a:spcBef>
              <a:buFont typeface="Arial"/>
              <a:buNone/>
              <a:defRPr/>
            </a:pPr>
            <a:r>
              <a:rPr lang="en-US" dirty="0"/>
              <a:t>   </a:t>
            </a:r>
          </a:p>
        </p:txBody>
      </p:sp>
      <p:graphicFrame>
        <p:nvGraphicFramePr>
          <p:cNvPr id="22532" name="Object 3">
            <a:extLst>
              <a:ext uri="{FF2B5EF4-FFF2-40B4-BE49-F238E27FC236}">
                <a16:creationId xmlns:a16="http://schemas.microsoft.com/office/drawing/2014/main" id="{857A542D-0F2C-4FB6-A6BB-7B1DF592750E}"/>
              </a:ext>
            </a:extLst>
          </p:cNvPr>
          <p:cNvGraphicFramePr>
            <a:graphicFrameLocks noChangeAspect="1"/>
          </p:cNvGraphicFramePr>
          <p:nvPr/>
        </p:nvGraphicFramePr>
        <p:xfrm>
          <a:off x="2595563" y="728663"/>
          <a:ext cx="882650" cy="528637"/>
        </p:xfrm>
        <a:graphic>
          <a:graphicData uri="http://schemas.openxmlformats.org/presentationml/2006/ole">
            <mc:AlternateContent xmlns:mc="http://schemas.openxmlformats.org/markup-compatibility/2006">
              <mc:Choice xmlns:v="urn:schemas-microsoft-com:vml" Requires="v">
                <p:oleObj spid="_x0000_s30788" name="Equation" r:id="rId3" imgW="381000" imgH="228600" progId="">
                  <p:embed/>
                </p:oleObj>
              </mc:Choice>
              <mc:Fallback>
                <p:oleObj name="Equation" r:id="rId3" imgW="381000" imgH="228600" progId="">
                  <p:embed/>
                  <p:pic>
                    <p:nvPicPr>
                      <p:cNvPr id="22532" name="Object 3">
                        <a:extLst>
                          <a:ext uri="{FF2B5EF4-FFF2-40B4-BE49-F238E27FC236}">
                            <a16:creationId xmlns:a16="http://schemas.microsoft.com/office/drawing/2014/main" id="{857A542D-0F2C-4FB6-A6BB-7B1DF5927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728663"/>
                        <a:ext cx="8826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5">
            <a:extLst>
              <a:ext uri="{FF2B5EF4-FFF2-40B4-BE49-F238E27FC236}">
                <a16:creationId xmlns:a16="http://schemas.microsoft.com/office/drawing/2014/main" id="{F2D7B70C-EA31-492B-AFCA-C0BCFD861988}"/>
              </a:ext>
            </a:extLst>
          </p:cNvPr>
          <p:cNvGraphicFramePr>
            <a:graphicFrameLocks noChangeAspect="1"/>
          </p:cNvGraphicFramePr>
          <p:nvPr/>
        </p:nvGraphicFramePr>
        <p:xfrm>
          <a:off x="827088" y="3941763"/>
          <a:ext cx="1900237" cy="742950"/>
        </p:xfrm>
        <a:graphic>
          <a:graphicData uri="http://schemas.openxmlformats.org/presentationml/2006/ole">
            <mc:AlternateContent xmlns:mc="http://schemas.openxmlformats.org/markup-compatibility/2006">
              <mc:Choice xmlns:v="urn:schemas-microsoft-com:vml" Requires="v">
                <p:oleObj spid="_x0000_s30789" name="Equation" r:id="rId5" imgW="1104900" imgH="431800" progId="">
                  <p:embed/>
                </p:oleObj>
              </mc:Choice>
              <mc:Fallback>
                <p:oleObj name="Equation" r:id="rId5" imgW="1104900" imgH="431800" progId="">
                  <p:embed/>
                  <p:pic>
                    <p:nvPicPr>
                      <p:cNvPr id="22533" name="Object 5">
                        <a:extLst>
                          <a:ext uri="{FF2B5EF4-FFF2-40B4-BE49-F238E27FC236}">
                            <a16:creationId xmlns:a16="http://schemas.microsoft.com/office/drawing/2014/main" id="{F2D7B70C-EA31-492B-AFCA-C0BCFD8619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41763"/>
                        <a:ext cx="19002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6">
            <a:extLst>
              <a:ext uri="{FF2B5EF4-FFF2-40B4-BE49-F238E27FC236}">
                <a16:creationId xmlns:a16="http://schemas.microsoft.com/office/drawing/2014/main" id="{5F97BC09-3B86-4261-8088-BF09765BFBD2}"/>
              </a:ext>
            </a:extLst>
          </p:cNvPr>
          <p:cNvGraphicFramePr>
            <a:graphicFrameLocks noChangeAspect="1"/>
          </p:cNvGraphicFramePr>
          <p:nvPr/>
        </p:nvGraphicFramePr>
        <p:xfrm>
          <a:off x="3319463" y="3911600"/>
          <a:ext cx="1935162" cy="773113"/>
        </p:xfrm>
        <a:graphic>
          <a:graphicData uri="http://schemas.openxmlformats.org/presentationml/2006/ole">
            <mc:AlternateContent xmlns:mc="http://schemas.openxmlformats.org/markup-compatibility/2006">
              <mc:Choice xmlns:v="urn:schemas-microsoft-com:vml" Requires="v">
                <p:oleObj spid="_x0000_s30790" name="Equation" r:id="rId7" imgW="1079032" imgH="431613" progId="">
                  <p:embed/>
                </p:oleObj>
              </mc:Choice>
              <mc:Fallback>
                <p:oleObj name="Equation" r:id="rId7" imgW="1079032" imgH="431613" progId="">
                  <p:embed/>
                  <p:pic>
                    <p:nvPicPr>
                      <p:cNvPr id="22534" name="Object 6">
                        <a:extLst>
                          <a:ext uri="{FF2B5EF4-FFF2-40B4-BE49-F238E27FC236}">
                            <a16:creationId xmlns:a16="http://schemas.microsoft.com/office/drawing/2014/main" id="{5F97BC09-3B86-4261-8088-BF09765BFB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9463" y="3911600"/>
                        <a:ext cx="1935162"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lowchart: Alternate Process 8">
            <a:extLst>
              <a:ext uri="{FF2B5EF4-FFF2-40B4-BE49-F238E27FC236}">
                <a16:creationId xmlns:a16="http://schemas.microsoft.com/office/drawing/2014/main" id="{F6D69076-1B02-4E0B-941F-F551FB57D0FB}"/>
              </a:ext>
            </a:extLst>
          </p:cNvPr>
          <p:cNvSpPr>
            <a:spLocks noRot="1" noChangeAspect="1" noMove="1" noResize="1" noEditPoints="1" noAdjustHandles="1" noChangeArrowheads="1" noChangeShapeType="1" noTextEdit="1"/>
          </p:cNvSpPr>
          <p:nvPr/>
        </p:nvSpPr>
        <p:spPr>
          <a:xfrm>
            <a:off x="108602" y="1691334"/>
            <a:ext cx="8339421" cy="3773244"/>
          </a:xfrm>
          <a:prstGeom prst="flowChartAlternateProcess">
            <a:avLst/>
          </a:prstGeom>
          <a:blipFill>
            <a:blip r:embed="rId9"/>
            <a:stretch>
              <a:fillRect/>
            </a:stretch>
          </a:blipFill>
        </p:spPr>
        <p:txBody>
          <a:bodyPr/>
          <a:lstStyle/>
          <a:p>
            <a:r>
              <a:rPr lang="en-US" dirty="0">
                <a:noFill/>
              </a:rPr>
              <a:t> </a:t>
            </a:r>
          </a:p>
        </p:txBody>
      </p:sp>
      <p:sp>
        <p:nvSpPr>
          <p:cNvPr id="31" name="Object 30">
            <a:extLst>
              <a:ext uri="{FF2B5EF4-FFF2-40B4-BE49-F238E27FC236}">
                <a16:creationId xmlns:a16="http://schemas.microsoft.com/office/drawing/2014/main" id="{F8384372-B09C-4B50-9B0E-B26F0E91E102}"/>
              </a:ext>
            </a:extLst>
          </p:cNvPr>
          <p:cNvSpPr txBox="1">
            <a:spLocks noRot="1" noChangeAspect="1" noMove="1" noResize="1" noEditPoints="1" noAdjustHandles="1" noChangeArrowheads="1" noChangeShapeType="1" noTextEdit="1"/>
          </p:cNvSpPr>
          <p:nvPr/>
        </p:nvSpPr>
        <p:spPr>
          <a:xfrm>
            <a:off x="4872038" y="2374748"/>
            <a:ext cx="1952625" cy="773113"/>
          </a:xfrm>
          <a:prstGeom prst="rect">
            <a:avLst/>
          </a:prstGeom>
          <a:blipFill>
            <a:blip r:embed="rId10"/>
            <a:stretch>
              <a:fillRect/>
            </a:stretch>
          </a:blipFill>
        </p:spPr>
        <p:txBody>
          <a:bodyPr/>
          <a:lstStyle/>
          <a:p>
            <a:r>
              <a:rPr lang="en-US">
                <a:noFill/>
              </a:rPr>
              <a:t> </a:t>
            </a:r>
          </a:p>
        </p:txBody>
      </p:sp>
    </p:spTree>
    <p:extLst>
      <p:ext uri="{BB962C8B-B14F-4D97-AF65-F5344CB8AC3E}">
        <p14:creationId xmlns:p14="http://schemas.microsoft.com/office/powerpoint/2010/main" val="195224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D19E-AB78-4200-8886-DCD3F30D1CE4}"/>
              </a:ext>
            </a:extLst>
          </p:cNvPr>
          <p:cNvSpPr>
            <a:spLocks noGrp="1"/>
          </p:cNvSpPr>
          <p:nvPr>
            <p:ph type="title"/>
          </p:nvPr>
        </p:nvSpPr>
        <p:spPr>
          <a:xfrm>
            <a:off x="457200" y="36513"/>
            <a:ext cx="8229600" cy="693738"/>
          </a:xfrm>
        </p:spPr>
        <p:txBody>
          <a:bodyPr>
            <a:noAutofit/>
          </a:bodyPr>
          <a:lstStyle/>
          <a:p>
            <a:pPr marL="171450" indent="-171450" fontAlgn="auto">
              <a:spcBef>
                <a:spcPts val="750"/>
              </a:spcBef>
              <a:spcAft>
                <a:spcPts val="0"/>
              </a:spcAft>
              <a:defRPr/>
            </a:pPr>
            <a:r>
              <a:rPr lang="en-US" sz="3600" b="0" dirty="0">
                <a:solidFill>
                  <a:srgbClr val="0070C0"/>
                </a:solidFill>
                <a:latin typeface="Helvetica" panose="020B0604020202020204" pitchFamily="34" charset="0"/>
                <a:ea typeface="+mn-ea"/>
                <a:cs typeface="Helvetica" panose="020B0604020202020204" pitchFamily="34" charset="0"/>
              </a:rPr>
              <a:t>Regression Algorithms</a:t>
            </a:r>
            <a:endParaRPr lang="en-US" sz="3600" b="0" dirty="0">
              <a:solidFill>
                <a:srgbClr val="0070C0"/>
              </a:solidFill>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91643758-AFCD-4E2C-A237-D0A1FA55C533}"/>
              </a:ext>
            </a:extLst>
          </p:cNvPr>
          <p:cNvSpPr>
            <a:spLocks noGrp="1"/>
          </p:cNvSpPr>
          <p:nvPr>
            <p:ph idx="1"/>
          </p:nvPr>
        </p:nvSpPr>
        <p:spPr>
          <a:xfrm>
            <a:off x="127000" y="852488"/>
            <a:ext cx="8774113" cy="5062537"/>
          </a:xfrm>
        </p:spPr>
        <p:txBody>
          <a:bodyPr rtlCol="0">
            <a:normAutofit/>
          </a:bodyPr>
          <a:lstStyle/>
          <a:p>
            <a:pPr marL="0" indent="0" fontAlgn="auto">
              <a:spcBef>
                <a:spcPts val="0"/>
              </a:spcBef>
              <a:buFont typeface="Arial"/>
              <a:buNone/>
              <a:defRPr/>
            </a:pPr>
            <a:r>
              <a:rPr lang="en-US" sz="2400" b="0" dirty="0">
                <a:solidFill>
                  <a:prstClr val="black"/>
                </a:solidFill>
                <a:latin typeface="Times New Roman" panose="02020603050405020304" pitchFamily="18" charset="0"/>
                <a:cs typeface="Times New Roman" panose="02020603050405020304" pitchFamily="18" charset="0"/>
              </a:rPr>
              <a:t>Depending on the data distribution, regression models can be divided into two classes:</a:t>
            </a:r>
          </a:p>
          <a:p>
            <a:pPr marL="385763" indent="-385763" fontAlgn="auto">
              <a:spcBef>
                <a:spcPts val="0"/>
              </a:spcBef>
              <a:buFont typeface="+mj-lt"/>
              <a:buAutoNum type="arabicPeriod"/>
              <a:defRPr/>
            </a:pPr>
            <a:r>
              <a:rPr lang="en-US" sz="2400" dirty="0">
                <a:solidFill>
                  <a:prstClr val="black"/>
                </a:solidFill>
                <a:latin typeface="Times New Roman" panose="02020603050405020304" pitchFamily="18" charset="0"/>
                <a:cs typeface="Times New Roman" panose="02020603050405020304" pitchFamily="18" charset="0"/>
              </a:rPr>
              <a:t>Linear Regression: </a:t>
            </a:r>
            <a:r>
              <a:rPr lang="en-US" sz="2400" b="0" dirty="0">
                <a:solidFill>
                  <a:prstClr val="black"/>
                </a:solidFill>
                <a:latin typeface="Times New Roman" panose="02020603050405020304" pitchFamily="18" charset="0"/>
                <a:cs typeface="Times New Roman" panose="02020603050405020304" pitchFamily="18" charset="0"/>
              </a:rPr>
              <a:t>data is modeled using linear functions </a:t>
            </a:r>
          </a:p>
          <a:p>
            <a:pPr marL="385763" indent="-385763" fontAlgn="auto">
              <a:spcBef>
                <a:spcPts val="0"/>
              </a:spcBef>
              <a:buFont typeface="+mj-lt"/>
              <a:buAutoNum type="arabicPeriod"/>
              <a:defRPr/>
            </a:pPr>
            <a:r>
              <a:rPr lang="en-US" sz="2400" dirty="0">
                <a:solidFill>
                  <a:prstClr val="black"/>
                </a:solidFill>
                <a:latin typeface="Times New Roman" panose="02020603050405020304" pitchFamily="18" charset="0"/>
                <a:cs typeface="Times New Roman" panose="02020603050405020304" pitchFamily="18" charset="0"/>
              </a:rPr>
              <a:t>Nonlinear Regression: </a:t>
            </a:r>
            <a:r>
              <a:rPr lang="en-US" sz="2400" b="0" dirty="0">
                <a:solidFill>
                  <a:prstClr val="black"/>
                </a:solidFill>
                <a:latin typeface="Times New Roman" panose="02020603050405020304" pitchFamily="18" charset="0"/>
                <a:cs typeface="Times New Roman" panose="02020603050405020304" pitchFamily="18" charset="0"/>
              </a:rPr>
              <a:t>data is modeled using nonlinear functions</a:t>
            </a:r>
            <a:endParaRPr lang="en-US" sz="2400" b="0" dirty="0"/>
          </a:p>
        </p:txBody>
      </p:sp>
      <p:pic>
        <p:nvPicPr>
          <p:cNvPr id="20484" name="Picture 3">
            <a:extLst>
              <a:ext uri="{FF2B5EF4-FFF2-40B4-BE49-F238E27FC236}">
                <a16:creationId xmlns:a16="http://schemas.microsoft.com/office/drawing/2014/main" id="{268E5A58-D739-473C-96CD-FEFF43C0A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75" y="2673350"/>
            <a:ext cx="379571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285F697B-3444-43DA-9832-834B078EC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2830513"/>
            <a:ext cx="2513013"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Box 5">
            <a:extLst>
              <a:ext uri="{FF2B5EF4-FFF2-40B4-BE49-F238E27FC236}">
                <a16:creationId xmlns:a16="http://schemas.microsoft.com/office/drawing/2014/main" id="{18A5DFA2-EEB1-47FC-97A0-83C0FF7C31C2}"/>
              </a:ext>
            </a:extLst>
          </p:cNvPr>
          <p:cNvSpPr txBox="1">
            <a:spLocks noChangeArrowheads="1"/>
          </p:cNvSpPr>
          <p:nvPr/>
        </p:nvSpPr>
        <p:spPr bwMode="auto">
          <a:xfrm>
            <a:off x="1122363" y="5487988"/>
            <a:ext cx="216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t>Linear Regression</a:t>
            </a:r>
          </a:p>
        </p:txBody>
      </p:sp>
      <p:sp>
        <p:nvSpPr>
          <p:cNvPr id="20487" name="TextBox 6">
            <a:extLst>
              <a:ext uri="{FF2B5EF4-FFF2-40B4-BE49-F238E27FC236}">
                <a16:creationId xmlns:a16="http://schemas.microsoft.com/office/drawing/2014/main" id="{51CC0ECC-F33D-4C3F-A1EC-B1090721F56E}"/>
              </a:ext>
            </a:extLst>
          </p:cNvPr>
          <p:cNvSpPr txBox="1">
            <a:spLocks noChangeArrowheads="1"/>
          </p:cNvSpPr>
          <p:nvPr/>
        </p:nvSpPr>
        <p:spPr bwMode="auto">
          <a:xfrm>
            <a:off x="4762500" y="5487988"/>
            <a:ext cx="300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t>Non linear regression</a:t>
            </a:r>
          </a:p>
        </p:txBody>
      </p:sp>
      <p:sp>
        <p:nvSpPr>
          <p:cNvPr id="20488" name="Slide Number Placeholder 7">
            <a:extLst>
              <a:ext uri="{FF2B5EF4-FFF2-40B4-BE49-F238E27FC236}">
                <a16:creationId xmlns:a16="http://schemas.microsoft.com/office/drawing/2014/main" id="{1138436C-E90E-4F77-95C9-FA77271D862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D42B1BB-D07A-4C97-B9E2-E13092E21C09}" type="slidenum">
              <a:rPr lang="en-US" altLang="en-US">
                <a:solidFill>
                  <a:schemeClr val="bg1"/>
                </a:solidFill>
              </a:rPr>
              <a:pPr fontAlgn="base">
                <a:spcBef>
                  <a:spcPct val="0"/>
                </a:spcBef>
                <a:spcAft>
                  <a:spcPct val="0"/>
                </a:spcAft>
              </a:pPr>
              <a:t>13</a:t>
            </a:fld>
            <a:endParaRPr lang="en-US"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anim calcmode="lin" valueType="num">
                                      <p:cBhvr additive="base">
                                        <p:cTn id="13" dur="500" fill="hold"/>
                                        <p:tgtEl>
                                          <p:spTgt spid="20485"/>
                                        </p:tgtEl>
                                        <p:attrNameLst>
                                          <p:attrName>ppt_x</p:attrName>
                                        </p:attrNameLst>
                                      </p:cBhvr>
                                      <p:tavLst>
                                        <p:tav tm="0">
                                          <p:val>
                                            <p:strVal val="#ppt_x"/>
                                          </p:val>
                                        </p:tav>
                                        <p:tav tm="100000">
                                          <p:val>
                                            <p:strVal val="#ppt_x"/>
                                          </p:val>
                                        </p:tav>
                                      </p:tavLst>
                                    </p:anim>
                                    <p:anim calcmode="lin" valueType="num">
                                      <p:cBhvr additive="base">
                                        <p:cTn id="14"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ppt_x"/>
                                          </p:val>
                                        </p:tav>
                                        <p:tav tm="100000">
                                          <p:val>
                                            <p:strVal val="#ppt_x"/>
                                          </p:val>
                                        </p:tav>
                                      </p:tavLst>
                                    </p:anim>
                                    <p:anim calcmode="lin" valueType="num">
                                      <p:cBhvr additive="base">
                                        <p:cTn id="20"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gtEl>
                                        <p:attrNameLst>
                                          <p:attrName>style.visibility</p:attrName>
                                        </p:attrNameLst>
                                      </p:cBhvr>
                                      <p:to>
                                        <p:strVal val="visible"/>
                                      </p:to>
                                    </p:set>
                                    <p:anim calcmode="lin" valueType="num">
                                      <p:cBhvr additive="base">
                                        <p:cTn id="25" dur="500" fill="hold"/>
                                        <p:tgtEl>
                                          <p:spTgt spid="20484"/>
                                        </p:tgtEl>
                                        <p:attrNameLst>
                                          <p:attrName>ppt_x</p:attrName>
                                        </p:attrNameLst>
                                      </p:cBhvr>
                                      <p:tavLst>
                                        <p:tav tm="0">
                                          <p:val>
                                            <p:strVal val="#ppt_x"/>
                                          </p:val>
                                        </p:tav>
                                        <p:tav tm="100000">
                                          <p:val>
                                            <p:strVal val="#ppt_x"/>
                                          </p:val>
                                        </p:tav>
                                      </p:tavLst>
                                    </p:anim>
                                    <p:anim calcmode="lin" valueType="num">
                                      <p:cBhvr additive="base">
                                        <p:cTn id="26"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7"/>
                                        </p:tgtEl>
                                        <p:attrNameLst>
                                          <p:attrName>style.visibility</p:attrName>
                                        </p:attrNameLst>
                                      </p:cBhvr>
                                      <p:to>
                                        <p:strVal val="visible"/>
                                      </p:to>
                                    </p:set>
                                    <p:anim calcmode="lin" valueType="num">
                                      <p:cBhvr additive="base">
                                        <p:cTn id="37" dur="500" fill="hold"/>
                                        <p:tgtEl>
                                          <p:spTgt spid="20487"/>
                                        </p:tgtEl>
                                        <p:attrNameLst>
                                          <p:attrName>ppt_x</p:attrName>
                                        </p:attrNameLst>
                                      </p:cBhvr>
                                      <p:tavLst>
                                        <p:tav tm="0">
                                          <p:val>
                                            <p:strVal val="#ppt_x"/>
                                          </p:val>
                                        </p:tav>
                                        <p:tav tm="100000">
                                          <p:val>
                                            <p:strVal val="#ppt_x"/>
                                          </p:val>
                                        </p:tav>
                                      </p:tavLst>
                                    </p:anim>
                                    <p:anim calcmode="lin" valueType="num">
                                      <p:cBhvr additive="base">
                                        <p:cTn id="38"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15"/>
            <a:ext cx="8229600" cy="681925"/>
          </a:xfrm>
        </p:spPr>
        <p:txBody>
          <a:bodyPr>
            <a:normAutofit/>
          </a:bodyPr>
          <a:lstStyle/>
          <a:p>
            <a:r>
              <a:rPr lang="en-US" sz="3600" b="0" dirty="0">
                <a:solidFill>
                  <a:srgbClr val="0070C0"/>
                </a:solidFill>
                <a:effectLst/>
                <a:latin typeface="Helvetica" panose="020B0604020202020204" pitchFamily="34" charset="0"/>
                <a:cs typeface="Helvetica" panose="020B0604020202020204" pitchFamily="34" charset="0"/>
              </a:rPr>
              <a:t>Nonlinear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179" y="767341"/>
                <a:ext cx="8509621" cy="5571466"/>
              </a:xfrm>
            </p:spPr>
            <p:txBody>
              <a:bodyPr>
                <a:normAutofit/>
              </a:bodyPr>
              <a:lstStyle/>
              <a:p>
                <a:r>
                  <a:rPr lang="en-US" sz="2600" b="0" dirty="0"/>
                  <a:t>When the relationship between independent variables and dependent variable is nonlinear a higher order regression or polynomial regression is employed:</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Ŷ=</m:t>
                      </m:r>
                      <m:sSub>
                        <m:sSubPr>
                          <m:ctrlPr>
                            <a:rPr lang="en-US" sz="2600" b="0" i="1">
                              <a:latin typeface="Cambria Math" panose="02040503050406030204" pitchFamily="18" charset="0"/>
                            </a:rPr>
                          </m:ctrlPr>
                        </m:sSubPr>
                        <m:e>
                          <m:r>
                            <a:rPr lang="el-GR" sz="2600" b="0" i="1" smtClean="0">
                              <a:latin typeface="Cambria Math" panose="02040503050406030204" pitchFamily="18" charset="0"/>
                            </a:rPr>
                            <m:t>𝛽</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l-GR" sz="2600" b="0" i="1" smtClean="0">
                              <a:latin typeface="Cambria Math" panose="02040503050406030204" pitchFamily="18" charset="0"/>
                            </a:rPr>
                            <m:t>𝛽</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𝑋</m:t>
                      </m:r>
                      <m:r>
                        <a:rPr lang="en-US" sz="2600" b="0" i="1" smtClean="0">
                          <a:latin typeface="Cambria Math" panose="02040503050406030204" pitchFamily="18" charset="0"/>
                        </a:rPr>
                        <m:t>12+</m:t>
                      </m:r>
                      <m:r>
                        <a:rPr lang="el-GR" sz="2600" b="0" i="1" smtClean="0">
                          <a:latin typeface="Cambria Math" panose="02040503050406030204" pitchFamily="18" charset="0"/>
                        </a:rPr>
                        <m:t>𝛽</m:t>
                      </m:r>
                      <m:r>
                        <a:rPr lang="en-US" sz="2600" b="0" i="1" baseline="-25000" smtClean="0">
                          <a:latin typeface="Cambria Math" panose="02040503050406030204" pitchFamily="18" charset="0"/>
                        </a:rPr>
                        <m:t>2</m:t>
                      </m:r>
                      <m:r>
                        <a:rPr lang="en-US" sz="2600" b="0" i="1" smtClean="0">
                          <a:latin typeface="Cambria Math" panose="02040503050406030204" pitchFamily="18" charset="0"/>
                        </a:rPr>
                        <m:t>𝑋</m:t>
                      </m:r>
                      <m:r>
                        <a:rPr lang="en-US" sz="2600" b="0" i="1" smtClean="0">
                          <a:latin typeface="Cambria Math" panose="02040503050406030204" pitchFamily="18" charset="0"/>
                        </a:rPr>
                        <m:t>22+</m:t>
                      </m:r>
                      <m:r>
                        <a:rPr lang="el-GR" sz="2600" b="0" i="1">
                          <a:latin typeface="Cambria Math" panose="02040503050406030204" pitchFamily="18" charset="0"/>
                        </a:rPr>
                        <m:t>𝛽</m:t>
                      </m:r>
                      <m:r>
                        <a:rPr lang="en-US" sz="2600" b="0" i="1" baseline="-25000">
                          <a:latin typeface="Cambria Math" panose="02040503050406030204" pitchFamily="18" charset="0"/>
                        </a:rPr>
                        <m:t>2</m:t>
                      </m:r>
                      <m:r>
                        <a:rPr lang="en-US" sz="2600" b="0" i="1">
                          <a:latin typeface="Cambria Math" panose="02040503050406030204" pitchFamily="18" charset="0"/>
                        </a:rPr>
                        <m:t>𝑋</m:t>
                      </m:r>
                      <m:r>
                        <a:rPr lang="en-US" sz="2600" b="0" i="1" smtClean="0">
                          <a:latin typeface="Cambria Math" panose="02040503050406030204" pitchFamily="18" charset="0"/>
                        </a:rPr>
                        <m:t>1</m:t>
                      </m:r>
                      <m:r>
                        <a:rPr lang="en-US" sz="2600" b="0" i="1" smtClean="0">
                          <a:latin typeface="Cambria Math" panose="02040503050406030204" pitchFamily="18" charset="0"/>
                        </a:rPr>
                        <m:t>𝑋</m:t>
                      </m:r>
                      <m:r>
                        <a:rPr lang="en-US" sz="2600" b="0" i="1">
                          <a:latin typeface="Cambria Math" panose="02040503050406030204" pitchFamily="18" charset="0"/>
                        </a:rPr>
                        <m:t>2…+</m:t>
                      </m:r>
                      <m:sSub>
                        <m:sSubPr>
                          <m:ctrlPr>
                            <a:rPr lang="en-US" sz="2600" b="0" i="1">
                              <a:latin typeface="Cambria Math" panose="02040503050406030204" pitchFamily="18" charset="0"/>
                            </a:rPr>
                          </m:ctrlPr>
                        </m:sSubPr>
                        <m:e>
                          <m:r>
                            <a:rPr lang="el-GR" sz="2600" b="0" i="1" smtClean="0">
                              <a:latin typeface="Cambria Math" panose="02040503050406030204" pitchFamily="18" charset="0"/>
                            </a:rPr>
                            <m:t>𝛽</m:t>
                          </m:r>
                        </m:e>
                        <m:sub>
                          <m:r>
                            <a:rPr lang="en-US" sz="2600" b="0" i="1" smtClean="0">
                              <a:latin typeface="Cambria Math" panose="02040503050406030204" pitchFamily="18" charset="0"/>
                            </a:rPr>
                            <m:t>𝑁</m:t>
                          </m:r>
                        </m:sub>
                      </m:sSub>
                      <m:r>
                        <a:rPr lang="en-US" sz="2600" b="0" i="1" smtClean="0">
                          <a:latin typeface="Cambria Math" panose="02040503050406030204" pitchFamily="18" charset="0"/>
                        </a:rPr>
                        <m:t>𝑋𝑁</m:t>
                      </m:r>
                      <m:r>
                        <a:rPr lang="en-US" sz="2600" b="0" i="1" baseline="30000">
                          <a:latin typeface="Cambria Math" panose="02040503050406030204" pitchFamily="18" charset="0"/>
                        </a:rPr>
                        <m:t>2</m:t>
                      </m:r>
                    </m:oMath>
                  </m:oMathPara>
                </a14:m>
                <a:endParaRPr lang="en-US" sz="2600" b="0" dirty="0"/>
              </a:p>
              <a:p>
                <a:pPr marL="0" indent="0">
                  <a:buNone/>
                </a:pPr>
                <a:endParaRPr lang="en-US" sz="2600" b="0" dirty="0"/>
              </a:p>
              <a:p>
                <a:r>
                  <a:rPr lang="en-US" sz="2600" b="0" dirty="0"/>
                  <a:t>Linear regression is a special case of </a:t>
                </a:r>
              </a:p>
              <a:p>
                <a:pPr marL="0" indent="0">
                  <a:buNone/>
                </a:pPr>
                <a:r>
                  <a:rPr lang="en-US" sz="2600" b="0" dirty="0"/>
                  <a:t>	nonlinear regression</a:t>
                </a:r>
              </a:p>
              <a:p>
                <a:pPr marL="0" indent="0">
                  <a:buNone/>
                </a:pPr>
                <a:endParaRPr lang="en-US" sz="2600" b="0" dirty="0"/>
              </a:p>
              <a:p>
                <a:r>
                  <a:rPr lang="en-US" sz="2600" b="0" dirty="0"/>
                  <a:t>Nonlinear regression can fit any model including</a:t>
                </a:r>
              </a:p>
              <a:p>
                <a:pPr marL="0" indent="0">
                  <a:buNone/>
                </a:pPr>
                <a:r>
                  <a:rPr lang="en-US" sz="2600" b="0" dirty="0"/>
                  <a:t>	a linear one</a:t>
                </a:r>
              </a:p>
              <a:p>
                <a:pPr marL="0" indent="0">
                  <a:buNone/>
                </a:pPr>
                <a:endParaRPr lang="en-US" sz="2600" b="0" dirty="0"/>
              </a:p>
              <a:p>
                <a:pPr marL="0" indent="0">
                  <a:buNone/>
                </a:pPr>
                <a:endParaRPr lang="en-US" sz="2600" b="0" dirty="0"/>
              </a:p>
              <a:p>
                <a:pPr marL="0" indent="0">
                  <a:buNone/>
                </a:pPr>
                <a:endParaRPr lang="en-US" sz="26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179" y="767341"/>
                <a:ext cx="8509621" cy="5571466"/>
              </a:xfrm>
              <a:blipFill>
                <a:blip r:embed="rId2"/>
                <a:stretch>
                  <a:fillRect l="-1074" t="-985" r="-1003"/>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000" kern="12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8CFBFC5-68E7-4431-8625-A5845C183C00}" type="slidenum">
              <a:rPr lang="en-US" smtClean="0"/>
              <a:pPr/>
              <a:t>14</a:t>
            </a:fld>
            <a:endParaRPr lang="en-US" dirty="0"/>
          </a:p>
        </p:txBody>
      </p:sp>
      <p:pic>
        <p:nvPicPr>
          <p:cNvPr id="6" name="Picture 3">
            <a:extLst>
              <a:ext uri="{FF2B5EF4-FFF2-40B4-BE49-F238E27FC236}">
                <a16:creationId xmlns:a16="http://schemas.microsoft.com/office/drawing/2014/main" id="{930CF9CE-4853-41D4-BD66-A2C369BBC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718" y="2603749"/>
            <a:ext cx="271349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7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3AB435CB-01F6-4F2D-B810-E02E3E07AA37}"/>
              </a:ext>
            </a:extLst>
          </p:cNvPr>
          <p:cNvSpPr>
            <a:spLocks noGrp="1" noChangeArrowheads="1"/>
          </p:cNvSpPr>
          <p:nvPr>
            <p:ph idx="1"/>
          </p:nvPr>
        </p:nvSpPr>
        <p:spPr>
          <a:xfrm>
            <a:off x="457200" y="1600200"/>
            <a:ext cx="8229600" cy="4314825"/>
          </a:xfrm>
        </p:spPr>
        <p:txBody>
          <a:bodyPr/>
          <a:lstStyle/>
          <a:p>
            <a:endParaRPr lang="en-US" altLang="en-US">
              <a:latin typeface="Helvetica" panose="020B0604020202020204" pitchFamily="34" charset="0"/>
              <a:cs typeface="Helvetica" panose="020B0604020202020204" pitchFamily="34" charset="0"/>
            </a:endParaRPr>
          </a:p>
          <a:p>
            <a:pPr lvl="1"/>
            <a:endParaRPr lang="en-US" altLang="en-US">
              <a:latin typeface="Helvetica" panose="020B0604020202020204" pitchFamily="34" charset="0"/>
              <a:cs typeface="Helvetica" panose="020B0604020202020204" pitchFamily="34" charset="0"/>
            </a:endParaRPr>
          </a:p>
        </p:txBody>
      </p:sp>
      <p:pic>
        <p:nvPicPr>
          <p:cNvPr id="17411" name="Picture 4">
            <a:extLst>
              <a:ext uri="{FF2B5EF4-FFF2-40B4-BE49-F238E27FC236}">
                <a16:creationId xmlns:a16="http://schemas.microsoft.com/office/drawing/2014/main" id="{524BE589-64C4-465A-905F-5B696BE9A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25"/>
            <a:ext cx="10728325"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8A95DDE-2458-4E3D-B72A-346352D0555C}"/>
              </a:ext>
            </a:extLst>
          </p:cNvPr>
          <p:cNvSpPr>
            <a:spLocks noGrp="1"/>
          </p:cNvSpPr>
          <p:nvPr>
            <p:ph type="title"/>
          </p:nvPr>
        </p:nvSpPr>
        <p:spPr>
          <a:xfrm>
            <a:off x="0" y="1905000"/>
            <a:ext cx="5638800" cy="1143000"/>
          </a:xfrm>
          <a:solidFill>
            <a:schemeClr val="bg1">
              <a:alpha val="80000"/>
            </a:schemeClr>
          </a:solidFill>
          <a:effectLst>
            <a:softEdge rad="152400"/>
          </a:effectLst>
        </p:spPr>
        <p:txBody>
          <a:bodyPr/>
          <a:lstStyle/>
          <a:p>
            <a:pPr fontAlgn="auto">
              <a:spcAft>
                <a:spcPts val="0"/>
              </a:spcAft>
              <a:defRPr/>
            </a:pPr>
            <a:r>
              <a:rPr lang="en-US" dirty="0">
                <a:solidFill>
                  <a:srgbClr val="0564BC"/>
                </a:solidFill>
              </a:rPr>
              <a:t>Classification</a:t>
            </a:r>
          </a:p>
        </p:txBody>
      </p:sp>
    </p:spTree>
    <p:extLst>
      <p:ext uri="{BB962C8B-B14F-4D97-AF65-F5344CB8AC3E}">
        <p14:creationId xmlns:p14="http://schemas.microsoft.com/office/powerpoint/2010/main" val="321456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7972-3951-469E-99AA-91AD25B3AD5C}"/>
              </a:ext>
            </a:extLst>
          </p:cNvPr>
          <p:cNvSpPr>
            <a:spLocks noGrp="1"/>
          </p:cNvSpPr>
          <p:nvPr>
            <p:ph type="title"/>
          </p:nvPr>
        </p:nvSpPr>
        <p:spPr>
          <a:xfrm>
            <a:off x="369888" y="-65088"/>
            <a:ext cx="8229600" cy="690563"/>
          </a:xfrm>
        </p:spPr>
        <p:txBody>
          <a:bodyPr/>
          <a:lstStyle/>
          <a:p>
            <a:pPr fontAlgn="auto">
              <a:spcAft>
                <a:spcPts val="0"/>
              </a:spcAft>
              <a:defRPr/>
            </a:pPr>
            <a:r>
              <a:rPr lang="en-US" sz="3800" dirty="0">
                <a:solidFill>
                  <a:srgbClr val="0070C0"/>
                </a:solidFill>
                <a:effectLst/>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CC1DA147-F4DF-46E7-82A0-C2F503B166DE}"/>
              </a:ext>
            </a:extLst>
          </p:cNvPr>
          <p:cNvSpPr>
            <a:spLocks noGrp="1"/>
          </p:cNvSpPr>
          <p:nvPr>
            <p:ph idx="1"/>
          </p:nvPr>
        </p:nvSpPr>
        <p:spPr>
          <a:xfrm>
            <a:off x="-49213" y="631825"/>
            <a:ext cx="9009063" cy="5799138"/>
          </a:xfrm>
        </p:spPr>
        <p:txBody>
          <a:bodyPr rtlCol="0">
            <a:normAutofit lnSpcReduction="10000"/>
          </a:bodyPr>
          <a:lstStyle/>
          <a:p>
            <a:pPr fontAlgn="auto">
              <a:spcBef>
                <a:spcPts val="0"/>
              </a:spcBef>
              <a:buFont typeface="Arial"/>
              <a:buChar char="•"/>
              <a:defRPr/>
            </a:pPr>
            <a:r>
              <a:rPr lang="en-US" sz="2400" b="0" dirty="0"/>
              <a:t>Goal is to predict a ‘label’ or (‘target variable’) which is discrete (not continuous)</a:t>
            </a:r>
          </a:p>
          <a:p>
            <a:pPr fontAlgn="auto">
              <a:spcBef>
                <a:spcPts val="0"/>
              </a:spcBef>
              <a:buFont typeface="Arial"/>
              <a:buChar char="•"/>
              <a:defRPr/>
            </a:pPr>
            <a:endParaRPr lang="en-US" sz="2400" b="0" dirty="0"/>
          </a:p>
          <a:p>
            <a:pPr fontAlgn="auto">
              <a:spcBef>
                <a:spcPts val="0"/>
              </a:spcBef>
              <a:buFont typeface="Arial"/>
              <a:buChar char="•"/>
              <a:defRPr/>
            </a:pPr>
            <a:r>
              <a:rPr lang="en-US" sz="2400" dirty="0"/>
              <a:t>Types of Classification</a:t>
            </a:r>
          </a:p>
          <a:p>
            <a:pPr lvl="1" fontAlgn="auto">
              <a:spcBef>
                <a:spcPts val="0"/>
              </a:spcBef>
              <a:buFont typeface="Arial"/>
              <a:buChar char="–"/>
              <a:defRPr/>
            </a:pPr>
            <a:r>
              <a:rPr lang="en-US" sz="2000" dirty="0"/>
              <a:t>Binary Classification</a:t>
            </a:r>
          </a:p>
          <a:p>
            <a:pPr lvl="2" fontAlgn="auto">
              <a:spcBef>
                <a:spcPts val="0"/>
              </a:spcBef>
              <a:buFont typeface="Arial"/>
              <a:buChar char="•"/>
              <a:defRPr/>
            </a:pPr>
            <a:r>
              <a:rPr lang="en-US" sz="2000" dirty="0"/>
              <a:t>Pass/fail</a:t>
            </a:r>
          </a:p>
          <a:p>
            <a:pPr lvl="2" fontAlgn="auto">
              <a:spcBef>
                <a:spcPts val="0"/>
              </a:spcBef>
              <a:buFont typeface="Arial"/>
              <a:buChar char="•"/>
              <a:defRPr/>
            </a:pPr>
            <a:r>
              <a:rPr lang="en-US" sz="2000" dirty="0"/>
              <a:t>Yes/no</a:t>
            </a:r>
          </a:p>
          <a:p>
            <a:pPr lvl="2" fontAlgn="auto">
              <a:spcBef>
                <a:spcPts val="0"/>
              </a:spcBef>
              <a:buFont typeface="Arial"/>
              <a:buChar char="•"/>
              <a:defRPr/>
            </a:pPr>
            <a:r>
              <a:rPr lang="en-US" sz="2000" dirty="0"/>
              <a:t>Customer selects a product or not </a:t>
            </a:r>
          </a:p>
          <a:p>
            <a:pPr lvl="2" fontAlgn="auto">
              <a:spcBef>
                <a:spcPts val="0"/>
              </a:spcBef>
              <a:buFont typeface="Arial"/>
              <a:buChar char="•"/>
              <a:defRPr/>
            </a:pPr>
            <a:r>
              <a:rPr lang="en-US" sz="2000" dirty="0"/>
              <a:t>Disease or no disease</a:t>
            </a:r>
          </a:p>
          <a:p>
            <a:pPr marL="914400" lvl="2" indent="0" fontAlgn="auto">
              <a:spcBef>
                <a:spcPts val="0"/>
              </a:spcBef>
              <a:buFont typeface="Arial"/>
              <a:buNone/>
              <a:defRPr/>
            </a:pPr>
            <a:endParaRPr lang="en-US" sz="2000" dirty="0"/>
          </a:p>
          <a:p>
            <a:pPr lvl="1" fontAlgn="auto">
              <a:spcBef>
                <a:spcPts val="0"/>
              </a:spcBef>
              <a:buFont typeface="Arial"/>
              <a:buChar char="–"/>
              <a:defRPr/>
            </a:pPr>
            <a:r>
              <a:rPr lang="en-US" sz="2000" dirty="0"/>
              <a:t>Multiclass classification</a:t>
            </a:r>
          </a:p>
          <a:p>
            <a:pPr lvl="2" fontAlgn="auto">
              <a:spcBef>
                <a:spcPts val="0"/>
              </a:spcBef>
              <a:buFont typeface="Arial"/>
              <a:buChar char="•"/>
              <a:defRPr/>
            </a:pPr>
            <a:r>
              <a:rPr lang="en-US" sz="2000" dirty="0"/>
              <a:t>Identify types of flowers</a:t>
            </a:r>
          </a:p>
          <a:p>
            <a:pPr lvl="2" fontAlgn="auto">
              <a:spcBef>
                <a:spcPts val="0"/>
              </a:spcBef>
              <a:buFont typeface="Arial"/>
              <a:buChar char="•"/>
              <a:defRPr/>
            </a:pPr>
            <a:r>
              <a:rPr lang="en-US" sz="2000" dirty="0"/>
              <a:t>Digits recognition</a:t>
            </a:r>
          </a:p>
          <a:p>
            <a:pPr lvl="2" fontAlgn="auto">
              <a:spcBef>
                <a:spcPts val="0"/>
              </a:spcBef>
              <a:buFont typeface="Arial"/>
              <a:buChar char="•"/>
              <a:defRPr/>
            </a:pPr>
            <a:r>
              <a:rPr lang="en-US" sz="2000" dirty="0"/>
              <a:t>Predicting wine types</a:t>
            </a:r>
          </a:p>
          <a:p>
            <a:pPr lvl="2" fontAlgn="auto">
              <a:spcBef>
                <a:spcPts val="0"/>
              </a:spcBef>
              <a:buFont typeface="Arial"/>
              <a:buChar char="•"/>
              <a:defRPr/>
            </a:pPr>
            <a:r>
              <a:rPr lang="en-US" sz="2000" dirty="0"/>
              <a:t>Classify several diseases</a:t>
            </a:r>
          </a:p>
          <a:p>
            <a:pPr lvl="2" fontAlgn="auto">
              <a:spcBef>
                <a:spcPts val="0"/>
              </a:spcBef>
              <a:buFont typeface="Arial"/>
              <a:buChar char="•"/>
              <a:defRPr/>
            </a:pPr>
            <a:endParaRPr lang="en-US" sz="2000" dirty="0"/>
          </a:p>
          <a:p>
            <a:pPr lvl="2" fontAlgn="auto">
              <a:spcBef>
                <a:spcPts val="0"/>
              </a:spcBef>
              <a:buFont typeface="Arial"/>
              <a:buChar char="•"/>
              <a:defRPr/>
            </a:pPr>
            <a:endParaRPr lang="en-US" sz="2000" dirty="0"/>
          </a:p>
          <a:p>
            <a:pPr marL="457200" lvl="1" indent="0" fontAlgn="auto">
              <a:spcBef>
                <a:spcPts val="0"/>
              </a:spcBef>
              <a:buFont typeface="Arial"/>
              <a:buNone/>
              <a:defRPr/>
            </a:pPr>
            <a:endParaRPr lang="en-US" sz="2400" dirty="0"/>
          </a:p>
          <a:p>
            <a:pPr marL="457200" lvl="1" indent="0" fontAlgn="auto">
              <a:spcBef>
                <a:spcPts val="0"/>
              </a:spcBef>
              <a:buFont typeface="Arial"/>
              <a:buNone/>
              <a:defRPr/>
            </a:pPr>
            <a:endParaRPr lang="en-US" sz="2400" dirty="0"/>
          </a:p>
          <a:p>
            <a:pPr fontAlgn="auto">
              <a:spcBef>
                <a:spcPts val="0"/>
              </a:spcBef>
              <a:buFont typeface="Arial"/>
              <a:buChar char="•"/>
              <a:defRPr/>
            </a:pPr>
            <a:endParaRPr lang="en-US" sz="2400" dirty="0"/>
          </a:p>
        </p:txBody>
      </p:sp>
      <p:sp>
        <p:nvSpPr>
          <p:cNvPr id="25604" name="Slide Number Placeholder 3">
            <a:extLst>
              <a:ext uri="{FF2B5EF4-FFF2-40B4-BE49-F238E27FC236}">
                <a16:creationId xmlns:a16="http://schemas.microsoft.com/office/drawing/2014/main" id="{421BB508-EED5-419E-957A-CA21297D4D3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C9F8145-42D8-48A0-A801-52091F150C84}" type="slidenum">
              <a:rPr lang="en-US" altLang="en-US">
                <a:solidFill>
                  <a:schemeClr val="bg1"/>
                </a:solidFill>
              </a:rPr>
              <a:pPr fontAlgn="base">
                <a:spcBef>
                  <a:spcPct val="0"/>
                </a:spcBef>
                <a:spcAft>
                  <a:spcPct val="0"/>
                </a:spcAft>
              </a:pPr>
              <a:t>16</a:t>
            </a:fld>
            <a:endParaRPr lang="en-US" altLang="en-US">
              <a:solidFill>
                <a:schemeClr val="bg1"/>
              </a:solidFill>
            </a:endParaRPr>
          </a:p>
        </p:txBody>
      </p:sp>
      <p:pic>
        <p:nvPicPr>
          <p:cNvPr id="6" name="Picture 2" descr="Image result for setosa virginica versicolor">
            <a:extLst>
              <a:ext uri="{FF2B5EF4-FFF2-40B4-BE49-F238E27FC236}">
                <a16:creationId xmlns:a16="http://schemas.microsoft.com/office/drawing/2014/main" id="{9102A538-646E-4C60-9390-50430AADA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808413"/>
            <a:ext cx="1862138"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Image result for digit recognition classification">
            <a:extLst>
              <a:ext uri="{FF2B5EF4-FFF2-40B4-BE49-F238E27FC236}">
                <a16:creationId xmlns:a16="http://schemas.microsoft.com/office/drawing/2014/main" id="{8C05B6CB-3022-4AC8-A08E-070DA44BE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481638"/>
            <a:ext cx="19192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F20CB417-05E2-42ED-92E2-344A6EEEF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688" y="3363913"/>
            <a:ext cx="2109787"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65A1D376-41FE-4302-B3E6-263EC364E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088" y="1169988"/>
            <a:ext cx="21097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Image result for win or lose">
            <a:extLst>
              <a:ext uri="{FF2B5EF4-FFF2-40B4-BE49-F238E27FC236}">
                <a16:creationId xmlns:a16="http://schemas.microsoft.com/office/drawing/2014/main" id="{ACB481F9-73C0-45AE-8D87-ED473DF8A9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575" y="1258888"/>
            <a:ext cx="1639888"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8F5D8967-3AF6-4F9E-84E3-6110CEB685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486025"/>
            <a:ext cx="19192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5C049547-F838-4D1B-959D-FF5BDC8AE1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3888" y="5086350"/>
            <a:ext cx="15954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 calcmode="lin" valueType="num">
                                      <p:cBhvr additive="base">
                                        <p:cTn id="25" dur="500" fill="hold"/>
                                        <p:tgtEl>
                                          <p:spTgt spid="7170"/>
                                        </p:tgtEl>
                                        <p:attrNameLst>
                                          <p:attrName>ppt_x</p:attrName>
                                        </p:attrNameLst>
                                      </p:cBhvr>
                                      <p:tavLst>
                                        <p:tav tm="0">
                                          <p:val>
                                            <p:strVal val="#ppt_x"/>
                                          </p:val>
                                        </p:tav>
                                        <p:tav tm="100000">
                                          <p:val>
                                            <p:strVal val="#ppt_x"/>
                                          </p:val>
                                        </p:tav>
                                      </p:tavLst>
                                    </p:anim>
                                    <p:anim calcmode="lin" valueType="num">
                                      <p:cBhvr additive="base">
                                        <p:cTn id="2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8196"/>
                                        </p:tgtEl>
                                        <p:attrNameLst>
                                          <p:attrName>style.visibility</p:attrName>
                                        </p:attrNameLst>
                                      </p:cBhvr>
                                      <p:to>
                                        <p:strVal val="visible"/>
                                      </p:to>
                                    </p:set>
                                    <p:anim calcmode="lin" valueType="num">
                                      <p:cBhvr additive="base">
                                        <p:cTn id="77" dur="500" fill="hold"/>
                                        <p:tgtEl>
                                          <p:spTgt spid="8196"/>
                                        </p:tgtEl>
                                        <p:attrNameLst>
                                          <p:attrName>ppt_x</p:attrName>
                                        </p:attrNameLst>
                                      </p:cBhvr>
                                      <p:tavLst>
                                        <p:tav tm="0">
                                          <p:val>
                                            <p:strVal val="#ppt_x"/>
                                          </p:val>
                                        </p:tav>
                                        <p:tav tm="100000">
                                          <p:val>
                                            <p:strVal val="#ppt_x"/>
                                          </p:val>
                                        </p:tav>
                                      </p:tavLst>
                                    </p:anim>
                                    <p:anim calcmode="lin" valueType="num">
                                      <p:cBhvr additive="base">
                                        <p:cTn id="7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E0B6-D375-4290-AC6C-A786254250F1}"/>
              </a:ext>
            </a:extLst>
          </p:cNvPr>
          <p:cNvSpPr>
            <a:spLocks noGrp="1"/>
          </p:cNvSpPr>
          <p:nvPr>
            <p:ph type="title"/>
          </p:nvPr>
        </p:nvSpPr>
        <p:spPr>
          <a:xfrm>
            <a:off x="457200" y="29369"/>
            <a:ext cx="8229600" cy="668338"/>
          </a:xfrm>
        </p:spPr>
        <p:txBody>
          <a:bodyPr>
            <a:normAutofit fontScale="90000"/>
          </a:bodyPr>
          <a:lstStyle/>
          <a:p>
            <a:pPr fontAlgn="auto">
              <a:spcAft>
                <a:spcPts val="0"/>
              </a:spcAft>
              <a:defRPr/>
            </a:pPr>
            <a:r>
              <a:rPr lang="en-US" b="0" dirty="0">
                <a:solidFill>
                  <a:srgbClr val="0070C0"/>
                </a:solidFill>
                <a:latin typeface="Times New Roman" panose="02020603050405020304" pitchFamily="18" charset="0"/>
                <a:cs typeface="Times New Roman" panose="02020603050405020304" pitchFamily="18" charset="0"/>
              </a:rPr>
              <a:t>Classification Algorithms</a:t>
            </a:r>
          </a:p>
        </p:txBody>
      </p:sp>
      <p:sp>
        <p:nvSpPr>
          <p:cNvPr id="26627" name="Content Placeholder 2">
            <a:extLst>
              <a:ext uri="{FF2B5EF4-FFF2-40B4-BE49-F238E27FC236}">
                <a16:creationId xmlns:a16="http://schemas.microsoft.com/office/drawing/2014/main" id="{A1DACFC6-841B-41A1-8840-2FB049409903}"/>
              </a:ext>
            </a:extLst>
          </p:cNvPr>
          <p:cNvSpPr>
            <a:spLocks noGrp="1" noChangeArrowheads="1"/>
          </p:cNvSpPr>
          <p:nvPr>
            <p:ph idx="1"/>
          </p:nvPr>
        </p:nvSpPr>
        <p:spPr>
          <a:xfrm>
            <a:off x="304800" y="827088"/>
            <a:ext cx="8229600" cy="5259387"/>
          </a:xfrm>
        </p:spPr>
        <p:txBody>
          <a:bodyPr/>
          <a:lstStyle/>
          <a:p>
            <a:pPr lvl="1"/>
            <a:r>
              <a:rPr lang="en-US" altLang="en-US" sz="2400">
                <a:latin typeface="Helvetica" panose="020B0604020202020204" pitchFamily="34" charset="0"/>
                <a:cs typeface="Helvetica" panose="020B0604020202020204" pitchFamily="34" charset="0"/>
              </a:rPr>
              <a:t>There are a number of ML classification algorithms</a:t>
            </a:r>
            <a:r>
              <a:rPr lang="en-US" altLang="en-US" sz="2000">
                <a:latin typeface="Helvetica" panose="020B0604020202020204" pitchFamily="34" charset="0"/>
                <a:cs typeface="Helvetica" panose="020B0604020202020204" pitchFamily="34" charset="0"/>
              </a:rPr>
              <a:t>:</a:t>
            </a:r>
          </a:p>
          <a:p>
            <a:endParaRPr lang="en-US" altLang="en-US" sz="2000">
              <a:latin typeface="Helvetica" panose="020B0604020202020204" pitchFamily="34" charset="0"/>
              <a:cs typeface="Helvetica" panose="020B0604020202020204" pitchFamily="34" charset="0"/>
            </a:endParaRPr>
          </a:p>
        </p:txBody>
      </p:sp>
      <p:sp>
        <p:nvSpPr>
          <p:cNvPr id="26628" name="Slide Number Placeholder 3">
            <a:extLst>
              <a:ext uri="{FF2B5EF4-FFF2-40B4-BE49-F238E27FC236}">
                <a16:creationId xmlns:a16="http://schemas.microsoft.com/office/drawing/2014/main" id="{55A0FBEB-0A7E-480D-862E-B2458D3E2F9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760B4B6-FA00-425A-811A-3123D6AC4FB1}" type="slidenum">
              <a:rPr lang="en-US" altLang="en-US">
                <a:solidFill>
                  <a:schemeClr val="bg1"/>
                </a:solidFill>
              </a:rPr>
              <a:pPr fontAlgn="base">
                <a:spcBef>
                  <a:spcPct val="0"/>
                </a:spcBef>
                <a:spcAft>
                  <a:spcPct val="0"/>
                </a:spcAft>
              </a:pPr>
              <a:t>17</a:t>
            </a:fld>
            <a:endParaRPr lang="en-US" altLang="en-US">
              <a:solidFill>
                <a:schemeClr val="bg1"/>
              </a:solidFill>
            </a:endParaRPr>
          </a:p>
        </p:txBody>
      </p:sp>
      <p:graphicFrame>
        <p:nvGraphicFramePr>
          <p:cNvPr id="6" name="Diagram 5">
            <a:extLst>
              <a:ext uri="{FF2B5EF4-FFF2-40B4-BE49-F238E27FC236}">
                <a16:creationId xmlns:a16="http://schemas.microsoft.com/office/drawing/2014/main" id="{FEACCB09-226E-4819-969D-34DC75050456}"/>
              </a:ext>
            </a:extLst>
          </p:cNvPr>
          <p:cNvGraphicFramePr/>
          <p:nvPr/>
        </p:nvGraphicFramePr>
        <p:xfrm>
          <a:off x="963038" y="1410511"/>
          <a:ext cx="6741268" cy="4676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5EFF-8BD3-403E-87D8-6549683BBC06}"/>
              </a:ext>
            </a:extLst>
          </p:cNvPr>
          <p:cNvSpPr>
            <a:spLocks noGrp="1"/>
          </p:cNvSpPr>
          <p:nvPr>
            <p:ph type="title"/>
          </p:nvPr>
        </p:nvSpPr>
        <p:spPr>
          <a:xfrm>
            <a:off x="228600" y="61913"/>
            <a:ext cx="8229600" cy="404812"/>
          </a:xfrm>
        </p:spPr>
        <p:txBody>
          <a:bodyPr>
            <a:noAutofit/>
          </a:bodyPr>
          <a:lstStyle/>
          <a:p>
            <a:pPr fontAlgn="auto">
              <a:spcAft>
                <a:spcPts val="0"/>
              </a:spcAft>
              <a:defRPr/>
            </a:pPr>
            <a:r>
              <a:rPr lang="en-US" sz="3400" b="0" dirty="0">
                <a:solidFill>
                  <a:srgbClr val="0070C0"/>
                </a:solidFill>
              </a:rPr>
              <a:t>Classification: Logistic Regression</a:t>
            </a:r>
          </a:p>
        </p:txBody>
      </p:sp>
      <p:graphicFrame>
        <p:nvGraphicFramePr>
          <p:cNvPr id="10" name="Object 9">
            <a:extLst>
              <a:ext uri="{FF2B5EF4-FFF2-40B4-BE49-F238E27FC236}">
                <a16:creationId xmlns:a16="http://schemas.microsoft.com/office/drawing/2014/main" id="{1E513ED3-15F1-4D77-85F9-0A683AF9A55A}"/>
              </a:ext>
            </a:extLst>
          </p:cNvPr>
          <p:cNvGraphicFramePr>
            <a:graphicFrameLocks noChangeAspect="1"/>
          </p:cNvGraphicFramePr>
          <p:nvPr/>
        </p:nvGraphicFramePr>
        <p:xfrm>
          <a:off x="228600" y="1563688"/>
          <a:ext cx="3478213" cy="749300"/>
        </p:xfrm>
        <a:graphic>
          <a:graphicData uri="http://schemas.openxmlformats.org/presentationml/2006/ole">
            <mc:AlternateContent xmlns:mc="http://schemas.openxmlformats.org/markup-compatibility/2006">
              <mc:Choice xmlns:v="urn:schemas-microsoft-com:vml" Requires="v">
                <p:oleObj spid="_x0000_s27735" name="Equation" r:id="rId4" imgW="1701720" imgH="368280" progId="Equation.DSMT4">
                  <p:embed/>
                </p:oleObj>
              </mc:Choice>
              <mc:Fallback>
                <p:oleObj name="Equation" r:id="rId4" imgW="1701720" imgH="36828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63688"/>
                        <a:ext cx="34782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2" name="Picture 5">
            <a:extLst>
              <a:ext uri="{FF2B5EF4-FFF2-40B4-BE49-F238E27FC236}">
                <a16:creationId xmlns:a16="http://schemas.microsoft.com/office/drawing/2014/main" id="{FF7EC7EF-9BC5-4541-8DC1-F740783FAF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213" y="1082675"/>
            <a:ext cx="4268787"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1">
            <a:extLst>
              <a:ext uri="{FF2B5EF4-FFF2-40B4-BE49-F238E27FC236}">
                <a16:creationId xmlns:a16="http://schemas.microsoft.com/office/drawing/2014/main" id="{F256901C-4B11-491A-BA58-166B0256C8D1}"/>
              </a:ext>
            </a:extLst>
          </p:cNvPr>
          <p:cNvSpPr txBox="1">
            <a:spLocks noChangeArrowheads="1"/>
          </p:cNvSpPr>
          <p:nvPr/>
        </p:nvSpPr>
        <p:spPr bwMode="auto">
          <a:xfrm>
            <a:off x="5429250" y="650875"/>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t>Y = 1 (Phishing ), Y = 0 (Normal)</a:t>
            </a:r>
          </a:p>
        </p:txBody>
      </p:sp>
      <p:sp>
        <p:nvSpPr>
          <p:cNvPr id="27654" name="Rectangle 2">
            <a:extLst>
              <a:ext uri="{FF2B5EF4-FFF2-40B4-BE49-F238E27FC236}">
                <a16:creationId xmlns:a16="http://schemas.microsoft.com/office/drawing/2014/main" id="{9A582207-40B8-4049-9306-0C146DC7455B}"/>
              </a:ext>
            </a:extLst>
          </p:cNvPr>
          <p:cNvSpPr>
            <a:spLocks noChangeArrowheads="1"/>
          </p:cNvSpPr>
          <p:nvPr/>
        </p:nvSpPr>
        <p:spPr bwMode="auto">
          <a:xfrm>
            <a:off x="15875" y="611188"/>
            <a:ext cx="4479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0070C0"/>
                </a:solidFill>
              </a:rPr>
              <a:t>Ex: Predicting if a website link is Phishing or not </a:t>
            </a:r>
          </a:p>
        </p:txBody>
      </p:sp>
      <p:sp>
        <p:nvSpPr>
          <p:cNvPr id="20" name="Rectangle 19">
            <a:extLst>
              <a:ext uri="{FF2B5EF4-FFF2-40B4-BE49-F238E27FC236}">
                <a16:creationId xmlns:a16="http://schemas.microsoft.com/office/drawing/2014/main" id="{22FBFD75-5DB7-43E9-B8AD-4766A458BC8C}"/>
              </a:ext>
            </a:extLst>
          </p:cNvPr>
          <p:cNvSpPr>
            <a:spLocks noRot="1" noChangeAspect="1" noMove="1" noResize="1" noEditPoints="1" noAdjustHandles="1" noChangeArrowheads="1" noChangeShapeType="1" noTextEdit="1"/>
          </p:cNvSpPr>
          <p:nvPr/>
        </p:nvSpPr>
        <p:spPr>
          <a:xfrm>
            <a:off x="114934" y="3802447"/>
            <a:ext cx="4868670" cy="999633"/>
          </a:xfrm>
          <a:prstGeom prst="rect">
            <a:avLst/>
          </a:prstGeom>
          <a:blipFill>
            <a:blip r:embed="rId7"/>
            <a:stretch>
              <a:fillRect l="-1377" b="-9756"/>
            </a:stretch>
          </a:blipFill>
        </p:spPr>
        <p:txBody>
          <a:bodyPr/>
          <a:lstStyle/>
          <a:p>
            <a:r>
              <a:rPr lang="en-US">
                <a:noFill/>
              </a:rPr>
              <a:t> </a:t>
            </a:r>
          </a:p>
        </p:txBody>
      </p:sp>
      <p:sp>
        <p:nvSpPr>
          <p:cNvPr id="11" name="Object 10">
            <a:extLst>
              <a:ext uri="{FF2B5EF4-FFF2-40B4-BE49-F238E27FC236}">
                <a16:creationId xmlns:a16="http://schemas.microsoft.com/office/drawing/2014/main" id="{B6A7ED39-CF54-471D-9255-A10F86FFAB29}"/>
              </a:ext>
            </a:extLst>
          </p:cNvPr>
          <p:cNvSpPr txBox="1">
            <a:spLocks noRot="1" noChangeAspect="1" noMove="1" noResize="1" noEditPoints="1" noAdjustHandles="1" noChangeArrowheads="1" noChangeShapeType="1" noTextEdit="1"/>
          </p:cNvSpPr>
          <p:nvPr/>
        </p:nvSpPr>
        <p:spPr>
          <a:xfrm>
            <a:off x="198120" y="3126076"/>
            <a:ext cx="3477518" cy="938684"/>
          </a:xfrm>
          <a:prstGeom prst="rect">
            <a:avLst/>
          </a:prstGeom>
          <a:blipFill>
            <a:blip r:embed="rId8"/>
            <a:stretch>
              <a:fillRect/>
            </a:stretch>
          </a:blipFill>
        </p:spPr>
        <p:txBody>
          <a:bodyPr/>
          <a:lstStyle/>
          <a:p>
            <a:r>
              <a:rPr lang="en-US">
                <a:noFill/>
              </a:rPr>
              <a:t> </a:t>
            </a:r>
          </a:p>
        </p:txBody>
      </p:sp>
      <p:sp>
        <p:nvSpPr>
          <p:cNvPr id="13" name="Object 12">
            <a:extLst>
              <a:ext uri="{FF2B5EF4-FFF2-40B4-BE49-F238E27FC236}">
                <a16:creationId xmlns:a16="http://schemas.microsoft.com/office/drawing/2014/main" id="{B7B59C6C-5BCE-43A8-A60D-60AD9AB40987}"/>
              </a:ext>
            </a:extLst>
          </p:cNvPr>
          <p:cNvSpPr txBox="1">
            <a:spLocks noRot="1" noChangeAspect="1" noMove="1" noResize="1" noEditPoints="1" noAdjustHandles="1" noChangeArrowheads="1" noChangeShapeType="1" noTextEdit="1"/>
          </p:cNvSpPr>
          <p:nvPr/>
        </p:nvSpPr>
        <p:spPr>
          <a:xfrm>
            <a:off x="228600" y="2498725"/>
            <a:ext cx="1524000" cy="688584"/>
          </a:xfrm>
          <a:prstGeom prst="rect">
            <a:avLst/>
          </a:prstGeom>
          <a:blipFill>
            <a:blip r:embed="rId9"/>
            <a:stretch>
              <a:fillRect/>
            </a:stretch>
          </a:blipFill>
        </p:spPr>
        <p:txBody>
          <a:bodyPr/>
          <a:lstStyle/>
          <a:p>
            <a:r>
              <a:rPr lang="en-US">
                <a:noFill/>
              </a:rPr>
              <a:t> </a:t>
            </a:r>
          </a:p>
        </p:txBody>
      </p:sp>
      <p:sp>
        <p:nvSpPr>
          <p:cNvPr id="15" name="TextBox 14">
            <a:extLst>
              <a:ext uri="{FF2B5EF4-FFF2-40B4-BE49-F238E27FC236}">
                <a16:creationId xmlns:a16="http://schemas.microsoft.com/office/drawing/2014/main" id="{888B5758-2D20-4E44-BA45-E8EB6213ADE6}"/>
              </a:ext>
            </a:extLst>
          </p:cNvPr>
          <p:cNvSpPr txBox="1">
            <a:spLocks noChangeArrowheads="1"/>
          </p:cNvSpPr>
          <p:nvPr/>
        </p:nvSpPr>
        <p:spPr bwMode="auto">
          <a:xfrm>
            <a:off x="133350" y="5859463"/>
            <a:ext cx="3473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200"/>
              <a:t>If Sigmoid(Z) &lt; 0.5, Predict </a:t>
            </a:r>
          </a:p>
        </p:txBody>
      </p:sp>
      <p:sp>
        <p:nvSpPr>
          <p:cNvPr id="16" name="Object 15">
            <a:extLst>
              <a:ext uri="{FF2B5EF4-FFF2-40B4-BE49-F238E27FC236}">
                <a16:creationId xmlns:a16="http://schemas.microsoft.com/office/drawing/2014/main" id="{43503456-D683-4F7C-935E-F2F469D2145A}"/>
              </a:ext>
            </a:extLst>
          </p:cNvPr>
          <p:cNvSpPr txBox="1">
            <a:spLocks noRot="1" noChangeAspect="1" noMove="1" noResize="1" noEditPoints="1" noAdjustHandles="1" noChangeArrowheads="1" noChangeShapeType="1" noTextEdit="1"/>
          </p:cNvSpPr>
          <p:nvPr/>
        </p:nvSpPr>
        <p:spPr>
          <a:xfrm>
            <a:off x="3587911" y="5815749"/>
            <a:ext cx="695325" cy="528637"/>
          </a:xfrm>
          <a:prstGeom prst="rect">
            <a:avLst/>
          </a:prstGeom>
          <a:blipFill>
            <a:blip r:embed="rId10"/>
            <a:stretch>
              <a:fillRect/>
            </a:stretch>
          </a:blipFill>
        </p:spPr>
        <p:txBody>
          <a:bodyPr/>
          <a:lstStyle/>
          <a:p>
            <a:r>
              <a:rPr lang="en-US">
                <a:noFill/>
              </a:rPr>
              <a:t> </a:t>
            </a:r>
          </a:p>
        </p:txBody>
      </p:sp>
      <p:sp>
        <p:nvSpPr>
          <p:cNvPr id="17" name="TextBox 16">
            <a:extLst>
              <a:ext uri="{FF2B5EF4-FFF2-40B4-BE49-F238E27FC236}">
                <a16:creationId xmlns:a16="http://schemas.microsoft.com/office/drawing/2014/main" id="{C7C13A97-3E2A-471A-9CD8-9404CA3AAC8B}"/>
              </a:ext>
            </a:extLst>
          </p:cNvPr>
          <p:cNvSpPr txBox="1">
            <a:spLocks noChangeArrowheads="1"/>
          </p:cNvSpPr>
          <p:nvPr/>
        </p:nvSpPr>
        <p:spPr bwMode="auto">
          <a:xfrm>
            <a:off x="114300" y="5191125"/>
            <a:ext cx="3473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200"/>
              <a:t>If Sigmoid(Z )&gt; 0.5, Predict </a:t>
            </a:r>
          </a:p>
        </p:txBody>
      </p:sp>
      <p:sp>
        <p:nvSpPr>
          <p:cNvPr id="18" name="Object 17">
            <a:extLst>
              <a:ext uri="{FF2B5EF4-FFF2-40B4-BE49-F238E27FC236}">
                <a16:creationId xmlns:a16="http://schemas.microsoft.com/office/drawing/2014/main" id="{6F179D84-E727-44FD-8988-6775D5B67DA6}"/>
              </a:ext>
            </a:extLst>
          </p:cNvPr>
          <p:cNvSpPr txBox="1">
            <a:spLocks noRot="1" noChangeAspect="1" noMove="1" noResize="1" noEditPoints="1" noAdjustHandles="1" noChangeArrowheads="1" noChangeShapeType="1" noTextEdit="1"/>
          </p:cNvSpPr>
          <p:nvPr/>
        </p:nvSpPr>
        <p:spPr>
          <a:xfrm>
            <a:off x="3576739" y="5171388"/>
            <a:ext cx="739775" cy="576263"/>
          </a:xfrm>
          <a:prstGeom prst="rect">
            <a:avLst/>
          </a:prstGeom>
          <a:blipFill>
            <a:blip r:embed="rId11"/>
            <a:stretch>
              <a:fillRect/>
            </a:stretch>
          </a:blipFill>
        </p:spPr>
        <p:txBody>
          <a:bodyPr/>
          <a:lstStyle/>
          <a:p>
            <a:r>
              <a:rPr lang="en-US">
                <a:noFill/>
              </a:rPr>
              <a:t> </a:t>
            </a:r>
          </a:p>
        </p:txBody>
      </p:sp>
      <p:pic>
        <p:nvPicPr>
          <p:cNvPr id="9" name="Picture 8">
            <a:extLst>
              <a:ext uri="{FF2B5EF4-FFF2-40B4-BE49-F238E27FC236}">
                <a16:creationId xmlns:a16="http://schemas.microsoft.com/office/drawing/2014/main" id="{B5ECCE70-67C6-4CCE-8F4A-4D55CA14A6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5213" y="4110038"/>
            <a:ext cx="4135437"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 calcmode="lin" valueType="num">
                                      <p:cBhvr additive="base">
                                        <p:cTn id="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E0A1-FEBD-450B-8EBF-8C9D1C244F83}"/>
              </a:ext>
            </a:extLst>
          </p:cNvPr>
          <p:cNvSpPr>
            <a:spLocks noGrp="1"/>
          </p:cNvSpPr>
          <p:nvPr>
            <p:ph type="title"/>
          </p:nvPr>
        </p:nvSpPr>
        <p:spPr>
          <a:xfrm>
            <a:off x="527750" y="34993"/>
            <a:ext cx="8229600" cy="512762"/>
          </a:xfrm>
        </p:spPr>
        <p:txBody>
          <a:bodyPr>
            <a:normAutofit fontScale="90000"/>
          </a:bodyPr>
          <a:lstStyle/>
          <a:p>
            <a:pPr fontAlgn="auto">
              <a:spcAft>
                <a:spcPts val="0"/>
              </a:spcAft>
              <a:defRPr/>
            </a:pPr>
            <a:r>
              <a:rPr lang="en-US" b="0" dirty="0">
                <a:solidFill>
                  <a:srgbClr val="0070C0"/>
                </a:solidFill>
              </a:rPr>
              <a:t>Algorithm </a:t>
            </a:r>
          </a:p>
        </p:txBody>
      </p:sp>
      <p:sp>
        <p:nvSpPr>
          <p:cNvPr id="3" name="Content Placeholder 2">
            <a:extLst>
              <a:ext uri="{FF2B5EF4-FFF2-40B4-BE49-F238E27FC236}">
                <a16:creationId xmlns:a16="http://schemas.microsoft.com/office/drawing/2014/main" id="{2D425ECC-E813-436E-BCEE-4586B8199E09}"/>
              </a:ext>
            </a:extLst>
          </p:cNvPr>
          <p:cNvSpPr>
            <a:spLocks noGrp="1"/>
          </p:cNvSpPr>
          <p:nvPr>
            <p:ph idx="1"/>
          </p:nvPr>
        </p:nvSpPr>
        <p:spPr>
          <a:xfrm>
            <a:off x="159089" y="547755"/>
            <a:ext cx="8677275" cy="5562600"/>
          </a:xfrm>
        </p:spPr>
        <p:txBody>
          <a:bodyPr rtlCol="0">
            <a:normAutofit/>
          </a:bodyPr>
          <a:lstStyle/>
          <a:p>
            <a:pPr marL="914400" lvl="1" indent="-514350" fontAlgn="auto">
              <a:spcBef>
                <a:spcPts val="0"/>
              </a:spcBef>
              <a:buFont typeface="Arial"/>
              <a:buAutoNum type="arabicPeriod"/>
              <a:defRPr/>
            </a:pPr>
            <a:r>
              <a:rPr lang="en-US" sz="2200" dirty="0">
                <a:effectLst>
                  <a:outerShdw blurRad="38100" dist="38100" dir="2700000" algn="tl">
                    <a:srgbClr val="000000">
                      <a:alpha val="43137"/>
                    </a:srgbClr>
                  </a:outerShdw>
                </a:effectLst>
                <a:latin typeface="+mn-lt"/>
                <a:cs typeface="Helvetica" panose="020B0604020202020204" pitchFamily="34" charset="0"/>
              </a:rPr>
              <a:t>Initialize</a:t>
            </a:r>
          </a:p>
          <a:p>
            <a:pPr marL="0" indent="0" fontAlgn="auto">
              <a:spcBef>
                <a:spcPts val="0"/>
              </a:spcBef>
              <a:buNone/>
              <a:defRPr/>
            </a:pPr>
            <a:endParaRPr lang="en-US" sz="1500" dirty="0"/>
          </a:p>
          <a:p>
            <a:pPr marL="0" indent="0" fontAlgn="auto">
              <a:spcBef>
                <a:spcPts val="0"/>
              </a:spcBef>
              <a:buFont typeface="Arial"/>
              <a:buNone/>
              <a:defRPr/>
            </a:pPr>
            <a:r>
              <a:rPr lang="en-US" sz="2400" b="0" dirty="0"/>
              <a:t>Loop over some iterations or until Error is Minimized</a:t>
            </a:r>
          </a:p>
          <a:p>
            <a:pPr marL="0" indent="0" fontAlgn="auto">
              <a:spcBef>
                <a:spcPts val="0"/>
              </a:spcBef>
              <a:buFont typeface="Arial"/>
              <a:buNone/>
              <a:defRPr/>
            </a:pPr>
            <a:endParaRPr lang="en-US" sz="6200" dirty="0"/>
          </a:p>
          <a:p>
            <a:pPr marL="457200" lvl="1" indent="0" fontAlgn="auto">
              <a:spcBef>
                <a:spcPts val="0"/>
              </a:spcBef>
              <a:buFont typeface="Arial"/>
              <a:buNone/>
              <a:defRPr/>
            </a:pPr>
            <a:r>
              <a:rPr lang="en-US" dirty="0"/>
              <a:t>  </a:t>
            </a:r>
          </a:p>
        </p:txBody>
      </p:sp>
      <mc:AlternateContent xmlns:mc="http://schemas.openxmlformats.org/markup-compatibility/2006" xmlns:a14="http://schemas.microsoft.com/office/drawing/2010/main">
        <mc:Choice Requires="a14">
          <p:sp>
            <p:nvSpPr>
              <p:cNvPr id="29700" name="Object 3">
                <a:extLst>
                  <a:ext uri="{FF2B5EF4-FFF2-40B4-BE49-F238E27FC236}">
                    <a16:creationId xmlns:a16="http://schemas.microsoft.com/office/drawing/2014/main" id="{9A40CCEB-1560-4331-B923-10BD5A96B8F8}"/>
                  </a:ext>
                </a:extLst>
              </p:cNvPr>
              <p:cNvSpPr txBox="1"/>
              <p:nvPr/>
            </p:nvSpPr>
            <p:spPr bwMode="auto">
              <a:xfrm>
                <a:off x="2332872" y="590607"/>
                <a:ext cx="882650" cy="5286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0</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1</m:t>
                          </m:r>
                        </m:sub>
                      </m:sSub>
                    </m:oMath>
                  </m:oMathPara>
                </a14:m>
                <a:endParaRPr lang="en-US" sz="2200" dirty="0"/>
              </a:p>
            </p:txBody>
          </p:sp>
        </mc:Choice>
        <mc:Fallback xmlns="">
          <p:sp>
            <p:nvSpPr>
              <p:cNvPr id="29700" name="Object 3">
                <a:extLst>
                  <a:ext uri="{FF2B5EF4-FFF2-40B4-BE49-F238E27FC236}">
                    <a16:creationId xmlns:a16="http://schemas.microsoft.com/office/drawing/2014/main" id="{9A40CCEB-1560-4331-B923-10BD5A96B8F8}"/>
                  </a:ext>
                </a:extLst>
              </p:cNvPr>
              <p:cNvSpPr txBox="1">
                <a:spLocks noRot="1" noChangeAspect="1" noMove="1" noResize="1" noEditPoints="1" noAdjustHandles="1" noChangeArrowheads="1" noChangeShapeType="1" noTextEdit="1"/>
              </p:cNvSpPr>
              <p:nvPr/>
            </p:nvSpPr>
            <p:spPr bwMode="auto">
              <a:xfrm>
                <a:off x="2332872" y="590607"/>
                <a:ext cx="882650" cy="528637"/>
              </a:xfrm>
              <a:prstGeom prst="rect">
                <a:avLst/>
              </a:prstGeom>
              <a:blipFill>
                <a:blip r:embed="rId3"/>
                <a:stretch>
                  <a:fillRect l="-486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4" name="Object 7">
                <a:extLst>
                  <a:ext uri="{FF2B5EF4-FFF2-40B4-BE49-F238E27FC236}">
                    <a16:creationId xmlns:a16="http://schemas.microsoft.com/office/drawing/2014/main" id="{6821E440-BB17-4EEA-B6A6-7CF0CEF405EB}"/>
                  </a:ext>
                </a:extLst>
              </p:cNvPr>
              <p:cNvSpPr txBox="1"/>
              <p:nvPr/>
            </p:nvSpPr>
            <p:spPr bwMode="auto">
              <a:xfrm>
                <a:off x="692150" y="3122613"/>
                <a:ext cx="7227888" cy="756104"/>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𝐸𝑟𝑟𝑜𝑟</m:t>
                      </m:r>
                      <m:r>
                        <a:rPr lang="en-US" sz="2000" i="1" smtClean="0">
                          <a:solidFill>
                            <a:srgbClr val="000000"/>
                          </a:solidFill>
                          <a:latin typeface="Cambria Math" panose="02040503050406030204" pitchFamily="18" charset="0"/>
                        </a:rPr>
                        <m:t>=</m:t>
                      </m:r>
                      <m:nary>
                        <m:naryPr>
                          <m:chr m:val="∑"/>
                          <m:subHide m:val="on"/>
                          <m:supHide m:val="on"/>
                          <m:ctrlPr>
                            <a:rPr lang="en-US" sz="2000" i="1">
                              <a:solidFill>
                                <a:srgbClr val="000000"/>
                              </a:solidFill>
                              <a:latin typeface="Cambria Math" panose="02040503050406030204" pitchFamily="18" charset="0"/>
                            </a:rPr>
                          </m:ctrlPr>
                        </m:naryPr>
                        <m:sub/>
                        <m:sup/>
                        <m:e>
                          <m:d>
                            <m:dPr>
                              <m:begChr m:val="["/>
                              <m:endChr m:val="]"/>
                              <m:ctrlPr>
                                <a:rPr lang="en-US" sz="2000" i="1">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𝑌</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log</m:t>
                                  </m:r>
                                </m:fName>
                                <m:e>
                                  <m:r>
                                    <a:rPr lang="en-US" sz="2000" i="1">
                                      <a:solidFill>
                                        <a:srgbClr val="000000"/>
                                      </a:solidFill>
                                      <a:latin typeface="Cambria Math" panose="02040503050406030204" pitchFamily="18" charset="0"/>
                                    </a:rPr>
                                    <m:t>(</m:t>
                                  </m:r>
                                  <m:limUpp>
                                    <m:limUppPr>
                                      <m:ctrlPr>
                                        <a:rPr lang="en-US" sz="2000" i="1">
                                          <a:solidFill>
                                            <a:srgbClr val="000000"/>
                                          </a:solidFill>
                                          <a:latin typeface="Cambria Math" panose="02040503050406030204" pitchFamily="18" charset="0"/>
                                        </a:rPr>
                                      </m:ctrlPr>
                                    </m:limUppPr>
                                    <m:e>
                                      <m:r>
                                        <a:rPr lang="en-US" sz="2000" i="1">
                                          <a:solidFill>
                                            <a:srgbClr val="000000"/>
                                          </a:solidFill>
                                          <a:latin typeface="Cambria Math" panose="02040503050406030204" pitchFamily="18" charset="0"/>
                                        </a:rPr>
                                        <m:t>𝑌</m:t>
                                      </m:r>
                                    </m:e>
                                    <m:lim>
                                      <m:r>
                                        <m:rPr>
                                          <m:sty m:val="p"/>
                                        </m:rPr>
                                        <a:rPr lang="en-US" sz="2000" i="1">
                                          <a:solidFill>
                                            <a:srgbClr val="000000"/>
                                          </a:solidFill>
                                          <a:latin typeface="Cambria Math" panose="02040503050406030204" pitchFamily="18" charset="0"/>
                                        </a:rPr>
                                        <m:t>Λ</m:t>
                                      </m:r>
                                    </m:lim>
                                  </m:limUpp>
                                </m:e>
                              </m:func>
                              <m:r>
                                <a:rPr lang="en-US" sz="2000" i="1">
                                  <a:solidFill>
                                    <a:srgbClr val="000000"/>
                                  </a:solidFill>
                                  <a:latin typeface="Cambria Math" panose="02040503050406030204" pitchFamily="18" charset="0"/>
                                </a:rPr>
                                <m:t>)+(1−</m:t>
                              </m:r>
                              <m:r>
                                <a:rPr lang="en-US" sz="2000" b="0" i="1" smtClean="0">
                                  <a:solidFill>
                                    <a:srgbClr val="000000"/>
                                  </a:solidFill>
                                  <a:latin typeface="Cambria Math" panose="02040503050406030204" pitchFamily="18" charset="0"/>
                                </a:rPr>
                                <m:t>𝑌</m:t>
                              </m:r>
                              <m:r>
                                <a:rPr lang="en-US" sz="2000" i="1">
                                  <a:solidFill>
                                    <a:srgbClr val="000000"/>
                                  </a:solidFill>
                                  <a:latin typeface="Cambria Math" panose="02040503050406030204" pitchFamily="18" charset="0"/>
                                </a:rPr>
                                <m:t>)∗</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log</m:t>
                                  </m:r>
                                </m:fName>
                                <m:e>
                                  <m:r>
                                    <a:rPr lang="en-US" sz="2000" i="1">
                                      <a:solidFill>
                                        <a:srgbClr val="000000"/>
                                      </a:solidFill>
                                      <a:latin typeface="Cambria Math" panose="02040503050406030204" pitchFamily="18" charset="0"/>
                                    </a:rPr>
                                    <m:t>(</m:t>
                                  </m:r>
                                </m:e>
                              </m:func>
                              <m:r>
                                <a:rPr lang="en-US" sz="2000" i="1">
                                  <a:solidFill>
                                    <a:srgbClr val="000000"/>
                                  </a:solidFill>
                                  <a:latin typeface="Cambria Math" panose="02040503050406030204" pitchFamily="18" charset="0"/>
                                </a:rPr>
                                <m:t>1−</m:t>
                              </m:r>
                              <m:limUpp>
                                <m:limUppPr>
                                  <m:ctrlPr>
                                    <a:rPr lang="en-US" sz="2000" i="1">
                                      <a:solidFill>
                                        <a:srgbClr val="000000"/>
                                      </a:solidFill>
                                      <a:latin typeface="Cambria Math" panose="02040503050406030204" pitchFamily="18" charset="0"/>
                                    </a:rPr>
                                  </m:ctrlPr>
                                </m:limUppPr>
                                <m:e>
                                  <m:r>
                                    <a:rPr lang="en-US" sz="2000" i="1">
                                      <a:solidFill>
                                        <a:srgbClr val="000000"/>
                                      </a:solidFill>
                                      <a:latin typeface="Cambria Math" panose="02040503050406030204" pitchFamily="18" charset="0"/>
                                    </a:rPr>
                                    <m:t>𝑌</m:t>
                                  </m:r>
                                </m:e>
                                <m:lim>
                                  <m:r>
                                    <m:rPr>
                                      <m:sty m:val="p"/>
                                    </m:rPr>
                                    <a:rPr lang="en-US" sz="2000" i="1">
                                      <a:solidFill>
                                        <a:srgbClr val="000000"/>
                                      </a:solidFill>
                                      <a:latin typeface="Cambria Math" panose="02040503050406030204" pitchFamily="18" charset="0"/>
                                    </a:rPr>
                                    <m:t>Λ</m:t>
                                  </m:r>
                                </m:lim>
                              </m:limUpp>
                              <m:r>
                                <a:rPr lang="en-US" sz="2000" i="1">
                                  <a:solidFill>
                                    <a:srgbClr val="000000"/>
                                  </a:solidFill>
                                  <a:latin typeface="Cambria Math" panose="02040503050406030204" pitchFamily="18" charset="0"/>
                                </a:rPr>
                                <m:t>)</m:t>
                              </m:r>
                            </m:e>
                          </m:d>
                        </m:e>
                      </m:nary>
                    </m:oMath>
                  </m:oMathPara>
                </a14:m>
                <a:endParaRPr lang="en-US" sz="2000" dirty="0"/>
              </a:p>
            </p:txBody>
          </p:sp>
        </mc:Choice>
        <mc:Fallback xmlns="">
          <p:sp>
            <p:nvSpPr>
              <p:cNvPr id="29704" name="Object 7">
                <a:extLst>
                  <a:ext uri="{FF2B5EF4-FFF2-40B4-BE49-F238E27FC236}">
                    <a16:creationId xmlns:a16="http://schemas.microsoft.com/office/drawing/2014/main" id="{6821E440-BB17-4EEA-B6A6-7CF0CEF405EB}"/>
                  </a:ext>
                </a:extLst>
              </p:cNvPr>
              <p:cNvSpPr txBox="1">
                <a:spLocks noRot="1" noChangeAspect="1" noMove="1" noResize="1" noEditPoints="1" noAdjustHandles="1" noChangeArrowheads="1" noChangeShapeType="1" noTextEdit="1"/>
              </p:cNvSpPr>
              <p:nvPr/>
            </p:nvSpPr>
            <p:spPr bwMode="auto">
              <a:xfrm>
                <a:off x="692150" y="3122613"/>
                <a:ext cx="7227888" cy="756104"/>
              </a:xfrm>
              <a:prstGeom prst="rect">
                <a:avLst/>
              </a:prstGeom>
              <a:blipFill>
                <a:blip r:embed="rId4"/>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6" name="Object 10">
                <a:extLst>
                  <a:ext uri="{FF2B5EF4-FFF2-40B4-BE49-F238E27FC236}">
                    <a16:creationId xmlns:a16="http://schemas.microsoft.com/office/drawing/2014/main" id="{1AD61DEE-B9DE-42B9-8E0E-64A421CD0506}"/>
                  </a:ext>
                </a:extLst>
              </p:cNvPr>
              <p:cNvSpPr txBox="1"/>
              <p:nvPr/>
            </p:nvSpPr>
            <p:spPr bwMode="auto">
              <a:xfrm>
                <a:off x="2434642" y="1888862"/>
                <a:ext cx="2063084" cy="52686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sz="2200" i="1">
                          <a:solidFill>
                            <a:srgbClr val="000000"/>
                          </a:solidFill>
                          <a:latin typeface="Cambria Math" panose="02040503050406030204" pitchFamily="18" charset="0"/>
                        </a:rPr>
                        <m:t>𝑍</m:t>
                      </m:r>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0</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𝑥</m:t>
                      </m:r>
                      <m:r>
                        <a:rPr lang="en-US" sz="2200" i="1">
                          <a:solidFill>
                            <a:srgbClr val="000000"/>
                          </a:solidFill>
                          <a:latin typeface="Cambria Math" panose="02040503050406030204" pitchFamily="18" charset="0"/>
                        </a:rPr>
                        <m:t> ,</m:t>
                      </m:r>
                    </m:oMath>
                  </m:oMathPara>
                </a14:m>
                <a:endParaRPr lang="en-US" sz="2200" dirty="0"/>
              </a:p>
            </p:txBody>
          </p:sp>
        </mc:Choice>
        <mc:Fallback xmlns="">
          <p:sp>
            <p:nvSpPr>
              <p:cNvPr id="29706" name="Object 10">
                <a:extLst>
                  <a:ext uri="{FF2B5EF4-FFF2-40B4-BE49-F238E27FC236}">
                    <a16:creationId xmlns:a16="http://schemas.microsoft.com/office/drawing/2014/main" id="{1AD61DEE-B9DE-42B9-8E0E-64A421CD0506}"/>
                  </a:ext>
                </a:extLst>
              </p:cNvPr>
              <p:cNvSpPr txBox="1">
                <a:spLocks noRot="1" noChangeAspect="1" noMove="1" noResize="1" noEditPoints="1" noAdjustHandles="1" noChangeArrowheads="1" noChangeShapeType="1" noTextEdit="1"/>
              </p:cNvSpPr>
              <p:nvPr/>
            </p:nvSpPr>
            <p:spPr bwMode="auto">
              <a:xfrm>
                <a:off x="2434642" y="1888862"/>
                <a:ext cx="2063084" cy="526860"/>
              </a:xfrm>
              <a:prstGeom prst="rect">
                <a:avLst/>
              </a:prstGeom>
              <a:blipFill>
                <a:blip r:embed="rId6"/>
                <a:stretch>
                  <a:fillRect l="-29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7" name="Object 12">
                <a:extLst>
                  <a:ext uri="{FF2B5EF4-FFF2-40B4-BE49-F238E27FC236}">
                    <a16:creationId xmlns:a16="http://schemas.microsoft.com/office/drawing/2014/main" id="{F7BE95CC-4D3C-402D-8C63-CF8C9197B08B}"/>
                  </a:ext>
                </a:extLst>
              </p:cNvPr>
              <p:cNvSpPr txBox="1"/>
              <p:nvPr/>
            </p:nvSpPr>
            <p:spPr bwMode="auto">
              <a:xfrm>
                <a:off x="4692747" y="1781390"/>
                <a:ext cx="3823836" cy="847317"/>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limUpp>
                        <m:limUppPr>
                          <m:ctrlPr>
                            <a:rPr lang="en-US" sz="2200" i="1">
                              <a:solidFill>
                                <a:srgbClr val="000000"/>
                              </a:solidFill>
                              <a:latin typeface="Cambria Math" panose="02040503050406030204" pitchFamily="18" charset="0"/>
                            </a:rPr>
                          </m:ctrlPr>
                        </m:limUppPr>
                        <m:e>
                          <m:r>
                            <a:rPr lang="en-US" sz="2200" i="1">
                              <a:solidFill>
                                <a:srgbClr val="000000"/>
                              </a:solidFill>
                              <a:latin typeface="Cambria Math" panose="02040503050406030204" pitchFamily="18" charset="0"/>
                            </a:rPr>
                            <m:t>𝑌</m:t>
                          </m:r>
                        </m:e>
                        <m:lim>
                          <m:r>
                            <m:rPr>
                              <m:sty m:val="p"/>
                            </m:rPr>
                            <a:rPr lang="en-US" sz="2200" i="1">
                              <a:solidFill>
                                <a:srgbClr val="000000"/>
                              </a:solidFill>
                              <a:latin typeface="Cambria Math" panose="02040503050406030204" pitchFamily="18" charset="0"/>
                            </a:rPr>
                            <m:t>Λ</m:t>
                          </m:r>
                        </m:lim>
                      </m:limUpp>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𝑆𝑖𝑔𝑚𝑜𝑖𝑑</m:t>
                      </m:r>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𝑍</m:t>
                      </m:r>
                      <m:r>
                        <a:rPr lang="en-US" sz="2200" i="1">
                          <a:solidFill>
                            <a:srgbClr val="000000"/>
                          </a:solidFill>
                          <a:latin typeface="Cambria Math" panose="02040503050406030204" pitchFamily="18" charset="0"/>
                        </a:rPr>
                        <m:t>)=</m:t>
                      </m:r>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1+</m:t>
                          </m:r>
                          <m:func>
                            <m:funcPr>
                              <m:ctrlPr>
                                <a:rPr lang="en-US" sz="2200" i="1">
                                  <a:solidFill>
                                    <a:srgbClr val="000000"/>
                                  </a:solidFill>
                                  <a:latin typeface="Cambria Math" panose="02040503050406030204" pitchFamily="18" charset="0"/>
                                </a:rPr>
                              </m:ctrlPr>
                            </m:funcPr>
                            <m:fName>
                              <m:sSup>
                                <m:sSupPr>
                                  <m:ctrlPr>
                                    <a:rPr lang="en-US" sz="2200" i="1">
                                      <a:solidFill>
                                        <a:srgbClr val="000000"/>
                                      </a:solidFill>
                                      <a:latin typeface="Cambria Math" panose="02040503050406030204" pitchFamily="18" charset="0"/>
                                    </a:rPr>
                                  </m:ctrlPr>
                                </m:sSupPr>
                                <m:e>
                                  <m:r>
                                    <m:rPr>
                                      <m:sty m:val="p"/>
                                    </m:rPr>
                                    <a:rPr lang="en-US" sz="2200" i="0">
                                      <a:solidFill>
                                        <a:srgbClr val="000000"/>
                                      </a:solidFill>
                                      <a:latin typeface="Cambria Math" panose="02040503050406030204" pitchFamily="18" charset="0"/>
                                    </a:rPr>
                                    <m:t>e</m:t>
                                  </m:r>
                                </m:e>
                                <m:sup>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𝑍</m:t>
                                  </m:r>
                                </m:sup>
                              </m:sSup>
                            </m:fName>
                            <m:e/>
                          </m:func>
                        </m:den>
                      </m:f>
                    </m:oMath>
                  </m:oMathPara>
                </a14:m>
                <a:endParaRPr lang="en-US" sz="2200" dirty="0"/>
              </a:p>
            </p:txBody>
          </p:sp>
        </mc:Choice>
        <mc:Fallback xmlns="">
          <p:sp>
            <p:nvSpPr>
              <p:cNvPr id="29707" name="Object 12">
                <a:extLst>
                  <a:ext uri="{FF2B5EF4-FFF2-40B4-BE49-F238E27FC236}">
                    <a16:creationId xmlns:a16="http://schemas.microsoft.com/office/drawing/2014/main" id="{F7BE95CC-4D3C-402D-8C63-CF8C9197B08B}"/>
                  </a:ext>
                </a:extLst>
              </p:cNvPr>
              <p:cNvSpPr txBox="1">
                <a:spLocks noRot="1" noChangeAspect="1" noMove="1" noResize="1" noEditPoints="1" noAdjustHandles="1" noChangeArrowheads="1" noChangeShapeType="1" noTextEdit="1"/>
              </p:cNvSpPr>
              <p:nvPr/>
            </p:nvSpPr>
            <p:spPr bwMode="auto">
              <a:xfrm>
                <a:off x="4692747" y="1781390"/>
                <a:ext cx="3823836" cy="847317"/>
              </a:xfrm>
              <a:prstGeom prst="rect">
                <a:avLst/>
              </a:prstGeom>
              <a:blipFill>
                <a:blip r:embed="rId7"/>
                <a:stretch>
                  <a:fillRect/>
                </a:stretch>
              </a:blipFill>
              <a:ln>
                <a:noFill/>
              </a:ln>
            </p:spPr>
            <p:txBody>
              <a:bodyPr/>
              <a:lstStyle/>
              <a:p>
                <a:r>
                  <a:rPr lang="en-US">
                    <a:noFill/>
                  </a:rPr>
                  <a:t> </a:t>
                </a:r>
              </a:p>
            </p:txBody>
          </p:sp>
        </mc:Fallback>
      </mc:AlternateContent>
      <p:sp>
        <p:nvSpPr>
          <p:cNvPr id="6" name="Flowchart: Alternate Process 5">
            <a:extLst>
              <a:ext uri="{FF2B5EF4-FFF2-40B4-BE49-F238E27FC236}">
                <a16:creationId xmlns:a16="http://schemas.microsoft.com/office/drawing/2014/main" id="{D182A170-E963-4A13-93F1-4EFC1C57E6F0}"/>
              </a:ext>
            </a:extLst>
          </p:cNvPr>
          <p:cNvSpPr/>
          <p:nvPr/>
        </p:nvSpPr>
        <p:spPr>
          <a:xfrm>
            <a:off x="159089" y="1691946"/>
            <a:ext cx="8552515" cy="4455483"/>
          </a:xfrm>
          <a:prstGeom prst="flowChartAlternateProcess">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400050" lvl="1" indent="0">
              <a:buNone/>
            </a:pPr>
            <a:r>
              <a:rPr lang="en-US" sz="2200" dirty="0">
                <a:solidFill>
                  <a:schemeClr val="tx1"/>
                </a:solidFill>
              </a:rPr>
              <a:t>2. Compute                        </a:t>
            </a:r>
          </a:p>
          <a:p>
            <a:pPr marL="400050" lvl="1" indent="0">
              <a:buNone/>
            </a:pPr>
            <a:endParaRPr lang="en-US" sz="2200" dirty="0">
              <a:solidFill>
                <a:schemeClr val="tx1"/>
              </a:solidFill>
            </a:endParaRPr>
          </a:p>
          <a:p>
            <a:pPr marL="400050" lvl="1" indent="0">
              <a:buNone/>
            </a:pPr>
            <a:r>
              <a:rPr lang="en-US" sz="2200" dirty="0">
                <a:solidFill>
                  <a:schemeClr val="tx1"/>
                </a:solidFill>
              </a:rPr>
              <a:t>3. Calculate Error </a:t>
            </a:r>
          </a:p>
          <a:p>
            <a:pPr marL="400050" lvl="1" indent="0">
              <a:buNone/>
            </a:pPr>
            <a:endParaRPr lang="en-US" sz="2200" dirty="0">
              <a:solidFill>
                <a:schemeClr val="tx1"/>
              </a:solidFill>
            </a:endParaRPr>
          </a:p>
          <a:p>
            <a:pPr marL="400050" lvl="1" indent="0">
              <a:buNone/>
            </a:pPr>
            <a:endParaRPr lang="en-US" sz="2200" dirty="0">
              <a:solidFill>
                <a:schemeClr val="tx1"/>
              </a:solidFill>
            </a:endParaRPr>
          </a:p>
          <a:p>
            <a:pPr marL="400050" lvl="1" indent="0">
              <a:buNone/>
            </a:pPr>
            <a:endParaRPr lang="en-US" sz="2200" dirty="0">
              <a:solidFill>
                <a:schemeClr val="tx1"/>
              </a:solidFill>
            </a:endParaRPr>
          </a:p>
          <a:p>
            <a:pPr marL="400050" lvl="1" indent="0">
              <a:buNone/>
            </a:pPr>
            <a:r>
              <a:rPr lang="en-US" sz="2200" dirty="0">
                <a:solidFill>
                  <a:schemeClr val="tx1"/>
                </a:solidFill>
              </a:rPr>
              <a:t>4. Minimize Error (Gradient Descent)</a:t>
            </a:r>
          </a:p>
          <a:p>
            <a:pPr marL="400050" lvl="1" indent="0">
              <a:buNone/>
            </a:pPr>
            <a:endParaRPr lang="en-US" sz="2200" dirty="0">
              <a:solidFill>
                <a:schemeClr val="tx1"/>
              </a:solidFill>
            </a:endParaRPr>
          </a:p>
          <a:p>
            <a:pPr marL="400050" lvl="1" indent="0">
              <a:buNone/>
            </a:pPr>
            <a:endParaRPr lang="en-US" sz="2200" dirty="0">
              <a:solidFill>
                <a:schemeClr val="tx1"/>
              </a:solidFill>
            </a:endParaRPr>
          </a:p>
          <a:p>
            <a:pPr marL="400050" lvl="1" indent="0">
              <a:buNone/>
            </a:pPr>
            <a:endParaRPr lang="en-US" sz="2200" dirty="0">
              <a:solidFill>
                <a:schemeClr val="tx1"/>
              </a:solidFill>
            </a:endParaRPr>
          </a:p>
          <a:p>
            <a:pPr marL="400050" lvl="1" indent="0">
              <a:buNone/>
            </a:pPr>
            <a:r>
              <a:rPr lang="en-US" sz="2200" dirty="0">
                <a:solidFill>
                  <a:schemeClr val="tx1"/>
                </a:solidFill>
              </a:rPr>
              <a:t>5. Repeat from step 2</a:t>
            </a:r>
          </a:p>
        </p:txBody>
      </p:sp>
      <p:graphicFrame>
        <p:nvGraphicFramePr>
          <p:cNvPr id="29" name="Object 28">
            <a:extLst>
              <a:ext uri="{FF2B5EF4-FFF2-40B4-BE49-F238E27FC236}">
                <a16:creationId xmlns:a16="http://schemas.microsoft.com/office/drawing/2014/main" id="{541B73C4-99D1-4779-9A23-1736FCB021A1}"/>
              </a:ext>
            </a:extLst>
          </p:cNvPr>
          <p:cNvGraphicFramePr>
            <a:graphicFrameLocks noChangeAspect="1"/>
          </p:cNvGraphicFramePr>
          <p:nvPr>
            <p:extLst>
              <p:ext uri="{D42A27DB-BD31-4B8C-83A1-F6EECF244321}">
                <p14:modId xmlns:p14="http://schemas.microsoft.com/office/powerpoint/2010/main" val="3280027139"/>
              </p:ext>
            </p:extLst>
          </p:nvPr>
        </p:nvGraphicFramePr>
        <p:xfrm>
          <a:off x="818034" y="4551269"/>
          <a:ext cx="2339329" cy="756104"/>
        </p:xfrm>
        <a:graphic>
          <a:graphicData uri="http://schemas.openxmlformats.org/presentationml/2006/ole">
            <mc:AlternateContent xmlns:mc="http://schemas.openxmlformats.org/markup-compatibility/2006">
              <mc:Choice xmlns:v="urn:schemas-microsoft-com:vml" Requires="v">
                <p:oleObj spid="_x0000_s29964" name="Equation" r:id="rId8" imgW="1333440" imgH="431640" progId="Equation.DSMT4">
                  <p:embed/>
                </p:oleObj>
              </mc:Choice>
              <mc:Fallback>
                <p:oleObj name="Equation" r:id="rId8" imgW="1333440" imgH="431640" progId="Equation.DSMT4">
                  <p:embed/>
                  <p:pic>
                    <p:nvPicPr>
                      <p:cNvPr id="6" name="Object 5"/>
                      <p:cNvPicPr/>
                      <p:nvPr/>
                    </p:nvPicPr>
                    <p:blipFill>
                      <a:blip r:embed="rId9"/>
                      <a:stretch>
                        <a:fillRect/>
                      </a:stretch>
                    </p:blipFill>
                    <p:spPr>
                      <a:xfrm>
                        <a:off x="818034" y="4551269"/>
                        <a:ext cx="2339329" cy="756104"/>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51955430-CFD2-46E5-AEE4-ABDF861418CB}"/>
              </a:ext>
            </a:extLst>
          </p:cNvPr>
          <p:cNvGraphicFramePr>
            <a:graphicFrameLocks noChangeAspect="1"/>
          </p:cNvGraphicFramePr>
          <p:nvPr>
            <p:extLst>
              <p:ext uri="{D42A27DB-BD31-4B8C-83A1-F6EECF244321}">
                <p14:modId xmlns:p14="http://schemas.microsoft.com/office/powerpoint/2010/main" val="3663628146"/>
              </p:ext>
            </p:extLst>
          </p:nvPr>
        </p:nvGraphicFramePr>
        <p:xfrm>
          <a:off x="3816308" y="4553280"/>
          <a:ext cx="2293127" cy="756104"/>
        </p:xfrm>
        <a:graphic>
          <a:graphicData uri="http://schemas.openxmlformats.org/presentationml/2006/ole">
            <mc:AlternateContent xmlns:mc="http://schemas.openxmlformats.org/markup-compatibility/2006">
              <mc:Choice xmlns:v="urn:schemas-microsoft-com:vml" Requires="v">
                <p:oleObj spid="_x0000_s29965" name="Equation" r:id="rId10" imgW="1307880" imgH="431640" progId="Equation.DSMT4">
                  <p:embed/>
                </p:oleObj>
              </mc:Choice>
              <mc:Fallback>
                <p:oleObj name="Equation" r:id="rId10" imgW="1307880" imgH="431640" progId="Equation.DSMT4">
                  <p:embed/>
                  <p:pic>
                    <p:nvPicPr>
                      <p:cNvPr id="7" name="Object 6"/>
                      <p:cNvPicPr/>
                      <p:nvPr/>
                    </p:nvPicPr>
                    <p:blipFill>
                      <a:blip r:embed="rId11"/>
                      <a:stretch>
                        <a:fillRect/>
                      </a:stretch>
                    </p:blipFill>
                    <p:spPr>
                      <a:xfrm>
                        <a:off x="3816308" y="4553280"/>
                        <a:ext cx="2293127" cy="756104"/>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4">
            <a:extLst>
              <a:ext uri="{FF2B5EF4-FFF2-40B4-BE49-F238E27FC236}">
                <a16:creationId xmlns:a16="http://schemas.microsoft.com/office/drawing/2014/main" id="{404BB23F-238D-4CFF-9F79-BB4C41F590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579438"/>
            <a:ext cx="8704263" cy="1849437"/>
          </a:xfrm>
        </p:spPr>
      </p:pic>
      <p:sp>
        <p:nvSpPr>
          <p:cNvPr id="8195" name="Slide Number Placeholder 3">
            <a:extLst>
              <a:ext uri="{FF2B5EF4-FFF2-40B4-BE49-F238E27FC236}">
                <a16:creationId xmlns:a16="http://schemas.microsoft.com/office/drawing/2014/main" id="{84EC3980-1FFE-4D11-AB35-C23B1B9F139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5AD14F3-F60C-4022-9016-8FBC8ACFAFF8}" type="slidenum">
              <a:rPr lang="en-US" altLang="en-US">
                <a:solidFill>
                  <a:schemeClr val="bg1"/>
                </a:solidFill>
              </a:rPr>
              <a:pPr fontAlgn="base">
                <a:spcBef>
                  <a:spcPct val="0"/>
                </a:spcBef>
                <a:spcAft>
                  <a:spcPct val="0"/>
                </a:spcAft>
              </a:pPr>
              <a:t>2</a:t>
            </a:fld>
            <a:endParaRPr lang="en-US" altLang="en-US">
              <a:solidFill>
                <a:schemeClr val="bg1"/>
              </a:solidFill>
            </a:endParaRPr>
          </a:p>
        </p:txBody>
      </p:sp>
      <p:sp>
        <p:nvSpPr>
          <p:cNvPr id="6" name="Title 1">
            <a:extLst>
              <a:ext uri="{FF2B5EF4-FFF2-40B4-BE49-F238E27FC236}">
                <a16:creationId xmlns:a16="http://schemas.microsoft.com/office/drawing/2014/main" id="{ADF8071D-A827-40AB-8F5A-49280E5A4DC4}"/>
              </a:ext>
            </a:extLst>
          </p:cNvPr>
          <p:cNvSpPr>
            <a:spLocks noGrp="1"/>
          </p:cNvSpPr>
          <p:nvPr>
            <p:ph type="title"/>
          </p:nvPr>
        </p:nvSpPr>
        <p:spPr>
          <a:xfrm>
            <a:off x="415925" y="-20638"/>
            <a:ext cx="8229600" cy="733426"/>
          </a:xfrm>
        </p:spPr>
        <p:txBody>
          <a:bodyPr>
            <a:normAutofit/>
          </a:bodyPr>
          <a:lstStyle/>
          <a:p>
            <a:pPr fontAlgn="auto">
              <a:spcAft>
                <a:spcPts val="0"/>
              </a:spcAft>
              <a:defRPr/>
            </a:pPr>
            <a:r>
              <a:rPr lang="en-US" sz="3600" b="0" dirty="0">
                <a:solidFill>
                  <a:srgbClr val="0070C0"/>
                </a:solidFill>
              </a:rPr>
              <a:t>Data Science Procedure</a:t>
            </a:r>
          </a:p>
        </p:txBody>
      </p:sp>
      <p:graphicFrame>
        <p:nvGraphicFramePr>
          <p:cNvPr id="9" name="Content Placeholder 5">
            <a:extLst>
              <a:ext uri="{FF2B5EF4-FFF2-40B4-BE49-F238E27FC236}">
                <a16:creationId xmlns:a16="http://schemas.microsoft.com/office/drawing/2014/main" id="{10BAF5E0-19BA-4F72-9C0A-4D024961D500}"/>
              </a:ext>
            </a:extLst>
          </p:cNvPr>
          <p:cNvGraphicFramePr>
            <a:graphicFrameLocks/>
          </p:cNvGraphicFramePr>
          <p:nvPr/>
        </p:nvGraphicFramePr>
        <p:xfrm>
          <a:off x="95250" y="2206625"/>
          <a:ext cx="6229350" cy="3979903"/>
        </p:xfrm>
        <a:graphic>
          <a:graphicData uri="http://schemas.openxmlformats.org/drawingml/2006/table">
            <a:tbl>
              <a:tblPr firstRow="1" bandRow="1">
                <a:tableStyleId>{5C22544A-7EE6-4342-B048-85BDC9FD1C3A}</a:tableStyleId>
              </a:tblPr>
              <a:tblGrid>
                <a:gridCol w="833507">
                  <a:extLst>
                    <a:ext uri="{9D8B030D-6E8A-4147-A177-3AD203B41FA5}">
                      <a16:colId xmlns:a16="http://schemas.microsoft.com/office/drawing/2014/main" val="1638296867"/>
                    </a:ext>
                  </a:extLst>
                </a:gridCol>
                <a:gridCol w="5395843">
                  <a:extLst>
                    <a:ext uri="{9D8B030D-6E8A-4147-A177-3AD203B41FA5}">
                      <a16:colId xmlns:a16="http://schemas.microsoft.com/office/drawing/2014/main" val="1509972664"/>
                    </a:ext>
                  </a:extLst>
                </a:gridCol>
              </a:tblGrid>
              <a:tr h="646505">
                <a:tc>
                  <a:txBody>
                    <a:bodyPr/>
                    <a:lstStyle/>
                    <a:p>
                      <a:r>
                        <a:rPr lang="en-US" sz="1800" b="0" dirty="0">
                          <a:solidFill>
                            <a:schemeClr val="tx1"/>
                          </a:solidFill>
                        </a:rPr>
                        <a:t>Step 1: </a:t>
                      </a:r>
                      <a:endParaRPr lang="en-US" sz="1800" dirty="0">
                        <a:solidFill>
                          <a:schemeClr val="tx1"/>
                        </a:solidFill>
                      </a:endParaRPr>
                    </a:p>
                  </a:txBody>
                  <a:tcPr marL="91451" marR="91451" marT="45717" marB="45717">
                    <a:noFill/>
                  </a:tcPr>
                </a:tc>
                <a:tc>
                  <a:txBody>
                    <a:bodyPr/>
                    <a:lstStyle/>
                    <a:p>
                      <a:r>
                        <a:rPr lang="en-US" sz="1800" b="1" dirty="0">
                          <a:solidFill>
                            <a:schemeClr val="tx1"/>
                          </a:solidFill>
                        </a:rPr>
                        <a:t>Data Capture</a:t>
                      </a:r>
                      <a:r>
                        <a:rPr lang="en-US" sz="1800" b="1" baseline="0" dirty="0">
                          <a:solidFill>
                            <a:schemeClr val="tx1"/>
                          </a:solidFill>
                        </a:rPr>
                        <a:t> &amp; Collection – </a:t>
                      </a:r>
                      <a:r>
                        <a:rPr lang="en-US" sz="1800" b="0" baseline="0" dirty="0">
                          <a:solidFill>
                            <a:schemeClr val="tx1"/>
                          </a:solidFill>
                        </a:rPr>
                        <a:t>Data sourcing, integration</a:t>
                      </a:r>
                      <a:endParaRPr lang="en-US" sz="1800" b="1" baseline="0" dirty="0">
                        <a:solidFill>
                          <a:schemeClr val="tx1"/>
                        </a:solidFill>
                      </a:endParaRPr>
                    </a:p>
                    <a:p>
                      <a:endParaRPr lang="en-US" sz="1800" b="1" dirty="0">
                        <a:solidFill>
                          <a:schemeClr val="tx1"/>
                        </a:solidFill>
                      </a:endParaRPr>
                    </a:p>
                  </a:txBody>
                  <a:tcPr marL="91451" marR="91451" marT="45717" marB="45717">
                    <a:noFill/>
                  </a:tcPr>
                </a:tc>
                <a:extLst>
                  <a:ext uri="{0D108BD9-81ED-4DB2-BD59-A6C34878D82A}">
                    <a16:rowId xmlns:a16="http://schemas.microsoft.com/office/drawing/2014/main" val="2320374150"/>
                  </a:ext>
                </a:extLst>
              </a:tr>
              <a:tr h="640033">
                <a:tc>
                  <a:txBody>
                    <a:bodyPr/>
                    <a:lstStyle/>
                    <a:p>
                      <a:r>
                        <a:rPr lang="en-US" sz="1800" b="0" dirty="0"/>
                        <a:t>Step 2: </a:t>
                      </a:r>
                      <a:endParaRPr lang="en-US" sz="1800" dirty="0"/>
                    </a:p>
                  </a:txBody>
                  <a:tcPr marL="91451" marR="91451" marT="45717" marB="45717">
                    <a:noFill/>
                  </a:tcPr>
                </a:tc>
                <a:tc>
                  <a:txBody>
                    <a:bodyPr/>
                    <a:lstStyle/>
                    <a:p>
                      <a:r>
                        <a:rPr lang="en-US" sz="1800" b="1" dirty="0">
                          <a:solidFill>
                            <a:schemeClr val="tx1"/>
                          </a:solidFill>
                        </a:rPr>
                        <a:t>Data Visualization/Exploration </a:t>
                      </a:r>
                      <a:r>
                        <a:rPr lang="en-US" sz="1800" b="0" dirty="0"/>
                        <a:t>– P</a:t>
                      </a:r>
                      <a:r>
                        <a:rPr lang="en-US" sz="1800" b="0" baseline="0" dirty="0"/>
                        <a:t>reliminary insight</a:t>
                      </a:r>
                    </a:p>
                    <a:p>
                      <a:endParaRPr lang="en-US" sz="1800" b="0" dirty="0"/>
                    </a:p>
                  </a:txBody>
                  <a:tcPr marL="91451" marR="91451" marT="45717" marB="45717">
                    <a:noFill/>
                  </a:tcPr>
                </a:tc>
                <a:extLst>
                  <a:ext uri="{0D108BD9-81ED-4DB2-BD59-A6C34878D82A}">
                    <a16:rowId xmlns:a16="http://schemas.microsoft.com/office/drawing/2014/main" val="3402841707"/>
                  </a:ext>
                </a:extLst>
              </a:tr>
              <a:tr h="673331">
                <a:tc>
                  <a:txBody>
                    <a:bodyPr/>
                    <a:lstStyle/>
                    <a:p>
                      <a:r>
                        <a:rPr lang="en-US" sz="1800" b="0" dirty="0"/>
                        <a:t>Step 3: </a:t>
                      </a:r>
                      <a:endParaRPr lang="en-US" sz="1800" dirty="0"/>
                    </a:p>
                  </a:txBody>
                  <a:tcPr marL="91451" marR="91451" marT="45717" marB="45717">
                    <a:noFill/>
                  </a:tcPr>
                </a:tc>
                <a:tc>
                  <a:txBody>
                    <a:bodyPr/>
                    <a:lstStyle/>
                    <a:p>
                      <a:r>
                        <a:rPr lang="en-US" sz="1800" b="1" dirty="0">
                          <a:solidFill>
                            <a:schemeClr val="tx1"/>
                          </a:solidFill>
                        </a:rPr>
                        <a:t>Data Preparation</a:t>
                      </a:r>
                      <a:r>
                        <a:rPr lang="en-US" sz="1800" b="0" dirty="0"/>
                        <a:t>– Clean</a:t>
                      </a:r>
                      <a:r>
                        <a:rPr lang="en-US" sz="1800" b="0" baseline="0" dirty="0"/>
                        <a:t>/</a:t>
                      </a:r>
                      <a:r>
                        <a:rPr lang="en-US" sz="1800" b="0" dirty="0"/>
                        <a:t>transform</a:t>
                      </a:r>
                    </a:p>
                  </a:txBody>
                  <a:tcPr marL="91451" marR="91451" marT="45717" marB="45717">
                    <a:noFill/>
                  </a:tcPr>
                </a:tc>
                <a:extLst>
                  <a:ext uri="{0D108BD9-81ED-4DB2-BD59-A6C34878D82A}">
                    <a16:rowId xmlns:a16="http://schemas.microsoft.com/office/drawing/2014/main" val="705065455"/>
                  </a:ext>
                </a:extLst>
              </a:tr>
              <a:tr h="673331">
                <a:tc>
                  <a:txBody>
                    <a:bodyPr/>
                    <a:lstStyle/>
                    <a:p>
                      <a:r>
                        <a:rPr lang="en-US" sz="1800" b="0" dirty="0"/>
                        <a:t>Step 4: </a:t>
                      </a:r>
                      <a:endParaRPr lang="en-US" sz="1800" dirty="0"/>
                    </a:p>
                  </a:txBody>
                  <a:tcPr marL="91451" marR="91451" marT="45717" marB="45717">
                    <a:noFill/>
                  </a:tcPr>
                </a:tc>
                <a:tc>
                  <a:txBody>
                    <a:bodyPr/>
                    <a:lstStyle/>
                    <a:p>
                      <a:r>
                        <a:rPr lang="en-US" sz="1800" b="1" dirty="0">
                          <a:solidFill>
                            <a:schemeClr val="tx1"/>
                          </a:solidFill>
                        </a:rPr>
                        <a:t>Data Analysis (Modeling) </a:t>
                      </a:r>
                      <a:r>
                        <a:rPr lang="en-US" sz="1800" b="0" dirty="0"/>
                        <a:t>–Apply </a:t>
                      </a:r>
                      <a:r>
                        <a:rPr lang="en-US" sz="2000" b="1" dirty="0">
                          <a:solidFill>
                            <a:srgbClr val="0070C0"/>
                          </a:solidFill>
                        </a:rPr>
                        <a:t>ML &amp; AI  </a:t>
                      </a:r>
                      <a:r>
                        <a:rPr lang="en-US" sz="1800" b="0" dirty="0"/>
                        <a:t>models</a:t>
                      </a:r>
                    </a:p>
                  </a:txBody>
                  <a:tcPr marL="91451" marR="91451" marT="45717" marB="45717">
                    <a:noFill/>
                  </a:tcPr>
                </a:tc>
                <a:extLst>
                  <a:ext uri="{0D108BD9-81ED-4DB2-BD59-A6C34878D82A}">
                    <a16:rowId xmlns:a16="http://schemas.microsoft.com/office/drawing/2014/main" val="1877399131"/>
                  </a:ext>
                </a:extLst>
              </a:tr>
              <a:tr h="673331">
                <a:tc>
                  <a:txBody>
                    <a:bodyPr/>
                    <a:lstStyle/>
                    <a:p>
                      <a:r>
                        <a:rPr lang="en-US" sz="1800" b="0" dirty="0"/>
                        <a:t>Step 5: </a:t>
                      </a:r>
                      <a:endParaRPr lang="en-US" sz="1800" dirty="0"/>
                    </a:p>
                  </a:txBody>
                  <a:tcPr marL="91451" marR="91451" marT="45717" marB="45717">
                    <a:noFill/>
                  </a:tcPr>
                </a:tc>
                <a:tc>
                  <a:txBody>
                    <a:bodyPr/>
                    <a:lstStyle/>
                    <a:p>
                      <a:r>
                        <a:rPr lang="en-US" sz="1800" b="1" dirty="0">
                          <a:solidFill>
                            <a:schemeClr val="tx1"/>
                          </a:solidFill>
                        </a:rPr>
                        <a:t>Model Evaluation</a:t>
                      </a:r>
                      <a:r>
                        <a:rPr lang="en-US" sz="1800" b="0" dirty="0">
                          <a:solidFill>
                            <a:schemeClr val="tx1"/>
                          </a:solidFill>
                        </a:rPr>
                        <a:t>-</a:t>
                      </a:r>
                      <a:r>
                        <a:rPr lang="en-US" sz="1800" b="0" dirty="0"/>
                        <a:t> Evaluate accuracy of model</a:t>
                      </a:r>
                    </a:p>
                  </a:txBody>
                  <a:tcPr marL="91451" marR="91451" marT="45717" marB="45717">
                    <a:noFill/>
                  </a:tcPr>
                </a:tc>
                <a:extLst>
                  <a:ext uri="{0D108BD9-81ED-4DB2-BD59-A6C34878D82A}">
                    <a16:rowId xmlns:a16="http://schemas.microsoft.com/office/drawing/2014/main" val="2170726914"/>
                  </a:ext>
                </a:extLst>
              </a:tr>
              <a:tr h="673331">
                <a:tc>
                  <a:txBody>
                    <a:bodyPr/>
                    <a:lstStyle/>
                    <a:p>
                      <a:r>
                        <a:rPr lang="en-US" sz="1800" b="0" dirty="0"/>
                        <a:t>Step 6: </a:t>
                      </a:r>
                      <a:endParaRPr lang="en-US" sz="1800" dirty="0"/>
                    </a:p>
                  </a:txBody>
                  <a:tcPr marL="91451" marR="91451" marT="45717" marB="45717">
                    <a:noFill/>
                  </a:tcPr>
                </a:tc>
                <a:tc>
                  <a:txBody>
                    <a:bodyPr/>
                    <a:lstStyle/>
                    <a:p>
                      <a:r>
                        <a:rPr lang="en-US" sz="1800" b="1" dirty="0">
                          <a:solidFill>
                            <a:schemeClr val="tx1"/>
                          </a:solidFill>
                        </a:rPr>
                        <a:t>Predict/Deploy </a:t>
                      </a:r>
                      <a:r>
                        <a:rPr lang="en-US" sz="1800" b="0" dirty="0"/>
                        <a:t>– Apply actionable intelligence gained from the analysis</a:t>
                      </a:r>
                    </a:p>
                  </a:txBody>
                  <a:tcPr marL="91451" marR="91451" marT="45717" marB="45717">
                    <a:noFill/>
                  </a:tcPr>
                </a:tc>
                <a:extLst>
                  <a:ext uri="{0D108BD9-81ED-4DB2-BD59-A6C34878D82A}">
                    <a16:rowId xmlns:a16="http://schemas.microsoft.com/office/drawing/2014/main" val="2118051045"/>
                  </a:ext>
                </a:extLst>
              </a:tr>
            </a:tbl>
          </a:graphicData>
        </a:graphic>
      </p:graphicFrame>
      <p:pic>
        <p:nvPicPr>
          <p:cNvPr id="8220" name="Picture 6">
            <a:extLst>
              <a:ext uri="{FF2B5EF4-FFF2-40B4-BE49-F238E27FC236}">
                <a16:creationId xmlns:a16="http://schemas.microsoft.com/office/drawing/2014/main" id="{1E55A4AE-4F01-4529-A611-AB84D4C53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509838"/>
            <a:ext cx="310515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177F-1DEE-4221-A441-65DC7DB9AD62}"/>
              </a:ext>
            </a:extLst>
          </p:cNvPr>
          <p:cNvSpPr>
            <a:spLocks noGrp="1"/>
          </p:cNvSpPr>
          <p:nvPr>
            <p:ph type="title"/>
          </p:nvPr>
        </p:nvSpPr>
        <p:spPr>
          <a:xfrm>
            <a:off x="291830" y="65135"/>
            <a:ext cx="8229600" cy="690806"/>
          </a:xfrm>
        </p:spPr>
        <p:txBody>
          <a:bodyPr>
            <a:normAutofit/>
          </a:bodyPr>
          <a:lstStyle/>
          <a:p>
            <a:r>
              <a:rPr lang="en-US" sz="3600" b="0" dirty="0">
                <a:solidFill>
                  <a:srgbClr val="0070C0"/>
                </a:solidFill>
              </a:rPr>
              <a:t>Classification: Decision Trees</a:t>
            </a:r>
          </a:p>
        </p:txBody>
      </p:sp>
      <p:sp>
        <p:nvSpPr>
          <p:cNvPr id="3" name="Content Placeholder 2">
            <a:extLst>
              <a:ext uri="{FF2B5EF4-FFF2-40B4-BE49-F238E27FC236}">
                <a16:creationId xmlns:a16="http://schemas.microsoft.com/office/drawing/2014/main" id="{8BDC886C-94CC-44C4-A299-625B3FE6B9D0}"/>
              </a:ext>
            </a:extLst>
          </p:cNvPr>
          <p:cNvSpPr>
            <a:spLocks noGrp="1"/>
          </p:cNvSpPr>
          <p:nvPr>
            <p:ph idx="1"/>
          </p:nvPr>
        </p:nvSpPr>
        <p:spPr>
          <a:xfrm>
            <a:off x="107004" y="1201365"/>
            <a:ext cx="4970834" cy="5034065"/>
          </a:xfrm>
        </p:spPr>
        <p:txBody>
          <a:bodyPr>
            <a:normAutofit fontScale="77500" lnSpcReduction="20000"/>
          </a:bodyPr>
          <a:lstStyle/>
          <a:p>
            <a:r>
              <a:rPr lang="en-US" sz="2800" b="0" dirty="0"/>
              <a:t>A tree is built by splitting the data into subsets based on an attribute value test. </a:t>
            </a:r>
          </a:p>
          <a:p>
            <a:endParaRPr lang="en-US" sz="2800" b="0" dirty="0"/>
          </a:p>
          <a:p>
            <a:r>
              <a:rPr lang="en-US" sz="2800" b="0" dirty="0"/>
              <a:t>This splitting process is then repeated on each subset in a process called recursive partitioning. </a:t>
            </a:r>
          </a:p>
          <a:p>
            <a:endParaRPr lang="en-US" sz="2800" b="0" dirty="0"/>
          </a:p>
          <a:p>
            <a:r>
              <a:rPr lang="en-US" sz="2800" b="0" dirty="0"/>
              <a:t>This process of top-down induction of decision trees is an example of a greedy algorithm</a:t>
            </a:r>
          </a:p>
          <a:p>
            <a:endParaRPr lang="en-US" sz="2800" b="0" dirty="0"/>
          </a:p>
          <a:p>
            <a:r>
              <a:rPr lang="en-US" sz="2800" b="0" dirty="0"/>
              <a:t>The process stops when the splitting no longer adds value to the predictions. </a:t>
            </a:r>
            <a:endParaRPr lang="en-US" sz="2800" dirty="0"/>
          </a:p>
        </p:txBody>
      </p:sp>
      <p:sp>
        <p:nvSpPr>
          <p:cNvPr id="4" name="Slide Number Placeholder 3">
            <a:extLst>
              <a:ext uri="{FF2B5EF4-FFF2-40B4-BE49-F238E27FC236}">
                <a16:creationId xmlns:a16="http://schemas.microsoft.com/office/drawing/2014/main" id="{16E866B4-5FF4-4DEE-B10B-61EAB4987F71}"/>
              </a:ext>
            </a:extLst>
          </p:cNvPr>
          <p:cNvSpPr>
            <a:spLocks noGrp="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000" kern="12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8CFBFC5-68E7-4431-8625-A5845C183C00}" type="slidenum">
              <a:rPr lang="en-US" smtClean="0"/>
              <a:pPr/>
              <a:t>20</a:t>
            </a:fld>
            <a:endParaRPr lang="en-US" dirty="0"/>
          </a:p>
        </p:txBody>
      </p:sp>
      <p:pic>
        <p:nvPicPr>
          <p:cNvPr id="6" name="Content Placeholder 5">
            <a:extLst>
              <a:ext uri="{FF2B5EF4-FFF2-40B4-BE49-F238E27FC236}">
                <a16:creationId xmlns:a16="http://schemas.microsoft.com/office/drawing/2014/main" id="{98F750FA-8C29-4675-B768-C92C1F03AE27}"/>
              </a:ext>
            </a:extLst>
          </p:cNvPr>
          <p:cNvPicPr>
            <a:picLocks noChangeAspect="1"/>
          </p:cNvPicPr>
          <p:nvPr/>
        </p:nvPicPr>
        <p:blipFill rotWithShape="1">
          <a:blip r:embed="rId3">
            <a:extLst>
              <a:ext uri="{28A0092B-C50C-407E-A947-70E740481C1C}">
                <a14:useLocalDpi xmlns:a14="http://schemas.microsoft.com/office/drawing/2010/main" val="0"/>
              </a:ext>
            </a:extLst>
          </a:blip>
          <a:srcRect t="14128"/>
          <a:stretch/>
        </p:blipFill>
        <p:spPr>
          <a:xfrm rot="10800000">
            <a:off x="5379396" y="1741250"/>
            <a:ext cx="3550592" cy="3529465"/>
          </a:xfrm>
          <a:prstGeom prst="rect">
            <a:avLst/>
          </a:prstGeom>
        </p:spPr>
      </p:pic>
    </p:spTree>
    <p:extLst>
      <p:ext uri="{BB962C8B-B14F-4D97-AF65-F5344CB8AC3E}">
        <p14:creationId xmlns:p14="http://schemas.microsoft.com/office/powerpoint/2010/main" val="236246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290C-022E-4CE3-B518-41BF3929DE3E}"/>
              </a:ext>
            </a:extLst>
          </p:cNvPr>
          <p:cNvSpPr>
            <a:spLocks noGrp="1"/>
          </p:cNvSpPr>
          <p:nvPr>
            <p:ph type="title"/>
          </p:nvPr>
        </p:nvSpPr>
        <p:spPr>
          <a:xfrm>
            <a:off x="457200" y="9984"/>
            <a:ext cx="8229600" cy="582529"/>
          </a:xfrm>
        </p:spPr>
        <p:txBody>
          <a:bodyPr>
            <a:normAutofit fontScale="90000"/>
          </a:bodyPr>
          <a:lstStyle/>
          <a:p>
            <a:r>
              <a:rPr lang="en-US" b="0" dirty="0">
                <a:solidFill>
                  <a:srgbClr val="0070C0"/>
                </a:solidFill>
              </a:rPr>
              <a:t>Decision Trees</a:t>
            </a:r>
          </a:p>
        </p:txBody>
      </p:sp>
      <p:sp>
        <p:nvSpPr>
          <p:cNvPr id="4" name="Slide Number Placeholder 3">
            <a:extLst>
              <a:ext uri="{FF2B5EF4-FFF2-40B4-BE49-F238E27FC236}">
                <a16:creationId xmlns:a16="http://schemas.microsoft.com/office/drawing/2014/main" id="{FB75F716-42C8-4629-9C0D-12A7307C02FE}"/>
              </a:ext>
            </a:extLst>
          </p:cNvPr>
          <p:cNvSpPr>
            <a:spLocks noGrp="1"/>
          </p:cNvSpPr>
          <p:nvPr>
            <p:ph type="sldNum" sz="quarter" idx="10"/>
          </p:nvPr>
        </p:nvSpPr>
        <p:spPr/>
        <p:txBody>
          <a:bodyPr/>
          <a:lstStyle/>
          <a:p>
            <a:pPr>
              <a:defRPr/>
            </a:pPr>
            <a:fld id="{51194F24-12F4-4B6E-B88A-F5B60C4FC010}" type="slidenum">
              <a:rPr lang="en-US" smtClean="0"/>
              <a:pPr>
                <a:defRPr/>
              </a:pPr>
              <a:t>21</a:t>
            </a:fld>
            <a:endParaRPr lang="en-US" dirty="0"/>
          </a:p>
        </p:txBody>
      </p:sp>
      <p:pic>
        <p:nvPicPr>
          <p:cNvPr id="30722" name="Picture 2" descr="Image result for decision tree setosa">
            <a:extLst>
              <a:ext uri="{FF2B5EF4-FFF2-40B4-BE49-F238E27FC236}">
                <a16:creationId xmlns:a16="http://schemas.microsoft.com/office/drawing/2014/main" id="{58197A71-B4D9-47C2-99E7-C858F0F5CD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30749" y="1488067"/>
            <a:ext cx="4613251" cy="4675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etosa virginica versicolor">
            <a:extLst>
              <a:ext uri="{FF2B5EF4-FFF2-40B4-BE49-F238E27FC236}">
                <a16:creationId xmlns:a16="http://schemas.microsoft.com/office/drawing/2014/main" id="{91EC6BB0-3212-422C-B616-4D3D1361F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23" y="1209412"/>
            <a:ext cx="2659962" cy="205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0DABA49-8A10-4523-8C6D-F43F4A4BDFBA}"/>
              </a:ext>
            </a:extLst>
          </p:cNvPr>
          <p:cNvPicPr>
            <a:picLocks noChangeAspect="1"/>
          </p:cNvPicPr>
          <p:nvPr/>
        </p:nvPicPr>
        <p:blipFill>
          <a:blip r:embed="rId5"/>
          <a:stretch>
            <a:fillRect/>
          </a:stretch>
        </p:blipFill>
        <p:spPr>
          <a:xfrm>
            <a:off x="138304" y="3429000"/>
            <a:ext cx="4169722" cy="2734959"/>
          </a:xfrm>
          <a:prstGeom prst="rect">
            <a:avLst/>
          </a:prstGeom>
        </p:spPr>
      </p:pic>
      <p:sp>
        <p:nvSpPr>
          <p:cNvPr id="8" name="Rectangle 7">
            <a:extLst>
              <a:ext uri="{FF2B5EF4-FFF2-40B4-BE49-F238E27FC236}">
                <a16:creationId xmlns:a16="http://schemas.microsoft.com/office/drawing/2014/main" id="{88F7D66B-9F03-41C8-AD3F-A9A6698C4F27}"/>
              </a:ext>
            </a:extLst>
          </p:cNvPr>
          <p:cNvSpPr/>
          <p:nvPr/>
        </p:nvSpPr>
        <p:spPr>
          <a:xfrm>
            <a:off x="138304" y="694041"/>
            <a:ext cx="6102183" cy="461665"/>
          </a:xfrm>
          <a:prstGeom prst="rect">
            <a:avLst/>
          </a:prstGeom>
        </p:spPr>
        <p:txBody>
          <a:bodyPr wrap="none">
            <a:spAutoFit/>
          </a:bodyPr>
          <a:lstStyle/>
          <a:p>
            <a:r>
              <a:rPr lang="en-US" sz="2400" b="1" dirty="0">
                <a:solidFill>
                  <a:srgbClr val="0070C0"/>
                </a:solidFill>
              </a:rPr>
              <a:t>Practical Example: Classification of Iris Flowers</a:t>
            </a:r>
          </a:p>
        </p:txBody>
      </p:sp>
    </p:spTree>
    <p:extLst>
      <p:ext uri="{BB962C8B-B14F-4D97-AF65-F5344CB8AC3E}">
        <p14:creationId xmlns:p14="http://schemas.microsoft.com/office/powerpoint/2010/main" val="3332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20" y="965444"/>
            <a:ext cx="8229600" cy="4315570"/>
          </a:xfrm>
        </p:spPr>
        <p:txBody>
          <a:bodyPr>
            <a:noAutofit/>
          </a:bodyPr>
          <a:lstStyle/>
          <a:p>
            <a:r>
              <a:rPr lang="en-US" sz="2200" b="0" dirty="0"/>
              <a:t>An intuitive, easy to interpret data mining technique that can be mapped to “</a:t>
            </a:r>
            <a:r>
              <a:rPr lang="en-US" sz="2200" b="0" i="1" dirty="0"/>
              <a:t>if</a:t>
            </a:r>
            <a:r>
              <a:rPr lang="en-US" sz="2200" b="0" dirty="0"/>
              <a:t> 	    </a:t>
            </a:r>
            <a:r>
              <a:rPr lang="en-US" sz="2200" b="0" i="1" dirty="0"/>
              <a:t>then”</a:t>
            </a:r>
            <a:r>
              <a:rPr lang="en-US" sz="2200" b="0" dirty="0"/>
              <a:t> business rules.</a:t>
            </a:r>
          </a:p>
          <a:p>
            <a:endParaRPr lang="en-US" sz="2200" b="0" dirty="0"/>
          </a:p>
          <a:p>
            <a:r>
              <a:rPr lang="en-US" sz="2200" b="0" dirty="0"/>
              <a:t>Often called White-box models since they are intuitive and easy to interpret.</a:t>
            </a:r>
          </a:p>
          <a:p>
            <a:endParaRPr lang="en-US" sz="2200" b="0" dirty="0"/>
          </a:p>
          <a:p>
            <a:r>
              <a:rPr lang="en-US" sz="2200" b="0" dirty="0"/>
              <a:t>Decision trees are used when the response (a.k.a., target) variable is categorical.  </a:t>
            </a:r>
          </a:p>
          <a:p>
            <a:endParaRPr lang="en-US" sz="2200" b="0" dirty="0"/>
          </a:p>
          <a:p>
            <a:r>
              <a:rPr lang="en-US" sz="2200" b="0" dirty="0"/>
              <a:t>Input variables can be continuous, discrete, or categorical.</a:t>
            </a:r>
          </a:p>
          <a:p>
            <a:endParaRPr lang="en-US" sz="2200" b="0" dirty="0"/>
          </a:p>
          <a:p>
            <a:r>
              <a:rPr lang="en-US" sz="2200" b="0" dirty="0"/>
              <a:t>Model outcomes are discrete choices between two or more classes or labels (yes/no, 1/0).</a:t>
            </a:r>
          </a:p>
          <a:p>
            <a:endParaRPr lang="en-US" sz="2200" b="0" dirty="0"/>
          </a:p>
          <a:p>
            <a:endParaRPr lang="en-US" dirty="0"/>
          </a:p>
        </p:txBody>
      </p:sp>
      <p:sp>
        <p:nvSpPr>
          <p:cNvPr id="4" name="Slide Number Placeholder 3"/>
          <p:cNvSpPr>
            <a:spLocks noGrp="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000" kern="12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8CFBFC5-68E7-4431-8625-A5845C183C00}" type="slidenum">
              <a:rPr lang="en-US" smtClean="0"/>
              <a:pPr/>
              <a:t>22</a:t>
            </a:fld>
            <a:endParaRPr lang="en-US" dirty="0"/>
          </a:p>
        </p:txBody>
      </p:sp>
      <p:sp>
        <p:nvSpPr>
          <p:cNvPr id="5" name="Title 4"/>
          <p:cNvSpPr>
            <a:spLocks noGrp="1"/>
          </p:cNvSpPr>
          <p:nvPr>
            <p:ph type="title"/>
          </p:nvPr>
        </p:nvSpPr>
        <p:spPr>
          <a:xfrm>
            <a:off x="457200" y="31214"/>
            <a:ext cx="8229600" cy="934230"/>
          </a:xfrm>
        </p:spPr>
        <p:txBody>
          <a:bodyPr/>
          <a:lstStyle/>
          <a:p>
            <a:r>
              <a:rPr lang="en-US" b="0" dirty="0">
                <a:solidFill>
                  <a:srgbClr val="0070C0"/>
                </a:solidFill>
              </a:rPr>
              <a:t>Decision Trees</a:t>
            </a:r>
          </a:p>
        </p:txBody>
      </p:sp>
      <p:sp>
        <p:nvSpPr>
          <p:cNvPr id="7" name="Right Arrow 6"/>
          <p:cNvSpPr/>
          <p:nvPr/>
        </p:nvSpPr>
        <p:spPr>
          <a:xfrm>
            <a:off x="2963203" y="1489841"/>
            <a:ext cx="301752" cy="110359"/>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7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176"/>
            <a:ext cx="8229600" cy="667591"/>
          </a:xfrm>
        </p:spPr>
        <p:txBody>
          <a:bodyPr>
            <a:normAutofit fontScale="90000"/>
          </a:bodyPr>
          <a:lstStyle/>
          <a:p>
            <a:r>
              <a:rPr lang="en-US" b="0" dirty="0">
                <a:solidFill>
                  <a:srgbClr val="0070C0"/>
                </a:solidFill>
              </a:rPr>
              <a:t>How Are Splits Determined?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996" y="721018"/>
                <a:ext cx="5525146" cy="5580865"/>
              </a:xfrm>
            </p:spPr>
            <p:txBody>
              <a:bodyPr>
                <a:noAutofit/>
              </a:bodyPr>
              <a:lstStyle/>
              <a:p>
                <a:r>
                  <a:rPr lang="en-US" sz="1800" b="0" dirty="0"/>
                  <a:t>Popular decision tree algorithms choose splits according to which one will produce the greatest information gain.</a:t>
                </a:r>
              </a:p>
              <a:p>
                <a:endParaRPr lang="en-US" sz="1800" b="0" dirty="0"/>
              </a:p>
              <a:p>
                <a:r>
                  <a:rPr lang="en-US" sz="1800" b="0" dirty="0"/>
                  <a:t>Information gain (IG) is a measure of the reduction in entropy or (‘</a:t>
                </a:r>
                <a:r>
                  <a:rPr lang="en-US" sz="1800" b="0" dirty="0" err="1"/>
                  <a:t>gini</a:t>
                </a:r>
                <a:r>
                  <a:rPr lang="en-US" sz="1800" b="0" dirty="0"/>
                  <a:t> impurity’) caused     by splitting a data set into subsets.</a:t>
                </a:r>
              </a:p>
              <a:p>
                <a:endParaRPr lang="en-US" sz="1800" b="0" dirty="0"/>
              </a:p>
              <a:p>
                <a14:m>
                  <m:oMath xmlns:m="http://schemas.openxmlformats.org/officeDocument/2006/math">
                    <m:r>
                      <a:rPr lang="en-US" sz="1800" b="0" i="1">
                        <a:solidFill>
                          <a:srgbClr val="000000"/>
                        </a:solidFill>
                        <a:latin typeface="Cambria Math" panose="02040503050406030204" pitchFamily="18" charset="0"/>
                      </a:rPr>
                      <m:t>𝑃</m:t>
                    </m:r>
                    <m:r>
                      <a:rPr lang="en-US" sz="1800" b="0" i="1" baseline="-25000">
                        <a:solidFill>
                          <a:srgbClr val="000000"/>
                        </a:solidFill>
                        <a:latin typeface="Cambria Math" panose="02040503050406030204" pitchFamily="18" charset="0"/>
                      </a:rPr>
                      <m:t>𝑖</m:t>
                    </m:r>
                    <m:r>
                      <a:rPr lang="en-US" sz="1800" b="0" i="1" baseline="-25000">
                        <a:solidFill>
                          <a:srgbClr val="000000"/>
                        </a:solidFill>
                        <a:latin typeface="Cambria Math" panose="02040503050406030204" pitchFamily="18" charset="0"/>
                      </a:rPr>
                      <m:t>,</m:t>
                    </m:r>
                    <m:r>
                      <a:rPr lang="en-US" sz="1800" b="0" i="1" baseline="-25000">
                        <a:solidFill>
                          <a:srgbClr val="000000"/>
                        </a:solidFill>
                        <a:latin typeface="Cambria Math" panose="02040503050406030204" pitchFamily="18" charset="0"/>
                      </a:rPr>
                      <m:t>𝐾</m:t>
                    </m:r>
                  </m:oMath>
                </a14:m>
                <a:r>
                  <a:rPr lang="en-US" sz="1800" b="0" dirty="0">
                    <a:latin typeface="Helvetica" panose="020B0604020202020204" pitchFamily="34" charset="0"/>
                    <a:cs typeface="Helvetica" panose="020B0604020202020204" pitchFamily="34" charset="0"/>
                  </a:rPr>
                  <a:t> : Proportion of samples that belong to class </a:t>
                </a:r>
                <a:r>
                  <a:rPr lang="en-US" sz="1800" dirty="0" err="1">
                    <a:latin typeface="Helvetica" panose="020B0604020202020204" pitchFamily="34" charset="0"/>
                    <a:cs typeface="Helvetica" panose="020B0604020202020204" pitchFamily="34" charset="0"/>
                  </a:rPr>
                  <a:t>i</a:t>
                </a:r>
                <a:r>
                  <a:rPr lang="en-US" sz="1800" b="0" dirty="0">
                    <a:latin typeface="Helvetica" panose="020B0604020202020204" pitchFamily="34" charset="0"/>
                    <a:cs typeface="Helvetica" panose="020B0604020202020204" pitchFamily="34" charset="0"/>
                  </a:rPr>
                  <a:t> at node </a:t>
                </a:r>
                <a:r>
                  <a:rPr lang="en-US" sz="1800" dirty="0">
                    <a:latin typeface="Helvetica" panose="020B0604020202020204" pitchFamily="34" charset="0"/>
                    <a:cs typeface="Helvetica" panose="020B0604020202020204" pitchFamily="34" charset="0"/>
                  </a:rPr>
                  <a:t>K</a:t>
                </a:r>
                <a:r>
                  <a:rPr lang="en-US" sz="1800" b="0" dirty="0"/>
                  <a:t>. </a:t>
                </a:r>
              </a:p>
              <a:p>
                <a:endParaRPr lang="en-US" sz="1800" b="0" dirty="0"/>
              </a:p>
              <a:p>
                <a:r>
                  <a:rPr lang="en-US" sz="1800" b="0" dirty="0"/>
                  <a:t>IG = Entropy(set) - </a:t>
                </a:r>
                <a:r>
                  <a:rPr lang="en-US" sz="1800" b="0" dirty="0" err="1"/>
                  <a:t>Wtd</a:t>
                </a:r>
                <a:r>
                  <a:rPr lang="en-US" sz="1800" b="0" dirty="0"/>
                  <a:t> Sum of Entropy(subsets)</a:t>
                </a:r>
              </a:p>
              <a:p>
                <a:pPr marL="0" indent="0">
                  <a:buNone/>
                </a:pPr>
                <a:r>
                  <a:rPr lang="en-US" sz="1800" b="0" dirty="0"/>
                  <a:t>							</a:t>
                </a:r>
              </a:p>
              <a:p>
                <a:pPr marL="0" indent="0">
                  <a:buNone/>
                </a:pPr>
                <a:endParaRPr lang="en-US" sz="1800" b="0" dirty="0"/>
              </a:p>
              <a:p>
                <a:endParaRPr lang="en-US" sz="1800" b="0" i="1" dirty="0"/>
              </a:p>
              <a:p>
                <a:endParaRPr lang="en-US" sz="1800" b="0" dirty="0"/>
              </a:p>
              <a:p>
                <a:pPr marL="0" indent="0">
                  <a:buNone/>
                </a:pPr>
                <a:endParaRPr lang="en-US" sz="1800" b="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996" y="721018"/>
                <a:ext cx="5525146" cy="5580865"/>
              </a:xfrm>
              <a:blipFill>
                <a:blip r:embed="rId3"/>
                <a:stretch>
                  <a:fillRect l="-662" t="-546" r="-2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7">
                <a:extLst>
                  <a:ext uri="{FF2B5EF4-FFF2-40B4-BE49-F238E27FC236}">
                    <a16:creationId xmlns:a16="http://schemas.microsoft.com/office/drawing/2014/main" id="{3822F79F-E223-47DF-ACAA-FB1BE92464CD}"/>
                  </a:ext>
                </a:extLst>
              </p:cNvPr>
              <p:cNvSpPr txBox="1"/>
              <p:nvPr/>
            </p:nvSpPr>
            <p:spPr bwMode="auto">
              <a:xfrm>
                <a:off x="457198" y="4891998"/>
                <a:ext cx="4362773" cy="773113"/>
              </a:xfrm>
              <a:prstGeom prst="rect">
                <a:avLst/>
              </a:prstGeom>
              <a:noFill/>
              <a:ln>
                <a:noFill/>
              </a:ln>
              <a:extLst/>
            </p:spPr>
            <p:txBody>
              <a:bodyPr>
                <a:noAutofit/>
              </a:bodyPr>
              <a:lstStyle/>
              <a:p>
                <a14:m>
                  <m:oMath xmlns:m="http://schemas.openxmlformats.org/officeDocument/2006/math">
                    <m:r>
                      <a:rPr lang="en-US" sz="2400" i="1" smtClean="0">
                        <a:solidFill>
                          <a:srgbClr val="000000"/>
                        </a:solidFill>
                        <a:latin typeface="Cambria Math" panose="02040503050406030204" pitchFamily="18" charset="0"/>
                      </a:rPr>
                      <m:t>𝐸</m:t>
                    </m:r>
                    <m:r>
                      <a:rPr lang="en-US" sz="2400" b="0" i="1" smtClean="0">
                        <a:solidFill>
                          <a:srgbClr val="000000"/>
                        </a:solidFill>
                        <a:latin typeface="Cambria Math" panose="02040503050406030204" pitchFamily="18" charset="0"/>
                      </a:rPr>
                      <m:t>𝑛𝑡𝑟𝑜𝑝𝑦</m:t>
                    </m:r>
                    <m:r>
                      <a:rPr lang="en-US"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nary>
                      <m:naryPr>
                        <m:chr m:val="∑"/>
                        <m:subHide m:val="on"/>
                        <m:supHide m:val="on"/>
                        <m:ctrlPr>
                          <a:rPr lang="en-US" sz="2400" i="1" smtClean="0">
                            <a:solidFill>
                              <a:srgbClr val="000000"/>
                            </a:solidFill>
                            <a:latin typeface="Cambria Math" panose="02040503050406030204" pitchFamily="18" charset="0"/>
                          </a:rPr>
                        </m:ctrlPr>
                      </m:naryPr>
                      <m:sub/>
                      <m:sup/>
                      <m:e>
                        <m:r>
                          <a:rPr lang="en-US" sz="2400" b="0" i="1" smtClean="0">
                            <a:solidFill>
                              <a:srgbClr val="000000"/>
                            </a:solidFill>
                            <a:latin typeface="Cambria Math" panose="02040503050406030204" pitchFamily="18" charset="0"/>
                          </a:rPr>
                          <m:t>𝑃</m:t>
                        </m:r>
                        <m:r>
                          <a:rPr lang="en-US" sz="2400" b="0" i="1" baseline="-25000" smtClean="0">
                            <a:solidFill>
                              <a:srgbClr val="000000"/>
                            </a:solidFill>
                            <a:latin typeface="Cambria Math" panose="02040503050406030204" pitchFamily="18" charset="0"/>
                          </a:rPr>
                          <m:t>𝑖</m:t>
                        </m:r>
                        <m:r>
                          <a:rPr lang="en-US" sz="2400" b="0" i="1" baseline="-25000" smtClean="0">
                            <a:solidFill>
                              <a:srgbClr val="000000"/>
                            </a:solidFill>
                            <a:latin typeface="Cambria Math" panose="02040503050406030204" pitchFamily="18" charset="0"/>
                          </a:rPr>
                          <m:t>,</m:t>
                        </m:r>
                        <m:r>
                          <a:rPr lang="en-US" sz="2400" b="0" i="1" baseline="-25000" smtClean="0">
                            <a:solidFill>
                              <a:srgbClr val="000000"/>
                            </a:solidFill>
                            <a:latin typeface="Cambria Math" panose="02040503050406030204" pitchFamily="18" charset="0"/>
                          </a:rPr>
                          <m:t>𝐾</m:t>
                        </m:r>
                      </m:e>
                    </m:nary>
                    <m:r>
                      <a:rPr lang="en-US" sz="2400" b="0" i="1" smtClean="0">
                        <a:solidFill>
                          <a:srgbClr val="000000"/>
                        </a:solidFill>
                        <a:latin typeface="Cambria Math" panose="02040503050406030204" pitchFamily="18" charset="0"/>
                      </a:rPr>
                      <m:t>𝐿𝑜𝑔</m:t>
                    </m:r>
                    <m:r>
                      <a:rPr lang="en-US" sz="2400" b="0" i="1" smtClean="0">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baseline="-25000">
                        <a:solidFill>
                          <a:srgbClr val="000000"/>
                        </a:solidFill>
                        <a:latin typeface="Cambria Math" panose="02040503050406030204" pitchFamily="18" charset="0"/>
                      </a:rPr>
                      <m:t>𝑖</m:t>
                    </m:r>
                    <m:r>
                      <a:rPr lang="en-US" sz="2400" i="1" baseline="-25000" smtClean="0">
                        <a:solidFill>
                          <a:srgbClr val="000000"/>
                        </a:solidFill>
                        <a:latin typeface="Cambria Math" panose="02040503050406030204" pitchFamily="18" charset="0"/>
                      </a:rPr>
                      <m:t>,</m:t>
                    </m:r>
                    <m:r>
                      <a:rPr lang="en-US" sz="2400" b="0" i="1" baseline="-25000" smtClean="0">
                        <a:solidFill>
                          <a:srgbClr val="000000"/>
                        </a:solidFill>
                        <a:latin typeface="Cambria Math" panose="02040503050406030204" pitchFamily="18" charset="0"/>
                      </a:rPr>
                      <m:t>𝐾</m:t>
                    </m:r>
                  </m:oMath>
                </a14:m>
                <a:r>
                  <a:rPr lang="en-US" sz="2400" dirty="0"/>
                  <a:t>)</a:t>
                </a:r>
              </a:p>
            </p:txBody>
          </p:sp>
        </mc:Choice>
        <mc:Fallback xmlns="">
          <p:sp>
            <p:nvSpPr>
              <p:cNvPr id="7" name="Object 7">
                <a:extLst>
                  <a:ext uri="{FF2B5EF4-FFF2-40B4-BE49-F238E27FC236}">
                    <a16:creationId xmlns:a16="http://schemas.microsoft.com/office/drawing/2014/main" id="{3822F79F-E223-47DF-ACAA-FB1BE92464CD}"/>
                  </a:ext>
                </a:extLst>
              </p:cNvPr>
              <p:cNvSpPr txBox="1">
                <a:spLocks noRot="1" noChangeAspect="1" noMove="1" noResize="1" noEditPoints="1" noAdjustHandles="1" noChangeArrowheads="1" noChangeShapeType="1" noTextEdit="1"/>
              </p:cNvSpPr>
              <p:nvPr/>
            </p:nvSpPr>
            <p:spPr bwMode="auto">
              <a:xfrm>
                <a:off x="457198" y="4891998"/>
                <a:ext cx="4362773" cy="773113"/>
              </a:xfrm>
              <a:prstGeom prst="rect">
                <a:avLst/>
              </a:prstGeom>
              <a:blipFill>
                <a:blip r:embed="rId4"/>
                <a:stretch>
                  <a:fillRect l="-279" t="-77953" b="-76378"/>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EC8026A9-9EED-4A9B-A8E0-FA0271EBA054}"/>
                  </a:ext>
                </a:extLst>
              </p:cNvPr>
              <p:cNvSpPr txBox="1"/>
              <p:nvPr/>
            </p:nvSpPr>
            <p:spPr bwMode="auto">
              <a:xfrm>
                <a:off x="457200" y="5528770"/>
                <a:ext cx="5525146" cy="773113"/>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𝐺</m:t>
                      </m:r>
                      <m:r>
                        <a:rPr lang="en-US" sz="2400" b="0" i="1" smtClean="0">
                          <a:solidFill>
                            <a:srgbClr val="000000"/>
                          </a:solidFill>
                          <a:latin typeface="Cambria Math" panose="02040503050406030204" pitchFamily="18" charset="0"/>
                        </a:rPr>
                        <m:t>𝑖𝑛𝑖</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𝐼𝑚𝑝𝑢𝑟𝑖𝑡𝑦</m:t>
                      </m:r>
                      <m:r>
                        <a:rPr lang="en-US"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nary>
                        <m:naryPr>
                          <m:chr m:val="∑"/>
                          <m:subHide m:val="on"/>
                          <m:supHide m:val="on"/>
                          <m:ctrlPr>
                            <a:rPr lang="en-US" sz="2400" i="1" smtClean="0">
                              <a:solidFill>
                                <a:srgbClr val="000000"/>
                              </a:solidFill>
                              <a:latin typeface="Cambria Math" panose="02040503050406030204" pitchFamily="18" charset="0"/>
                            </a:rPr>
                          </m:ctrlPr>
                        </m:naryPr>
                        <m:sub/>
                        <m:sup/>
                        <m:e>
                          <m:r>
                            <a:rPr lang="en-US" sz="2400" b="0" i="1" smtClean="0">
                              <a:solidFill>
                                <a:srgbClr val="000000"/>
                              </a:solidFill>
                              <a:latin typeface="Cambria Math" panose="02040503050406030204" pitchFamily="18" charset="0"/>
                            </a:rPr>
                            <m:t>𝑃</m:t>
                          </m:r>
                          <m:r>
                            <a:rPr lang="en-US" sz="2400" b="0" i="1" baseline="-25000" smtClean="0">
                              <a:solidFill>
                                <a:srgbClr val="000000"/>
                              </a:solidFill>
                              <a:latin typeface="Cambria Math" panose="02040503050406030204" pitchFamily="18" charset="0"/>
                            </a:rPr>
                            <m:t>𝑖</m:t>
                          </m:r>
                          <m:r>
                            <a:rPr lang="en-US" sz="2400" b="0" i="1" baseline="-25000" smtClean="0">
                              <a:solidFill>
                                <a:srgbClr val="000000"/>
                              </a:solidFill>
                              <a:latin typeface="Cambria Math" panose="02040503050406030204" pitchFamily="18" charset="0"/>
                            </a:rPr>
                            <m:t>,</m:t>
                          </m:r>
                          <m:r>
                            <a:rPr lang="en-US" sz="2400" b="0" i="1" baseline="-25000" smtClean="0">
                              <a:solidFill>
                                <a:srgbClr val="000000"/>
                              </a:solidFill>
                              <a:latin typeface="Cambria Math" panose="02040503050406030204" pitchFamily="18" charset="0"/>
                            </a:rPr>
                            <m:t>𝐾</m:t>
                          </m:r>
                        </m:e>
                      </m:nary>
                      <m:r>
                        <a:rPr lang="en-US" sz="2400" b="0" i="1" baseline="30000" smtClean="0">
                          <a:solidFill>
                            <a:srgbClr val="000000"/>
                          </a:solidFill>
                          <a:latin typeface="Cambria Math" panose="02040503050406030204" pitchFamily="18" charset="0"/>
                        </a:rPr>
                        <m:t>2</m:t>
                      </m:r>
                    </m:oMath>
                  </m:oMathPara>
                </a14:m>
                <a:endParaRPr lang="en-US" sz="2400" baseline="30000" dirty="0"/>
              </a:p>
            </p:txBody>
          </p:sp>
        </mc:Choice>
        <mc:Fallback xmlns="">
          <p:sp>
            <p:nvSpPr>
              <p:cNvPr id="10" name="Object 7">
                <a:extLst>
                  <a:ext uri="{FF2B5EF4-FFF2-40B4-BE49-F238E27FC236}">
                    <a16:creationId xmlns:a16="http://schemas.microsoft.com/office/drawing/2014/main" id="{EC8026A9-9EED-4A9B-A8E0-FA0271EBA054}"/>
                  </a:ext>
                </a:extLst>
              </p:cNvPr>
              <p:cNvSpPr txBox="1">
                <a:spLocks noRot="1" noChangeAspect="1" noMove="1" noResize="1" noEditPoints="1" noAdjustHandles="1" noChangeArrowheads="1" noChangeShapeType="1" noTextEdit="1"/>
              </p:cNvSpPr>
              <p:nvPr/>
            </p:nvSpPr>
            <p:spPr bwMode="auto">
              <a:xfrm>
                <a:off x="457200" y="5528770"/>
                <a:ext cx="5525146" cy="773113"/>
              </a:xfrm>
              <a:prstGeom prst="rect">
                <a:avLst/>
              </a:prstGeom>
              <a:blipFill>
                <a:blip r:embed="rId5"/>
                <a:stretch>
                  <a:fillRect/>
                </a:stretch>
              </a:blipFill>
              <a:ln>
                <a:noFill/>
              </a:ln>
              <a:extLst/>
            </p:spPr>
            <p:txBody>
              <a:bodyPr/>
              <a:lstStyle/>
              <a:p>
                <a:r>
                  <a:rPr lang="en-US">
                    <a:noFill/>
                  </a:rPr>
                  <a:t> </a:t>
                </a:r>
              </a:p>
            </p:txBody>
          </p:sp>
        </mc:Fallback>
      </mc:AlternateContent>
      <p:pic>
        <p:nvPicPr>
          <p:cNvPr id="8" name="Picture 2" descr="Image result for decision tree setosa">
            <a:extLst>
              <a:ext uri="{FF2B5EF4-FFF2-40B4-BE49-F238E27FC236}">
                <a16:creationId xmlns:a16="http://schemas.microsoft.com/office/drawing/2014/main" id="{A0F67F38-FACD-425F-A489-21E160AC5A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8050" y="949345"/>
            <a:ext cx="3585950" cy="394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6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3" y="62420"/>
            <a:ext cx="8229600" cy="779460"/>
          </a:xfrm>
        </p:spPr>
        <p:txBody>
          <a:bodyPr/>
          <a:lstStyle/>
          <a:p>
            <a:r>
              <a:rPr lang="en-US" b="0" dirty="0">
                <a:solidFill>
                  <a:srgbClr val="0070C0"/>
                </a:solidFill>
              </a:rPr>
              <a:t>Entropy</a:t>
            </a:r>
          </a:p>
        </p:txBody>
      </p:sp>
      <p:sp>
        <p:nvSpPr>
          <p:cNvPr id="3" name="Content Placeholder 2"/>
          <p:cNvSpPr>
            <a:spLocks noGrp="1"/>
          </p:cNvSpPr>
          <p:nvPr>
            <p:ph idx="1"/>
          </p:nvPr>
        </p:nvSpPr>
        <p:spPr>
          <a:xfrm>
            <a:off x="363370" y="1417638"/>
            <a:ext cx="8513226" cy="4706818"/>
          </a:xfrm>
        </p:spPr>
        <p:txBody>
          <a:bodyPr>
            <a:noAutofit/>
          </a:bodyPr>
          <a:lstStyle/>
          <a:p>
            <a:r>
              <a:rPr lang="en-US" sz="2200" b="0" dirty="0"/>
              <a:t>Entropy measures the “purity” (i.e., homogeneity) of a group.</a:t>
            </a:r>
          </a:p>
          <a:p>
            <a:r>
              <a:rPr lang="en-US" sz="2200" b="0" dirty="0"/>
              <a:t>Higher Entropy = Higher Information Content </a:t>
            </a:r>
          </a:p>
          <a:p>
            <a:endParaRPr lang="en-US" sz="2200" dirty="0"/>
          </a:p>
          <a:p>
            <a:endParaRPr lang="en-US" sz="2200" dirty="0"/>
          </a:p>
          <a:p>
            <a:endParaRPr lang="en-US" sz="2200" dirty="0"/>
          </a:p>
          <a:p>
            <a:endParaRPr lang="en-US" sz="2200" dirty="0"/>
          </a:p>
          <a:p>
            <a:endParaRPr lang="en-US" sz="2200" dirty="0"/>
          </a:p>
          <a:p>
            <a:pPr marL="0" indent="0">
              <a:buNone/>
            </a:pPr>
            <a:endParaRPr lang="en-US" sz="2200" b="0" dirty="0"/>
          </a:p>
          <a:p>
            <a:endParaRPr lang="en-US" sz="2200" b="0" dirty="0"/>
          </a:p>
          <a:p>
            <a:r>
              <a:rPr lang="en-US" sz="2200" b="0" dirty="0"/>
              <a:t>Entropy exists on a scale of 0 to 1.</a:t>
            </a:r>
          </a:p>
          <a:p>
            <a:r>
              <a:rPr lang="en-US" sz="2200" b="0" dirty="0"/>
              <a:t>Perfect purity has an entropy of 0.</a:t>
            </a:r>
          </a:p>
          <a:p>
            <a:r>
              <a:rPr lang="en-US" sz="2200" b="0" dirty="0"/>
              <a:t>Perfect impurity has an entropy of 1.</a:t>
            </a:r>
          </a:p>
          <a:p>
            <a:endParaRPr lang="en-US" sz="3100" dirty="0"/>
          </a:p>
          <a:p>
            <a:pPr marL="0" indent="0">
              <a:buNone/>
            </a:pPr>
            <a:endParaRPr lang="en-US" dirty="0"/>
          </a:p>
        </p:txBody>
      </p:sp>
      <p:sp>
        <p:nvSpPr>
          <p:cNvPr id="24" name="Oval 23"/>
          <p:cNvSpPr/>
          <p:nvPr/>
        </p:nvSpPr>
        <p:spPr>
          <a:xfrm>
            <a:off x="6076444" y="2519501"/>
            <a:ext cx="2057400" cy="141282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5-Point Star 24"/>
          <p:cNvSpPr/>
          <p:nvPr/>
        </p:nvSpPr>
        <p:spPr>
          <a:xfrm>
            <a:off x="6923553" y="3082913"/>
            <a:ext cx="304800" cy="338138"/>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6888017" y="3440942"/>
            <a:ext cx="426757" cy="463336"/>
          </a:xfrm>
          <a:prstGeom prst="rect">
            <a:avLst/>
          </a:prstGeom>
        </p:spPr>
      </p:pic>
      <p:pic>
        <p:nvPicPr>
          <p:cNvPr id="27" name="Picture 26"/>
          <p:cNvPicPr>
            <a:picLocks noChangeAspect="1"/>
          </p:cNvPicPr>
          <p:nvPr/>
        </p:nvPicPr>
        <p:blipFill>
          <a:blip r:embed="rId3"/>
          <a:stretch>
            <a:fillRect/>
          </a:stretch>
        </p:blipFill>
        <p:spPr>
          <a:xfrm>
            <a:off x="7723008" y="2992316"/>
            <a:ext cx="426757" cy="463336"/>
          </a:xfrm>
          <a:prstGeom prst="rect">
            <a:avLst/>
          </a:prstGeom>
        </p:spPr>
      </p:pic>
      <p:pic>
        <p:nvPicPr>
          <p:cNvPr id="28" name="Picture 27"/>
          <p:cNvPicPr>
            <a:picLocks noChangeAspect="1"/>
          </p:cNvPicPr>
          <p:nvPr/>
        </p:nvPicPr>
        <p:blipFill>
          <a:blip r:embed="rId3"/>
          <a:stretch>
            <a:fillRect/>
          </a:stretch>
        </p:blipFill>
        <p:spPr>
          <a:xfrm>
            <a:off x="7527626" y="2681196"/>
            <a:ext cx="426757" cy="463336"/>
          </a:xfrm>
          <a:prstGeom prst="rect">
            <a:avLst/>
          </a:prstGeom>
        </p:spPr>
      </p:pic>
      <p:pic>
        <p:nvPicPr>
          <p:cNvPr id="29" name="Picture 28"/>
          <p:cNvPicPr>
            <a:picLocks noChangeAspect="1"/>
          </p:cNvPicPr>
          <p:nvPr/>
        </p:nvPicPr>
        <p:blipFill>
          <a:blip r:embed="rId4"/>
          <a:stretch>
            <a:fillRect/>
          </a:stretch>
        </p:blipFill>
        <p:spPr>
          <a:xfrm>
            <a:off x="6618265" y="3576409"/>
            <a:ext cx="249958" cy="323116"/>
          </a:xfrm>
          <a:prstGeom prst="rect">
            <a:avLst/>
          </a:prstGeom>
        </p:spPr>
      </p:pic>
      <p:pic>
        <p:nvPicPr>
          <p:cNvPr id="30" name="Picture 29"/>
          <p:cNvPicPr>
            <a:picLocks noChangeAspect="1"/>
          </p:cNvPicPr>
          <p:nvPr/>
        </p:nvPicPr>
        <p:blipFill>
          <a:blip r:embed="rId4"/>
          <a:stretch>
            <a:fillRect/>
          </a:stretch>
        </p:blipFill>
        <p:spPr>
          <a:xfrm>
            <a:off x="6476247" y="3292851"/>
            <a:ext cx="249958" cy="323116"/>
          </a:xfrm>
          <a:prstGeom prst="rect">
            <a:avLst/>
          </a:prstGeom>
        </p:spPr>
      </p:pic>
      <p:pic>
        <p:nvPicPr>
          <p:cNvPr id="31" name="Picture 30"/>
          <p:cNvPicPr>
            <a:picLocks noChangeAspect="1"/>
          </p:cNvPicPr>
          <p:nvPr/>
        </p:nvPicPr>
        <p:blipFill>
          <a:blip r:embed="rId4"/>
          <a:stretch>
            <a:fillRect/>
          </a:stretch>
        </p:blipFill>
        <p:spPr>
          <a:xfrm>
            <a:off x="6648022" y="2890643"/>
            <a:ext cx="249958" cy="323116"/>
          </a:xfrm>
          <a:prstGeom prst="rect">
            <a:avLst/>
          </a:prstGeom>
        </p:spPr>
      </p:pic>
      <p:pic>
        <p:nvPicPr>
          <p:cNvPr id="34" name="Picture 33"/>
          <p:cNvPicPr>
            <a:picLocks noChangeAspect="1"/>
          </p:cNvPicPr>
          <p:nvPr/>
        </p:nvPicPr>
        <p:blipFill>
          <a:blip r:embed="rId4"/>
          <a:stretch>
            <a:fillRect/>
          </a:stretch>
        </p:blipFill>
        <p:spPr>
          <a:xfrm>
            <a:off x="6434106" y="2970519"/>
            <a:ext cx="249958" cy="323116"/>
          </a:xfrm>
          <a:prstGeom prst="rect">
            <a:avLst/>
          </a:prstGeom>
        </p:spPr>
      </p:pic>
      <p:pic>
        <p:nvPicPr>
          <p:cNvPr id="48" name="Picture 47"/>
          <p:cNvPicPr>
            <a:picLocks noChangeAspect="1"/>
          </p:cNvPicPr>
          <p:nvPr/>
        </p:nvPicPr>
        <p:blipFill>
          <a:blip r:embed="rId5"/>
          <a:stretch>
            <a:fillRect/>
          </a:stretch>
        </p:blipFill>
        <p:spPr>
          <a:xfrm>
            <a:off x="7537190" y="3305408"/>
            <a:ext cx="426757" cy="463336"/>
          </a:xfrm>
          <a:prstGeom prst="rect">
            <a:avLst/>
          </a:prstGeom>
        </p:spPr>
      </p:pic>
      <p:pic>
        <p:nvPicPr>
          <p:cNvPr id="49" name="Picture 48"/>
          <p:cNvPicPr>
            <a:picLocks noChangeAspect="1"/>
          </p:cNvPicPr>
          <p:nvPr/>
        </p:nvPicPr>
        <p:blipFill>
          <a:blip r:embed="rId5"/>
          <a:stretch>
            <a:fillRect/>
          </a:stretch>
        </p:blipFill>
        <p:spPr>
          <a:xfrm>
            <a:off x="6829484" y="2671036"/>
            <a:ext cx="426757" cy="463336"/>
          </a:xfrm>
          <a:prstGeom prst="rect">
            <a:avLst/>
          </a:prstGeom>
        </p:spPr>
      </p:pic>
      <p:sp>
        <p:nvSpPr>
          <p:cNvPr id="61" name="Oval 60"/>
          <p:cNvSpPr/>
          <p:nvPr/>
        </p:nvSpPr>
        <p:spPr>
          <a:xfrm>
            <a:off x="3554224" y="2511881"/>
            <a:ext cx="2057400" cy="141282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3"/>
          <a:stretch>
            <a:fillRect/>
          </a:stretch>
        </p:blipFill>
        <p:spPr>
          <a:xfrm>
            <a:off x="4091340" y="3457561"/>
            <a:ext cx="426757" cy="463336"/>
          </a:xfrm>
          <a:prstGeom prst="rect">
            <a:avLst/>
          </a:prstGeom>
        </p:spPr>
      </p:pic>
      <p:pic>
        <p:nvPicPr>
          <p:cNvPr id="65" name="Picture 64"/>
          <p:cNvPicPr>
            <a:picLocks noChangeAspect="1"/>
          </p:cNvPicPr>
          <p:nvPr/>
        </p:nvPicPr>
        <p:blipFill>
          <a:blip r:embed="rId3"/>
          <a:stretch>
            <a:fillRect/>
          </a:stretch>
        </p:blipFill>
        <p:spPr>
          <a:xfrm>
            <a:off x="4540361" y="2526058"/>
            <a:ext cx="426757" cy="463336"/>
          </a:xfrm>
          <a:prstGeom prst="rect">
            <a:avLst/>
          </a:prstGeom>
        </p:spPr>
      </p:pic>
      <p:pic>
        <p:nvPicPr>
          <p:cNvPr id="66" name="Picture 65"/>
          <p:cNvPicPr>
            <a:picLocks noChangeAspect="1"/>
          </p:cNvPicPr>
          <p:nvPr/>
        </p:nvPicPr>
        <p:blipFill>
          <a:blip r:embed="rId4"/>
          <a:stretch>
            <a:fillRect/>
          </a:stretch>
        </p:blipFill>
        <p:spPr>
          <a:xfrm>
            <a:off x="3947667" y="3230260"/>
            <a:ext cx="249958" cy="323116"/>
          </a:xfrm>
          <a:prstGeom prst="rect">
            <a:avLst/>
          </a:prstGeom>
        </p:spPr>
      </p:pic>
      <p:pic>
        <p:nvPicPr>
          <p:cNvPr id="67" name="Picture 66"/>
          <p:cNvPicPr>
            <a:picLocks noChangeAspect="1"/>
          </p:cNvPicPr>
          <p:nvPr/>
        </p:nvPicPr>
        <p:blipFill>
          <a:blip r:embed="rId4"/>
          <a:stretch>
            <a:fillRect/>
          </a:stretch>
        </p:blipFill>
        <p:spPr>
          <a:xfrm>
            <a:off x="3738790" y="2988237"/>
            <a:ext cx="249958" cy="323116"/>
          </a:xfrm>
          <a:prstGeom prst="rect">
            <a:avLst/>
          </a:prstGeom>
        </p:spPr>
      </p:pic>
      <p:pic>
        <p:nvPicPr>
          <p:cNvPr id="68" name="Picture 67"/>
          <p:cNvPicPr>
            <a:picLocks noChangeAspect="1"/>
          </p:cNvPicPr>
          <p:nvPr/>
        </p:nvPicPr>
        <p:blipFill>
          <a:blip r:embed="rId4"/>
          <a:stretch>
            <a:fillRect/>
          </a:stretch>
        </p:blipFill>
        <p:spPr>
          <a:xfrm>
            <a:off x="4624826" y="3245673"/>
            <a:ext cx="249958" cy="323116"/>
          </a:xfrm>
          <a:prstGeom prst="rect">
            <a:avLst/>
          </a:prstGeom>
        </p:spPr>
      </p:pic>
      <p:pic>
        <p:nvPicPr>
          <p:cNvPr id="69" name="Picture 68"/>
          <p:cNvPicPr>
            <a:picLocks noChangeAspect="1"/>
          </p:cNvPicPr>
          <p:nvPr/>
        </p:nvPicPr>
        <p:blipFill>
          <a:blip r:embed="rId4"/>
          <a:stretch>
            <a:fillRect/>
          </a:stretch>
        </p:blipFill>
        <p:spPr>
          <a:xfrm>
            <a:off x="4368153" y="3149795"/>
            <a:ext cx="249958" cy="323116"/>
          </a:xfrm>
          <a:prstGeom prst="rect">
            <a:avLst/>
          </a:prstGeom>
        </p:spPr>
      </p:pic>
      <p:pic>
        <p:nvPicPr>
          <p:cNvPr id="70" name="Picture 69"/>
          <p:cNvPicPr>
            <a:picLocks noChangeAspect="1"/>
          </p:cNvPicPr>
          <p:nvPr/>
        </p:nvPicPr>
        <p:blipFill>
          <a:blip r:embed="rId4"/>
          <a:stretch>
            <a:fillRect/>
          </a:stretch>
        </p:blipFill>
        <p:spPr>
          <a:xfrm>
            <a:off x="4183495" y="2585315"/>
            <a:ext cx="249958" cy="323116"/>
          </a:xfrm>
          <a:prstGeom prst="rect">
            <a:avLst/>
          </a:prstGeom>
        </p:spPr>
      </p:pic>
      <p:pic>
        <p:nvPicPr>
          <p:cNvPr id="71" name="Picture 70"/>
          <p:cNvPicPr>
            <a:picLocks noChangeAspect="1"/>
          </p:cNvPicPr>
          <p:nvPr/>
        </p:nvPicPr>
        <p:blipFill>
          <a:blip r:embed="rId4"/>
          <a:stretch>
            <a:fillRect/>
          </a:stretch>
        </p:blipFill>
        <p:spPr>
          <a:xfrm>
            <a:off x="5067545" y="2708398"/>
            <a:ext cx="249958" cy="323116"/>
          </a:xfrm>
          <a:prstGeom prst="rect">
            <a:avLst/>
          </a:prstGeom>
        </p:spPr>
      </p:pic>
      <p:pic>
        <p:nvPicPr>
          <p:cNvPr id="72" name="Picture 71"/>
          <p:cNvPicPr>
            <a:picLocks noChangeAspect="1"/>
          </p:cNvPicPr>
          <p:nvPr/>
        </p:nvPicPr>
        <p:blipFill>
          <a:blip r:embed="rId4"/>
          <a:stretch>
            <a:fillRect/>
          </a:stretch>
        </p:blipFill>
        <p:spPr>
          <a:xfrm>
            <a:off x="4504803" y="3428347"/>
            <a:ext cx="249958" cy="323116"/>
          </a:xfrm>
          <a:prstGeom prst="rect">
            <a:avLst/>
          </a:prstGeom>
        </p:spPr>
      </p:pic>
      <p:pic>
        <p:nvPicPr>
          <p:cNvPr id="73" name="Picture 72"/>
          <p:cNvPicPr>
            <a:picLocks noChangeAspect="1"/>
          </p:cNvPicPr>
          <p:nvPr/>
        </p:nvPicPr>
        <p:blipFill>
          <a:blip r:embed="rId5"/>
          <a:stretch>
            <a:fillRect/>
          </a:stretch>
        </p:blipFill>
        <p:spPr>
          <a:xfrm>
            <a:off x="4705333" y="3455652"/>
            <a:ext cx="426757" cy="463336"/>
          </a:xfrm>
          <a:prstGeom prst="rect">
            <a:avLst/>
          </a:prstGeom>
        </p:spPr>
      </p:pic>
      <p:pic>
        <p:nvPicPr>
          <p:cNvPr id="74" name="Picture 73"/>
          <p:cNvPicPr>
            <a:picLocks noChangeAspect="1"/>
          </p:cNvPicPr>
          <p:nvPr/>
        </p:nvPicPr>
        <p:blipFill>
          <a:blip r:embed="rId5"/>
          <a:stretch>
            <a:fillRect/>
          </a:stretch>
        </p:blipFill>
        <p:spPr>
          <a:xfrm>
            <a:off x="3826629" y="2640076"/>
            <a:ext cx="426757" cy="463336"/>
          </a:xfrm>
          <a:prstGeom prst="rect">
            <a:avLst/>
          </a:prstGeom>
        </p:spPr>
      </p:pic>
      <p:sp>
        <p:nvSpPr>
          <p:cNvPr id="75" name="Oval 74"/>
          <p:cNvSpPr/>
          <p:nvPr/>
        </p:nvSpPr>
        <p:spPr>
          <a:xfrm>
            <a:off x="1039624" y="2511881"/>
            <a:ext cx="2057400" cy="141282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0" name="Picture 79"/>
          <p:cNvPicPr>
            <a:picLocks noChangeAspect="1"/>
          </p:cNvPicPr>
          <p:nvPr/>
        </p:nvPicPr>
        <p:blipFill>
          <a:blip r:embed="rId4"/>
          <a:stretch>
            <a:fillRect/>
          </a:stretch>
        </p:blipFill>
        <p:spPr>
          <a:xfrm>
            <a:off x="1398295" y="3322065"/>
            <a:ext cx="249958" cy="323116"/>
          </a:xfrm>
          <a:prstGeom prst="rect">
            <a:avLst/>
          </a:prstGeom>
        </p:spPr>
      </p:pic>
      <p:pic>
        <p:nvPicPr>
          <p:cNvPr id="81" name="Picture 80"/>
          <p:cNvPicPr>
            <a:picLocks noChangeAspect="1"/>
          </p:cNvPicPr>
          <p:nvPr/>
        </p:nvPicPr>
        <p:blipFill>
          <a:blip r:embed="rId4"/>
          <a:stretch>
            <a:fillRect/>
          </a:stretch>
        </p:blipFill>
        <p:spPr>
          <a:xfrm>
            <a:off x="1224190" y="2988237"/>
            <a:ext cx="249958" cy="323116"/>
          </a:xfrm>
          <a:prstGeom prst="rect">
            <a:avLst/>
          </a:prstGeom>
        </p:spPr>
      </p:pic>
      <p:pic>
        <p:nvPicPr>
          <p:cNvPr id="82" name="Picture 81"/>
          <p:cNvPicPr>
            <a:picLocks noChangeAspect="1"/>
          </p:cNvPicPr>
          <p:nvPr/>
        </p:nvPicPr>
        <p:blipFill>
          <a:blip r:embed="rId4"/>
          <a:stretch>
            <a:fillRect/>
          </a:stretch>
        </p:blipFill>
        <p:spPr>
          <a:xfrm>
            <a:off x="2328023" y="3064262"/>
            <a:ext cx="249958" cy="323116"/>
          </a:xfrm>
          <a:prstGeom prst="rect">
            <a:avLst/>
          </a:prstGeom>
        </p:spPr>
      </p:pic>
      <p:pic>
        <p:nvPicPr>
          <p:cNvPr id="83" name="Picture 82"/>
          <p:cNvPicPr>
            <a:picLocks noChangeAspect="1"/>
          </p:cNvPicPr>
          <p:nvPr/>
        </p:nvPicPr>
        <p:blipFill>
          <a:blip r:embed="rId4"/>
          <a:stretch>
            <a:fillRect/>
          </a:stretch>
        </p:blipFill>
        <p:spPr>
          <a:xfrm>
            <a:off x="1990226" y="3138257"/>
            <a:ext cx="249958" cy="323116"/>
          </a:xfrm>
          <a:prstGeom prst="rect">
            <a:avLst/>
          </a:prstGeom>
        </p:spPr>
      </p:pic>
      <p:pic>
        <p:nvPicPr>
          <p:cNvPr id="84" name="Picture 83"/>
          <p:cNvPicPr>
            <a:picLocks noChangeAspect="1"/>
          </p:cNvPicPr>
          <p:nvPr/>
        </p:nvPicPr>
        <p:blipFill>
          <a:blip r:embed="rId4"/>
          <a:stretch>
            <a:fillRect/>
          </a:stretch>
        </p:blipFill>
        <p:spPr>
          <a:xfrm>
            <a:off x="1668895" y="2585315"/>
            <a:ext cx="249958" cy="323116"/>
          </a:xfrm>
          <a:prstGeom prst="rect">
            <a:avLst/>
          </a:prstGeom>
        </p:spPr>
      </p:pic>
      <p:pic>
        <p:nvPicPr>
          <p:cNvPr id="85" name="Picture 84"/>
          <p:cNvPicPr>
            <a:picLocks noChangeAspect="1"/>
          </p:cNvPicPr>
          <p:nvPr/>
        </p:nvPicPr>
        <p:blipFill>
          <a:blip r:embed="rId4"/>
          <a:stretch>
            <a:fillRect/>
          </a:stretch>
        </p:blipFill>
        <p:spPr>
          <a:xfrm>
            <a:off x="2552945" y="2708398"/>
            <a:ext cx="249958" cy="323116"/>
          </a:xfrm>
          <a:prstGeom prst="rect">
            <a:avLst/>
          </a:prstGeom>
        </p:spPr>
      </p:pic>
      <p:pic>
        <p:nvPicPr>
          <p:cNvPr id="86" name="Picture 85"/>
          <p:cNvPicPr>
            <a:picLocks noChangeAspect="1"/>
          </p:cNvPicPr>
          <p:nvPr/>
        </p:nvPicPr>
        <p:blipFill>
          <a:blip r:embed="rId4"/>
          <a:stretch>
            <a:fillRect/>
          </a:stretch>
        </p:blipFill>
        <p:spPr>
          <a:xfrm>
            <a:off x="2175755" y="3338332"/>
            <a:ext cx="249958" cy="323116"/>
          </a:xfrm>
          <a:prstGeom prst="rect">
            <a:avLst/>
          </a:prstGeom>
        </p:spPr>
      </p:pic>
      <p:pic>
        <p:nvPicPr>
          <p:cNvPr id="89" name="Picture 88"/>
          <p:cNvPicPr>
            <a:picLocks noChangeAspect="1"/>
          </p:cNvPicPr>
          <p:nvPr/>
        </p:nvPicPr>
        <p:blipFill>
          <a:blip r:embed="rId4"/>
          <a:stretch>
            <a:fillRect/>
          </a:stretch>
        </p:blipFill>
        <p:spPr>
          <a:xfrm>
            <a:off x="2038533" y="2581476"/>
            <a:ext cx="249958" cy="323116"/>
          </a:xfrm>
          <a:prstGeom prst="rect">
            <a:avLst/>
          </a:prstGeom>
        </p:spPr>
      </p:pic>
      <p:pic>
        <p:nvPicPr>
          <p:cNvPr id="90" name="Picture 89"/>
          <p:cNvPicPr>
            <a:picLocks noChangeAspect="1"/>
          </p:cNvPicPr>
          <p:nvPr/>
        </p:nvPicPr>
        <p:blipFill>
          <a:blip r:embed="rId4"/>
          <a:stretch>
            <a:fillRect/>
          </a:stretch>
        </p:blipFill>
        <p:spPr>
          <a:xfrm>
            <a:off x="2314856" y="2731224"/>
            <a:ext cx="249958" cy="323116"/>
          </a:xfrm>
          <a:prstGeom prst="rect">
            <a:avLst/>
          </a:prstGeom>
        </p:spPr>
      </p:pic>
      <p:pic>
        <p:nvPicPr>
          <p:cNvPr id="91" name="Picture 90"/>
          <p:cNvPicPr>
            <a:picLocks noChangeAspect="1"/>
          </p:cNvPicPr>
          <p:nvPr/>
        </p:nvPicPr>
        <p:blipFill>
          <a:blip r:embed="rId4"/>
          <a:stretch>
            <a:fillRect/>
          </a:stretch>
        </p:blipFill>
        <p:spPr>
          <a:xfrm>
            <a:off x="2552354" y="3301156"/>
            <a:ext cx="249958" cy="323116"/>
          </a:xfrm>
          <a:prstGeom prst="rect">
            <a:avLst/>
          </a:prstGeom>
        </p:spPr>
      </p:pic>
      <p:pic>
        <p:nvPicPr>
          <p:cNvPr id="92" name="Picture 91"/>
          <p:cNvPicPr>
            <a:picLocks noChangeAspect="1"/>
          </p:cNvPicPr>
          <p:nvPr/>
        </p:nvPicPr>
        <p:blipFill>
          <a:blip r:embed="rId4"/>
          <a:stretch>
            <a:fillRect/>
          </a:stretch>
        </p:blipFill>
        <p:spPr>
          <a:xfrm>
            <a:off x="2667452" y="3054806"/>
            <a:ext cx="249958" cy="323116"/>
          </a:xfrm>
          <a:prstGeom prst="rect">
            <a:avLst/>
          </a:prstGeom>
        </p:spPr>
      </p:pic>
      <p:pic>
        <p:nvPicPr>
          <p:cNvPr id="93" name="Picture 92"/>
          <p:cNvPicPr>
            <a:picLocks noChangeAspect="1"/>
          </p:cNvPicPr>
          <p:nvPr/>
        </p:nvPicPr>
        <p:blipFill>
          <a:blip r:embed="rId4"/>
          <a:stretch>
            <a:fillRect/>
          </a:stretch>
        </p:blipFill>
        <p:spPr>
          <a:xfrm>
            <a:off x="1744118" y="2902704"/>
            <a:ext cx="249958" cy="323116"/>
          </a:xfrm>
          <a:prstGeom prst="rect">
            <a:avLst/>
          </a:prstGeom>
        </p:spPr>
      </p:pic>
      <p:pic>
        <p:nvPicPr>
          <p:cNvPr id="94" name="Picture 93"/>
          <p:cNvPicPr>
            <a:picLocks noChangeAspect="1"/>
          </p:cNvPicPr>
          <p:nvPr/>
        </p:nvPicPr>
        <p:blipFill>
          <a:blip r:embed="rId4"/>
          <a:stretch>
            <a:fillRect/>
          </a:stretch>
        </p:blipFill>
        <p:spPr>
          <a:xfrm>
            <a:off x="1434695" y="2775486"/>
            <a:ext cx="249958" cy="323116"/>
          </a:xfrm>
          <a:prstGeom prst="rect">
            <a:avLst/>
          </a:prstGeom>
        </p:spPr>
      </p:pic>
      <p:pic>
        <p:nvPicPr>
          <p:cNvPr id="95" name="Picture 94"/>
          <p:cNvPicPr>
            <a:picLocks noChangeAspect="1"/>
          </p:cNvPicPr>
          <p:nvPr/>
        </p:nvPicPr>
        <p:blipFill>
          <a:blip r:embed="rId4"/>
          <a:stretch>
            <a:fillRect/>
          </a:stretch>
        </p:blipFill>
        <p:spPr>
          <a:xfrm>
            <a:off x="1662527" y="3208559"/>
            <a:ext cx="249958" cy="323116"/>
          </a:xfrm>
          <a:prstGeom prst="rect">
            <a:avLst/>
          </a:prstGeom>
        </p:spPr>
      </p:pic>
      <p:pic>
        <p:nvPicPr>
          <p:cNvPr id="96" name="Picture 95"/>
          <p:cNvPicPr>
            <a:picLocks noChangeAspect="1"/>
          </p:cNvPicPr>
          <p:nvPr/>
        </p:nvPicPr>
        <p:blipFill>
          <a:blip r:embed="rId4"/>
          <a:stretch>
            <a:fillRect/>
          </a:stretch>
        </p:blipFill>
        <p:spPr>
          <a:xfrm>
            <a:off x="1694260" y="3552143"/>
            <a:ext cx="249958" cy="323116"/>
          </a:xfrm>
          <a:prstGeom prst="rect">
            <a:avLst/>
          </a:prstGeom>
        </p:spPr>
      </p:pic>
      <p:pic>
        <p:nvPicPr>
          <p:cNvPr id="97" name="Picture 96"/>
          <p:cNvPicPr>
            <a:picLocks noChangeAspect="1"/>
          </p:cNvPicPr>
          <p:nvPr/>
        </p:nvPicPr>
        <p:blipFill>
          <a:blip r:embed="rId4"/>
          <a:stretch>
            <a:fillRect/>
          </a:stretch>
        </p:blipFill>
        <p:spPr>
          <a:xfrm>
            <a:off x="2014424" y="3576409"/>
            <a:ext cx="249958" cy="323116"/>
          </a:xfrm>
          <a:prstGeom prst="rect">
            <a:avLst/>
          </a:prstGeom>
        </p:spPr>
      </p:pic>
      <p:pic>
        <p:nvPicPr>
          <p:cNvPr id="98" name="Picture 97"/>
          <p:cNvPicPr>
            <a:picLocks noChangeAspect="1"/>
          </p:cNvPicPr>
          <p:nvPr/>
        </p:nvPicPr>
        <p:blipFill>
          <a:blip r:embed="rId4"/>
          <a:stretch>
            <a:fillRect/>
          </a:stretch>
        </p:blipFill>
        <p:spPr>
          <a:xfrm>
            <a:off x="2382163" y="3496618"/>
            <a:ext cx="249958" cy="323116"/>
          </a:xfrm>
          <a:prstGeom prst="rect">
            <a:avLst/>
          </a:prstGeom>
        </p:spPr>
      </p:pic>
      <p:pic>
        <p:nvPicPr>
          <p:cNvPr id="99" name="Picture 98"/>
          <p:cNvPicPr>
            <a:picLocks noChangeAspect="1"/>
          </p:cNvPicPr>
          <p:nvPr/>
        </p:nvPicPr>
        <p:blipFill>
          <a:blip r:embed="rId4"/>
          <a:stretch>
            <a:fillRect/>
          </a:stretch>
        </p:blipFill>
        <p:spPr>
          <a:xfrm>
            <a:off x="2087239" y="2884564"/>
            <a:ext cx="249958" cy="323116"/>
          </a:xfrm>
          <a:prstGeom prst="rect">
            <a:avLst/>
          </a:prstGeom>
        </p:spPr>
      </p:pic>
      <p:pic>
        <p:nvPicPr>
          <p:cNvPr id="100" name="Picture 99"/>
          <p:cNvPicPr>
            <a:picLocks noChangeAspect="1"/>
          </p:cNvPicPr>
          <p:nvPr/>
        </p:nvPicPr>
        <p:blipFill>
          <a:blip r:embed="rId4"/>
          <a:stretch>
            <a:fillRect/>
          </a:stretch>
        </p:blipFill>
        <p:spPr>
          <a:xfrm>
            <a:off x="4360294" y="2878444"/>
            <a:ext cx="249958" cy="323116"/>
          </a:xfrm>
          <a:prstGeom prst="rect">
            <a:avLst/>
          </a:prstGeom>
        </p:spPr>
      </p:pic>
      <p:pic>
        <p:nvPicPr>
          <p:cNvPr id="101" name="Picture 100"/>
          <p:cNvPicPr>
            <a:picLocks noChangeAspect="1"/>
          </p:cNvPicPr>
          <p:nvPr/>
        </p:nvPicPr>
        <p:blipFill>
          <a:blip r:embed="rId4"/>
          <a:stretch>
            <a:fillRect/>
          </a:stretch>
        </p:blipFill>
        <p:spPr>
          <a:xfrm>
            <a:off x="4109504" y="3062093"/>
            <a:ext cx="249958" cy="323116"/>
          </a:xfrm>
          <a:prstGeom prst="rect">
            <a:avLst/>
          </a:prstGeom>
        </p:spPr>
      </p:pic>
      <p:pic>
        <p:nvPicPr>
          <p:cNvPr id="102" name="Picture 101"/>
          <p:cNvPicPr>
            <a:picLocks noChangeAspect="1"/>
          </p:cNvPicPr>
          <p:nvPr/>
        </p:nvPicPr>
        <p:blipFill>
          <a:blip r:embed="rId4"/>
          <a:stretch>
            <a:fillRect/>
          </a:stretch>
        </p:blipFill>
        <p:spPr>
          <a:xfrm>
            <a:off x="4624748" y="2969735"/>
            <a:ext cx="249958" cy="323116"/>
          </a:xfrm>
          <a:prstGeom prst="rect">
            <a:avLst/>
          </a:prstGeom>
        </p:spPr>
      </p:pic>
      <p:pic>
        <p:nvPicPr>
          <p:cNvPr id="103" name="Picture 102"/>
          <p:cNvPicPr>
            <a:picLocks noChangeAspect="1"/>
          </p:cNvPicPr>
          <p:nvPr/>
        </p:nvPicPr>
        <p:blipFill>
          <a:blip r:embed="rId4"/>
          <a:stretch>
            <a:fillRect/>
          </a:stretch>
        </p:blipFill>
        <p:spPr>
          <a:xfrm>
            <a:off x="5247323" y="2984696"/>
            <a:ext cx="249958" cy="323116"/>
          </a:xfrm>
          <a:prstGeom prst="rect">
            <a:avLst/>
          </a:prstGeom>
        </p:spPr>
      </p:pic>
      <p:pic>
        <p:nvPicPr>
          <p:cNvPr id="104" name="Picture 103"/>
          <p:cNvPicPr>
            <a:picLocks noChangeAspect="1"/>
          </p:cNvPicPr>
          <p:nvPr/>
        </p:nvPicPr>
        <p:blipFill>
          <a:blip r:embed="rId4"/>
          <a:stretch>
            <a:fillRect/>
          </a:stretch>
        </p:blipFill>
        <p:spPr>
          <a:xfrm>
            <a:off x="5307403" y="3282371"/>
            <a:ext cx="249958" cy="323116"/>
          </a:xfrm>
          <a:prstGeom prst="rect">
            <a:avLst/>
          </a:prstGeom>
        </p:spPr>
      </p:pic>
      <p:pic>
        <p:nvPicPr>
          <p:cNvPr id="105" name="Picture 104"/>
          <p:cNvPicPr>
            <a:picLocks noChangeAspect="1"/>
          </p:cNvPicPr>
          <p:nvPr/>
        </p:nvPicPr>
        <p:blipFill>
          <a:blip r:embed="rId4"/>
          <a:stretch>
            <a:fillRect/>
          </a:stretch>
        </p:blipFill>
        <p:spPr>
          <a:xfrm>
            <a:off x="5025706" y="3286171"/>
            <a:ext cx="249958" cy="323116"/>
          </a:xfrm>
          <a:prstGeom prst="rect">
            <a:avLst/>
          </a:prstGeom>
        </p:spPr>
      </p:pic>
      <p:pic>
        <p:nvPicPr>
          <p:cNvPr id="106" name="Picture 105"/>
          <p:cNvPicPr>
            <a:picLocks noChangeAspect="1"/>
          </p:cNvPicPr>
          <p:nvPr/>
        </p:nvPicPr>
        <p:blipFill>
          <a:blip r:embed="rId4"/>
          <a:stretch>
            <a:fillRect/>
          </a:stretch>
        </p:blipFill>
        <p:spPr>
          <a:xfrm>
            <a:off x="3733356" y="3362097"/>
            <a:ext cx="249958" cy="323116"/>
          </a:xfrm>
          <a:prstGeom prst="rect">
            <a:avLst/>
          </a:prstGeom>
        </p:spPr>
      </p:pic>
      <p:pic>
        <p:nvPicPr>
          <p:cNvPr id="107" name="Picture 106"/>
          <p:cNvPicPr>
            <a:picLocks noChangeAspect="1"/>
          </p:cNvPicPr>
          <p:nvPr/>
        </p:nvPicPr>
        <p:blipFill>
          <a:blip r:embed="rId4"/>
          <a:stretch>
            <a:fillRect/>
          </a:stretch>
        </p:blipFill>
        <p:spPr>
          <a:xfrm>
            <a:off x="4964696" y="3010786"/>
            <a:ext cx="249958" cy="323116"/>
          </a:xfrm>
          <a:prstGeom prst="rect">
            <a:avLst/>
          </a:prstGeom>
        </p:spPr>
      </p:pic>
      <p:pic>
        <p:nvPicPr>
          <p:cNvPr id="108" name="Picture 107"/>
          <p:cNvPicPr>
            <a:picLocks noChangeAspect="1"/>
          </p:cNvPicPr>
          <p:nvPr/>
        </p:nvPicPr>
        <p:blipFill>
          <a:blip r:embed="rId4"/>
          <a:stretch>
            <a:fillRect/>
          </a:stretch>
        </p:blipFill>
        <p:spPr>
          <a:xfrm>
            <a:off x="6275810" y="3431562"/>
            <a:ext cx="249958" cy="323116"/>
          </a:xfrm>
          <a:prstGeom prst="rect">
            <a:avLst/>
          </a:prstGeom>
        </p:spPr>
      </p:pic>
      <p:pic>
        <p:nvPicPr>
          <p:cNvPr id="109" name="Picture 108"/>
          <p:cNvPicPr>
            <a:picLocks noChangeAspect="1"/>
          </p:cNvPicPr>
          <p:nvPr/>
        </p:nvPicPr>
        <p:blipFill>
          <a:blip r:embed="rId4"/>
          <a:stretch>
            <a:fillRect/>
          </a:stretch>
        </p:blipFill>
        <p:spPr>
          <a:xfrm>
            <a:off x="6173435" y="3136043"/>
            <a:ext cx="249958" cy="323116"/>
          </a:xfrm>
          <a:prstGeom prst="rect">
            <a:avLst/>
          </a:prstGeom>
        </p:spPr>
      </p:pic>
      <p:pic>
        <p:nvPicPr>
          <p:cNvPr id="112" name="Picture 111"/>
          <p:cNvPicPr>
            <a:picLocks noChangeAspect="1"/>
          </p:cNvPicPr>
          <p:nvPr/>
        </p:nvPicPr>
        <p:blipFill>
          <a:blip r:embed="rId4"/>
          <a:stretch>
            <a:fillRect/>
          </a:stretch>
        </p:blipFill>
        <p:spPr>
          <a:xfrm>
            <a:off x="6710186" y="3245673"/>
            <a:ext cx="249958" cy="323116"/>
          </a:xfrm>
          <a:prstGeom prst="rect">
            <a:avLst/>
          </a:prstGeom>
        </p:spPr>
      </p:pic>
      <p:pic>
        <p:nvPicPr>
          <p:cNvPr id="113" name="Picture 112"/>
          <p:cNvPicPr>
            <a:picLocks noChangeAspect="1"/>
          </p:cNvPicPr>
          <p:nvPr/>
        </p:nvPicPr>
        <p:blipFill>
          <a:blip r:embed="rId4"/>
          <a:stretch>
            <a:fillRect/>
          </a:stretch>
        </p:blipFill>
        <p:spPr>
          <a:xfrm>
            <a:off x="6521443" y="2619282"/>
            <a:ext cx="249958" cy="323116"/>
          </a:xfrm>
          <a:prstGeom prst="rect">
            <a:avLst/>
          </a:prstGeom>
        </p:spPr>
      </p:pic>
      <p:pic>
        <p:nvPicPr>
          <p:cNvPr id="116" name="Picture 115"/>
          <p:cNvPicPr>
            <a:picLocks noChangeAspect="1"/>
          </p:cNvPicPr>
          <p:nvPr/>
        </p:nvPicPr>
        <p:blipFill>
          <a:blip r:embed="rId4"/>
          <a:stretch>
            <a:fillRect/>
          </a:stretch>
        </p:blipFill>
        <p:spPr>
          <a:xfrm>
            <a:off x="6224744" y="2831024"/>
            <a:ext cx="249958" cy="323116"/>
          </a:xfrm>
          <a:prstGeom prst="rect">
            <a:avLst/>
          </a:prstGeom>
        </p:spPr>
      </p:pic>
      <p:sp>
        <p:nvSpPr>
          <p:cNvPr id="6" name="TextBox 5"/>
          <p:cNvSpPr txBox="1"/>
          <p:nvPr/>
        </p:nvSpPr>
        <p:spPr>
          <a:xfrm>
            <a:off x="6320523" y="4171950"/>
            <a:ext cx="1726372" cy="369332"/>
          </a:xfrm>
          <a:prstGeom prst="rect">
            <a:avLst/>
          </a:prstGeom>
          <a:solidFill>
            <a:schemeClr val="accent1"/>
          </a:solidFill>
          <a:ln>
            <a:solidFill>
              <a:schemeClr val="accent1"/>
            </a:solidFill>
          </a:ln>
        </p:spPr>
        <p:txBody>
          <a:bodyPr wrap="square" rtlCol="0">
            <a:spAutoFit/>
          </a:bodyPr>
          <a:lstStyle/>
          <a:p>
            <a:pPr algn="ctr"/>
            <a:r>
              <a:rPr lang="en-US" b="1" dirty="0">
                <a:solidFill>
                  <a:schemeClr val="bg1"/>
                </a:solidFill>
              </a:rPr>
              <a:t>Perfect Impurity</a:t>
            </a:r>
          </a:p>
        </p:txBody>
      </p:sp>
      <p:pic>
        <p:nvPicPr>
          <p:cNvPr id="117" name="Picture 116"/>
          <p:cNvPicPr>
            <a:picLocks noChangeAspect="1"/>
          </p:cNvPicPr>
          <p:nvPr/>
        </p:nvPicPr>
        <p:blipFill>
          <a:blip r:embed="rId3"/>
          <a:stretch>
            <a:fillRect/>
          </a:stretch>
        </p:blipFill>
        <p:spPr>
          <a:xfrm>
            <a:off x="7238168" y="2924042"/>
            <a:ext cx="426757" cy="463336"/>
          </a:xfrm>
          <a:prstGeom prst="rect">
            <a:avLst/>
          </a:prstGeom>
        </p:spPr>
      </p:pic>
      <p:pic>
        <p:nvPicPr>
          <p:cNvPr id="118" name="Picture 117"/>
          <p:cNvPicPr>
            <a:picLocks noChangeAspect="1"/>
          </p:cNvPicPr>
          <p:nvPr/>
        </p:nvPicPr>
        <p:blipFill>
          <a:blip r:embed="rId3"/>
          <a:stretch>
            <a:fillRect/>
          </a:stretch>
        </p:blipFill>
        <p:spPr>
          <a:xfrm>
            <a:off x="7213678" y="3373819"/>
            <a:ext cx="426757" cy="463336"/>
          </a:xfrm>
          <a:prstGeom prst="rect">
            <a:avLst/>
          </a:prstGeom>
        </p:spPr>
      </p:pic>
      <p:pic>
        <p:nvPicPr>
          <p:cNvPr id="119" name="Picture 118"/>
          <p:cNvPicPr>
            <a:picLocks noChangeAspect="1"/>
          </p:cNvPicPr>
          <p:nvPr/>
        </p:nvPicPr>
        <p:blipFill>
          <a:blip r:embed="rId3"/>
          <a:stretch>
            <a:fillRect/>
          </a:stretch>
        </p:blipFill>
        <p:spPr>
          <a:xfrm>
            <a:off x="7180606" y="2556790"/>
            <a:ext cx="426757" cy="463336"/>
          </a:xfrm>
          <a:prstGeom prst="rect">
            <a:avLst/>
          </a:prstGeom>
        </p:spPr>
      </p:pic>
      <p:sp>
        <p:nvSpPr>
          <p:cNvPr id="120" name="TextBox 119"/>
          <p:cNvSpPr txBox="1"/>
          <p:nvPr/>
        </p:nvSpPr>
        <p:spPr>
          <a:xfrm>
            <a:off x="3786873" y="4171950"/>
            <a:ext cx="1726372" cy="369332"/>
          </a:xfrm>
          <a:prstGeom prst="rect">
            <a:avLst/>
          </a:prstGeom>
          <a:solidFill>
            <a:schemeClr val="accent1"/>
          </a:solidFill>
          <a:ln>
            <a:solidFill>
              <a:schemeClr val="accent1"/>
            </a:solidFill>
          </a:ln>
        </p:spPr>
        <p:txBody>
          <a:bodyPr wrap="square" rtlCol="0">
            <a:spAutoFit/>
          </a:bodyPr>
          <a:lstStyle/>
          <a:p>
            <a:pPr algn="ctr"/>
            <a:r>
              <a:rPr lang="en-US" b="1" dirty="0">
                <a:solidFill>
                  <a:schemeClr val="bg1"/>
                </a:solidFill>
              </a:rPr>
              <a:t>Some Impurity</a:t>
            </a:r>
          </a:p>
        </p:txBody>
      </p:sp>
      <p:sp>
        <p:nvSpPr>
          <p:cNvPr id="121" name="TextBox 120"/>
          <p:cNvSpPr txBox="1"/>
          <p:nvPr/>
        </p:nvSpPr>
        <p:spPr>
          <a:xfrm>
            <a:off x="1218933" y="4171950"/>
            <a:ext cx="1726372" cy="369332"/>
          </a:xfrm>
          <a:prstGeom prst="rect">
            <a:avLst/>
          </a:prstGeom>
          <a:solidFill>
            <a:schemeClr val="accent1"/>
          </a:solidFill>
          <a:ln>
            <a:solidFill>
              <a:schemeClr val="accent1"/>
            </a:solidFill>
          </a:ln>
        </p:spPr>
        <p:txBody>
          <a:bodyPr wrap="square" rtlCol="0">
            <a:spAutoFit/>
          </a:bodyPr>
          <a:lstStyle/>
          <a:p>
            <a:pPr algn="ctr"/>
            <a:r>
              <a:rPr lang="en-US" b="1" dirty="0">
                <a:solidFill>
                  <a:schemeClr val="bg1"/>
                </a:solidFill>
              </a:rPr>
              <a:t>Perfect Purity</a:t>
            </a:r>
          </a:p>
        </p:txBody>
      </p:sp>
    </p:spTree>
    <p:extLst>
      <p:ext uri="{BB962C8B-B14F-4D97-AF65-F5344CB8AC3E}">
        <p14:creationId xmlns:p14="http://schemas.microsoft.com/office/powerpoint/2010/main" val="28762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7591"/>
          </a:xfrm>
        </p:spPr>
        <p:txBody>
          <a:bodyPr>
            <a:normAutofit fontScale="90000"/>
          </a:bodyPr>
          <a:lstStyle/>
          <a:p>
            <a:r>
              <a:rPr lang="en-US" b="0" dirty="0">
                <a:solidFill>
                  <a:srgbClr val="0070C0"/>
                </a:solidFill>
              </a:rPr>
              <a:t>Advantages &amp; Disadvantages</a:t>
            </a:r>
          </a:p>
        </p:txBody>
      </p:sp>
      <p:sp>
        <p:nvSpPr>
          <p:cNvPr id="3" name="Content Placeholder 2"/>
          <p:cNvSpPr>
            <a:spLocks noGrp="1"/>
          </p:cNvSpPr>
          <p:nvPr>
            <p:ph idx="1"/>
          </p:nvPr>
        </p:nvSpPr>
        <p:spPr>
          <a:xfrm>
            <a:off x="457200" y="1600201"/>
            <a:ext cx="8229600" cy="3932694"/>
          </a:xfrm>
        </p:spPr>
        <p:txBody>
          <a:bodyPr>
            <a:noAutofit/>
          </a:bodyPr>
          <a:lstStyle/>
          <a:p>
            <a:pPr marL="0" indent="0">
              <a:buNone/>
            </a:pPr>
            <a:r>
              <a:rPr lang="en-US" sz="2200" b="1" dirty="0"/>
              <a:t>Advantages:</a:t>
            </a:r>
          </a:p>
          <a:p>
            <a:r>
              <a:rPr lang="en-US" sz="2000" b="0" dirty="0"/>
              <a:t>Simple to understand and interpret.</a:t>
            </a:r>
          </a:p>
          <a:p>
            <a:r>
              <a:rPr lang="en-US" sz="2000" b="0" dirty="0"/>
              <a:t>Requires minimal data preparation. </a:t>
            </a:r>
          </a:p>
          <a:p>
            <a:r>
              <a:rPr lang="en-US" sz="2000" b="0" dirty="0"/>
              <a:t>No feature normalization or scaling required</a:t>
            </a:r>
          </a:p>
          <a:p>
            <a:r>
              <a:rPr lang="en-US" sz="2000" b="0" dirty="0"/>
              <a:t>Able to handle both numerical and categorical data.</a:t>
            </a:r>
          </a:p>
          <a:p>
            <a:r>
              <a:rPr lang="en-US" sz="2000" b="0" dirty="0"/>
              <a:t>Performs well on large datasets.</a:t>
            </a:r>
          </a:p>
          <a:p>
            <a:pPr marL="0" indent="0">
              <a:buNone/>
            </a:pPr>
            <a:endParaRPr lang="en-US" sz="2000" dirty="0"/>
          </a:p>
          <a:p>
            <a:pPr marL="0" lvl="0" indent="0">
              <a:buNone/>
            </a:pPr>
            <a:r>
              <a:rPr lang="en-US" sz="2200" b="1" dirty="0">
                <a:solidFill>
                  <a:prstClr val="black"/>
                </a:solidFill>
              </a:rPr>
              <a:t>Disadvantages:</a:t>
            </a:r>
          </a:p>
          <a:p>
            <a:pPr lvl="0"/>
            <a:r>
              <a:rPr lang="en-US" sz="2000" b="0" dirty="0">
                <a:solidFill>
                  <a:prstClr val="black"/>
                </a:solidFill>
              </a:rPr>
              <a:t>Can create overfitted trees that do not generalize well to new data.</a:t>
            </a:r>
          </a:p>
          <a:p>
            <a:pPr lvl="0"/>
            <a:endParaRPr lang="en-US" sz="2000" spc="-5" dirty="0">
              <a:solidFill>
                <a:prstClr val="black"/>
              </a:solidFill>
              <a:latin typeface="Helvetica" panose="020B0604020202020204" pitchFamily="34" charset="0"/>
              <a:cs typeface="Helvetica" panose="020B0604020202020204" pitchFamily="34" charset="0"/>
            </a:endParaRPr>
          </a:p>
          <a:p>
            <a:pPr lvl="0"/>
            <a:endParaRPr lang="en-US" sz="2000" spc="-5" dirty="0">
              <a:latin typeface="Helvetica" panose="020B0604020202020204" pitchFamily="34" charset="0"/>
              <a:cs typeface="Helvetica" panose="020B0604020202020204" pitchFamily="34" charset="0"/>
            </a:endParaRPr>
          </a:p>
          <a:p>
            <a:pPr marL="412750" marR="455930" lvl="1">
              <a:lnSpc>
                <a:spcPts val="2170"/>
              </a:lnSpc>
              <a:spcBef>
                <a:spcPts val="765"/>
              </a:spcBef>
            </a:pPr>
            <a:endParaRPr lang="en-US" sz="2000" spc="-5"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5065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58BB-C881-4A62-A892-C344FBD50C4E}"/>
              </a:ext>
            </a:extLst>
          </p:cNvPr>
          <p:cNvSpPr>
            <a:spLocks noGrp="1"/>
          </p:cNvSpPr>
          <p:nvPr>
            <p:ph type="title"/>
          </p:nvPr>
        </p:nvSpPr>
        <p:spPr>
          <a:xfrm>
            <a:off x="457200" y="-61734"/>
            <a:ext cx="8229600" cy="611925"/>
          </a:xfrm>
        </p:spPr>
        <p:txBody>
          <a:bodyPr>
            <a:normAutofit fontScale="90000"/>
          </a:bodyPr>
          <a:lstStyle/>
          <a:p>
            <a:r>
              <a:rPr lang="en-US" b="0" dirty="0">
                <a:solidFill>
                  <a:srgbClr val="0070C0"/>
                </a:solidFill>
              </a:rPr>
              <a:t>Classification: Random Forests</a:t>
            </a:r>
          </a:p>
        </p:txBody>
      </p:sp>
      <p:sp>
        <p:nvSpPr>
          <p:cNvPr id="3" name="Content Placeholder 2">
            <a:extLst>
              <a:ext uri="{FF2B5EF4-FFF2-40B4-BE49-F238E27FC236}">
                <a16:creationId xmlns:a16="http://schemas.microsoft.com/office/drawing/2014/main" id="{CC47C9E7-B8C7-4CE5-A1BE-A006F4CBF43F}"/>
              </a:ext>
            </a:extLst>
          </p:cNvPr>
          <p:cNvSpPr>
            <a:spLocks noGrp="1"/>
          </p:cNvSpPr>
          <p:nvPr>
            <p:ph idx="1"/>
          </p:nvPr>
        </p:nvSpPr>
        <p:spPr>
          <a:xfrm>
            <a:off x="369887" y="728420"/>
            <a:ext cx="8510641" cy="5579389"/>
          </a:xfrm>
        </p:spPr>
        <p:txBody>
          <a:bodyPr/>
          <a:lstStyle/>
          <a:p>
            <a:r>
              <a:rPr lang="en-US" sz="2400" b="0" dirty="0"/>
              <a:t>Random Forest is an Ensemble learning method which combines several Decision Trees</a:t>
            </a:r>
          </a:p>
        </p:txBody>
      </p:sp>
      <p:sp>
        <p:nvSpPr>
          <p:cNvPr id="4" name="Slide Number Placeholder 3">
            <a:extLst>
              <a:ext uri="{FF2B5EF4-FFF2-40B4-BE49-F238E27FC236}">
                <a16:creationId xmlns:a16="http://schemas.microsoft.com/office/drawing/2014/main" id="{3C740B07-DDCA-48F4-949B-E7CF35447C8D}"/>
              </a:ext>
            </a:extLst>
          </p:cNvPr>
          <p:cNvSpPr>
            <a:spLocks noGrp="1"/>
          </p:cNvSpPr>
          <p:nvPr>
            <p:ph type="sldNum" sz="quarter" idx="10"/>
          </p:nvPr>
        </p:nvSpPr>
        <p:spPr/>
        <p:txBody>
          <a:bodyPr/>
          <a:lstStyle/>
          <a:p>
            <a:pPr>
              <a:defRPr/>
            </a:pPr>
            <a:fld id="{51194F24-12F4-4B6E-B88A-F5B60C4FC010}" type="slidenum">
              <a:rPr lang="en-US" smtClean="0"/>
              <a:pPr>
                <a:defRPr/>
              </a:pPr>
              <a:t>26</a:t>
            </a:fld>
            <a:endParaRPr lang="en-US" dirty="0"/>
          </a:p>
        </p:txBody>
      </p:sp>
      <p:sp>
        <p:nvSpPr>
          <p:cNvPr id="5" name="Flowchart: Alternate Process 4">
            <a:extLst>
              <a:ext uri="{FF2B5EF4-FFF2-40B4-BE49-F238E27FC236}">
                <a16:creationId xmlns:a16="http://schemas.microsoft.com/office/drawing/2014/main" id="{53A808BB-8848-47FD-9FE4-9533FD9641C4}"/>
              </a:ext>
            </a:extLst>
          </p:cNvPr>
          <p:cNvSpPr/>
          <p:nvPr/>
        </p:nvSpPr>
        <p:spPr>
          <a:xfrm>
            <a:off x="719136" y="1753757"/>
            <a:ext cx="1168586" cy="75697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Tree1</a:t>
            </a:r>
          </a:p>
        </p:txBody>
      </p:sp>
      <p:sp>
        <p:nvSpPr>
          <p:cNvPr id="6" name="Flowchart: Alternate Process 5">
            <a:extLst>
              <a:ext uri="{FF2B5EF4-FFF2-40B4-BE49-F238E27FC236}">
                <a16:creationId xmlns:a16="http://schemas.microsoft.com/office/drawing/2014/main" id="{913BA37B-E651-47B8-9A47-E9ED479F14B9}"/>
              </a:ext>
            </a:extLst>
          </p:cNvPr>
          <p:cNvSpPr/>
          <p:nvPr/>
        </p:nvSpPr>
        <p:spPr>
          <a:xfrm>
            <a:off x="134843" y="2969634"/>
            <a:ext cx="1168586" cy="75697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7" name="Flowchart: Alternate Process 6">
            <a:extLst>
              <a:ext uri="{FF2B5EF4-FFF2-40B4-BE49-F238E27FC236}">
                <a16:creationId xmlns:a16="http://schemas.microsoft.com/office/drawing/2014/main" id="{BAB92D75-89E3-4A46-9CD5-94432A19CBBE}"/>
              </a:ext>
            </a:extLst>
          </p:cNvPr>
          <p:cNvSpPr/>
          <p:nvPr/>
        </p:nvSpPr>
        <p:spPr>
          <a:xfrm>
            <a:off x="1538473" y="2969634"/>
            <a:ext cx="1168586" cy="756971"/>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 name="Flowchart: Connector 7">
            <a:extLst>
              <a:ext uri="{FF2B5EF4-FFF2-40B4-BE49-F238E27FC236}">
                <a16:creationId xmlns:a16="http://schemas.microsoft.com/office/drawing/2014/main" id="{F5DE06DA-9978-4E13-BC78-65B502DECC5C}"/>
              </a:ext>
            </a:extLst>
          </p:cNvPr>
          <p:cNvSpPr/>
          <p:nvPr/>
        </p:nvSpPr>
        <p:spPr>
          <a:xfrm>
            <a:off x="44960" y="4215539"/>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72CFAAB-686D-43F8-9412-57D5BF04C0DB}"/>
              </a:ext>
            </a:extLst>
          </p:cNvPr>
          <p:cNvCxnSpPr>
            <a:stCxn id="5" idx="2"/>
            <a:endCxn id="6" idx="0"/>
          </p:cNvCxnSpPr>
          <p:nvPr/>
        </p:nvCxnSpPr>
        <p:spPr>
          <a:xfrm flipH="1">
            <a:off x="719136" y="2510727"/>
            <a:ext cx="584293"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257E06B-8071-487A-9E13-923C9CBDCA3C}"/>
              </a:ext>
            </a:extLst>
          </p:cNvPr>
          <p:cNvCxnSpPr>
            <a:stCxn id="5" idx="2"/>
            <a:endCxn id="7" idx="0"/>
          </p:cNvCxnSpPr>
          <p:nvPr/>
        </p:nvCxnSpPr>
        <p:spPr>
          <a:xfrm>
            <a:off x="1303429" y="2510727"/>
            <a:ext cx="819337"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5027287-3FCF-4EB3-B73F-37E4A60629D1}"/>
              </a:ext>
            </a:extLst>
          </p:cNvPr>
          <p:cNvCxnSpPr>
            <a:cxnSpLocks/>
            <a:stCxn id="6" idx="2"/>
            <a:endCxn id="8" idx="0"/>
          </p:cNvCxnSpPr>
          <p:nvPr/>
        </p:nvCxnSpPr>
        <p:spPr>
          <a:xfrm flipH="1">
            <a:off x="251080" y="3726605"/>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Flowchart: Connector 17">
            <a:extLst>
              <a:ext uri="{FF2B5EF4-FFF2-40B4-BE49-F238E27FC236}">
                <a16:creationId xmlns:a16="http://schemas.microsoft.com/office/drawing/2014/main" id="{1098060D-AF3E-4669-B480-A48A3032FB6A}"/>
              </a:ext>
            </a:extLst>
          </p:cNvPr>
          <p:cNvSpPr/>
          <p:nvPr/>
        </p:nvSpPr>
        <p:spPr>
          <a:xfrm>
            <a:off x="915434" y="4215539"/>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F1A626A-3BF8-47C7-8D9F-E9F08F448B35}"/>
              </a:ext>
            </a:extLst>
          </p:cNvPr>
          <p:cNvCxnSpPr>
            <a:stCxn id="6" idx="2"/>
            <a:endCxn id="18" idx="0"/>
          </p:cNvCxnSpPr>
          <p:nvPr/>
        </p:nvCxnSpPr>
        <p:spPr>
          <a:xfrm>
            <a:off x="719136" y="3726605"/>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Flowchart: Connector 20">
            <a:extLst>
              <a:ext uri="{FF2B5EF4-FFF2-40B4-BE49-F238E27FC236}">
                <a16:creationId xmlns:a16="http://schemas.microsoft.com/office/drawing/2014/main" id="{65430F15-532C-47B6-8B91-6CF17CCFE424}"/>
              </a:ext>
            </a:extLst>
          </p:cNvPr>
          <p:cNvSpPr/>
          <p:nvPr/>
        </p:nvSpPr>
        <p:spPr>
          <a:xfrm>
            <a:off x="1469254" y="4215538"/>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CE36273-8FBD-4D17-A473-DADEE9DDFBE1}"/>
              </a:ext>
            </a:extLst>
          </p:cNvPr>
          <p:cNvCxnSpPr>
            <a:cxnSpLocks/>
            <a:endCxn id="21" idx="0"/>
          </p:cNvCxnSpPr>
          <p:nvPr/>
        </p:nvCxnSpPr>
        <p:spPr>
          <a:xfrm flipH="1">
            <a:off x="1675374" y="3726604"/>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Flowchart: Connector 22">
            <a:extLst>
              <a:ext uri="{FF2B5EF4-FFF2-40B4-BE49-F238E27FC236}">
                <a16:creationId xmlns:a16="http://schemas.microsoft.com/office/drawing/2014/main" id="{3A3960B2-1A7F-4D64-B717-973DF7EF1841}"/>
              </a:ext>
            </a:extLst>
          </p:cNvPr>
          <p:cNvSpPr/>
          <p:nvPr/>
        </p:nvSpPr>
        <p:spPr>
          <a:xfrm>
            <a:off x="2339728" y="4215538"/>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7D6C835-6556-44DC-8D21-4242EFAACC67}"/>
              </a:ext>
            </a:extLst>
          </p:cNvPr>
          <p:cNvCxnSpPr>
            <a:endCxn id="23" idx="0"/>
          </p:cNvCxnSpPr>
          <p:nvPr/>
        </p:nvCxnSpPr>
        <p:spPr>
          <a:xfrm>
            <a:off x="2143430" y="3726604"/>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Flowchart: Alternate Process 25">
            <a:extLst>
              <a:ext uri="{FF2B5EF4-FFF2-40B4-BE49-F238E27FC236}">
                <a16:creationId xmlns:a16="http://schemas.microsoft.com/office/drawing/2014/main" id="{B4C0402F-5C26-4815-A24D-28330C8F141A}"/>
              </a:ext>
            </a:extLst>
          </p:cNvPr>
          <p:cNvSpPr/>
          <p:nvPr/>
        </p:nvSpPr>
        <p:spPr>
          <a:xfrm>
            <a:off x="3763540" y="1753758"/>
            <a:ext cx="1168586" cy="75697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Tree2</a:t>
            </a:r>
          </a:p>
        </p:txBody>
      </p:sp>
      <p:sp>
        <p:nvSpPr>
          <p:cNvPr id="27" name="Flowchart: Alternate Process 26">
            <a:extLst>
              <a:ext uri="{FF2B5EF4-FFF2-40B4-BE49-F238E27FC236}">
                <a16:creationId xmlns:a16="http://schemas.microsoft.com/office/drawing/2014/main" id="{41479EF4-7667-451B-A988-8EF0DCAE57F6}"/>
              </a:ext>
            </a:extLst>
          </p:cNvPr>
          <p:cNvSpPr/>
          <p:nvPr/>
        </p:nvSpPr>
        <p:spPr>
          <a:xfrm>
            <a:off x="3179247" y="2969635"/>
            <a:ext cx="1168586" cy="75697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28" name="Flowchart: Alternate Process 27">
            <a:extLst>
              <a:ext uri="{FF2B5EF4-FFF2-40B4-BE49-F238E27FC236}">
                <a16:creationId xmlns:a16="http://schemas.microsoft.com/office/drawing/2014/main" id="{C2EA8767-E6D2-4E67-A317-2B95499F4019}"/>
              </a:ext>
            </a:extLst>
          </p:cNvPr>
          <p:cNvSpPr/>
          <p:nvPr/>
        </p:nvSpPr>
        <p:spPr>
          <a:xfrm>
            <a:off x="4582877" y="2969635"/>
            <a:ext cx="1168586" cy="756971"/>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48F07ECE-752D-4333-AAB1-3CEE4F7F36D1}"/>
              </a:ext>
            </a:extLst>
          </p:cNvPr>
          <p:cNvCxnSpPr>
            <a:stCxn id="26" idx="2"/>
            <a:endCxn id="27" idx="0"/>
          </p:cNvCxnSpPr>
          <p:nvPr/>
        </p:nvCxnSpPr>
        <p:spPr>
          <a:xfrm flipH="1">
            <a:off x="3763540" y="2510728"/>
            <a:ext cx="584293"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3AF2F36-84F5-4B2A-9CDA-60FB5A6FB502}"/>
              </a:ext>
            </a:extLst>
          </p:cNvPr>
          <p:cNvCxnSpPr>
            <a:stCxn id="26" idx="2"/>
            <a:endCxn id="28" idx="0"/>
          </p:cNvCxnSpPr>
          <p:nvPr/>
        </p:nvCxnSpPr>
        <p:spPr>
          <a:xfrm>
            <a:off x="4347833" y="2510728"/>
            <a:ext cx="819337"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81FCBD4-BB2C-4DFC-AAE8-226FB7063245}"/>
              </a:ext>
            </a:extLst>
          </p:cNvPr>
          <p:cNvCxnSpPr>
            <a:cxnSpLocks/>
            <a:stCxn id="27" idx="2"/>
          </p:cNvCxnSpPr>
          <p:nvPr/>
        </p:nvCxnSpPr>
        <p:spPr>
          <a:xfrm flipH="1">
            <a:off x="3295484" y="3726606"/>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B8D0F5C1-8076-409E-901E-37BCFFE80742}"/>
              </a:ext>
            </a:extLst>
          </p:cNvPr>
          <p:cNvCxnSpPr>
            <a:cxnSpLocks/>
            <a:stCxn id="27" idx="2"/>
          </p:cNvCxnSpPr>
          <p:nvPr/>
        </p:nvCxnSpPr>
        <p:spPr>
          <a:xfrm>
            <a:off x="3763540" y="3726606"/>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Flowchart: Connector 33">
            <a:extLst>
              <a:ext uri="{FF2B5EF4-FFF2-40B4-BE49-F238E27FC236}">
                <a16:creationId xmlns:a16="http://schemas.microsoft.com/office/drawing/2014/main" id="{9CB15F75-529F-4524-BA50-36FA1FB77CFF}"/>
              </a:ext>
            </a:extLst>
          </p:cNvPr>
          <p:cNvSpPr/>
          <p:nvPr/>
        </p:nvSpPr>
        <p:spPr>
          <a:xfrm>
            <a:off x="4595012" y="4235106"/>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FF5B133F-ECA4-44B9-B33F-857906281EB1}"/>
              </a:ext>
            </a:extLst>
          </p:cNvPr>
          <p:cNvCxnSpPr>
            <a:cxnSpLocks/>
          </p:cNvCxnSpPr>
          <p:nvPr/>
        </p:nvCxnSpPr>
        <p:spPr>
          <a:xfrm flipH="1">
            <a:off x="4811055" y="3746172"/>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Flowchart: Connector 35">
            <a:extLst>
              <a:ext uri="{FF2B5EF4-FFF2-40B4-BE49-F238E27FC236}">
                <a16:creationId xmlns:a16="http://schemas.microsoft.com/office/drawing/2014/main" id="{C0332895-E4B8-4DF6-B6BD-025D6DD975E3}"/>
              </a:ext>
            </a:extLst>
          </p:cNvPr>
          <p:cNvSpPr/>
          <p:nvPr/>
        </p:nvSpPr>
        <p:spPr>
          <a:xfrm>
            <a:off x="5446229" y="4231423"/>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BB001724-0EC8-40B3-AFD9-CF269F552FC5}"/>
              </a:ext>
            </a:extLst>
          </p:cNvPr>
          <p:cNvCxnSpPr>
            <a:cxnSpLocks/>
          </p:cNvCxnSpPr>
          <p:nvPr/>
        </p:nvCxnSpPr>
        <p:spPr>
          <a:xfrm>
            <a:off x="5265084" y="3765738"/>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Flowchart: Connector 38">
            <a:extLst>
              <a:ext uri="{FF2B5EF4-FFF2-40B4-BE49-F238E27FC236}">
                <a16:creationId xmlns:a16="http://schemas.microsoft.com/office/drawing/2014/main" id="{59D3CD46-F279-4ED0-B64D-7722BB9477BD}"/>
              </a:ext>
            </a:extLst>
          </p:cNvPr>
          <p:cNvSpPr/>
          <p:nvPr/>
        </p:nvSpPr>
        <p:spPr>
          <a:xfrm>
            <a:off x="3099186" y="4192291"/>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6" name="Flowchart: Alternate Process 45">
            <a:extLst>
              <a:ext uri="{FF2B5EF4-FFF2-40B4-BE49-F238E27FC236}">
                <a16:creationId xmlns:a16="http://schemas.microsoft.com/office/drawing/2014/main" id="{54380950-0512-4B3E-B298-E8CD04EB25C2}"/>
              </a:ext>
            </a:extLst>
          </p:cNvPr>
          <p:cNvSpPr/>
          <p:nvPr/>
        </p:nvSpPr>
        <p:spPr>
          <a:xfrm>
            <a:off x="3853268" y="4221406"/>
            <a:ext cx="636723" cy="488934"/>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7" name="Flowchart: Connector 46">
            <a:extLst>
              <a:ext uri="{FF2B5EF4-FFF2-40B4-BE49-F238E27FC236}">
                <a16:creationId xmlns:a16="http://schemas.microsoft.com/office/drawing/2014/main" id="{B1640DF8-5C6D-4CDC-80D1-EBC6DB728607}"/>
              </a:ext>
            </a:extLst>
          </p:cNvPr>
          <p:cNvSpPr/>
          <p:nvPr/>
        </p:nvSpPr>
        <p:spPr>
          <a:xfrm>
            <a:off x="3525540" y="5240877"/>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4414DD0-27C4-4AE5-95D7-31087B41F99A}"/>
              </a:ext>
            </a:extLst>
          </p:cNvPr>
          <p:cNvCxnSpPr>
            <a:cxnSpLocks/>
          </p:cNvCxnSpPr>
          <p:nvPr/>
        </p:nvCxnSpPr>
        <p:spPr>
          <a:xfrm flipH="1">
            <a:off x="3741583" y="4751943"/>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Flowchart: Connector 48">
            <a:extLst>
              <a:ext uri="{FF2B5EF4-FFF2-40B4-BE49-F238E27FC236}">
                <a16:creationId xmlns:a16="http://schemas.microsoft.com/office/drawing/2014/main" id="{66D93E48-EE0E-42E8-AE6C-013B1F035C25}"/>
              </a:ext>
            </a:extLst>
          </p:cNvPr>
          <p:cNvSpPr/>
          <p:nvPr/>
        </p:nvSpPr>
        <p:spPr>
          <a:xfrm>
            <a:off x="4376757" y="5237194"/>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FE8AC59A-37CB-4E31-8E8E-7FF95BE3AC82}"/>
              </a:ext>
            </a:extLst>
          </p:cNvPr>
          <p:cNvCxnSpPr>
            <a:cxnSpLocks/>
          </p:cNvCxnSpPr>
          <p:nvPr/>
        </p:nvCxnSpPr>
        <p:spPr>
          <a:xfrm>
            <a:off x="4195612" y="4771509"/>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Flowchart: Alternate Process 50">
            <a:extLst>
              <a:ext uri="{FF2B5EF4-FFF2-40B4-BE49-F238E27FC236}">
                <a16:creationId xmlns:a16="http://schemas.microsoft.com/office/drawing/2014/main" id="{504BF5F0-1210-4A03-B678-C210427AC738}"/>
              </a:ext>
            </a:extLst>
          </p:cNvPr>
          <p:cNvSpPr/>
          <p:nvPr/>
        </p:nvSpPr>
        <p:spPr>
          <a:xfrm>
            <a:off x="6890269" y="1753758"/>
            <a:ext cx="1168586" cy="75697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Tree3</a:t>
            </a:r>
          </a:p>
        </p:txBody>
      </p:sp>
      <p:sp>
        <p:nvSpPr>
          <p:cNvPr id="52" name="Flowchart: Alternate Process 51">
            <a:extLst>
              <a:ext uri="{FF2B5EF4-FFF2-40B4-BE49-F238E27FC236}">
                <a16:creationId xmlns:a16="http://schemas.microsoft.com/office/drawing/2014/main" id="{5BF11E7C-9B03-4DA5-8C2F-58DA60731249}"/>
              </a:ext>
            </a:extLst>
          </p:cNvPr>
          <p:cNvSpPr/>
          <p:nvPr/>
        </p:nvSpPr>
        <p:spPr>
          <a:xfrm>
            <a:off x="6305976" y="2969635"/>
            <a:ext cx="1168586" cy="75697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53" name="Flowchart: Alternate Process 52">
            <a:extLst>
              <a:ext uri="{FF2B5EF4-FFF2-40B4-BE49-F238E27FC236}">
                <a16:creationId xmlns:a16="http://schemas.microsoft.com/office/drawing/2014/main" id="{46FBC62E-7205-4DC8-9EBE-2C5AD02A0363}"/>
              </a:ext>
            </a:extLst>
          </p:cNvPr>
          <p:cNvSpPr/>
          <p:nvPr/>
        </p:nvSpPr>
        <p:spPr>
          <a:xfrm>
            <a:off x="7709606" y="2969635"/>
            <a:ext cx="1168586" cy="756971"/>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4F9BD37F-39AA-4FBB-ACBD-2818C047CC53}"/>
              </a:ext>
            </a:extLst>
          </p:cNvPr>
          <p:cNvCxnSpPr>
            <a:stCxn id="51" idx="2"/>
            <a:endCxn id="52" idx="0"/>
          </p:cNvCxnSpPr>
          <p:nvPr/>
        </p:nvCxnSpPr>
        <p:spPr>
          <a:xfrm flipH="1">
            <a:off x="6890269" y="2510728"/>
            <a:ext cx="584293"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5CAAF3C-71A0-4202-A16A-3B189275FA40}"/>
              </a:ext>
            </a:extLst>
          </p:cNvPr>
          <p:cNvCxnSpPr>
            <a:stCxn id="51" idx="2"/>
            <a:endCxn id="53" idx="0"/>
          </p:cNvCxnSpPr>
          <p:nvPr/>
        </p:nvCxnSpPr>
        <p:spPr>
          <a:xfrm>
            <a:off x="7474562" y="2510728"/>
            <a:ext cx="819337" cy="458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093DA8A4-C2A3-4B99-B6F9-DD1859AB86A6}"/>
              </a:ext>
            </a:extLst>
          </p:cNvPr>
          <p:cNvCxnSpPr>
            <a:cxnSpLocks/>
            <a:stCxn id="52" idx="2"/>
          </p:cNvCxnSpPr>
          <p:nvPr/>
        </p:nvCxnSpPr>
        <p:spPr>
          <a:xfrm flipH="1">
            <a:off x="6422213" y="3726606"/>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60E0A1B-EFB2-42E6-B206-B706658CE5AF}"/>
              </a:ext>
            </a:extLst>
          </p:cNvPr>
          <p:cNvCxnSpPr>
            <a:cxnSpLocks/>
            <a:stCxn id="52" idx="2"/>
          </p:cNvCxnSpPr>
          <p:nvPr/>
        </p:nvCxnSpPr>
        <p:spPr>
          <a:xfrm>
            <a:off x="6890269" y="3726606"/>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5859ECEC-D834-4BBB-9AB0-D7B80F12422C}"/>
              </a:ext>
            </a:extLst>
          </p:cNvPr>
          <p:cNvCxnSpPr>
            <a:cxnSpLocks/>
          </p:cNvCxnSpPr>
          <p:nvPr/>
        </p:nvCxnSpPr>
        <p:spPr>
          <a:xfrm flipH="1">
            <a:off x="7937784" y="3746172"/>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Flowchart: Connector 59">
            <a:extLst>
              <a:ext uri="{FF2B5EF4-FFF2-40B4-BE49-F238E27FC236}">
                <a16:creationId xmlns:a16="http://schemas.microsoft.com/office/drawing/2014/main" id="{414FBF8D-A3D1-48D1-A2ED-545D9611B685}"/>
              </a:ext>
            </a:extLst>
          </p:cNvPr>
          <p:cNvSpPr/>
          <p:nvPr/>
        </p:nvSpPr>
        <p:spPr>
          <a:xfrm>
            <a:off x="7767252" y="4231423"/>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92BF4A1-15F1-421D-9A28-7C848DEFF406}"/>
              </a:ext>
            </a:extLst>
          </p:cNvPr>
          <p:cNvCxnSpPr>
            <a:cxnSpLocks/>
            <a:endCxn id="68" idx="0"/>
          </p:cNvCxnSpPr>
          <p:nvPr/>
        </p:nvCxnSpPr>
        <p:spPr>
          <a:xfrm>
            <a:off x="8391813" y="3765738"/>
            <a:ext cx="289161" cy="501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Flowchart: Connector 61">
            <a:extLst>
              <a:ext uri="{FF2B5EF4-FFF2-40B4-BE49-F238E27FC236}">
                <a16:creationId xmlns:a16="http://schemas.microsoft.com/office/drawing/2014/main" id="{B62C0742-E6DC-41D1-A7CE-3E2506C1A72F}"/>
              </a:ext>
            </a:extLst>
          </p:cNvPr>
          <p:cNvSpPr/>
          <p:nvPr/>
        </p:nvSpPr>
        <p:spPr>
          <a:xfrm>
            <a:off x="6225915" y="4192291"/>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3" name="Flowchart: Alternate Process 62">
            <a:extLst>
              <a:ext uri="{FF2B5EF4-FFF2-40B4-BE49-F238E27FC236}">
                <a16:creationId xmlns:a16="http://schemas.microsoft.com/office/drawing/2014/main" id="{2A854ADF-5000-4471-8B29-4D2468222824}"/>
              </a:ext>
            </a:extLst>
          </p:cNvPr>
          <p:cNvSpPr/>
          <p:nvPr/>
        </p:nvSpPr>
        <p:spPr>
          <a:xfrm>
            <a:off x="6979997" y="4221406"/>
            <a:ext cx="636723" cy="488934"/>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4" name="Flowchart: Connector 63">
            <a:extLst>
              <a:ext uri="{FF2B5EF4-FFF2-40B4-BE49-F238E27FC236}">
                <a16:creationId xmlns:a16="http://schemas.microsoft.com/office/drawing/2014/main" id="{F4541511-4076-4FE6-A519-34C1466376CC}"/>
              </a:ext>
            </a:extLst>
          </p:cNvPr>
          <p:cNvSpPr/>
          <p:nvPr/>
        </p:nvSpPr>
        <p:spPr>
          <a:xfrm>
            <a:off x="6652269" y="5240877"/>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0388EABE-01D3-4029-9995-038D35641DDF}"/>
              </a:ext>
            </a:extLst>
          </p:cNvPr>
          <p:cNvCxnSpPr>
            <a:cxnSpLocks/>
          </p:cNvCxnSpPr>
          <p:nvPr/>
        </p:nvCxnSpPr>
        <p:spPr>
          <a:xfrm flipH="1">
            <a:off x="6868312" y="4751943"/>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Flowchart: Connector 65">
            <a:extLst>
              <a:ext uri="{FF2B5EF4-FFF2-40B4-BE49-F238E27FC236}">
                <a16:creationId xmlns:a16="http://schemas.microsoft.com/office/drawing/2014/main" id="{55B0F43E-22CA-46AD-A50B-AD97510A2CC2}"/>
              </a:ext>
            </a:extLst>
          </p:cNvPr>
          <p:cNvSpPr/>
          <p:nvPr/>
        </p:nvSpPr>
        <p:spPr>
          <a:xfrm>
            <a:off x="7503486" y="5237194"/>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11E810DB-6113-4780-A43D-1EE78F427266}"/>
              </a:ext>
            </a:extLst>
          </p:cNvPr>
          <p:cNvCxnSpPr>
            <a:cxnSpLocks/>
          </p:cNvCxnSpPr>
          <p:nvPr/>
        </p:nvCxnSpPr>
        <p:spPr>
          <a:xfrm>
            <a:off x="7322341" y="4771509"/>
            <a:ext cx="402418"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Flowchart: Alternate Process 67">
            <a:extLst>
              <a:ext uri="{FF2B5EF4-FFF2-40B4-BE49-F238E27FC236}">
                <a16:creationId xmlns:a16="http://schemas.microsoft.com/office/drawing/2014/main" id="{446F6752-C130-42FD-8591-BDED044E2273}"/>
              </a:ext>
            </a:extLst>
          </p:cNvPr>
          <p:cNvSpPr/>
          <p:nvPr/>
        </p:nvSpPr>
        <p:spPr>
          <a:xfrm>
            <a:off x="8362612" y="4266876"/>
            <a:ext cx="636723" cy="488934"/>
          </a:xfrm>
          <a:prstGeom prst="flowChartAlternateProcess">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9" name="Flowchart: Connector 68">
            <a:extLst>
              <a:ext uri="{FF2B5EF4-FFF2-40B4-BE49-F238E27FC236}">
                <a16:creationId xmlns:a16="http://schemas.microsoft.com/office/drawing/2014/main" id="{E1C810B5-C56C-4230-9948-2C479D7F0937}"/>
              </a:ext>
            </a:extLst>
          </p:cNvPr>
          <p:cNvSpPr/>
          <p:nvPr/>
        </p:nvSpPr>
        <p:spPr>
          <a:xfrm>
            <a:off x="8107586" y="5270853"/>
            <a:ext cx="412240" cy="40295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1AA36DFF-198E-42F2-99D5-960DB2D6B182}"/>
              </a:ext>
            </a:extLst>
          </p:cNvPr>
          <p:cNvCxnSpPr>
            <a:cxnSpLocks/>
          </p:cNvCxnSpPr>
          <p:nvPr/>
        </p:nvCxnSpPr>
        <p:spPr>
          <a:xfrm flipH="1">
            <a:off x="8232096" y="4768619"/>
            <a:ext cx="468056" cy="48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Flowchart: Connector 70">
            <a:extLst>
              <a:ext uri="{FF2B5EF4-FFF2-40B4-BE49-F238E27FC236}">
                <a16:creationId xmlns:a16="http://schemas.microsoft.com/office/drawing/2014/main" id="{F2D40A22-E544-4DB7-930E-C42C66245F35}"/>
              </a:ext>
            </a:extLst>
          </p:cNvPr>
          <p:cNvSpPr/>
          <p:nvPr/>
        </p:nvSpPr>
        <p:spPr>
          <a:xfrm>
            <a:off x="8677612" y="5282923"/>
            <a:ext cx="412240" cy="402956"/>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09D2C877-41C6-4464-98A8-04A6D39FE572}"/>
              </a:ext>
            </a:extLst>
          </p:cNvPr>
          <p:cNvCxnSpPr>
            <a:cxnSpLocks/>
            <a:endCxn id="71" idx="0"/>
          </p:cNvCxnSpPr>
          <p:nvPr/>
        </p:nvCxnSpPr>
        <p:spPr>
          <a:xfrm>
            <a:off x="8700152" y="4770276"/>
            <a:ext cx="183580" cy="51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967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C48-822C-42EF-8F1D-8B57146AD132}"/>
              </a:ext>
            </a:extLst>
          </p:cNvPr>
          <p:cNvSpPr>
            <a:spLocks noGrp="1"/>
          </p:cNvSpPr>
          <p:nvPr>
            <p:ph type="title"/>
          </p:nvPr>
        </p:nvSpPr>
        <p:spPr>
          <a:xfrm>
            <a:off x="264763" y="60325"/>
            <a:ext cx="8229600" cy="612775"/>
          </a:xfrm>
        </p:spPr>
        <p:txBody>
          <a:bodyPr/>
          <a:lstStyle/>
          <a:p>
            <a:pPr fontAlgn="auto">
              <a:spcAft>
                <a:spcPts val="0"/>
              </a:spcAft>
              <a:defRPr/>
            </a:pPr>
            <a:r>
              <a:rPr lang="en-US" sz="3000" b="0" dirty="0">
                <a:solidFill>
                  <a:srgbClr val="0070C0"/>
                </a:solidFill>
              </a:rPr>
              <a:t>Interpreting Classification Model Output</a:t>
            </a:r>
          </a:p>
        </p:txBody>
      </p:sp>
      <p:sp>
        <p:nvSpPr>
          <p:cNvPr id="3" name="Content Placeholder 2">
            <a:extLst>
              <a:ext uri="{FF2B5EF4-FFF2-40B4-BE49-F238E27FC236}">
                <a16:creationId xmlns:a16="http://schemas.microsoft.com/office/drawing/2014/main" id="{51CDAD27-20F9-40EB-8287-08551CE71C27}"/>
              </a:ext>
            </a:extLst>
          </p:cNvPr>
          <p:cNvSpPr>
            <a:spLocks noGrp="1"/>
          </p:cNvSpPr>
          <p:nvPr>
            <p:ph idx="1"/>
          </p:nvPr>
        </p:nvSpPr>
        <p:spPr>
          <a:xfrm>
            <a:off x="136525" y="865188"/>
            <a:ext cx="8839200" cy="5486400"/>
          </a:xfrm>
        </p:spPr>
        <p:txBody>
          <a:bodyPr rtlCol="0">
            <a:normAutofit/>
          </a:bodyPr>
          <a:lstStyle/>
          <a:p>
            <a:pPr fontAlgn="auto">
              <a:spcBef>
                <a:spcPts val="0"/>
              </a:spcBef>
              <a:buFont typeface="Arial"/>
              <a:buChar char="•"/>
              <a:defRPr/>
            </a:pPr>
            <a:r>
              <a:rPr lang="en-US" sz="2200" dirty="0"/>
              <a:t>Confusion Matrix (or Classification matrix or Error Matrix)</a:t>
            </a:r>
          </a:p>
          <a:p>
            <a:pPr fontAlgn="auto">
              <a:spcBef>
                <a:spcPts val="0"/>
              </a:spcBef>
              <a:buFont typeface="Arial"/>
              <a:buChar char="•"/>
              <a:defRPr/>
            </a:pPr>
            <a:endParaRPr lang="en-US" sz="2000" dirty="0"/>
          </a:p>
          <a:p>
            <a:pPr fontAlgn="auto">
              <a:spcBef>
                <a:spcPts val="0"/>
              </a:spcBef>
              <a:buFont typeface="Arial"/>
              <a:buChar char="•"/>
              <a:defRPr/>
            </a:pPr>
            <a:endParaRPr lang="en-US" sz="2000" dirty="0"/>
          </a:p>
          <a:p>
            <a:pPr fontAlgn="auto">
              <a:spcBef>
                <a:spcPts val="0"/>
              </a:spcBef>
              <a:buFont typeface="Arial"/>
              <a:buChar char="•"/>
              <a:defRPr/>
            </a:pPr>
            <a:endParaRPr lang="en-US" sz="2000" dirty="0"/>
          </a:p>
          <a:p>
            <a:pPr fontAlgn="auto">
              <a:spcBef>
                <a:spcPts val="0"/>
              </a:spcBef>
              <a:buFont typeface="Arial"/>
              <a:buChar char="•"/>
              <a:defRPr/>
            </a:pPr>
            <a:endParaRPr lang="en-US" sz="2000" dirty="0"/>
          </a:p>
          <a:p>
            <a:pPr fontAlgn="auto">
              <a:spcBef>
                <a:spcPts val="0"/>
              </a:spcBef>
              <a:buFont typeface="Arial"/>
              <a:buChar char="•"/>
              <a:defRPr/>
            </a:pPr>
            <a:endParaRPr lang="en-US" sz="2000" dirty="0"/>
          </a:p>
          <a:p>
            <a:pPr marL="0" indent="0" fontAlgn="auto">
              <a:spcBef>
                <a:spcPts val="0"/>
              </a:spcBef>
              <a:buFont typeface="Arial"/>
              <a:buNone/>
              <a:defRPr/>
            </a:pPr>
            <a:r>
              <a:rPr lang="en-US" sz="1600" dirty="0"/>
              <a:t> </a:t>
            </a:r>
          </a:p>
        </p:txBody>
      </p:sp>
      <p:graphicFrame>
        <p:nvGraphicFramePr>
          <p:cNvPr id="5" name="Table 4">
            <a:extLst>
              <a:ext uri="{FF2B5EF4-FFF2-40B4-BE49-F238E27FC236}">
                <a16:creationId xmlns:a16="http://schemas.microsoft.com/office/drawing/2014/main" id="{04D80616-E625-4489-A757-F518A5E2B481}"/>
              </a:ext>
            </a:extLst>
          </p:cNvPr>
          <p:cNvGraphicFramePr>
            <a:graphicFrameLocks noGrp="1"/>
          </p:cNvGraphicFramePr>
          <p:nvPr>
            <p:extLst>
              <p:ext uri="{D42A27DB-BD31-4B8C-83A1-F6EECF244321}">
                <p14:modId xmlns:p14="http://schemas.microsoft.com/office/powerpoint/2010/main" val="384803595"/>
              </p:ext>
            </p:extLst>
          </p:nvPr>
        </p:nvGraphicFramePr>
        <p:xfrm>
          <a:off x="990600" y="1391444"/>
          <a:ext cx="6096000" cy="1600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30180181"/>
                    </a:ext>
                  </a:extLst>
                </a:gridCol>
                <a:gridCol w="2032000">
                  <a:extLst>
                    <a:ext uri="{9D8B030D-6E8A-4147-A177-3AD203B41FA5}">
                      <a16:colId xmlns:a16="http://schemas.microsoft.com/office/drawing/2014/main" val="3410455509"/>
                    </a:ext>
                  </a:extLst>
                </a:gridCol>
                <a:gridCol w="2032000">
                  <a:extLst>
                    <a:ext uri="{9D8B030D-6E8A-4147-A177-3AD203B41FA5}">
                      <a16:colId xmlns:a16="http://schemas.microsoft.com/office/drawing/2014/main" val="2260766096"/>
                    </a:ext>
                  </a:extLst>
                </a:gridCol>
              </a:tblGrid>
              <a:tr h="533400">
                <a:tc>
                  <a:txBody>
                    <a:bodyPr/>
                    <a:lstStyle/>
                    <a:p>
                      <a:endParaRPr lang="en-US" dirty="0"/>
                    </a:p>
                  </a:txBody>
                  <a:tcPr/>
                </a:tc>
                <a:tc>
                  <a:txBody>
                    <a:bodyPr/>
                    <a:lstStyle/>
                    <a:p>
                      <a:r>
                        <a:rPr lang="en-US" dirty="0"/>
                        <a:t>Predicted Negative</a:t>
                      </a:r>
                    </a:p>
                  </a:txBody>
                  <a:tcPr/>
                </a:tc>
                <a:tc>
                  <a:txBody>
                    <a:bodyPr/>
                    <a:lstStyle/>
                    <a:p>
                      <a:r>
                        <a:rPr lang="en-US" dirty="0"/>
                        <a:t>Predicted Positive</a:t>
                      </a:r>
                    </a:p>
                  </a:txBody>
                  <a:tcPr/>
                </a:tc>
                <a:extLst>
                  <a:ext uri="{0D108BD9-81ED-4DB2-BD59-A6C34878D82A}">
                    <a16:rowId xmlns:a16="http://schemas.microsoft.com/office/drawing/2014/main" val="2182867667"/>
                  </a:ext>
                </a:extLst>
              </a:tr>
              <a:tr h="533400">
                <a:tc>
                  <a:txBody>
                    <a:bodyPr/>
                    <a:lstStyle/>
                    <a:p>
                      <a:r>
                        <a:rPr lang="en-US" dirty="0"/>
                        <a:t>Actual Negative</a:t>
                      </a:r>
                    </a:p>
                  </a:txBody>
                  <a:tcPr/>
                </a:tc>
                <a:tc>
                  <a:txBody>
                    <a:bodyPr/>
                    <a:lstStyle/>
                    <a:p>
                      <a:r>
                        <a:rPr lang="en-US" dirty="0"/>
                        <a:t>TN</a:t>
                      </a:r>
                    </a:p>
                  </a:txBody>
                  <a:tcPr/>
                </a:tc>
                <a:tc>
                  <a:txBody>
                    <a:bodyPr/>
                    <a:lstStyle/>
                    <a:p>
                      <a:r>
                        <a:rPr lang="en-US" dirty="0"/>
                        <a:t>FP</a:t>
                      </a:r>
                    </a:p>
                  </a:txBody>
                  <a:tcPr>
                    <a:solidFill>
                      <a:srgbClr val="FF0000"/>
                    </a:solidFill>
                  </a:tcPr>
                </a:tc>
                <a:extLst>
                  <a:ext uri="{0D108BD9-81ED-4DB2-BD59-A6C34878D82A}">
                    <a16:rowId xmlns:a16="http://schemas.microsoft.com/office/drawing/2014/main" val="382430367"/>
                  </a:ext>
                </a:extLst>
              </a:tr>
              <a:tr h="533400">
                <a:tc>
                  <a:txBody>
                    <a:bodyPr/>
                    <a:lstStyle/>
                    <a:p>
                      <a:r>
                        <a:rPr lang="en-US" dirty="0"/>
                        <a:t>Actual Positive</a:t>
                      </a:r>
                    </a:p>
                  </a:txBody>
                  <a:tcPr/>
                </a:tc>
                <a:tc>
                  <a:txBody>
                    <a:bodyPr/>
                    <a:lstStyle/>
                    <a:p>
                      <a:r>
                        <a:rPr lang="en-US" dirty="0"/>
                        <a:t>FN</a:t>
                      </a:r>
                    </a:p>
                  </a:txBody>
                  <a:tcPr>
                    <a:solidFill>
                      <a:srgbClr val="FF0000"/>
                    </a:solidFill>
                  </a:tcPr>
                </a:tc>
                <a:tc>
                  <a:txBody>
                    <a:bodyPr/>
                    <a:lstStyle/>
                    <a:p>
                      <a:r>
                        <a:rPr lang="en-US" dirty="0"/>
                        <a:t>TP</a:t>
                      </a:r>
                    </a:p>
                  </a:txBody>
                  <a:tcPr/>
                </a:tc>
                <a:extLst>
                  <a:ext uri="{0D108BD9-81ED-4DB2-BD59-A6C34878D82A}">
                    <a16:rowId xmlns:a16="http://schemas.microsoft.com/office/drawing/2014/main" val="1591409437"/>
                  </a:ext>
                </a:extLst>
              </a:tr>
            </a:tbl>
          </a:graphicData>
        </a:graphic>
      </p:graphicFrame>
      <p:sp>
        <p:nvSpPr>
          <p:cNvPr id="30742" name="Rectangle 5">
            <a:extLst>
              <a:ext uri="{FF2B5EF4-FFF2-40B4-BE49-F238E27FC236}">
                <a16:creationId xmlns:a16="http://schemas.microsoft.com/office/drawing/2014/main" id="{E2501CA5-E4BD-49B2-9AB4-673400655DD6}"/>
              </a:ext>
            </a:extLst>
          </p:cNvPr>
          <p:cNvSpPr>
            <a:spLocks noChangeArrowheads="1"/>
          </p:cNvSpPr>
          <p:nvPr/>
        </p:nvSpPr>
        <p:spPr bwMode="auto">
          <a:xfrm>
            <a:off x="38100" y="3183732"/>
            <a:ext cx="8839200" cy="303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1pPr>
            <a:lvl2pPr marL="742950" indent="-28575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2pPr>
            <a:lvl3pPr marL="11430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3pPr>
            <a:lvl4pPr marL="16002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4pPr>
            <a:lvl5pPr marL="20574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9pPr>
          </a:lstStyle>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Overall Accuracy = (TN+TP)/(Total Observations) </a:t>
            </a:r>
          </a:p>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Overall Error Rate = (FN + FP)/(Total Observations)</a:t>
            </a:r>
          </a:p>
          <a:p>
            <a:pPr algn="just" eaLnBrk="1" latinLnBrk="1" hangingPunct="1">
              <a:lnSpc>
                <a:spcPct val="107000"/>
              </a:lnSpc>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True Positive Rate (TPR) (Sensitivity, </a:t>
            </a:r>
            <a:r>
              <a:rPr lang="en-US" altLang="en-US" sz="2000" b="1" dirty="0">
                <a:solidFill>
                  <a:srgbClr val="000000"/>
                </a:solidFill>
                <a:latin typeface="Times New Roman" panose="02020603050405020304" pitchFamily="18" charset="0"/>
                <a:cs typeface="Times New Roman" panose="02020603050405020304" pitchFamily="18" charset="0"/>
              </a:rPr>
              <a:t>Recall</a:t>
            </a:r>
            <a:r>
              <a:rPr lang="en-US" altLang="en-US" sz="2000" dirty="0">
                <a:solidFill>
                  <a:srgbClr val="000000"/>
                </a:solidFill>
                <a:latin typeface="Times New Roman" panose="02020603050405020304" pitchFamily="18" charset="0"/>
                <a:cs typeface="Times New Roman" panose="02020603050405020304" pitchFamily="18" charset="0"/>
              </a:rPr>
              <a:t>) = TP/(FN+TP)</a:t>
            </a:r>
          </a:p>
          <a:p>
            <a:pPr algn="just" eaLnBrk="1" latinLnBrk="1" hangingPunct="1">
              <a:lnSpc>
                <a:spcPct val="107000"/>
              </a:lnSpc>
            </a:pPr>
            <a:r>
              <a:rPr lang="en-US" altLang="en-US" sz="2000" b="1" dirty="0">
                <a:solidFill>
                  <a:srgbClr val="000000"/>
                </a:solidFill>
                <a:latin typeface="Times New Roman" panose="02020603050405020304" pitchFamily="18" charset="0"/>
                <a:cs typeface="Times New Roman" panose="02020603050405020304" pitchFamily="18" charset="0"/>
              </a:rPr>
              <a:t>Precision</a:t>
            </a:r>
            <a:r>
              <a:rPr lang="en-US" altLang="en-US" sz="2000" dirty="0">
                <a:solidFill>
                  <a:srgbClr val="000000"/>
                </a:solidFill>
                <a:latin typeface="Times New Roman" panose="02020603050405020304" pitchFamily="18" charset="0"/>
                <a:cs typeface="Times New Roman" panose="02020603050405020304" pitchFamily="18" charset="0"/>
              </a:rPr>
              <a:t> = TP/(TP+FP)</a:t>
            </a:r>
          </a:p>
          <a:p>
            <a:pPr algn="just" eaLnBrk="1" latinLnBrk="1" hangingPunct="1">
              <a:lnSpc>
                <a:spcPct val="107000"/>
              </a:lnSpc>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False Negative Rate (FNR ) = FN/(FN+TP) = 1-TPR</a:t>
            </a:r>
            <a:endParaRPr lang="en-US" altLang="en-US" sz="2000" dirty="0">
              <a:ea typeface="Calibri" panose="020F0502020204030204" pitchFamily="34" charset="0"/>
              <a:cs typeface="Times New Roman" panose="02020603050405020304" pitchFamily="18" charset="0"/>
            </a:endParaRPr>
          </a:p>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True Negative Rate (TNR) (Specificity) = TN/(TN+FP)</a:t>
            </a:r>
          </a:p>
          <a:p>
            <a:pPr algn="just" eaLnBrk="1" latinLnBrk="1" hangingPunct="1">
              <a:lnSpc>
                <a:spcPct val="107000"/>
              </a:lnSpc>
            </a:pPr>
            <a:r>
              <a:rPr lang="en-US" altLang="en-US" sz="2000" dirty="0">
                <a:solidFill>
                  <a:srgbClr val="000000"/>
                </a:solidFill>
                <a:latin typeface="Times New Roman" panose="02020603050405020304" pitchFamily="18" charset="0"/>
                <a:cs typeface="Times New Roman" panose="02020603050405020304" pitchFamily="18" charset="0"/>
              </a:rPr>
              <a:t>False Positive Rate (FPR) = FP/(TN+FP) = 1-TNR</a:t>
            </a:r>
            <a:endParaRPr lang="en-US" altLang="en-US" sz="2000" dirty="0">
              <a:cs typeface="Times New Roman" panose="02020603050405020304" pitchFamily="18" charset="0"/>
            </a:endParaRPr>
          </a:p>
        </p:txBody>
      </p:sp>
      <p:pic>
        <p:nvPicPr>
          <p:cNvPr id="7170" name="Picture 2" descr="https://cdn-images-1.medium.com/max/1000/1*UJxVqLnbSj42eRhasKeLOA.png">
            <a:extLst>
              <a:ext uri="{FF2B5EF4-FFF2-40B4-BE49-F238E27FC236}">
                <a16:creationId xmlns:a16="http://schemas.microsoft.com/office/drawing/2014/main" id="{1F00A0E5-101B-4F94-86C9-F426A2876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5031454"/>
            <a:ext cx="29337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D3CF-3056-4DCC-B7DA-2F02A8A26A25}"/>
              </a:ext>
            </a:extLst>
          </p:cNvPr>
          <p:cNvSpPr>
            <a:spLocks noGrp="1"/>
          </p:cNvSpPr>
          <p:nvPr>
            <p:ph type="title"/>
          </p:nvPr>
        </p:nvSpPr>
        <p:spPr>
          <a:xfrm>
            <a:off x="457200" y="122238"/>
            <a:ext cx="8229600" cy="563562"/>
          </a:xfrm>
        </p:spPr>
        <p:txBody>
          <a:bodyPr>
            <a:normAutofit fontScale="90000"/>
          </a:bodyPr>
          <a:lstStyle/>
          <a:p>
            <a:pPr fontAlgn="auto">
              <a:spcAft>
                <a:spcPts val="0"/>
              </a:spcAft>
              <a:defRPr/>
            </a:pPr>
            <a:r>
              <a:rPr lang="en-US" b="0" dirty="0">
                <a:solidFill>
                  <a:srgbClr val="0070C0"/>
                </a:solidFill>
              </a:rPr>
              <a:t>ROCR curves</a:t>
            </a:r>
          </a:p>
        </p:txBody>
      </p:sp>
      <p:pic>
        <p:nvPicPr>
          <p:cNvPr id="32771" name="Picture 7">
            <a:extLst>
              <a:ext uri="{FF2B5EF4-FFF2-40B4-BE49-F238E27FC236}">
                <a16:creationId xmlns:a16="http://schemas.microsoft.com/office/drawing/2014/main" id="{CE8E5CBF-5A8E-48CF-8439-6B1A680D7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03275"/>
            <a:ext cx="6843713"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3AB435CB-01F6-4F2D-B810-E02E3E07AA37}"/>
              </a:ext>
            </a:extLst>
          </p:cNvPr>
          <p:cNvSpPr>
            <a:spLocks noGrp="1" noChangeArrowheads="1"/>
          </p:cNvSpPr>
          <p:nvPr>
            <p:ph idx="1"/>
          </p:nvPr>
        </p:nvSpPr>
        <p:spPr>
          <a:xfrm>
            <a:off x="457200" y="1600200"/>
            <a:ext cx="8229600" cy="4314825"/>
          </a:xfrm>
        </p:spPr>
        <p:txBody>
          <a:bodyPr/>
          <a:lstStyle/>
          <a:p>
            <a:endParaRPr lang="en-US" altLang="en-US">
              <a:latin typeface="Helvetica" panose="020B0604020202020204" pitchFamily="34" charset="0"/>
              <a:cs typeface="Helvetica" panose="020B0604020202020204" pitchFamily="34" charset="0"/>
            </a:endParaRPr>
          </a:p>
          <a:p>
            <a:pPr lvl="1"/>
            <a:endParaRPr lang="en-US" altLang="en-US">
              <a:latin typeface="Helvetica" panose="020B0604020202020204" pitchFamily="34" charset="0"/>
              <a:cs typeface="Helvetica" panose="020B0604020202020204" pitchFamily="34" charset="0"/>
            </a:endParaRPr>
          </a:p>
        </p:txBody>
      </p:sp>
      <p:pic>
        <p:nvPicPr>
          <p:cNvPr id="17411" name="Picture 4">
            <a:extLst>
              <a:ext uri="{FF2B5EF4-FFF2-40B4-BE49-F238E27FC236}">
                <a16:creationId xmlns:a16="http://schemas.microsoft.com/office/drawing/2014/main" id="{524BE589-64C4-465A-905F-5B696BE9A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25"/>
            <a:ext cx="10728325"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8A95DDE-2458-4E3D-B72A-346352D0555C}"/>
              </a:ext>
            </a:extLst>
          </p:cNvPr>
          <p:cNvSpPr>
            <a:spLocks noGrp="1"/>
          </p:cNvSpPr>
          <p:nvPr>
            <p:ph type="title"/>
          </p:nvPr>
        </p:nvSpPr>
        <p:spPr>
          <a:xfrm>
            <a:off x="0" y="1905000"/>
            <a:ext cx="5638800" cy="1143000"/>
          </a:xfrm>
          <a:solidFill>
            <a:schemeClr val="bg1">
              <a:alpha val="80000"/>
            </a:schemeClr>
          </a:solidFill>
          <a:effectLst>
            <a:softEdge rad="152400"/>
          </a:effectLst>
        </p:spPr>
        <p:txBody>
          <a:bodyPr/>
          <a:lstStyle/>
          <a:p>
            <a:pPr fontAlgn="auto">
              <a:spcAft>
                <a:spcPts val="0"/>
              </a:spcAft>
              <a:defRPr/>
            </a:pPr>
            <a:r>
              <a:rPr lang="en-US" dirty="0">
                <a:solidFill>
                  <a:srgbClr val="0564BC"/>
                </a:solidFill>
              </a:rPr>
              <a:t>Best Practices</a:t>
            </a:r>
          </a:p>
        </p:txBody>
      </p:sp>
    </p:spTree>
    <p:extLst>
      <p:ext uri="{BB962C8B-B14F-4D97-AF65-F5344CB8AC3E}">
        <p14:creationId xmlns:p14="http://schemas.microsoft.com/office/powerpoint/2010/main" val="227436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99DB-7F40-4F76-9AF6-F21340653171}"/>
              </a:ext>
            </a:extLst>
          </p:cNvPr>
          <p:cNvSpPr>
            <a:spLocks noGrp="1"/>
          </p:cNvSpPr>
          <p:nvPr>
            <p:ph type="title"/>
          </p:nvPr>
        </p:nvSpPr>
        <p:spPr>
          <a:xfrm>
            <a:off x="165100" y="142875"/>
            <a:ext cx="8891588" cy="558800"/>
          </a:xfrm>
        </p:spPr>
        <p:txBody>
          <a:bodyPr>
            <a:noAutofit/>
          </a:bodyPr>
          <a:lstStyle/>
          <a:p>
            <a:pPr fontAlgn="auto">
              <a:spcAft>
                <a:spcPts val="0"/>
              </a:spcAft>
              <a:defRPr/>
            </a:pPr>
            <a:r>
              <a:rPr lang="en-US" sz="3600" b="0" dirty="0">
                <a:solidFill>
                  <a:srgbClr val="0070C0"/>
                </a:solidFill>
                <a:latin typeface="+mj-lt"/>
                <a:cs typeface="Times New Roman" panose="02020603050405020304" pitchFamily="18" charset="0"/>
              </a:rPr>
              <a:t>Machine Learning Techniques</a:t>
            </a:r>
          </a:p>
        </p:txBody>
      </p:sp>
      <p:cxnSp>
        <p:nvCxnSpPr>
          <p:cNvPr id="27" name="Straight Connector 26">
            <a:extLst>
              <a:ext uri="{FF2B5EF4-FFF2-40B4-BE49-F238E27FC236}">
                <a16:creationId xmlns:a16="http://schemas.microsoft.com/office/drawing/2014/main" id="{3053D4D0-151F-48DB-A957-C996FEA892E2}"/>
              </a:ext>
            </a:extLst>
          </p:cNvPr>
          <p:cNvCxnSpPr/>
          <p:nvPr/>
        </p:nvCxnSpPr>
        <p:spPr>
          <a:xfrm flipV="1">
            <a:off x="1524000" y="2516188"/>
            <a:ext cx="0" cy="2276475"/>
          </a:xfrm>
          <a:prstGeom prst="line">
            <a:avLst/>
          </a:prstGeom>
        </p:spPr>
        <p:style>
          <a:lnRef idx="2">
            <a:schemeClr val="accent1"/>
          </a:lnRef>
          <a:fillRef idx="0">
            <a:schemeClr val="accent1"/>
          </a:fillRef>
          <a:effectRef idx="1">
            <a:schemeClr val="accent1"/>
          </a:effectRef>
          <a:fontRef idx="minor">
            <a:schemeClr val="tx1"/>
          </a:fontRef>
        </p:style>
      </p:cxnSp>
      <p:sp>
        <p:nvSpPr>
          <p:cNvPr id="5" name="Rounded Rectangle 4">
            <a:extLst>
              <a:ext uri="{FF2B5EF4-FFF2-40B4-BE49-F238E27FC236}">
                <a16:creationId xmlns:a16="http://schemas.microsoft.com/office/drawing/2014/main" id="{36BAD1AC-2684-4F51-81C8-6EEAFE8DEDF1}"/>
              </a:ext>
            </a:extLst>
          </p:cNvPr>
          <p:cNvSpPr/>
          <p:nvPr/>
        </p:nvSpPr>
        <p:spPr>
          <a:xfrm>
            <a:off x="304800" y="3124200"/>
            <a:ext cx="2362200" cy="990600"/>
          </a:xfrm>
          <a:prstGeom prst="roundRect">
            <a:avLst/>
          </a:prstGeom>
          <a:solidFill>
            <a:schemeClr val="tx2">
              <a:lumMod val="40000"/>
              <a:lumOff val="60000"/>
            </a:schemeClr>
          </a:solidFill>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21" name="TextBox 14">
            <a:extLst>
              <a:ext uri="{FF2B5EF4-FFF2-40B4-BE49-F238E27FC236}">
                <a16:creationId xmlns:a16="http://schemas.microsoft.com/office/drawing/2014/main" id="{71CD4E53-7498-48FE-AD25-C341B6E1AA6B}"/>
              </a:ext>
            </a:extLst>
          </p:cNvPr>
          <p:cNvSpPr txBox="1">
            <a:spLocks noChangeArrowheads="1"/>
          </p:cNvSpPr>
          <p:nvPr/>
        </p:nvSpPr>
        <p:spPr bwMode="auto">
          <a:xfrm>
            <a:off x="457200" y="3157538"/>
            <a:ext cx="2057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b="1">
                <a:solidFill>
                  <a:srgbClr val="7030A0"/>
                </a:solidFill>
                <a:cs typeface="Times New Roman" panose="02020603050405020304" pitchFamily="18" charset="0"/>
              </a:rPr>
              <a:t>Machine Learning</a:t>
            </a:r>
            <a:endParaRPr lang="en-US" altLang="en-US" sz="2800" b="1">
              <a:solidFill>
                <a:srgbClr val="7030A0"/>
              </a:solidFill>
            </a:endParaRPr>
          </a:p>
        </p:txBody>
      </p:sp>
      <p:cxnSp>
        <p:nvCxnSpPr>
          <p:cNvPr id="29" name="Straight Connector 28">
            <a:extLst>
              <a:ext uri="{FF2B5EF4-FFF2-40B4-BE49-F238E27FC236}">
                <a16:creationId xmlns:a16="http://schemas.microsoft.com/office/drawing/2014/main" id="{8FA03AF0-95C1-4061-A5BC-D90FF8AE512B}"/>
              </a:ext>
            </a:extLst>
          </p:cNvPr>
          <p:cNvCxnSpPr/>
          <p:nvPr/>
        </p:nvCxnSpPr>
        <p:spPr>
          <a:xfrm>
            <a:off x="1524000" y="2516188"/>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6C7EB5A-27A4-4E67-90A8-B0545A905741}"/>
              </a:ext>
            </a:extLst>
          </p:cNvPr>
          <p:cNvCxnSpPr/>
          <p:nvPr/>
        </p:nvCxnSpPr>
        <p:spPr>
          <a:xfrm flipV="1">
            <a:off x="5661025" y="1716088"/>
            <a:ext cx="0" cy="1504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AE54854-7176-4FA9-BD08-CE77A104B5D0}"/>
              </a:ext>
            </a:extLst>
          </p:cNvPr>
          <p:cNvCxnSpPr/>
          <p:nvPr/>
        </p:nvCxnSpPr>
        <p:spPr>
          <a:xfrm>
            <a:off x="5638800" y="1716088"/>
            <a:ext cx="5476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C0D54D2-99CA-45D0-8410-C3D444124C17}"/>
              </a:ext>
            </a:extLst>
          </p:cNvPr>
          <p:cNvCxnSpPr/>
          <p:nvPr/>
        </p:nvCxnSpPr>
        <p:spPr>
          <a:xfrm>
            <a:off x="5105400" y="2513013"/>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2F1EA16-87DC-4CB3-A740-202F79589798}"/>
              </a:ext>
            </a:extLst>
          </p:cNvPr>
          <p:cNvCxnSpPr/>
          <p:nvPr/>
        </p:nvCxnSpPr>
        <p:spPr>
          <a:xfrm>
            <a:off x="5661025" y="3216275"/>
            <a:ext cx="52546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5AD0AF33-A2EC-47DA-BE44-8E910D97CCC0}"/>
              </a:ext>
            </a:extLst>
          </p:cNvPr>
          <p:cNvSpPr/>
          <p:nvPr/>
        </p:nvSpPr>
        <p:spPr>
          <a:xfrm>
            <a:off x="6172200" y="1447800"/>
            <a:ext cx="2362200" cy="533400"/>
          </a:xfrm>
          <a:prstGeom prst="roundRect">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ounded Rectangle 8">
            <a:extLst>
              <a:ext uri="{FF2B5EF4-FFF2-40B4-BE49-F238E27FC236}">
                <a16:creationId xmlns:a16="http://schemas.microsoft.com/office/drawing/2014/main" id="{BC83EAF3-8D25-455D-BE78-BA3C5F944CBD}"/>
              </a:ext>
            </a:extLst>
          </p:cNvPr>
          <p:cNvSpPr/>
          <p:nvPr/>
        </p:nvSpPr>
        <p:spPr>
          <a:xfrm>
            <a:off x="6172200" y="2195513"/>
            <a:ext cx="2362200" cy="533400"/>
          </a:xfrm>
          <a:prstGeom prst="roundRect">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ounded Rectangle 10">
            <a:extLst>
              <a:ext uri="{FF2B5EF4-FFF2-40B4-BE49-F238E27FC236}">
                <a16:creationId xmlns:a16="http://schemas.microsoft.com/office/drawing/2014/main" id="{20624259-1D46-42D4-81D2-41C00423430B}"/>
              </a:ext>
            </a:extLst>
          </p:cNvPr>
          <p:cNvSpPr/>
          <p:nvPr/>
        </p:nvSpPr>
        <p:spPr>
          <a:xfrm>
            <a:off x="6172200" y="2954338"/>
            <a:ext cx="2362200" cy="533400"/>
          </a:xfrm>
          <a:prstGeom prst="roundRect">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D3FEA04F-5551-40FA-84DB-47BEC15721C3}"/>
              </a:ext>
            </a:extLst>
          </p:cNvPr>
          <p:cNvSpPr txBox="1"/>
          <p:nvPr/>
        </p:nvSpPr>
        <p:spPr>
          <a:xfrm>
            <a:off x="6172200" y="1582738"/>
            <a:ext cx="2362200" cy="342900"/>
          </a:xfrm>
          <a:prstGeom prst="rect">
            <a:avLst/>
          </a:prstGeom>
          <a:noFill/>
        </p:spPr>
        <p:txBody>
          <a:bodyPr>
            <a:spAutoFit/>
          </a:bodyPr>
          <a:lstStyle/>
          <a:p>
            <a:pPr algn="ctr" eaLnBrk="1" fontAlgn="auto" hangingPunct="1">
              <a:lnSpc>
                <a:spcPts val="1900"/>
              </a:lnSpc>
              <a:spcBef>
                <a:spcPts val="0"/>
              </a:spcBef>
              <a:spcAft>
                <a:spcPts val="0"/>
              </a:spcAft>
              <a:defRPr/>
            </a:pPr>
            <a:r>
              <a:rPr lang="en-US" sz="2000" dirty="0">
                <a:solidFill>
                  <a:schemeClr val="accent6">
                    <a:lumMod val="50000"/>
                  </a:schemeClr>
                </a:solidFill>
                <a:latin typeface="+mn-lt"/>
                <a:cs typeface="Times New Roman" panose="02020603050405020304" pitchFamily="18" charset="0"/>
              </a:rPr>
              <a:t>Regression</a:t>
            </a:r>
            <a:endParaRPr lang="en-US" sz="2000" dirty="0">
              <a:solidFill>
                <a:schemeClr val="accent6">
                  <a:lumMod val="50000"/>
                </a:schemeClr>
              </a:solidFill>
              <a:latin typeface="+mn-lt"/>
            </a:endParaRPr>
          </a:p>
        </p:txBody>
      </p:sp>
      <p:sp>
        <p:nvSpPr>
          <p:cNvPr id="20" name="TextBox 19">
            <a:extLst>
              <a:ext uri="{FF2B5EF4-FFF2-40B4-BE49-F238E27FC236}">
                <a16:creationId xmlns:a16="http://schemas.microsoft.com/office/drawing/2014/main" id="{5BF95E40-09CE-4069-A0B8-02462FCF15AE}"/>
              </a:ext>
            </a:extLst>
          </p:cNvPr>
          <p:cNvSpPr txBox="1"/>
          <p:nvPr/>
        </p:nvSpPr>
        <p:spPr>
          <a:xfrm>
            <a:off x="6172200" y="2344738"/>
            <a:ext cx="2362200" cy="342900"/>
          </a:xfrm>
          <a:prstGeom prst="rect">
            <a:avLst/>
          </a:prstGeom>
          <a:noFill/>
        </p:spPr>
        <p:txBody>
          <a:bodyPr>
            <a:spAutoFit/>
          </a:bodyPr>
          <a:lstStyle/>
          <a:p>
            <a:pPr algn="ctr" eaLnBrk="1" fontAlgn="auto" hangingPunct="1">
              <a:lnSpc>
                <a:spcPts val="1900"/>
              </a:lnSpc>
              <a:spcBef>
                <a:spcPts val="0"/>
              </a:spcBef>
              <a:spcAft>
                <a:spcPts val="0"/>
              </a:spcAft>
              <a:defRPr/>
            </a:pPr>
            <a:r>
              <a:rPr lang="en-US" sz="2000" dirty="0">
                <a:solidFill>
                  <a:schemeClr val="accent6">
                    <a:lumMod val="50000"/>
                  </a:schemeClr>
                </a:solidFill>
                <a:latin typeface="+mn-lt"/>
                <a:cs typeface="Times New Roman" panose="02020603050405020304" pitchFamily="18" charset="0"/>
              </a:rPr>
              <a:t>Classification</a:t>
            </a:r>
            <a:endParaRPr lang="en-US" sz="2000" dirty="0">
              <a:solidFill>
                <a:schemeClr val="accent6">
                  <a:lumMod val="50000"/>
                </a:schemeClr>
              </a:solidFill>
              <a:latin typeface="+mn-lt"/>
            </a:endParaRPr>
          </a:p>
        </p:txBody>
      </p:sp>
      <p:sp>
        <p:nvSpPr>
          <p:cNvPr id="22" name="TextBox 21">
            <a:extLst>
              <a:ext uri="{FF2B5EF4-FFF2-40B4-BE49-F238E27FC236}">
                <a16:creationId xmlns:a16="http://schemas.microsoft.com/office/drawing/2014/main" id="{6B81B4A5-21DB-4A88-9508-F215368E7889}"/>
              </a:ext>
            </a:extLst>
          </p:cNvPr>
          <p:cNvSpPr txBox="1"/>
          <p:nvPr/>
        </p:nvSpPr>
        <p:spPr>
          <a:xfrm>
            <a:off x="6172200" y="3081338"/>
            <a:ext cx="2362200" cy="342900"/>
          </a:xfrm>
          <a:prstGeom prst="rect">
            <a:avLst/>
          </a:prstGeom>
          <a:noFill/>
        </p:spPr>
        <p:txBody>
          <a:bodyPr>
            <a:spAutoFit/>
          </a:bodyPr>
          <a:lstStyle/>
          <a:p>
            <a:pPr algn="ctr" eaLnBrk="1" fontAlgn="auto" hangingPunct="1">
              <a:lnSpc>
                <a:spcPts val="1900"/>
              </a:lnSpc>
              <a:spcBef>
                <a:spcPts val="0"/>
              </a:spcBef>
              <a:spcAft>
                <a:spcPts val="0"/>
              </a:spcAft>
              <a:defRPr/>
            </a:pPr>
            <a:r>
              <a:rPr lang="en-US" sz="2000" dirty="0">
                <a:solidFill>
                  <a:schemeClr val="accent6">
                    <a:lumMod val="50000"/>
                  </a:schemeClr>
                </a:solidFill>
                <a:latin typeface="+mn-lt"/>
                <a:cs typeface="Times New Roman" panose="02020603050405020304" pitchFamily="18" charset="0"/>
              </a:rPr>
              <a:t>Time Series</a:t>
            </a:r>
            <a:endParaRPr lang="en-US" sz="2000" dirty="0">
              <a:solidFill>
                <a:schemeClr val="accent6">
                  <a:lumMod val="50000"/>
                </a:schemeClr>
              </a:solidFill>
              <a:latin typeface="+mn-lt"/>
            </a:endParaRPr>
          </a:p>
        </p:txBody>
      </p:sp>
      <p:cxnSp>
        <p:nvCxnSpPr>
          <p:cNvPr id="43" name="Straight Connector 42">
            <a:extLst>
              <a:ext uri="{FF2B5EF4-FFF2-40B4-BE49-F238E27FC236}">
                <a16:creationId xmlns:a16="http://schemas.microsoft.com/office/drawing/2014/main" id="{EF3843EA-5141-46B2-A77B-486F1FE21A11}"/>
              </a:ext>
            </a:extLst>
          </p:cNvPr>
          <p:cNvCxnSpPr>
            <a:cxnSpLocks/>
          </p:cNvCxnSpPr>
          <p:nvPr/>
        </p:nvCxnSpPr>
        <p:spPr>
          <a:xfrm flipV="1">
            <a:off x="5646738" y="4232275"/>
            <a:ext cx="0" cy="1025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A60F805-6050-4491-A158-8120D1AA7CEC}"/>
              </a:ext>
            </a:extLst>
          </p:cNvPr>
          <p:cNvCxnSpPr/>
          <p:nvPr/>
        </p:nvCxnSpPr>
        <p:spPr>
          <a:xfrm>
            <a:off x="5661025" y="4232275"/>
            <a:ext cx="5476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FABB7F4-9096-4321-9CDE-D64BD13773DB}"/>
              </a:ext>
            </a:extLst>
          </p:cNvPr>
          <p:cNvCxnSpPr>
            <a:cxnSpLocks/>
          </p:cNvCxnSpPr>
          <p:nvPr/>
        </p:nvCxnSpPr>
        <p:spPr>
          <a:xfrm>
            <a:off x="1524000" y="4776788"/>
            <a:ext cx="4137025" cy="158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B6B7955-3D56-4D13-A524-C3CE42E7964D}"/>
              </a:ext>
            </a:extLst>
          </p:cNvPr>
          <p:cNvCxnSpPr/>
          <p:nvPr/>
        </p:nvCxnSpPr>
        <p:spPr>
          <a:xfrm>
            <a:off x="5646738" y="5257800"/>
            <a:ext cx="52546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A4C94A73-8FAF-4543-8EE9-A49D8716DF93}"/>
              </a:ext>
            </a:extLst>
          </p:cNvPr>
          <p:cNvSpPr/>
          <p:nvPr/>
        </p:nvSpPr>
        <p:spPr>
          <a:xfrm>
            <a:off x="2362200" y="2060575"/>
            <a:ext cx="2819400" cy="814388"/>
          </a:xfrm>
          <a:prstGeom prst="roundRect">
            <a:avLst/>
          </a:prstGeom>
          <a:solidFill>
            <a:srgbClr val="FFC000"/>
          </a:solidFill>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extBox 15">
            <a:extLst>
              <a:ext uri="{FF2B5EF4-FFF2-40B4-BE49-F238E27FC236}">
                <a16:creationId xmlns:a16="http://schemas.microsoft.com/office/drawing/2014/main" id="{73ACEA3A-00AA-47B6-B425-53D567BA5450}"/>
              </a:ext>
            </a:extLst>
          </p:cNvPr>
          <p:cNvSpPr txBox="1"/>
          <p:nvPr/>
        </p:nvSpPr>
        <p:spPr>
          <a:xfrm>
            <a:off x="2362200" y="2181225"/>
            <a:ext cx="2819400" cy="608013"/>
          </a:xfrm>
          <a:prstGeom prst="rect">
            <a:avLst/>
          </a:prstGeom>
          <a:noFill/>
        </p:spPr>
        <p:txBody>
          <a:bodyPr>
            <a:spAutoFit/>
          </a:bodyPr>
          <a:lstStyle/>
          <a:p>
            <a:pPr algn="ctr" eaLnBrk="1" fontAlgn="auto" hangingPunct="1">
              <a:lnSpc>
                <a:spcPts val="2000"/>
              </a:lnSpc>
              <a:spcBef>
                <a:spcPts val="0"/>
              </a:spcBef>
              <a:spcAft>
                <a:spcPts val="0"/>
              </a:spcAft>
              <a:defRPr/>
            </a:pPr>
            <a:r>
              <a:rPr lang="en-US" sz="2000" b="1" dirty="0">
                <a:solidFill>
                  <a:schemeClr val="accent6">
                    <a:lumMod val="50000"/>
                  </a:schemeClr>
                </a:solidFill>
                <a:latin typeface="+mn-lt"/>
                <a:cs typeface="Times New Roman" panose="02020603050405020304" pitchFamily="18" charset="0"/>
              </a:rPr>
              <a:t>Predictive</a:t>
            </a:r>
            <a:br>
              <a:rPr lang="en-US" sz="2000" b="1" dirty="0">
                <a:solidFill>
                  <a:schemeClr val="accent6">
                    <a:lumMod val="50000"/>
                  </a:schemeClr>
                </a:solidFill>
                <a:latin typeface="+mn-lt"/>
                <a:cs typeface="Times New Roman" panose="02020603050405020304" pitchFamily="18" charset="0"/>
              </a:rPr>
            </a:br>
            <a:r>
              <a:rPr lang="en-US" sz="2000" dirty="0">
                <a:solidFill>
                  <a:schemeClr val="accent6">
                    <a:lumMod val="50000"/>
                  </a:schemeClr>
                </a:solidFill>
                <a:latin typeface="+mn-lt"/>
                <a:cs typeface="Times New Roman" panose="02020603050405020304" pitchFamily="18" charset="0"/>
              </a:rPr>
              <a:t>(Supervised Learning)</a:t>
            </a:r>
            <a:endParaRPr lang="en-US" sz="2000" dirty="0">
              <a:solidFill>
                <a:schemeClr val="accent6">
                  <a:lumMod val="50000"/>
                </a:schemeClr>
              </a:solidFill>
              <a:latin typeface="+mn-lt"/>
            </a:endParaRPr>
          </a:p>
        </p:txBody>
      </p:sp>
      <p:sp>
        <p:nvSpPr>
          <p:cNvPr id="12" name="Rounded Rectangle 11">
            <a:extLst>
              <a:ext uri="{FF2B5EF4-FFF2-40B4-BE49-F238E27FC236}">
                <a16:creationId xmlns:a16="http://schemas.microsoft.com/office/drawing/2014/main" id="{5CB6EBC8-9066-497C-ACE5-940C92932722}"/>
              </a:ext>
            </a:extLst>
          </p:cNvPr>
          <p:cNvSpPr/>
          <p:nvPr/>
        </p:nvSpPr>
        <p:spPr>
          <a:xfrm>
            <a:off x="6191250" y="4037013"/>
            <a:ext cx="2362200" cy="533400"/>
          </a:xfrm>
          <a:prstGeom prst="roundRect">
            <a:avLst/>
          </a:prstGeom>
          <a:solidFill>
            <a:schemeClr val="accent3">
              <a:lumMod val="60000"/>
              <a:lumOff val="40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ounded Rectangle 13">
            <a:extLst>
              <a:ext uri="{FF2B5EF4-FFF2-40B4-BE49-F238E27FC236}">
                <a16:creationId xmlns:a16="http://schemas.microsoft.com/office/drawing/2014/main" id="{ADB31F39-E57E-49D5-9D14-EAB9A6417710}"/>
              </a:ext>
            </a:extLst>
          </p:cNvPr>
          <p:cNvSpPr/>
          <p:nvPr/>
        </p:nvSpPr>
        <p:spPr>
          <a:xfrm>
            <a:off x="6172200" y="4991100"/>
            <a:ext cx="2362200" cy="533400"/>
          </a:xfrm>
          <a:prstGeom prst="roundRect">
            <a:avLst/>
          </a:prstGeom>
          <a:solidFill>
            <a:schemeClr val="accent3">
              <a:lumMod val="60000"/>
              <a:lumOff val="40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TextBox 23">
            <a:extLst>
              <a:ext uri="{FF2B5EF4-FFF2-40B4-BE49-F238E27FC236}">
                <a16:creationId xmlns:a16="http://schemas.microsoft.com/office/drawing/2014/main" id="{C95287CA-5FBA-4147-9216-C82B05E0E6C3}"/>
              </a:ext>
            </a:extLst>
          </p:cNvPr>
          <p:cNvSpPr txBox="1"/>
          <p:nvPr/>
        </p:nvSpPr>
        <p:spPr>
          <a:xfrm>
            <a:off x="6200775" y="4179888"/>
            <a:ext cx="2362200" cy="342900"/>
          </a:xfrm>
          <a:prstGeom prst="rect">
            <a:avLst/>
          </a:prstGeom>
          <a:noFill/>
        </p:spPr>
        <p:txBody>
          <a:bodyPr>
            <a:spAutoFit/>
          </a:bodyPr>
          <a:lstStyle/>
          <a:p>
            <a:pPr algn="ctr" eaLnBrk="1" fontAlgn="auto" hangingPunct="1">
              <a:lnSpc>
                <a:spcPts val="1900"/>
              </a:lnSpc>
              <a:spcBef>
                <a:spcPts val="0"/>
              </a:spcBef>
              <a:spcAft>
                <a:spcPts val="0"/>
              </a:spcAft>
              <a:defRPr/>
            </a:pPr>
            <a:r>
              <a:rPr lang="en-US" sz="2000" dirty="0">
                <a:solidFill>
                  <a:schemeClr val="accent3">
                    <a:lumMod val="50000"/>
                  </a:schemeClr>
                </a:solidFill>
                <a:latin typeface="+mn-lt"/>
                <a:cs typeface="Times New Roman" panose="02020603050405020304" pitchFamily="18" charset="0"/>
              </a:rPr>
              <a:t>Association Rule</a:t>
            </a:r>
            <a:endParaRPr lang="en-US" sz="2000" dirty="0">
              <a:solidFill>
                <a:schemeClr val="accent3">
                  <a:lumMod val="50000"/>
                </a:schemeClr>
              </a:solidFill>
              <a:latin typeface="+mn-lt"/>
            </a:endParaRPr>
          </a:p>
        </p:txBody>
      </p:sp>
      <p:sp>
        <p:nvSpPr>
          <p:cNvPr id="25" name="TextBox 24">
            <a:extLst>
              <a:ext uri="{FF2B5EF4-FFF2-40B4-BE49-F238E27FC236}">
                <a16:creationId xmlns:a16="http://schemas.microsoft.com/office/drawing/2014/main" id="{BE58AC5F-91B8-4AD4-BC21-C3ECE040602B}"/>
              </a:ext>
            </a:extLst>
          </p:cNvPr>
          <p:cNvSpPr txBox="1"/>
          <p:nvPr/>
        </p:nvSpPr>
        <p:spPr>
          <a:xfrm>
            <a:off x="6140450" y="5143500"/>
            <a:ext cx="2362200" cy="342900"/>
          </a:xfrm>
          <a:prstGeom prst="rect">
            <a:avLst/>
          </a:prstGeom>
          <a:noFill/>
        </p:spPr>
        <p:txBody>
          <a:bodyPr>
            <a:spAutoFit/>
          </a:bodyPr>
          <a:lstStyle/>
          <a:p>
            <a:pPr algn="ctr" eaLnBrk="1" fontAlgn="auto" hangingPunct="1">
              <a:lnSpc>
                <a:spcPts val="1900"/>
              </a:lnSpc>
              <a:spcBef>
                <a:spcPts val="0"/>
              </a:spcBef>
              <a:spcAft>
                <a:spcPts val="0"/>
              </a:spcAft>
              <a:defRPr/>
            </a:pPr>
            <a:r>
              <a:rPr lang="en-US" sz="2000" dirty="0">
                <a:solidFill>
                  <a:schemeClr val="accent3">
                    <a:lumMod val="50000"/>
                  </a:schemeClr>
                </a:solidFill>
                <a:latin typeface="+mn-lt"/>
                <a:cs typeface="Times New Roman" panose="02020603050405020304" pitchFamily="18" charset="0"/>
              </a:rPr>
              <a:t>Clustering</a:t>
            </a:r>
            <a:endParaRPr lang="en-US" sz="2000" dirty="0">
              <a:solidFill>
                <a:schemeClr val="accent3">
                  <a:lumMod val="50000"/>
                </a:schemeClr>
              </a:solidFill>
              <a:latin typeface="+mn-lt"/>
            </a:endParaRPr>
          </a:p>
        </p:txBody>
      </p:sp>
      <p:sp>
        <p:nvSpPr>
          <p:cNvPr id="17" name="Rounded Rectangle 16">
            <a:extLst>
              <a:ext uri="{FF2B5EF4-FFF2-40B4-BE49-F238E27FC236}">
                <a16:creationId xmlns:a16="http://schemas.microsoft.com/office/drawing/2014/main" id="{2F049AA7-3281-4964-A7F9-824BB9D458EF}"/>
              </a:ext>
            </a:extLst>
          </p:cNvPr>
          <p:cNvSpPr/>
          <p:nvPr/>
        </p:nvSpPr>
        <p:spPr>
          <a:xfrm>
            <a:off x="2362200" y="4367213"/>
            <a:ext cx="2819400" cy="814387"/>
          </a:xfrm>
          <a:prstGeom prst="roundRect">
            <a:avLst/>
          </a:prstGeom>
          <a:solidFill>
            <a:schemeClr val="accent3"/>
          </a:solidFill>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44" name="TextBox 17">
            <a:extLst>
              <a:ext uri="{FF2B5EF4-FFF2-40B4-BE49-F238E27FC236}">
                <a16:creationId xmlns:a16="http://schemas.microsoft.com/office/drawing/2014/main" id="{E826FB1A-FFDF-4307-B317-F7599816DD34}"/>
              </a:ext>
            </a:extLst>
          </p:cNvPr>
          <p:cNvSpPr txBox="1">
            <a:spLocks noChangeArrowheads="1"/>
          </p:cNvSpPr>
          <p:nvPr/>
        </p:nvSpPr>
        <p:spPr bwMode="auto">
          <a:xfrm>
            <a:off x="2362200" y="4487863"/>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ts val="2000"/>
              </a:lnSpc>
            </a:pPr>
            <a:r>
              <a:rPr lang="en-US" altLang="en-US" sz="2000" b="1">
                <a:solidFill>
                  <a:schemeClr val="tx2"/>
                </a:solidFill>
                <a:cs typeface="Times New Roman" panose="02020603050405020304" pitchFamily="18" charset="0"/>
              </a:rPr>
              <a:t>Descriptive</a:t>
            </a:r>
            <a:br>
              <a:rPr lang="en-US" altLang="en-US" sz="2000" b="1">
                <a:solidFill>
                  <a:schemeClr val="tx2"/>
                </a:solidFill>
                <a:cs typeface="Times New Roman" panose="02020603050405020304" pitchFamily="18" charset="0"/>
              </a:rPr>
            </a:br>
            <a:r>
              <a:rPr lang="en-US" altLang="en-US" sz="2000">
                <a:solidFill>
                  <a:schemeClr val="tx2"/>
                </a:solidFill>
                <a:cs typeface="Times New Roman" panose="02020603050405020304" pitchFamily="18" charset="0"/>
              </a:rPr>
              <a:t>(Unsupervised Learning)</a:t>
            </a:r>
            <a:endParaRPr lang="en-US" altLang="en-US" sz="2000">
              <a:solidFill>
                <a:schemeClr val="tx2"/>
              </a:solidFill>
            </a:endParaRPr>
          </a:p>
        </p:txBody>
      </p:sp>
      <p:sp>
        <p:nvSpPr>
          <p:cNvPr id="9245" name="Slide Number Placeholder 2">
            <a:extLst>
              <a:ext uri="{FF2B5EF4-FFF2-40B4-BE49-F238E27FC236}">
                <a16:creationId xmlns:a16="http://schemas.microsoft.com/office/drawing/2014/main" id="{B7CFB268-E6B3-4A75-AC1C-76A15E8528C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BA3B94-90D6-49EB-BF76-BB5AE584FBED}" type="slidenum">
              <a:rPr lang="en-US" altLang="en-US">
                <a:solidFill>
                  <a:schemeClr val="bg1"/>
                </a:solidFill>
              </a:rPr>
              <a:pPr fontAlgn="base">
                <a:spcBef>
                  <a:spcPct val="0"/>
                </a:spcBef>
                <a:spcAft>
                  <a:spcPct val="0"/>
                </a:spcAft>
              </a:pPr>
              <a:t>3</a:t>
            </a:fld>
            <a:endParaRPr lang="en-US"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98B2-9F6E-4CF1-9A1D-9A79BA720A49}"/>
              </a:ext>
            </a:extLst>
          </p:cNvPr>
          <p:cNvSpPr>
            <a:spLocks noGrp="1"/>
          </p:cNvSpPr>
          <p:nvPr>
            <p:ph type="title"/>
          </p:nvPr>
        </p:nvSpPr>
        <p:spPr>
          <a:xfrm>
            <a:off x="381000" y="76200"/>
            <a:ext cx="8229600" cy="381000"/>
          </a:xfrm>
        </p:spPr>
        <p:txBody>
          <a:bodyPr>
            <a:normAutofit fontScale="90000"/>
          </a:bodyPr>
          <a:lstStyle/>
          <a:p>
            <a:pPr fontAlgn="auto">
              <a:spcAft>
                <a:spcPts val="0"/>
              </a:spcAft>
              <a:defRPr/>
            </a:pPr>
            <a:r>
              <a:rPr lang="en-US" dirty="0">
                <a:solidFill>
                  <a:srgbClr val="0070C0"/>
                </a:solidFill>
              </a:rPr>
              <a:t>Data Science, ML - Procedure</a:t>
            </a:r>
          </a:p>
        </p:txBody>
      </p:sp>
      <p:sp>
        <p:nvSpPr>
          <p:cNvPr id="3" name="Content Placeholder 2">
            <a:extLst>
              <a:ext uri="{FF2B5EF4-FFF2-40B4-BE49-F238E27FC236}">
                <a16:creationId xmlns:a16="http://schemas.microsoft.com/office/drawing/2014/main" id="{1FE15188-5DBD-43C3-86EF-8FD303B2F079}"/>
              </a:ext>
            </a:extLst>
          </p:cNvPr>
          <p:cNvSpPr>
            <a:spLocks noGrp="1"/>
          </p:cNvSpPr>
          <p:nvPr>
            <p:ph idx="1"/>
          </p:nvPr>
        </p:nvSpPr>
        <p:spPr>
          <a:xfrm>
            <a:off x="247972" y="609600"/>
            <a:ext cx="8667427" cy="5744705"/>
          </a:xfrm>
        </p:spPr>
        <p:txBody>
          <a:bodyPr rtlCol="0">
            <a:noAutofit/>
          </a:bodyPr>
          <a:lstStyle/>
          <a:p>
            <a:pPr fontAlgn="auto">
              <a:spcBef>
                <a:spcPts val="0"/>
              </a:spcBef>
              <a:buFont typeface="Arial"/>
              <a:buChar char="•"/>
              <a:defRPr/>
            </a:pPr>
            <a:r>
              <a:rPr lang="en-US" sz="1600" dirty="0"/>
              <a:t>Data Collection</a:t>
            </a:r>
          </a:p>
          <a:p>
            <a:pPr lvl="1" fontAlgn="auto">
              <a:spcBef>
                <a:spcPts val="0"/>
              </a:spcBef>
              <a:buFont typeface="Arial"/>
              <a:buChar char="–"/>
              <a:defRPr/>
            </a:pPr>
            <a:r>
              <a:rPr lang="en-US" sz="1400" dirty="0"/>
              <a:t>Importing, gathering Data or Data Sets</a:t>
            </a:r>
          </a:p>
          <a:p>
            <a:pPr marL="457200" lvl="1" indent="0" fontAlgn="auto">
              <a:spcBef>
                <a:spcPts val="0"/>
              </a:spcBef>
              <a:buNone/>
              <a:defRPr/>
            </a:pPr>
            <a:endParaRPr lang="en-US" sz="1400" dirty="0"/>
          </a:p>
          <a:p>
            <a:pPr fontAlgn="auto">
              <a:spcBef>
                <a:spcPts val="0"/>
              </a:spcBef>
              <a:buFont typeface="Arial"/>
              <a:buChar char="•"/>
              <a:defRPr/>
            </a:pPr>
            <a:r>
              <a:rPr lang="en-US" sz="1600" dirty="0"/>
              <a:t>Data Exploration</a:t>
            </a:r>
          </a:p>
          <a:p>
            <a:pPr lvl="1" fontAlgn="auto">
              <a:spcBef>
                <a:spcPts val="0"/>
              </a:spcBef>
              <a:buFont typeface="Arial"/>
              <a:buChar char="–"/>
              <a:defRPr/>
            </a:pPr>
            <a:r>
              <a:rPr lang="en-US" sz="1400" dirty="0"/>
              <a:t>Visualizations, Scatter Plots, Charts</a:t>
            </a:r>
          </a:p>
          <a:p>
            <a:pPr lvl="1" fontAlgn="auto">
              <a:spcBef>
                <a:spcPts val="0"/>
              </a:spcBef>
              <a:buFont typeface="Arial"/>
              <a:buChar char="–"/>
              <a:defRPr/>
            </a:pPr>
            <a:r>
              <a:rPr lang="en-US" sz="1400" dirty="0"/>
              <a:t>Correlations, Statistics</a:t>
            </a:r>
          </a:p>
          <a:p>
            <a:pPr marL="457200" lvl="1" indent="0" fontAlgn="auto">
              <a:spcBef>
                <a:spcPts val="0"/>
              </a:spcBef>
              <a:buNone/>
              <a:defRPr/>
            </a:pPr>
            <a:endParaRPr lang="en-US" sz="1400" dirty="0"/>
          </a:p>
          <a:p>
            <a:pPr fontAlgn="auto">
              <a:spcBef>
                <a:spcPts val="0"/>
              </a:spcBef>
              <a:buFont typeface="Arial"/>
              <a:buChar char="•"/>
              <a:defRPr/>
            </a:pPr>
            <a:r>
              <a:rPr lang="en-US" sz="1600" dirty="0"/>
              <a:t>Data Preparation</a:t>
            </a:r>
          </a:p>
          <a:p>
            <a:pPr lvl="1" fontAlgn="auto">
              <a:spcBef>
                <a:spcPts val="0"/>
              </a:spcBef>
              <a:buFont typeface="Arial"/>
              <a:buChar char="–"/>
              <a:defRPr/>
            </a:pPr>
            <a:r>
              <a:rPr lang="en-US" sz="1400" dirty="0"/>
              <a:t>Remove outliers, clean-up</a:t>
            </a:r>
          </a:p>
          <a:p>
            <a:pPr lvl="1" fontAlgn="auto">
              <a:spcBef>
                <a:spcPts val="0"/>
              </a:spcBef>
              <a:buFont typeface="Arial"/>
              <a:buChar char="–"/>
              <a:defRPr/>
            </a:pPr>
            <a:r>
              <a:rPr lang="en-US" sz="1400" dirty="0"/>
              <a:t>Normalization (do this after the step below)</a:t>
            </a:r>
          </a:p>
          <a:p>
            <a:pPr lvl="1" fontAlgn="auto">
              <a:spcBef>
                <a:spcPts val="0"/>
              </a:spcBef>
              <a:buFont typeface="Arial"/>
              <a:buChar char="–"/>
              <a:defRPr/>
            </a:pPr>
            <a:r>
              <a:rPr lang="en-US" sz="1400" dirty="0"/>
              <a:t>Remove Missing Values (do this after the step below)</a:t>
            </a:r>
          </a:p>
          <a:p>
            <a:pPr marL="457200" lvl="1" indent="0" fontAlgn="auto">
              <a:spcBef>
                <a:spcPts val="0"/>
              </a:spcBef>
              <a:buNone/>
              <a:defRPr/>
            </a:pPr>
            <a:endParaRPr lang="en-US" sz="1400" dirty="0"/>
          </a:p>
          <a:p>
            <a:pPr fontAlgn="auto">
              <a:spcBef>
                <a:spcPts val="0"/>
              </a:spcBef>
              <a:buFont typeface="Arial"/>
              <a:buChar char="•"/>
              <a:defRPr/>
            </a:pPr>
            <a:r>
              <a:rPr lang="en-US" sz="1600" dirty="0"/>
              <a:t>Data Modeling (or Analysis)</a:t>
            </a:r>
          </a:p>
          <a:p>
            <a:pPr lvl="1" fontAlgn="auto">
              <a:spcBef>
                <a:spcPts val="0"/>
              </a:spcBef>
              <a:buFont typeface="Arial"/>
              <a:buChar char="–"/>
              <a:defRPr/>
            </a:pPr>
            <a:r>
              <a:rPr lang="en-US" sz="1400" dirty="0"/>
              <a:t>Train/Test split</a:t>
            </a:r>
          </a:p>
          <a:p>
            <a:pPr lvl="1" fontAlgn="auto">
              <a:spcBef>
                <a:spcPts val="0"/>
              </a:spcBef>
              <a:buFont typeface="Arial"/>
              <a:buChar char="–"/>
              <a:defRPr/>
            </a:pPr>
            <a:r>
              <a:rPr lang="en-US" sz="1400" dirty="0"/>
              <a:t>Apply ML Models</a:t>
            </a:r>
          </a:p>
          <a:p>
            <a:pPr marL="457200" lvl="1" indent="0" fontAlgn="auto">
              <a:spcBef>
                <a:spcPts val="0"/>
              </a:spcBef>
              <a:buNone/>
              <a:defRPr/>
            </a:pPr>
            <a:endParaRPr lang="en-US" sz="1400" dirty="0"/>
          </a:p>
          <a:p>
            <a:pPr fontAlgn="auto">
              <a:spcBef>
                <a:spcPts val="0"/>
              </a:spcBef>
              <a:buFont typeface="Arial"/>
              <a:buChar char="•"/>
              <a:defRPr/>
            </a:pPr>
            <a:r>
              <a:rPr lang="en-US" sz="1600" dirty="0"/>
              <a:t>Evaluate Models</a:t>
            </a:r>
          </a:p>
          <a:p>
            <a:pPr lvl="1" fontAlgn="auto">
              <a:spcBef>
                <a:spcPts val="0"/>
              </a:spcBef>
              <a:buFont typeface="Arial"/>
              <a:buChar char="–"/>
              <a:defRPr/>
            </a:pPr>
            <a:r>
              <a:rPr lang="en-US" sz="1400" dirty="0"/>
              <a:t>Different ML-models (using default hyper parameters)</a:t>
            </a:r>
          </a:p>
          <a:p>
            <a:pPr lvl="1" fontAlgn="auto">
              <a:spcBef>
                <a:spcPts val="0"/>
              </a:spcBef>
              <a:buFont typeface="Arial"/>
              <a:buChar char="–"/>
              <a:defRPr/>
            </a:pPr>
            <a:r>
              <a:rPr lang="en-US" sz="1400" dirty="0"/>
              <a:t>Tune hyper parameters</a:t>
            </a:r>
          </a:p>
        </p:txBody>
      </p:sp>
      <p:pic>
        <p:nvPicPr>
          <p:cNvPr id="4" name="Picture 6">
            <a:extLst>
              <a:ext uri="{FF2B5EF4-FFF2-40B4-BE49-F238E27FC236}">
                <a16:creationId xmlns:a16="http://schemas.microsoft.com/office/drawing/2014/main" id="{7FFC17D9-7F3F-46EB-8B7D-C6D749800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166" y="1579939"/>
            <a:ext cx="3556862" cy="336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57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000" kern="12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8CFBFC5-68E7-4431-8625-A5845C183C00}" type="slidenum">
              <a:rPr lang="en-US" smtClean="0"/>
              <a:pPr/>
              <a:t>31</a:t>
            </a:fld>
            <a:endParaRPr lang="en-US" dirty="0"/>
          </a:p>
        </p:txBody>
      </p:sp>
      <p:sp>
        <p:nvSpPr>
          <p:cNvPr id="6" name="Title 1"/>
          <p:cNvSpPr>
            <a:spLocks noGrp="1"/>
          </p:cNvSpPr>
          <p:nvPr>
            <p:ph type="title"/>
          </p:nvPr>
        </p:nvSpPr>
        <p:spPr>
          <a:xfrm>
            <a:off x="0" y="-52718"/>
            <a:ext cx="9056920" cy="856527"/>
          </a:xfrm>
        </p:spPr>
        <p:txBody>
          <a:bodyPr>
            <a:noAutofit/>
          </a:bodyPr>
          <a:lstStyle/>
          <a:p>
            <a:r>
              <a:rPr lang="en-US" sz="3400" b="0" dirty="0">
                <a:solidFill>
                  <a:srgbClr val="0070C0"/>
                </a:solidFill>
              </a:rPr>
              <a:t>Power of Visualization</a:t>
            </a:r>
          </a:p>
        </p:txBody>
      </p:sp>
      <p:sp>
        <p:nvSpPr>
          <p:cNvPr id="7" name="Rectangle 6"/>
          <p:cNvSpPr/>
          <p:nvPr/>
        </p:nvSpPr>
        <p:spPr>
          <a:xfrm>
            <a:off x="535194" y="731699"/>
            <a:ext cx="7986532" cy="430887"/>
          </a:xfrm>
          <a:prstGeom prst="rect">
            <a:avLst/>
          </a:prstGeom>
        </p:spPr>
        <p:txBody>
          <a:bodyPr wrap="square">
            <a:spAutoFit/>
          </a:bodyPr>
          <a:lstStyle/>
          <a:p>
            <a:pPr algn="just"/>
            <a:r>
              <a:rPr lang="en-US" sz="2200" b="1" dirty="0">
                <a:solidFill>
                  <a:srgbClr val="333332"/>
                </a:solidFill>
                <a:latin typeface="Proxima Nova"/>
              </a:rPr>
              <a:t>Earliest Data Visualization to Solve a Deadly Threat </a:t>
            </a:r>
          </a:p>
        </p:txBody>
      </p:sp>
      <p:sp>
        <p:nvSpPr>
          <p:cNvPr id="9" name="Content Placeholder 8"/>
          <p:cNvSpPr>
            <a:spLocks noGrp="1"/>
          </p:cNvSpPr>
          <p:nvPr>
            <p:ph idx="1"/>
          </p:nvPr>
        </p:nvSpPr>
        <p:spPr>
          <a:xfrm>
            <a:off x="184755" y="1600200"/>
            <a:ext cx="3333950" cy="4468369"/>
          </a:xfrm>
        </p:spPr>
        <p:txBody>
          <a:bodyPr>
            <a:normAutofit fontScale="92500" lnSpcReduction="10000"/>
          </a:bodyPr>
          <a:lstStyle/>
          <a:p>
            <a:r>
              <a:rPr lang="en-US" sz="2000" b="0" dirty="0"/>
              <a:t>Terrible outbreak of cholera in London in 1854</a:t>
            </a:r>
          </a:p>
          <a:p>
            <a:endParaRPr lang="en-US" sz="2000" b="0" dirty="0"/>
          </a:p>
          <a:p>
            <a:r>
              <a:rPr lang="en-US" sz="2000" b="0" dirty="0"/>
              <a:t>Dr. John Snow, set out to track where people died</a:t>
            </a:r>
          </a:p>
          <a:p>
            <a:endParaRPr lang="en-US" sz="2000" b="0" dirty="0"/>
          </a:p>
          <a:p>
            <a:r>
              <a:rPr lang="en-US" sz="2000" b="0" dirty="0"/>
              <a:t>Identified people died of cholera in a map</a:t>
            </a:r>
          </a:p>
          <a:p>
            <a:endParaRPr lang="en-US" sz="2000" b="0" dirty="0"/>
          </a:p>
          <a:p>
            <a:r>
              <a:rPr lang="en-US" sz="2000" b="0" dirty="0"/>
              <a:t>Through the power of data visualization he quickly narrowed the source to ‘Broad Street Water Pump’</a:t>
            </a:r>
          </a:p>
        </p:txBody>
      </p:sp>
      <p:pic>
        <p:nvPicPr>
          <p:cNvPr id="11266" name="Picture 2" descr="https://www1.udel.edu/johnmack/frec682/cholera/snow_map_detail.png">
            <a:extLst>
              <a:ext uri="{FF2B5EF4-FFF2-40B4-BE49-F238E27FC236}">
                <a16:creationId xmlns:a16="http://schemas.microsoft.com/office/drawing/2014/main" id="{A5FFC941-3A9F-4891-8A20-D0DE841A2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391" y="1414207"/>
            <a:ext cx="4690329" cy="471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88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AAAE-63EE-4BAB-9A72-6F1C2355DFD0}"/>
              </a:ext>
            </a:extLst>
          </p:cNvPr>
          <p:cNvSpPr>
            <a:spLocks noGrp="1"/>
          </p:cNvSpPr>
          <p:nvPr>
            <p:ph type="title"/>
          </p:nvPr>
        </p:nvSpPr>
        <p:spPr>
          <a:xfrm>
            <a:off x="457200" y="-46652"/>
            <a:ext cx="8229600" cy="816570"/>
          </a:xfrm>
        </p:spPr>
        <p:txBody>
          <a:bodyPr>
            <a:normAutofit/>
          </a:bodyPr>
          <a:lstStyle/>
          <a:p>
            <a:r>
              <a:rPr lang="en-US" sz="3600" b="0" dirty="0">
                <a:solidFill>
                  <a:srgbClr val="0070C0"/>
                </a:solidFill>
              </a:rPr>
              <a:t>Types of Visualizations</a:t>
            </a:r>
            <a:endParaRPr lang="en-US" sz="3600" dirty="0">
              <a:solidFill>
                <a:srgbClr val="0070C0"/>
              </a:solidFill>
            </a:endParaRPr>
          </a:p>
        </p:txBody>
      </p:sp>
      <p:pic>
        <p:nvPicPr>
          <p:cNvPr id="5" name="Content Placeholder 4">
            <a:extLst>
              <a:ext uri="{FF2B5EF4-FFF2-40B4-BE49-F238E27FC236}">
                <a16:creationId xmlns:a16="http://schemas.microsoft.com/office/drawing/2014/main" id="{4B74B6D9-6DCD-4F25-B660-E83AB407E140}"/>
              </a:ext>
            </a:extLst>
          </p:cNvPr>
          <p:cNvPicPr>
            <a:picLocks noGrp="1" noChangeAspect="1"/>
          </p:cNvPicPr>
          <p:nvPr>
            <p:ph idx="1"/>
          </p:nvPr>
        </p:nvPicPr>
        <p:blipFill>
          <a:blip r:embed="rId3"/>
          <a:stretch>
            <a:fillRect/>
          </a:stretch>
        </p:blipFill>
        <p:spPr>
          <a:xfrm>
            <a:off x="5407953" y="756128"/>
            <a:ext cx="3736047" cy="2654531"/>
          </a:xfrm>
          <a:prstGeom prst="rect">
            <a:avLst/>
          </a:prstGeom>
        </p:spPr>
      </p:pic>
      <p:sp>
        <p:nvSpPr>
          <p:cNvPr id="4" name="Slide Number Placeholder 3">
            <a:extLst>
              <a:ext uri="{FF2B5EF4-FFF2-40B4-BE49-F238E27FC236}">
                <a16:creationId xmlns:a16="http://schemas.microsoft.com/office/drawing/2014/main" id="{5F3B667C-DF1C-41D6-8F25-52BF4ED77FDE}"/>
              </a:ext>
            </a:extLst>
          </p:cNvPr>
          <p:cNvSpPr>
            <a:spLocks noGrp="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000" kern="12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8CFBFC5-68E7-4431-8625-A5845C183C00}" type="slidenum">
              <a:rPr lang="en-US" smtClean="0"/>
              <a:pPr/>
              <a:t>32</a:t>
            </a:fld>
            <a:endParaRPr lang="en-US" dirty="0"/>
          </a:p>
        </p:txBody>
      </p:sp>
      <p:sp>
        <p:nvSpPr>
          <p:cNvPr id="6" name="TextBox 5">
            <a:extLst>
              <a:ext uri="{FF2B5EF4-FFF2-40B4-BE49-F238E27FC236}">
                <a16:creationId xmlns:a16="http://schemas.microsoft.com/office/drawing/2014/main" id="{BBF116FD-1DEC-4EE6-9554-0EE7AB761490}"/>
              </a:ext>
            </a:extLst>
          </p:cNvPr>
          <p:cNvSpPr txBox="1"/>
          <p:nvPr/>
        </p:nvSpPr>
        <p:spPr>
          <a:xfrm>
            <a:off x="233464" y="838012"/>
            <a:ext cx="4719177" cy="400110"/>
          </a:xfrm>
          <a:prstGeom prst="rect">
            <a:avLst/>
          </a:prstGeom>
          <a:noFill/>
        </p:spPr>
        <p:txBody>
          <a:bodyPr wrap="none" rtlCol="0">
            <a:spAutoFit/>
          </a:bodyPr>
          <a:lstStyle/>
          <a:p>
            <a:r>
              <a:rPr lang="en-US" sz="2000" b="1" dirty="0"/>
              <a:t>Iris Data Set (Scatter Plots and Histograms)</a:t>
            </a:r>
          </a:p>
        </p:txBody>
      </p:sp>
      <p:pic>
        <p:nvPicPr>
          <p:cNvPr id="1028" name="Picture 4" descr="Image result for iris dataset visualization">
            <a:extLst>
              <a:ext uri="{FF2B5EF4-FFF2-40B4-BE49-F238E27FC236}">
                <a16:creationId xmlns:a16="http://schemas.microsoft.com/office/drawing/2014/main" id="{B19A4435-2DC1-4F2A-B6A2-87573A4BF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83" y="1275438"/>
            <a:ext cx="5160010" cy="4649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BAD0B51-B802-47D7-A172-D41AEEB8525B}"/>
              </a:ext>
            </a:extLst>
          </p:cNvPr>
          <p:cNvPicPr>
            <a:picLocks noChangeAspect="1"/>
          </p:cNvPicPr>
          <p:nvPr/>
        </p:nvPicPr>
        <p:blipFill>
          <a:blip r:embed="rId5"/>
          <a:stretch>
            <a:fillRect/>
          </a:stretch>
        </p:blipFill>
        <p:spPr>
          <a:xfrm>
            <a:off x="5281493" y="4469362"/>
            <a:ext cx="3532220" cy="1523991"/>
          </a:xfrm>
          <a:prstGeom prst="rect">
            <a:avLst/>
          </a:prstGeom>
        </p:spPr>
      </p:pic>
      <p:sp>
        <p:nvSpPr>
          <p:cNvPr id="10" name="TextBox 9">
            <a:extLst>
              <a:ext uri="{FF2B5EF4-FFF2-40B4-BE49-F238E27FC236}">
                <a16:creationId xmlns:a16="http://schemas.microsoft.com/office/drawing/2014/main" id="{6627038D-9D03-4B9F-8E81-3973542E64D4}"/>
              </a:ext>
            </a:extLst>
          </p:cNvPr>
          <p:cNvSpPr txBox="1"/>
          <p:nvPr/>
        </p:nvSpPr>
        <p:spPr>
          <a:xfrm>
            <a:off x="5675911" y="3962698"/>
            <a:ext cx="3334439" cy="400110"/>
          </a:xfrm>
          <a:prstGeom prst="rect">
            <a:avLst/>
          </a:prstGeom>
          <a:noFill/>
        </p:spPr>
        <p:txBody>
          <a:bodyPr wrap="none" rtlCol="0">
            <a:spAutoFit/>
          </a:bodyPr>
          <a:lstStyle/>
          <a:p>
            <a:r>
              <a:rPr lang="en-US" sz="2000" b="1" dirty="0"/>
              <a:t>Different Categories of Charts</a:t>
            </a:r>
          </a:p>
        </p:txBody>
      </p:sp>
    </p:spTree>
    <p:extLst>
      <p:ext uri="{BB962C8B-B14F-4D97-AF65-F5344CB8AC3E}">
        <p14:creationId xmlns:p14="http://schemas.microsoft.com/office/powerpoint/2010/main" val="3184355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3" y="16565"/>
            <a:ext cx="8229600" cy="821635"/>
          </a:xfrm>
        </p:spPr>
        <p:txBody>
          <a:bodyPr>
            <a:normAutofit/>
          </a:bodyPr>
          <a:lstStyle/>
          <a:p>
            <a:r>
              <a:rPr lang="en-US" sz="3600" b="0" dirty="0">
                <a:solidFill>
                  <a:srgbClr val="0070C0"/>
                </a:solidFill>
              </a:rPr>
              <a:t>Correlation Analysis</a:t>
            </a:r>
          </a:p>
        </p:txBody>
      </p:sp>
      <p:sp>
        <p:nvSpPr>
          <p:cNvPr id="3" name="Content Placeholder 2"/>
          <p:cNvSpPr>
            <a:spLocks noGrp="1"/>
          </p:cNvSpPr>
          <p:nvPr>
            <p:ph idx="1"/>
          </p:nvPr>
        </p:nvSpPr>
        <p:spPr>
          <a:xfrm>
            <a:off x="152400" y="990600"/>
            <a:ext cx="8610600" cy="5105400"/>
          </a:xfrm>
        </p:spPr>
        <p:txBody>
          <a:bodyPr>
            <a:normAutofit/>
          </a:bodyPr>
          <a:lstStyle/>
          <a:p>
            <a:r>
              <a:rPr lang="en-US" sz="2200" b="0" dirty="0"/>
              <a:t>Correlation is a statistical measure of how strong the relationships are between attributes (variables) in a data set.</a:t>
            </a:r>
          </a:p>
          <a:p>
            <a:endParaRPr lang="en-US" sz="2800" b="0" dirty="0"/>
          </a:p>
          <a:p>
            <a:endParaRPr lang="en-US" sz="2800" b="0" dirty="0"/>
          </a:p>
          <a:p>
            <a:endParaRPr lang="en-US" sz="2800" b="0" dirty="0"/>
          </a:p>
        </p:txBody>
      </p:sp>
      <p:pic>
        <p:nvPicPr>
          <p:cNvPr id="4" name="Picture 2">
            <a:extLst>
              <a:ext uri="{FF2B5EF4-FFF2-40B4-BE49-F238E27FC236}">
                <a16:creationId xmlns:a16="http://schemas.microsoft.com/office/drawing/2014/main" id="{F02E29B8-3B23-4254-9FF8-816724B32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82" y="2016060"/>
            <a:ext cx="8096685" cy="201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7B12AEA8-FB1A-4DC1-85B4-7B0DFA519CD6}"/>
              </a:ext>
            </a:extLst>
          </p:cNvPr>
          <p:cNvPicPr>
            <a:picLocks noChangeAspect="1"/>
          </p:cNvPicPr>
          <p:nvPr/>
        </p:nvPicPr>
        <p:blipFill>
          <a:blip r:embed="rId4"/>
          <a:stretch>
            <a:fillRect/>
          </a:stretch>
        </p:blipFill>
        <p:spPr>
          <a:xfrm>
            <a:off x="380998" y="4479009"/>
            <a:ext cx="8143069" cy="1769391"/>
          </a:xfrm>
          <a:prstGeom prst="rect">
            <a:avLst/>
          </a:prstGeom>
        </p:spPr>
      </p:pic>
    </p:spTree>
    <p:extLst>
      <p:ext uri="{BB962C8B-B14F-4D97-AF65-F5344CB8AC3E}">
        <p14:creationId xmlns:p14="http://schemas.microsoft.com/office/powerpoint/2010/main" val="94295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530"/>
            <a:ext cx="8229600" cy="649705"/>
          </a:xfrm>
        </p:spPr>
        <p:txBody>
          <a:bodyPr>
            <a:normAutofit fontScale="90000"/>
          </a:bodyPr>
          <a:lstStyle/>
          <a:p>
            <a:r>
              <a:rPr lang="en-US" b="0" dirty="0">
                <a:solidFill>
                  <a:srgbClr val="0070C0"/>
                </a:solidFill>
              </a:rPr>
              <a:t>Correlation Interpretation </a:t>
            </a:r>
          </a:p>
        </p:txBody>
      </p:sp>
      <p:sp>
        <p:nvSpPr>
          <p:cNvPr id="3" name="Content Placeholder 2"/>
          <p:cNvSpPr>
            <a:spLocks noGrp="1"/>
          </p:cNvSpPr>
          <p:nvPr>
            <p:ph idx="1"/>
          </p:nvPr>
        </p:nvSpPr>
        <p:spPr>
          <a:xfrm>
            <a:off x="114300" y="898358"/>
            <a:ext cx="8763000" cy="5393954"/>
          </a:xfrm>
        </p:spPr>
        <p:txBody>
          <a:bodyPr>
            <a:normAutofit/>
          </a:bodyPr>
          <a:lstStyle/>
          <a:p>
            <a:r>
              <a:rPr lang="en-US" sz="2400" b="1" dirty="0"/>
              <a:t>Correlations</a:t>
            </a:r>
            <a:r>
              <a:rPr lang="en-US" sz="2400" dirty="0"/>
              <a:t> tell you about the </a:t>
            </a:r>
            <a:r>
              <a:rPr lang="en-US" sz="2400" b="1" dirty="0">
                <a:solidFill>
                  <a:srgbClr val="0070C0"/>
                </a:solidFill>
              </a:rPr>
              <a:t>extent</a:t>
            </a:r>
            <a:r>
              <a:rPr lang="en-US" sz="2400" dirty="0">
                <a:solidFill>
                  <a:srgbClr val="FF0000"/>
                </a:solidFill>
              </a:rPr>
              <a:t> </a:t>
            </a:r>
            <a:r>
              <a:rPr lang="en-US" sz="2400" dirty="0"/>
              <a:t>and the </a:t>
            </a:r>
            <a:r>
              <a:rPr lang="en-US" sz="2400" b="1" dirty="0">
                <a:solidFill>
                  <a:srgbClr val="0070C0"/>
                </a:solidFill>
              </a:rPr>
              <a:t>direction</a:t>
            </a:r>
            <a:r>
              <a:rPr lang="en-US" sz="2400" dirty="0">
                <a:solidFill>
                  <a:srgbClr val="FF0000"/>
                </a:solidFill>
              </a:rPr>
              <a:t> </a:t>
            </a:r>
            <a:r>
              <a:rPr lang="en-US" sz="2400" dirty="0"/>
              <a:t>of a relationship between two attributes </a:t>
            </a:r>
          </a:p>
          <a:p>
            <a:pPr lvl="1"/>
            <a:r>
              <a:rPr lang="en-US" sz="2000" dirty="0"/>
              <a:t>But they do not tell you why the relationship exist.</a:t>
            </a:r>
          </a:p>
          <a:p>
            <a:pPr lvl="1"/>
            <a:r>
              <a:rPr lang="en-US" sz="2000" dirty="0"/>
              <a:t>It is very common to make the mistake of interpreting correlation as causation.</a:t>
            </a:r>
          </a:p>
          <a:p>
            <a:pPr lvl="1"/>
            <a:r>
              <a:rPr lang="en-US" sz="2000" dirty="0"/>
              <a:t>Presence of outliers can skew the measure of correlation.</a:t>
            </a:r>
          </a:p>
          <a:p>
            <a:pPr lvl="1"/>
            <a:r>
              <a:rPr lang="en-US" sz="2000" dirty="0">
                <a:latin typeface="Tahoma" panose="020B0604030504040204" pitchFamily="34" charset="0"/>
                <a:ea typeface="Tahoma" panose="020B0604030504040204" pitchFamily="34" charset="0"/>
                <a:cs typeface="Tahoma" panose="020B0604030504040204" pitchFamily="34" charset="0"/>
              </a:rPr>
              <a:t>Correlation do tell a story about the shared variability between attributes </a:t>
            </a:r>
          </a:p>
          <a:p>
            <a:pPr lvl="1"/>
            <a:r>
              <a:rPr lang="en-US" sz="2000" dirty="0">
                <a:latin typeface="Tahoma" panose="020B0604030504040204" pitchFamily="34" charset="0"/>
                <a:ea typeface="Tahoma" panose="020B0604030504040204" pitchFamily="34" charset="0"/>
                <a:cs typeface="Tahoma" panose="020B0604030504040204" pitchFamily="34" charset="0"/>
              </a:rPr>
              <a:t> Mathematical process is aimed at telling us only about the strength and the direction of relationship among attributes</a:t>
            </a:r>
          </a:p>
          <a:p>
            <a:pPr lvl="1"/>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400" dirty="0"/>
              <a:t>How to calculate correlation coefficients</a:t>
            </a:r>
          </a:p>
          <a:p>
            <a:pPr lvl="1"/>
            <a:endParaRPr lang="en-US" sz="20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p>
          <a:p>
            <a:pPr lvl="1"/>
            <a:endParaRPr lang="en-US" sz="2400" dirty="0"/>
          </a:p>
        </p:txBody>
      </p:sp>
      <mc:AlternateContent xmlns:mc="http://schemas.openxmlformats.org/markup-compatibility/2006" xmlns:a14="http://schemas.microsoft.com/office/drawing/2010/main">
        <mc:Choice Requires="a14">
          <p:sp>
            <p:nvSpPr>
              <p:cNvPr id="4" name="Object 3"/>
              <p:cNvSpPr txBox="1"/>
              <p:nvPr/>
            </p:nvSpPr>
            <p:spPr>
              <a:xfrm>
                <a:off x="1907583" y="5385150"/>
                <a:ext cx="5176434" cy="907162"/>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𝑟</m:t>
                          </m:r>
                        </m:e>
                        <m:sub>
                          <m:r>
                            <a:rPr lang="en-US" sz="2400" i="1" smtClean="0">
                              <a:solidFill>
                                <a:srgbClr val="000000"/>
                              </a:solidFill>
                              <a:latin typeface="Cambria Math" panose="02040503050406030204" pitchFamily="18" charset="0"/>
                            </a:rPr>
                            <m:t>𝑥𝑦</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𝑜𝑟</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𝐶𝑜𝑟𝑟</m:t>
                      </m:r>
                      <m:r>
                        <a:rPr lang="en-US" sz="2400" b="0" i="1" smtClean="0">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nary>
                            <m:naryPr>
                              <m:chr m:val="∑"/>
                              <m:limLoc m:val="subSup"/>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𝑁</m:t>
                              </m:r>
                            </m:sup>
                            <m:e>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𝑋</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bar>
                                <m:barPr>
                                  <m:pos m:val="top"/>
                                  <m:ctrlPr>
                                    <a:rPr lang="en-US" sz="2400" i="1">
                                      <a:solidFill>
                                        <a:srgbClr val="000000"/>
                                      </a:solidFill>
                                      <a:latin typeface="Cambria Math" panose="02040503050406030204" pitchFamily="18" charset="0"/>
                                    </a:rPr>
                                  </m:ctrlPr>
                                </m:barPr>
                                <m:e>
                                  <m:r>
                                    <a:rPr lang="en-US" sz="2400" i="1">
                                      <a:solidFill>
                                        <a:srgbClr val="000000"/>
                                      </a:solidFill>
                                      <a:latin typeface="Cambria Math" panose="02040503050406030204" pitchFamily="18" charset="0"/>
                                    </a:rPr>
                                    <m:t>𝑋</m:t>
                                  </m:r>
                                </m:e>
                              </m:ba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bar>
                                <m:barPr>
                                  <m:pos m:val="top"/>
                                  <m:ctrlPr>
                                    <a:rPr lang="en-US" sz="2400" i="1">
                                      <a:solidFill>
                                        <a:srgbClr val="000000"/>
                                      </a:solidFill>
                                      <a:latin typeface="Cambria Math" panose="02040503050406030204" pitchFamily="18" charset="0"/>
                                    </a:rPr>
                                  </m:ctrlPr>
                                </m:barPr>
                                <m:e>
                                  <m:r>
                                    <a:rPr lang="en-US" sz="2400" i="1">
                                      <a:solidFill>
                                        <a:srgbClr val="000000"/>
                                      </a:solidFill>
                                      <a:latin typeface="Cambria Math" panose="02040503050406030204" pitchFamily="18" charset="0"/>
                                    </a:rPr>
                                    <m:t>𝑌</m:t>
                                  </m:r>
                                </m:e>
                              </m:bar>
                              <m:r>
                                <a:rPr lang="en-US" sz="2400" i="1">
                                  <a:solidFill>
                                    <a:srgbClr val="000000"/>
                                  </a:solidFill>
                                  <a:latin typeface="Cambria Math" panose="02040503050406030204" pitchFamily="18" charset="0"/>
                                </a:rPr>
                                <m:t>)</m:t>
                              </m:r>
                            </m:e>
                          </m:nary>
                        </m:num>
                        <m:den>
                          <m:r>
                            <a:rPr lang="en-US" sz="2400" i="1">
                              <a:solidFill>
                                <a:srgbClr val="000000"/>
                              </a:solidFill>
                              <a:latin typeface="Cambria Math" panose="02040503050406030204" pitchFamily="18" charset="0"/>
                            </a:rPr>
                            <m:t>𝑁</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𝑆</m:t>
                              </m:r>
                            </m:e>
                            <m:sub>
                              <m:r>
                                <a:rPr lang="en-US" sz="2400" i="1">
                                  <a:solidFill>
                                    <a:srgbClr val="000000"/>
                                  </a:solidFill>
                                  <a:latin typeface="Cambria Math" panose="02040503050406030204" pitchFamily="18" charset="0"/>
                                </a:rPr>
                                <m:t>𝑥</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𝑆</m:t>
                              </m:r>
                            </m:e>
                            <m:sub>
                              <m:r>
                                <a:rPr lang="en-US" sz="2400" i="1">
                                  <a:solidFill>
                                    <a:srgbClr val="000000"/>
                                  </a:solidFill>
                                  <a:latin typeface="Cambria Math" panose="02040503050406030204" pitchFamily="18" charset="0"/>
                                </a:rPr>
                                <m:t>𝑦</m:t>
                              </m:r>
                            </m:sub>
                          </m:sSub>
                        </m:den>
                      </m:f>
                    </m:oMath>
                  </m:oMathPara>
                </a14:m>
                <a:endParaRPr lang="en-US" sz="2400" dirty="0"/>
              </a:p>
            </p:txBody>
          </p:sp>
        </mc:Choice>
        <mc:Fallback xmlns="">
          <p:sp>
            <p:nvSpPr>
              <p:cNvPr id="4" name="Object 3"/>
              <p:cNvSpPr txBox="1">
                <a:spLocks noRot="1" noChangeAspect="1" noMove="1" noResize="1" noEditPoints="1" noAdjustHandles="1" noChangeArrowheads="1" noChangeShapeType="1" noTextEdit="1"/>
              </p:cNvSpPr>
              <p:nvPr/>
            </p:nvSpPr>
            <p:spPr>
              <a:xfrm>
                <a:off x="1907583" y="5385150"/>
                <a:ext cx="5176434" cy="907162"/>
              </a:xfrm>
              <a:prstGeom prst="rect">
                <a:avLst/>
              </a:prstGeom>
              <a:blipFill>
                <a:blip r:embed="rId3"/>
                <a:stretch>
                  <a:fillRect b="-2013"/>
                </a:stretch>
              </a:blipFill>
            </p:spPr>
            <p:txBody>
              <a:bodyPr/>
              <a:lstStyle/>
              <a:p>
                <a:r>
                  <a:rPr lang="en-US">
                    <a:noFill/>
                  </a:rPr>
                  <a:t> </a:t>
                </a:r>
              </a:p>
            </p:txBody>
          </p:sp>
        </mc:Fallback>
      </mc:AlternateContent>
    </p:spTree>
    <p:extLst>
      <p:ext uri="{BB962C8B-B14F-4D97-AF65-F5344CB8AC3E}">
        <p14:creationId xmlns:p14="http://schemas.microsoft.com/office/powerpoint/2010/main" val="3370103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825"/>
            <a:ext cx="8229600" cy="794745"/>
          </a:xfrm>
        </p:spPr>
        <p:txBody>
          <a:bodyPr/>
          <a:lstStyle/>
          <a:p>
            <a:r>
              <a:rPr lang="en-US" b="0" dirty="0" err="1">
                <a:solidFill>
                  <a:srgbClr val="0070C0"/>
                </a:solidFill>
              </a:rPr>
              <a:t>Anscombe’s</a:t>
            </a:r>
            <a:r>
              <a:rPr lang="en-US" b="0" dirty="0">
                <a:solidFill>
                  <a:srgbClr val="0070C0"/>
                </a:solidFill>
              </a:rPr>
              <a:t> Quartet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0" y="1348187"/>
            <a:ext cx="6339840" cy="4611243"/>
          </a:xfrm>
          <a:prstGeom prst="rect">
            <a:avLst/>
          </a:prstGeom>
        </p:spPr>
      </p:pic>
    </p:spTree>
    <p:extLst>
      <p:ext uri="{BB962C8B-B14F-4D97-AF65-F5344CB8AC3E}">
        <p14:creationId xmlns:p14="http://schemas.microsoft.com/office/powerpoint/2010/main" val="1338007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E7A0-F444-42E2-BF47-238F6BDA83D2}"/>
              </a:ext>
            </a:extLst>
          </p:cNvPr>
          <p:cNvSpPr>
            <a:spLocks noGrp="1"/>
          </p:cNvSpPr>
          <p:nvPr>
            <p:ph type="title"/>
          </p:nvPr>
        </p:nvSpPr>
        <p:spPr>
          <a:xfrm>
            <a:off x="446314" y="42290"/>
            <a:ext cx="8229600" cy="558342"/>
          </a:xfrm>
        </p:spPr>
        <p:txBody>
          <a:bodyPr>
            <a:normAutofit fontScale="90000"/>
          </a:bodyPr>
          <a:lstStyle/>
          <a:p>
            <a:r>
              <a:rPr lang="en-US" sz="3400" dirty="0">
                <a:solidFill>
                  <a:srgbClr val="0070C0"/>
                </a:solidFill>
              </a:rPr>
              <a:t>Python – Data Science/ML - Ecosystem</a:t>
            </a:r>
          </a:p>
        </p:txBody>
      </p:sp>
      <p:sp>
        <p:nvSpPr>
          <p:cNvPr id="3" name="Content Placeholder 2">
            <a:extLst>
              <a:ext uri="{FF2B5EF4-FFF2-40B4-BE49-F238E27FC236}">
                <a16:creationId xmlns:a16="http://schemas.microsoft.com/office/drawing/2014/main" id="{DA36CCD2-3DEC-4AB0-A12F-B00CDD90815E}"/>
              </a:ext>
            </a:extLst>
          </p:cNvPr>
          <p:cNvSpPr>
            <a:spLocks noGrp="1"/>
          </p:cNvSpPr>
          <p:nvPr>
            <p:ph idx="1"/>
          </p:nvPr>
        </p:nvSpPr>
        <p:spPr>
          <a:xfrm>
            <a:off x="304800" y="990600"/>
            <a:ext cx="8610600" cy="5334000"/>
          </a:xfrm>
        </p:spPr>
        <p:txBody>
          <a:bodyPr>
            <a:normAutofit fontScale="77500" lnSpcReduction="20000"/>
          </a:bodyPr>
          <a:lstStyle/>
          <a:p>
            <a:r>
              <a:rPr lang="en-US" b="1" dirty="0"/>
              <a:t>Core Python </a:t>
            </a:r>
            <a:r>
              <a:rPr lang="en-US" dirty="0"/>
              <a:t>:</a:t>
            </a:r>
          </a:p>
          <a:p>
            <a:pPr lvl="1"/>
            <a:r>
              <a:rPr lang="en-US" dirty="0"/>
              <a:t>Data Structures: Strings, Lists, Dictionaries, Tuples, and Sets</a:t>
            </a:r>
          </a:p>
          <a:p>
            <a:pPr lvl="1"/>
            <a:r>
              <a:rPr lang="en-US" dirty="0"/>
              <a:t>Conditions: if else statements</a:t>
            </a:r>
          </a:p>
          <a:p>
            <a:pPr lvl="1"/>
            <a:r>
              <a:rPr lang="en-US" dirty="0"/>
              <a:t>Automate stuff: For loops, while loop etc..</a:t>
            </a:r>
          </a:p>
          <a:p>
            <a:pPr lvl="1"/>
            <a:endParaRPr lang="en-US" dirty="0"/>
          </a:p>
          <a:p>
            <a:r>
              <a:rPr lang="en-US" b="1" dirty="0"/>
              <a:t>Wrangle with Data</a:t>
            </a:r>
            <a:r>
              <a:rPr lang="en-US" dirty="0"/>
              <a:t>: </a:t>
            </a:r>
          </a:p>
          <a:p>
            <a:pPr lvl="1"/>
            <a:r>
              <a:rPr lang="en-US" dirty="0"/>
              <a:t>Numpy arrays</a:t>
            </a:r>
          </a:p>
          <a:p>
            <a:pPr lvl="1"/>
            <a:r>
              <a:rPr lang="en-US" dirty="0"/>
              <a:t>Pandas Series &amp; DataFrames</a:t>
            </a:r>
          </a:p>
          <a:p>
            <a:pPr lvl="1"/>
            <a:endParaRPr lang="en-US" dirty="0"/>
          </a:p>
          <a:p>
            <a:r>
              <a:rPr lang="en-US" b="1" dirty="0"/>
              <a:t>Visualize Data</a:t>
            </a:r>
            <a:r>
              <a:rPr lang="en-US" dirty="0"/>
              <a:t>: Matplotlib and Seaborn</a:t>
            </a:r>
          </a:p>
          <a:p>
            <a:pPr lvl="1"/>
            <a:endParaRPr lang="en-US" dirty="0"/>
          </a:p>
          <a:p>
            <a:r>
              <a:rPr lang="en-US" b="1" dirty="0"/>
              <a:t>Machine Learning</a:t>
            </a:r>
            <a:r>
              <a:rPr lang="en-US" dirty="0"/>
              <a:t>: </a:t>
            </a:r>
            <a:r>
              <a:rPr lang="en-US" dirty="0" err="1"/>
              <a:t>Scikit</a:t>
            </a:r>
            <a:r>
              <a:rPr lang="en-US" dirty="0"/>
              <a:t>-Learn</a:t>
            </a:r>
          </a:p>
          <a:p>
            <a:endParaRPr lang="en-US" dirty="0"/>
          </a:p>
          <a:p>
            <a:r>
              <a:rPr lang="en-US" b="1" dirty="0"/>
              <a:t>Natural Language Processing</a:t>
            </a:r>
            <a:r>
              <a:rPr lang="en-US" dirty="0"/>
              <a:t>: NLTK</a:t>
            </a:r>
          </a:p>
          <a:p>
            <a:pPr lvl="1"/>
            <a:endParaRPr lang="en-US" dirty="0"/>
          </a:p>
          <a:p>
            <a:pPr lvl="1"/>
            <a:endParaRPr lang="en-US" dirty="0"/>
          </a:p>
        </p:txBody>
      </p:sp>
      <p:sp>
        <p:nvSpPr>
          <p:cNvPr id="5" name="Flowchart: Process 4">
            <a:extLst>
              <a:ext uri="{FF2B5EF4-FFF2-40B4-BE49-F238E27FC236}">
                <a16:creationId xmlns:a16="http://schemas.microsoft.com/office/drawing/2014/main" id="{A69B63EC-C414-4CB8-A75E-BF328858B6F1}"/>
              </a:ext>
            </a:extLst>
          </p:cNvPr>
          <p:cNvSpPr/>
          <p:nvPr/>
        </p:nvSpPr>
        <p:spPr>
          <a:xfrm>
            <a:off x="7598387" y="4524769"/>
            <a:ext cx="1166446" cy="3569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Seaborn</a:t>
            </a:r>
          </a:p>
        </p:txBody>
      </p:sp>
      <p:pic>
        <p:nvPicPr>
          <p:cNvPr id="7" name="Picture 4" descr="Image result for NUMPY">
            <a:extLst>
              <a:ext uri="{FF2B5EF4-FFF2-40B4-BE49-F238E27FC236}">
                <a16:creationId xmlns:a16="http://schemas.microsoft.com/office/drawing/2014/main" id="{116F1EED-DF0F-41C0-BEC4-714E0D7B35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2706" y="2807878"/>
            <a:ext cx="1412118" cy="7989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021CCFE-C08D-457E-87D0-042485301B4D}"/>
              </a:ext>
            </a:extLst>
          </p:cNvPr>
          <p:cNvPicPr>
            <a:picLocks noChangeAspect="1"/>
          </p:cNvPicPr>
          <p:nvPr/>
        </p:nvPicPr>
        <p:blipFill>
          <a:blip r:embed="rId3"/>
          <a:stretch>
            <a:fillRect/>
          </a:stretch>
        </p:blipFill>
        <p:spPr>
          <a:xfrm>
            <a:off x="6743855" y="3971296"/>
            <a:ext cx="1709063" cy="409580"/>
          </a:xfrm>
          <a:prstGeom prst="rect">
            <a:avLst/>
          </a:prstGeom>
        </p:spPr>
      </p:pic>
      <p:pic>
        <p:nvPicPr>
          <p:cNvPr id="9" name="Picture 4" descr="Image result for python">
            <a:extLst>
              <a:ext uri="{FF2B5EF4-FFF2-40B4-BE49-F238E27FC236}">
                <a16:creationId xmlns:a16="http://schemas.microsoft.com/office/drawing/2014/main" id="{3811E385-3102-4A70-A8D6-BD0B9C5344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879176"/>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KLEARN">
            <a:extLst>
              <a:ext uri="{FF2B5EF4-FFF2-40B4-BE49-F238E27FC236}">
                <a16:creationId xmlns:a16="http://schemas.microsoft.com/office/drawing/2014/main" id="{6DAE4D42-05A4-4D60-BF78-2B3263EEFE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7189" y="4770623"/>
            <a:ext cx="973497" cy="524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andas python">
            <a:extLst>
              <a:ext uri="{FF2B5EF4-FFF2-40B4-BE49-F238E27FC236}">
                <a16:creationId xmlns:a16="http://schemas.microsoft.com/office/drawing/2014/main" id="{45FAD6B4-9EA3-43A1-A4C1-CFC19E49B5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3938" y="2683658"/>
            <a:ext cx="1728847" cy="89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34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1">
            <a:extLst>
              <a:ext uri="{FF2B5EF4-FFF2-40B4-BE49-F238E27FC236}">
                <a16:creationId xmlns:a16="http://schemas.microsoft.com/office/drawing/2014/main" id="{7A8E5074-F0CD-4BE9-A6D6-F0E688D689D9}"/>
              </a:ext>
            </a:extLst>
          </p:cNvPr>
          <p:cNvSpPr>
            <a:spLocks noChangeArrowheads="1"/>
          </p:cNvSpPr>
          <p:nvPr/>
        </p:nvSpPr>
        <p:spPr bwMode="auto">
          <a:xfrm>
            <a:off x="3429000" y="0"/>
            <a:ext cx="1927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err="1">
                <a:solidFill>
                  <a:srgbClr val="0070C0"/>
                </a:solidFill>
              </a:rPr>
              <a:t>Scikit</a:t>
            </a:r>
            <a:r>
              <a:rPr lang="en-US" altLang="en-US" b="1" dirty="0">
                <a:solidFill>
                  <a:srgbClr val="0070C0"/>
                </a:solidFill>
              </a:rPr>
              <a:t>-Learn Basics</a:t>
            </a:r>
          </a:p>
        </p:txBody>
      </p:sp>
      <p:graphicFrame>
        <p:nvGraphicFramePr>
          <p:cNvPr id="8" name="Content Placeholder 7">
            <a:extLst>
              <a:ext uri="{FF2B5EF4-FFF2-40B4-BE49-F238E27FC236}">
                <a16:creationId xmlns:a16="http://schemas.microsoft.com/office/drawing/2014/main" id="{0DEBECE6-92C0-47F2-AD13-13599A6632EF}"/>
              </a:ext>
            </a:extLst>
          </p:cNvPr>
          <p:cNvGraphicFramePr>
            <a:graphicFrameLocks noGrp="1"/>
          </p:cNvGraphicFramePr>
          <p:nvPr>
            <p:ph idx="1"/>
            <p:extLst>
              <p:ext uri="{D42A27DB-BD31-4B8C-83A1-F6EECF244321}">
                <p14:modId xmlns:p14="http://schemas.microsoft.com/office/powerpoint/2010/main" val="736602229"/>
              </p:ext>
            </p:extLst>
          </p:nvPr>
        </p:nvGraphicFramePr>
        <p:xfrm>
          <a:off x="139484" y="352406"/>
          <a:ext cx="8865031" cy="6087139"/>
        </p:xfrm>
        <a:graphic>
          <a:graphicData uri="http://schemas.openxmlformats.org/drawingml/2006/table">
            <a:tbl>
              <a:tblPr firstRow="1" bandRow="1"/>
              <a:tblGrid>
                <a:gridCol w="4429435">
                  <a:extLst>
                    <a:ext uri="{9D8B030D-6E8A-4147-A177-3AD203B41FA5}">
                      <a16:colId xmlns:a16="http://schemas.microsoft.com/office/drawing/2014/main" val="128162241"/>
                    </a:ext>
                  </a:extLst>
                </a:gridCol>
                <a:gridCol w="4435596">
                  <a:extLst>
                    <a:ext uri="{9D8B030D-6E8A-4147-A177-3AD203B41FA5}">
                      <a16:colId xmlns:a16="http://schemas.microsoft.com/office/drawing/2014/main" val="3912851156"/>
                    </a:ext>
                  </a:extLst>
                </a:gridCol>
              </a:tblGrid>
              <a:tr h="5610386">
                <a:tc>
                  <a:txBody>
                    <a:bodyPr/>
                    <a:lstStyle/>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 Load Data 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a) Built-in </a:t>
                      </a:r>
                      <a:r>
                        <a:rPr lang="en-US" sz="1200" b="1" kern="1200" dirty="0" err="1">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datsets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sklearn import datasets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(datasets)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will list the available data 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dset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datasets.load_diabetes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is a dictionary which contains actual data, target variable, feature names, and 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 Other datasets </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 be loaded in as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Numpy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arrays or data frames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pd.read_csv</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pd.read_table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pd.read_excel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2. Data Preparation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Train/test split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Standardization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StandardScaler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  = StandardScaler()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scaler.fit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Polynomial 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PolynomialFeatures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PolynomialFeatures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X_train_poly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poly.fit_transform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X_test_poly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poly.fit_transform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885" marR="47885" marT="66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3. Training a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Few ML algorithms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b="1" kern="12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effectLst/>
                          <a:latin typeface="Calibri" panose="020F0502020204030204" pitchFamily="34" charset="0"/>
                          <a:ea typeface="Calibri" panose="020F0502020204030204" pitchFamily="34" charset="0"/>
                          <a:cs typeface="Times New Roman" panose="02020603050405020304" pitchFamily="18" charset="0"/>
                        </a:rPr>
                        <a:t>sklearn.cluster</a:t>
                      </a:r>
                      <a:r>
                        <a:rPr lang="en-US" sz="1200" b="1" kern="1200" dirty="0">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effectLst/>
                          <a:latin typeface="Calibri" panose="020F0502020204030204" pitchFamily="34" charset="0"/>
                          <a:ea typeface="Calibri" panose="020F0502020204030204" pitchFamily="34" charset="0"/>
                          <a:cs typeface="Times New Roman" panose="02020603050405020304" pitchFamily="18" charset="0"/>
                        </a:rPr>
                        <a:t>Kmeans</a:t>
                      </a:r>
                      <a:endParaRPr lang="en-US" sz="1200" dirty="0">
                        <a:effectLst/>
                        <a:latin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sklearn.linear_model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sklearn.linear_model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sklearn.tree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sklearn.svm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SVC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sklearn.ensemble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Fitting the model &amp; making predictions (Ex: Clustering)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kmc</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Kmeans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kmc.fit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kmc.labels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_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Ex: Linear regression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lr.fit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lr.predict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predictions on test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y_prob</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lr.predict_proba</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probabilities on test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4. Evaluation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a) Regression</a:t>
                      </a:r>
                      <a:endParaRPr lang="en-US" sz="12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sklearn.metrics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r2_score,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mean_squared_error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r2_score(</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mean_squared_error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b) Classification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sklearn.metrics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recall_score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precision_score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confusion_matrix</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roc_auc_score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confusion_matrix</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recall_score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precision_score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roc_auc_score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y_test,y_prob</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846" marR="63846" marT="31923" marB="319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9059091"/>
                  </a:ext>
                </a:extLst>
              </a:tr>
            </a:tbl>
          </a:graphicData>
        </a:graphic>
      </p:graphicFrame>
      <p:pic>
        <p:nvPicPr>
          <p:cNvPr id="12" name="Picture 10">
            <a:extLst>
              <a:ext uri="{FF2B5EF4-FFF2-40B4-BE49-F238E27FC236}">
                <a16:creationId xmlns:a16="http://schemas.microsoft.com/office/drawing/2014/main" id="{0D9980DD-BB9C-498E-9EAF-AAC2B8D64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381" y="369888"/>
            <a:ext cx="13001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2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861ED-34C7-4F79-B5E6-42C7E4328F70}"/>
              </a:ext>
            </a:extLst>
          </p:cNvPr>
          <p:cNvSpPr>
            <a:spLocks noGrp="1"/>
          </p:cNvSpPr>
          <p:nvPr>
            <p:ph idx="1"/>
          </p:nvPr>
        </p:nvSpPr>
        <p:spPr>
          <a:xfrm>
            <a:off x="2819400" y="2735263"/>
            <a:ext cx="3505200" cy="1387475"/>
          </a:xfrm>
        </p:spPr>
        <p:txBody>
          <a:bodyPr rtlCol="0">
            <a:normAutofit/>
          </a:bodyPr>
          <a:lstStyle/>
          <a:p>
            <a:pPr marL="0" indent="0" algn="ctr" fontAlgn="auto">
              <a:spcBef>
                <a:spcPts val="0"/>
              </a:spcBef>
              <a:buFont typeface="Arial"/>
              <a:buNone/>
              <a:defRPr/>
            </a:pPr>
            <a:r>
              <a:rPr lang="en-US" dirty="0">
                <a:solidFill>
                  <a:schemeClr val="accent2">
                    <a:lumMod val="60000"/>
                    <a:lumOff val="40000"/>
                  </a:schemeClr>
                </a:solidFill>
              </a:rPr>
              <a:t>Thank You </a:t>
            </a:r>
            <a:r>
              <a:rPr lang="en-US" dirty="0">
                <a:solidFill>
                  <a:schemeClr val="accent2">
                    <a:lumMod val="60000"/>
                    <a:lumOff val="40000"/>
                  </a:schemeClr>
                </a:solidFill>
                <a:sym typeface="Wingdings" panose="05000000000000000000" pitchFamily="2" charset="2"/>
              </a:rPr>
              <a:t> </a:t>
            </a:r>
            <a:endParaRPr lang="en-US" dirty="0">
              <a:solidFill>
                <a:schemeClr val="accent2">
                  <a:lumMod val="60000"/>
                  <a:lumOff val="40000"/>
                </a:schemeClr>
              </a:solidFill>
            </a:endParaRPr>
          </a:p>
          <a:p>
            <a:pPr marL="0" indent="0" algn="ctr" fontAlgn="auto">
              <a:spcBef>
                <a:spcPts val="0"/>
              </a:spcBef>
              <a:buFont typeface="Arial"/>
              <a:buNone/>
              <a:defRPr/>
            </a:pPr>
            <a:r>
              <a:rPr lang="en-US" dirty="0">
                <a:solidFill>
                  <a:schemeClr val="accent3"/>
                </a:solidFill>
              </a:rPr>
              <a:t>Any questions?</a:t>
            </a:r>
          </a:p>
        </p:txBody>
      </p:sp>
      <p:sp>
        <p:nvSpPr>
          <p:cNvPr id="35843" name="Slide Number Placeholder 3">
            <a:extLst>
              <a:ext uri="{FF2B5EF4-FFF2-40B4-BE49-F238E27FC236}">
                <a16:creationId xmlns:a16="http://schemas.microsoft.com/office/drawing/2014/main" id="{CD9CDB1B-AD44-4FFC-BF2D-F658496A807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56A391-7A0C-467A-97DB-0AE952532404}" type="slidenum">
              <a:rPr lang="en-US" altLang="en-US">
                <a:solidFill>
                  <a:schemeClr val="bg1"/>
                </a:solidFill>
              </a:rPr>
              <a:pPr fontAlgn="base">
                <a:spcBef>
                  <a:spcPct val="0"/>
                </a:spcBef>
                <a:spcAft>
                  <a:spcPct val="0"/>
                </a:spcAft>
              </a:pPr>
              <a:t>38</a:t>
            </a:fld>
            <a:endParaRPr lang="en-US"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6702D47D-C4DC-4535-8409-F88C57F1156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F3DD55E-5EA6-4095-A47D-6C1CA8829A85}" type="slidenum">
              <a:rPr lang="en-US" altLang="en-US">
                <a:solidFill>
                  <a:schemeClr val="bg1"/>
                </a:solidFill>
              </a:rPr>
              <a:pPr fontAlgn="base">
                <a:spcBef>
                  <a:spcPct val="0"/>
                </a:spcBef>
                <a:spcAft>
                  <a:spcPct val="0"/>
                </a:spcAft>
              </a:pPr>
              <a:t>4</a:t>
            </a:fld>
            <a:endParaRPr lang="en-US" altLang="en-US">
              <a:solidFill>
                <a:schemeClr val="bg1"/>
              </a:solidFill>
            </a:endParaRPr>
          </a:p>
        </p:txBody>
      </p:sp>
      <p:sp>
        <p:nvSpPr>
          <p:cNvPr id="7" name="Content Placeholder 6">
            <a:extLst>
              <a:ext uri="{FF2B5EF4-FFF2-40B4-BE49-F238E27FC236}">
                <a16:creationId xmlns:a16="http://schemas.microsoft.com/office/drawing/2014/main" id="{98C2A843-84B7-4C2C-ABB5-5425F1E73998}"/>
              </a:ext>
            </a:extLst>
          </p:cNvPr>
          <p:cNvSpPr>
            <a:spLocks noGrp="1"/>
          </p:cNvSpPr>
          <p:nvPr>
            <p:ph idx="1"/>
          </p:nvPr>
        </p:nvSpPr>
        <p:spPr>
          <a:xfrm>
            <a:off x="165100" y="0"/>
            <a:ext cx="8813800" cy="6324600"/>
          </a:xfrm>
        </p:spPr>
        <p:txBody>
          <a:bodyPr rtlCol="0">
            <a:normAutofit/>
          </a:bodyPr>
          <a:lstStyle/>
          <a:p>
            <a:pPr fontAlgn="auto">
              <a:spcBef>
                <a:spcPts val="0"/>
              </a:spcBef>
              <a:buFont typeface="Arial"/>
              <a:buChar char="•"/>
              <a:defRPr/>
            </a:pPr>
            <a:r>
              <a:rPr lang="en-US" sz="2800" b="0" dirty="0">
                <a:solidFill>
                  <a:srgbClr val="0070C0"/>
                </a:solidFill>
              </a:rPr>
              <a:t>Supervised ML: Example of House Price Prediction</a:t>
            </a:r>
          </a:p>
          <a:p>
            <a:pPr marL="0" indent="0" fontAlgn="auto">
              <a:spcBef>
                <a:spcPts val="0"/>
              </a:spcBef>
              <a:buFont typeface="Arial"/>
              <a:buNone/>
              <a:defRPr/>
            </a:pPr>
            <a:endParaRPr lang="en-US" sz="2000" u="sng" dirty="0"/>
          </a:p>
          <a:p>
            <a:pPr marL="0" indent="0" fontAlgn="auto">
              <a:spcBef>
                <a:spcPts val="0"/>
              </a:spcBef>
              <a:buFont typeface="Arial"/>
              <a:buNone/>
              <a:defRPr/>
            </a:pPr>
            <a:r>
              <a:rPr lang="en-US" sz="2000" u="sng" dirty="0"/>
              <a:t>Training Data Set</a:t>
            </a:r>
          </a:p>
          <a:p>
            <a:pPr marL="0" indent="0" fontAlgn="auto">
              <a:spcBef>
                <a:spcPts val="0"/>
              </a:spcBef>
              <a:buFont typeface="Arial"/>
              <a:buNone/>
              <a:defRPr/>
            </a:pPr>
            <a:r>
              <a:rPr lang="en-US" sz="1600" dirty="0"/>
              <a:t>                                     		 Independent Variables                                       Target ( Label)</a:t>
            </a:r>
          </a:p>
          <a:p>
            <a:pPr fontAlgn="auto">
              <a:spcBef>
                <a:spcPts val="0"/>
              </a:spcBef>
              <a:buFont typeface="Arial"/>
              <a:buChar char="•"/>
              <a:defRPr/>
            </a:pPr>
            <a:endParaRPr lang="en-US" dirty="0"/>
          </a:p>
          <a:p>
            <a:pPr fontAlgn="auto">
              <a:spcBef>
                <a:spcPts val="0"/>
              </a:spcBef>
              <a:buFont typeface="Arial"/>
              <a:buChar char="•"/>
              <a:defRPr/>
            </a:pPr>
            <a:endParaRPr lang="en-US" dirty="0"/>
          </a:p>
          <a:p>
            <a:pPr marL="0" indent="0" fontAlgn="auto">
              <a:spcBef>
                <a:spcPts val="0"/>
              </a:spcBef>
              <a:buFont typeface="Arial"/>
              <a:buNone/>
              <a:defRPr/>
            </a:pPr>
            <a:endParaRPr lang="en-US" sz="1600" dirty="0"/>
          </a:p>
          <a:p>
            <a:pPr marL="0" indent="0" fontAlgn="auto">
              <a:spcBef>
                <a:spcPts val="0"/>
              </a:spcBef>
              <a:buFont typeface="Arial"/>
              <a:buNone/>
              <a:defRPr/>
            </a:pPr>
            <a:endParaRPr lang="en-US" sz="2200" u="sng" dirty="0">
              <a:latin typeface="Helvetica" panose="020B0604020202020204" pitchFamily="34" charset="0"/>
              <a:cs typeface="Helvetica" panose="020B0604020202020204" pitchFamily="34" charset="0"/>
            </a:endParaRPr>
          </a:p>
          <a:p>
            <a:pPr marL="0" indent="0" fontAlgn="auto">
              <a:spcBef>
                <a:spcPts val="0"/>
              </a:spcBef>
              <a:buFont typeface="Arial"/>
              <a:buNone/>
              <a:defRPr/>
            </a:pPr>
            <a:endParaRPr lang="en-US" sz="2200" u="sng" dirty="0">
              <a:latin typeface="Helvetica" panose="020B0604020202020204" pitchFamily="34" charset="0"/>
              <a:cs typeface="Helvetica" panose="020B0604020202020204" pitchFamily="34" charset="0"/>
            </a:endParaRPr>
          </a:p>
          <a:p>
            <a:pPr marL="0" indent="0" fontAlgn="auto">
              <a:spcBef>
                <a:spcPts val="0"/>
              </a:spcBef>
              <a:buFont typeface="Arial"/>
              <a:buNone/>
              <a:defRPr/>
            </a:pPr>
            <a:endParaRPr lang="en-US" sz="2200" u="sng" dirty="0">
              <a:latin typeface="Helvetica" panose="020B0604020202020204" pitchFamily="34" charset="0"/>
              <a:cs typeface="Helvetica" panose="020B0604020202020204" pitchFamily="34" charset="0"/>
            </a:endParaRPr>
          </a:p>
          <a:p>
            <a:pPr marL="0" indent="0" fontAlgn="auto">
              <a:spcBef>
                <a:spcPts val="0"/>
              </a:spcBef>
              <a:buFont typeface="Arial"/>
              <a:buNone/>
              <a:defRPr/>
            </a:pPr>
            <a:endParaRPr lang="en-US" sz="1600" u="sng" dirty="0">
              <a:latin typeface="Helvetica" panose="020B0604020202020204" pitchFamily="34" charset="0"/>
              <a:cs typeface="Helvetica" panose="020B0604020202020204" pitchFamily="34" charset="0"/>
            </a:endParaRPr>
          </a:p>
          <a:p>
            <a:pPr marL="0" indent="0" fontAlgn="auto">
              <a:spcBef>
                <a:spcPts val="0"/>
              </a:spcBef>
              <a:buFont typeface="Arial"/>
              <a:buNone/>
              <a:defRPr/>
            </a:pPr>
            <a:r>
              <a:rPr lang="en-US" sz="2200" u="sng" dirty="0">
                <a:latin typeface="Helvetica" panose="020B0604020202020204" pitchFamily="34" charset="0"/>
                <a:cs typeface="Helvetica" panose="020B0604020202020204" pitchFamily="34" charset="0"/>
              </a:rPr>
              <a:t>Test Data Set</a:t>
            </a:r>
          </a:p>
          <a:p>
            <a:pPr marL="0" indent="0" fontAlgn="auto">
              <a:spcBef>
                <a:spcPts val="0"/>
              </a:spcBef>
              <a:buFont typeface="Arial"/>
              <a:buNone/>
              <a:defRPr/>
            </a:pPr>
            <a:r>
              <a:rPr lang="en-US" sz="1600" dirty="0"/>
              <a:t>						 Independent Variables                                        Target ( Label)</a:t>
            </a:r>
          </a:p>
          <a:p>
            <a:pPr marL="0" indent="0" fontAlgn="auto">
              <a:spcBef>
                <a:spcPts val="0"/>
              </a:spcBef>
              <a:buFont typeface="Arial"/>
              <a:buNone/>
              <a:defRPr/>
            </a:pPr>
            <a:endParaRPr lang="en-US" sz="2200" u="sng" dirty="0">
              <a:latin typeface="Helvetica" panose="020B0604020202020204" pitchFamily="34" charset="0"/>
              <a:cs typeface="Helvetica" panose="020B0604020202020204" pitchFamily="34" charset="0"/>
            </a:endParaRPr>
          </a:p>
          <a:p>
            <a:pPr marL="0" indent="0" fontAlgn="auto">
              <a:spcBef>
                <a:spcPts val="0"/>
              </a:spcBef>
              <a:buFont typeface="Arial"/>
              <a:buNone/>
              <a:defRPr/>
            </a:pPr>
            <a:endParaRPr lang="en-US" sz="1200" dirty="0"/>
          </a:p>
          <a:p>
            <a:pPr fontAlgn="auto">
              <a:spcBef>
                <a:spcPts val="0"/>
              </a:spcBef>
              <a:buFont typeface="Arial"/>
              <a:buChar char="•"/>
              <a:defRPr/>
            </a:pPr>
            <a:endParaRPr lang="en-US" sz="1400" dirty="0">
              <a:solidFill>
                <a:srgbClr val="0070C0"/>
              </a:solidFill>
            </a:endParaRPr>
          </a:p>
        </p:txBody>
      </p:sp>
      <p:graphicFrame>
        <p:nvGraphicFramePr>
          <p:cNvPr id="13" name="Content Placeholder 4">
            <a:extLst>
              <a:ext uri="{FF2B5EF4-FFF2-40B4-BE49-F238E27FC236}">
                <a16:creationId xmlns:a16="http://schemas.microsoft.com/office/drawing/2014/main" id="{2AF9E5EB-A85B-44E7-B54B-25E5DD15945C}"/>
              </a:ext>
            </a:extLst>
          </p:cNvPr>
          <p:cNvGraphicFramePr>
            <a:graphicFrameLocks/>
          </p:cNvGraphicFramePr>
          <p:nvPr/>
        </p:nvGraphicFramePr>
        <p:xfrm>
          <a:off x="133350" y="1636713"/>
          <a:ext cx="8812215" cy="2575199"/>
        </p:xfrm>
        <a:graphic>
          <a:graphicData uri="http://schemas.openxmlformats.org/drawingml/2006/table">
            <a:tbl>
              <a:tblPr firstRow="1" bandRow="1">
                <a:tableStyleId>{7DF18680-E054-41AD-8BC1-D1AEF772440D}</a:tableStyleId>
              </a:tblPr>
              <a:tblGrid>
                <a:gridCol w="1298176">
                  <a:extLst>
                    <a:ext uri="{9D8B030D-6E8A-4147-A177-3AD203B41FA5}">
                      <a16:colId xmlns:a16="http://schemas.microsoft.com/office/drawing/2014/main" val="20000"/>
                    </a:ext>
                  </a:extLst>
                </a:gridCol>
                <a:gridCol w="1447695">
                  <a:extLst>
                    <a:ext uri="{9D8B030D-6E8A-4147-A177-3AD203B41FA5}">
                      <a16:colId xmlns:a16="http://schemas.microsoft.com/office/drawing/2014/main" val="20001"/>
                    </a:ext>
                  </a:extLst>
                </a:gridCol>
                <a:gridCol w="1600084">
                  <a:extLst>
                    <a:ext uri="{9D8B030D-6E8A-4147-A177-3AD203B41FA5}">
                      <a16:colId xmlns:a16="http://schemas.microsoft.com/office/drawing/2014/main" val="20002"/>
                    </a:ext>
                  </a:extLst>
                </a:gridCol>
                <a:gridCol w="1142917">
                  <a:extLst>
                    <a:ext uri="{9D8B030D-6E8A-4147-A177-3AD203B41FA5}">
                      <a16:colId xmlns:a16="http://schemas.microsoft.com/office/drawing/2014/main" val="20003"/>
                    </a:ext>
                  </a:extLst>
                </a:gridCol>
                <a:gridCol w="1752473">
                  <a:extLst>
                    <a:ext uri="{9D8B030D-6E8A-4147-A177-3AD203B41FA5}">
                      <a16:colId xmlns:a16="http://schemas.microsoft.com/office/drawing/2014/main" val="20004"/>
                    </a:ext>
                  </a:extLst>
                </a:gridCol>
                <a:gridCol w="1570870">
                  <a:extLst>
                    <a:ext uri="{9D8B030D-6E8A-4147-A177-3AD203B41FA5}">
                      <a16:colId xmlns:a16="http://schemas.microsoft.com/office/drawing/2014/main" val="20005"/>
                    </a:ext>
                  </a:extLst>
                </a:gridCol>
              </a:tblGrid>
              <a:tr h="370749">
                <a:tc>
                  <a:txBody>
                    <a:bodyPr/>
                    <a:lstStyle/>
                    <a:p>
                      <a:pPr algn="ctr"/>
                      <a:r>
                        <a:rPr lang="en-US" sz="1800" dirty="0">
                          <a:solidFill>
                            <a:srgbClr val="0070C0"/>
                          </a:solidFill>
                        </a:rPr>
                        <a:t>Sq.</a:t>
                      </a:r>
                      <a:r>
                        <a:rPr lang="en-US" sz="1800" baseline="0" dirty="0">
                          <a:solidFill>
                            <a:srgbClr val="0070C0"/>
                          </a:solidFill>
                        </a:rPr>
                        <a:t> feet</a:t>
                      </a:r>
                      <a:endParaRPr lang="en-US" sz="1800" dirty="0">
                        <a:solidFill>
                          <a:srgbClr val="0070C0"/>
                        </a:solidFill>
                      </a:endParaRPr>
                    </a:p>
                  </a:txBody>
                  <a:tcPr marL="91433" marR="91433" marT="45709" marB="45709">
                    <a:solidFill>
                      <a:schemeClr val="accent6">
                        <a:lumMod val="20000"/>
                        <a:lumOff val="80000"/>
                      </a:schemeClr>
                    </a:solidFill>
                  </a:tcPr>
                </a:tc>
                <a:tc>
                  <a:txBody>
                    <a:bodyPr/>
                    <a:lstStyle/>
                    <a:p>
                      <a:pPr algn="ctr"/>
                      <a:r>
                        <a:rPr lang="en-US" sz="1800" dirty="0">
                          <a:solidFill>
                            <a:srgbClr val="0070C0"/>
                          </a:solidFill>
                        </a:rPr>
                        <a:t>Bedroom</a:t>
                      </a:r>
                    </a:p>
                  </a:txBody>
                  <a:tcPr marL="91433" marR="91433" marT="45709" marB="45709">
                    <a:solidFill>
                      <a:schemeClr val="accent6">
                        <a:lumMod val="20000"/>
                        <a:lumOff val="80000"/>
                      </a:schemeClr>
                    </a:solidFill>
                  </a:tcPr>
                </a:tc>
                <a:tc>
                  <a:txBody>
                    <a:bodyPr/>
                    <a:lstStyle/>
                    <a:p>
                      <a:pPr algn="ctr"/>
                      <a:r>
                        <a:rPr lang="en-US" sz="1800" dirty="0">
                          <a:solidFill>
                            <a:srgbClr val="0070C0"/>
                          </a:solidFill>
                        </a:rPr>
                        <a:t>Lot size, acre</a:t>
                      </a:r>
                    </a:p>
                  </a:txBody>
                  <a:tcPr marL="91433" marR="91433" marT="45709" marB="45709">
                    <a:solidFill>
                      <a:schemeClr val="accent6">
                        <a:lumMod val="20000"/>
                        <a:lumOff val="80000"/>
                      </a:schemeClr>
                    </a:solidFill>
                  </a:tcPr>
                </a:tc>
                <a:tc>
                  <a:txBody>
                    <a:bodyPr/>
                    <a:lstStyle/>
                    <a:p>
                      <a:pPr algn="ctr"/>
                      <a:r>
                        <a:rPr lang="en-US" sz="1800" dirty="0">
                          <a:solidFill>
                            <a:srgbClr val="0070C0"/>
                          </a:solidFill>
                        </a:rPr>
                        <a:t>Pool</a:t>
                      </a:r>
                    </a:p>
                  </a:txBody>
                  <a:tcPr marL="91433" marR="91433" marT="45709" marB="45709">
                    <a:solidFill>
                      <a:schemeClr val="accent6">
                        <a:lumMod val="20000"/>
                        <a:lumOff val="80000"/>
                      </a:schemeClr>
                    </a:solidFill>
                  </a:tcPr>
                </a:tc>
                <a:tc>
                  <a:txBody>
                    <a:bodyPr/>
                    <a:lstStyle/>
                    <a:p>
                      <a:pPr algn="ctr"/>
                      <a:r>
                        <a:rPr lang="en-US" sz="1800" dirty="0">
                          <a:solidFill>
                            <a:srgbClr val="0070C0"/>
                          </a:solidFill>
                        </a:rPr>
                        <a:t>Neighborhood</a:t>
                      </a:r>
                    </a:p>
                  </a:txBody>
                  <a:tcPr marL="91433" marR="91433" marT="45709" marB="45709">
                    <a:solidFill>
                      <a:schemeClr val="accent6">
                        <a:lumMod val="20000"/>
                        <a:lumOff val="80000"/>
                      </a:schemeClr>
                    </a:solidFill>
                  </a:tcPr>
                </a:tc>
                <a:tc>
                  <a:txBody>
                    <a:bodyPr/>
                    <a:lstStyle/>
                    <a:p>
                      <a:pPr algn="ctr"/>
                      <a:r>
                        <a:rPr lang="en-US" sz="1800" dirty="0">
                          <a:solidFill>
                            <a:srgbClr val="FF0000"/>
                          </a:solidFill>
                        </a:rPr>
                        <a:t>Price</a:t>
                      </a:r>
                    </a:p>
                  </a:txBody>
                  <a:tcPr marL="91433" marR="91433" marT="45709" marB="45709">
                    <a:solidFill>
                      <a:schemeClr val="accent6">
                        <a:lumMod val="20000"/>
                        <a:lumOff val="80000"/>
                      </a:schemeClr>
                    </a:solidFill>
                  </a:tcPr>
                </a:tc>
                <a:extLst>
                  <a:ext uri="{0D108BD9-81ED-4DB2-BD59-A6C34878D82A}">
                    <a16:rowId xmlns:a16="http://schemas.microsoft.com/office/drawing/2014/main" val="10000"/>
                  </a:ext>
                </a:extLst>
              </a:tr>
              <a:tr h="370749">
                <a:tc>
                  <a:txBody>
                    <a:bodyPr/>
                    <a:lstStyle/>
                    <a:p>
                      <a:r>
                        <a:rPr lang="en-US" sz="1800" dirty="0"/>
                        <a:t>5000</a:t>
                      </a:r>
                    </a:p>
                  </a:txBody>
                  <a:tcPr marL="91433" marR="91433" marT="45709" marB="45709"/>
                </a:tc>
                <a:tc>
                  <a:txBody>
                    <a:bodyPr/>
                    <a:lstStyle/>
                    <a:p>
                      <a:r>
                        <a:rPr lang="en-US" sz="1800" dirty="0"/>
                        <a:t>5</a:t>
                      </a:r>
                    </a:p>
                  </a:txBody>
                  <a:tcPr marL="91433" marR="91433" marT="45709" marB="45709"/>
                </a:tc>
                <a:tc>
                  <a:txBody>
                    <a:bodyPr/>
                    <a:lstStyle/>
                    <a:p>
                      <a:r>
                        <a:rPr lang="en-US" sz="1800" dirty="0"/>
                        <a:t>1.2</a:t>
                      </a:r>
                    </a:p>
                  </a:txBody>
                  <a:tcPr marL="91433" marR="91433" marT="45709" marB="45709"/>
                </a:tc>
                <a:tc>
                  <a:txBody>
                    <a:bodyPr/>
                    <a:lstStyle/>
                    <a:p>
                      <a:r>
                        <a:rPr lang="en-US" sz="1800" dirty="0"/>
                        <a:t>Yes</a:t>
                      </a:r>
                    </a:p>
                  </a:txBody>
                  <a:tcPr marL="91433" marR="91433" marT="45709" marB="45709"/>
                </a:tc>
                <a:tc>
                  <a:txBody>
                    <a:bodyPr/>
                    <a:lstStyle/>
                    <a:p>
                      <a:r>
                        <a:rPr lang="en-US" sz="1800" dirty="0"/>
                        <a:t>1</a:t>
                      </a:r>
                    </a:p>
                  </a:txBody>
                  <a:tcPr marL="91433" marR="91433" marT="45709" marB="45709"/>
                </a:tc>
                <a:tc>
                  <a:txBody>
                    <a:bodyPr/>
                    <a:lstStyle/>
                    <a:p>
                      <a:r>
                        <a:rPr lang="en-US" sz="1800" dirty="0"/>
                        <a:t>350,000</a:t>
                      </a:r>
                    </a:p>
                  </a:txBody>
                  <a:tcPr marL="91433" marR="91433" marT="45709" marB="45709"/>
                </a:tc>
                <a:extLst>
                  <a:ext uri="{0D108BD9-81ED-4DB2-BD59-A6C34878D82A}">
                    <a16:rowId xmlns:a16="http://schemas.microsoft.com/office/drawing/2014/main" val="10001"/>
                  </a:ext>
                </a:extLst>
              </a:tr>
              <a:tr h="370749">
                <a:tc>
                  <a:txBody>
                    <a:bodyPr/>
                    <a:lstStyle/>
                    <a:p>
                      <a:r>
                        <a:rPr lang="en-US" sz="1800" dirty="0"/>
                        <a:t>3200</a:t>
                      </a:r>
                    </a:p>
                  </a:txBody>
                  <a:tcPr marL="91433" marR="91433" marT="45709" marB="45709"/>
                </a:tc>
                <a:tc>
                  <a:txBody>
                    <a:bodyPr/>
                    <a:lstStyle/>
                    <a:p>
                      <a:r>
                        <a:rPr lang="en-US" sz="1800" dirty="0"/>
                        <a:t>3</a:t>
                      </a:r>
                    </a:p>
                  </a:txBody>
                  <a:tcPr marL="91433" marR="91433" marT="45709" marB="45709"/>
                </a:tc>
                <a:tc>
                  <a:txBody>
                    <a:bodyPr/>
                    <a:lstStyle/>
                    <a:p>
                      <a:r>
                        <a:rPr lang="en-US" sz="1800" dirty="0"/>
                        <a:t>0.6</a:t>
                      </a:r>
                    </a:p>
                  </a:txBody>
                  <a:tcPr marL="91433" marR="91433" marT="45709" marB="45709"/>
                </a:tc>
                <a:tc>
                  <a:txBody>
                    <a:bodyPr/>
                    <a:lstStyle/>
                    <a:p>
                      <a:r>
                        <a:rPr lang="en-US" sz="1800" dirty="0"/>
                        <a:t>No</a:t>
                      </a:r>
                    </a:p>
                  </a:txBody>
                  <a:tcPr marL="91433" marR="91433" marT="45709" marB="45709"/>
                </a:tc>
                <a:tc>
                  <a:txBody>
                    <a:bodyPr/>
                    <a:lstStyle/>
                    <a:p>
                      <a:r>
                        <a:rPr lang="en-US" sz="1800" dirty="0"/>
                        <a:t>4</a:t>
                      </a:r>
                    </a:p>
                  </a:txBody>
                  <a:tcPr marL="91433" marR="91433" marT="45709" marB="45709"/>
                </a:tc>
                <a:tc>
                  <a:txBody>
                    <a:bodyPr/>
                    <a:lstStyle/>
                    <a:p>
                      <a:r>
                        <a:rPr lang="en-US" sz="1800" dirty="0"/>
                        <a:t>285,000</a:t>
                      </a:r>
                    </a:p>
                  </a:txBody>
                  <a:tcPr marL="91433" marR="91433" marT="45709" marB="45709"/>
                </a:tc>
                <a:extLst>
                  <a:ext uri="{0D108BD9-81ED-4DB2-BD59-A6C34878D82A}">
                    <a16:rowId xmlns:a16="http://schemas.microsoft.com/office/drawing/2014/main" val="10006"/>
                  </a:ext>
                </a:extLst>
              </a:tr>
              <a:tr h="365670">
                <a:tc>
                  <a:txBody>
                    <a:bodyPr/>
                    <a:lstStyle/>
                    <a:p>
                      <a:r>
                        <a:rPr lang="en-US" sz="1800" dirty="0"/>
                        <a:t>4600</a:t>
                      </a:r>
                    </a:p>
                  </a:txBody>
                  <a:tcPr marL="91433" marR="91433" marT="45709" marB="45709"/>
                </a:tc>
                <a:tc>
                  <a:txBody>
                    <a:bodyPr/>
                    <a:lstStyle/>
                    <a:p>
                      <a:r>
                        <a:rPr lang="en-US" sz="1800" dirty="0"/>
                        <a:t>4</a:t>
                      </a:r>
                    </a:p>
                  </a:txBody>
                  <a:tcPr marL="91433" marR="91433" marT="45709" marB="45709"/>
                </a:tc>
                <a:tc>
                  <a:txBody>
                    <a:bodyPr/>
                    <a:lstStyle/>
                    <a:p>
                      <a:r>
                        <a:rPr lang="en-US" sz="1800" dirty="0"/>
                        <a:t>0.9</a:t>
                      </a:r>
                    </a:p>
                  </a:txBody>
                  <a:tcPr marL="91433" marR="91433" marT="45709" marB="45709"/>
                </a:tc>
                <a:tc>
                  <a:txBody>
                    <a:bodyPr/>
                    <a:lstStyle/>
                    <a:p>
                      <a:r>
                        <a:rPr lang="en-US" sz="1800" dirty="0"/>
                        <a:t>Yes</a:t>
                      </a:r>
                    </a:p>
                  </a:txBody>
                  <a:tcPr marL="91433" marR="91433" marT="45709" marB="45709"/>
                </a:tc>
                <a:tc>
                  <a:txBody>
                    <a:bodyPr/>
                    <a:lstStyle/>
                    <a:p>
                      <a:r>
                        <a:rPr lang="en-US" sz="1800" dirty="0"/>
                        <a:t>2</a:t>
                      </a:r>
                    </a:p>
                  </a:txBody>
                  <a:tcPr marL="91433" marR="91433" marT="45709" marB="45709"/>
                </a:tc>
                <a:tc>
                  <a:txBody>
                    <a:bodyPr/>
                    <a:lstStyle/>
                    <a:p>
                      <a:r>
                        <a:rPr lang="en-US" sz="1800" dirty="0"/>
                        <a:t>495,000</a:t>
                      </a:r>
                    </a:p>
                  </a:txBody>
                  <a:tcPr marL="91433" marR="91433" marT="45709" marB="45709"/>
                </a:tc>
                <a:extLst>
                  <a:ext uri="{0D108BD9-81ED-4DB2-BD59-A6C34878D82A}">
                    <a16:rowId xmlns:a16="http://schemas.microsoft.com/office/drawing/2014/main" val="10007"/>
                  </a:ext>
                </a:extLst>
              </a:tr>
              <a:tr h="365670">
                <a:tc>
                  <a:txBody>
                    <a:bodyPr/>
                    <a:lstStyle/>
                    <a:p>
                      <a:r>
                        <a:rPr lang="en-US" sz="1800" dirty="0"/>
                        <a:t>2500</a:t>
                      </a:r>
                    </a:p>
                  </a:txBody>
                  <a:tcPr marL="91433" marR="91433" marT="45709" marB="45709"/>
                </a:tc>
                <a:tc>
                  <a:txBody>
                    <a:bodyPr/>
                    <a:lstStyle/>
                    <a:p>
                      <a:r>
                        <a:rPr lang="en-US" sz="1800" dirty="0"/>
                        <a:t>3</a:t>
                      </a:r>
                    </a:p>
                  </a:txBody>
                  <a:tcPr marL="91433" marR="91433" marT="45709" marB="45709"/>
                </a:tc>
                <a:tc>
                  <a:txBody>
                    <a:bodyPr/>
                    <a:lstStyle/>
                    <a:p>
                      <a:r>
                        <a:rPr lang="en-US" sz="1800" dirty="0"/>
                        <a:t>0.4</a:t>
                      </a:r>
                    </a:p>
                  </a:txBody>
                  <a:tcPr marL="91433" marR="91433" marT="45709" marB="45709"/>
                </a:tc>
                <a:tc>
                  <a:txBody>
                    <a:bodyPr/>
                    <a:lstStyle/>
                    <a:p>
                      <a:r>
                        <a:rPr lang="en-US" sz="1800" dirty="0"/>
                        <a:t>No</a:t>
                      </a:r>
                    </a:p>
                  </a:txBody>
                  <a:tcPr marL="91433" marR="91433" marT="45709" marB="45709"/>
                </a:tc>
                <a:tc>
                  <a:txBody>
                    <a:bodyPr/>
                    <a:lstStyle/>
                    <a:p>
                      <a:r>
                        <a:rPr lang="en-US" sz="1800" dirty="0"/>
                        <a:t>4</a:t>
                      </a:r>
                    </a:p>
                  </a:txBody>
                  <a:tcPr marL="91433" marR="91433" marT="45709" marB="45709"/>
                </a:tc>
                <a:tc>
                  <a:txBody>
                    <a:bodyPr/>
                    <a:lstStyle/>
                    <a:p>
                      <a:r>
                        <a:rPr lang="en-US" sz="1800" dirty="0"/>
                        <a:t>250,000</a:t>
                      </a:r>
                    </a:p>
                  </a:txBody>
                  <a:tcPr marL="91433" marR="91433" marT="45709" marB="45709"/>
                </a:tc>
                <a:extLst>
                  <a:ext uri="{0D108BD9-81ED-4DB2-BD59-A6C34878D82A}">
                    <a16:rowId xmlns:a16="http://schemas.microsoft.com/office/drawing/2014/main" val="823124270"/>
                  </a:ext>
                </a:extLst>
              </a:tr>
              <a:tr h="365670">
                <a:tc>
                  <a:txBody>
                    <a:bodyPr/>
                    <a:lstStyle/>
                    <a:p>
                      <a:r>
                        <a:rPr lang="en-US" sz="1800" dirty="0"/>
                        <a:t>5200</a:t>
                      </a:r>
                    </a:p>
                  </a:txBody>
                  <a:tcPr marL="91433" marR="91433" marT="45709" marB="45709"/>
                </a:tc>
                <a:tc>
                  <a:txBody>
                    <a:bodyPr/>
                    <a:lstStyle/>
                    <a:p>
                      <a:r>
                        <a:rPr lang="en-US" sz="1800" dirty="0"/>
                        <a:t>5</a:t>
                      </a:r>
                    </a:p>
                  </a:txBody>
                  <a:tcPr marL="91433" marR="91433" marT="45709" marB="45709"/>
                </a:tc>
                <a:tc>
                  <a:txBody>
                    <a:bodyPr/>
                    <a:lstStyle/>
                    <a:p>
                      <a:r>
                        <a:rPr lang="en-US" sz="1800" dirty="0"/>
                        <a:t>1</a:t>
                      </a:r>
                    </a:p>
                  </a:txBody>
                  <a:tcPr marL="91433" marR="91433" marT="45709" marB="45709"/>
                </a:tc>
                <a:tc>
                  <a:txBody>
                    <a:bodyPr/>
                    <a:lstStyle/>
                    <a:p>
                      <a:r>
                        <a:rPr lang="en-US" sz="1800" dirty="0"/>
                        <a:t>Yes</a:t>
                      </a:r>
                    </a:p>
                  </a:txBody>
                  <a:tcPr marL="91433" marR="91433" marT="45709" marB="45709"/>
                </a:tc>
                <a:tc>
                  <a:txBody>
                    <a:bodyPr/>
                    <a:lstStyle/>
                    <a:p>
                      <a:r>
                        <a:rPr lang="en-US" sz="1800" dirty="0"/>
                        <a:t>3</a:t>
                      </a:r>
                    </a:p>
                  </a:txBody>
                  <a:tcPr marL="91433" marR="91433" marT="45709" marB="45709"/>
                </a:tc>
                <a:tc>
                  <a:txBody>
                    <a:bodyPr/>
                    <a:lstStyle/>
                    <a:p>
                      <a:r>
                        <a:rPr lang="en-US" sz="1800" dirty="0"/>
                        <a:t>525,000</a:t>
                      </a:r>
                    </a:p>
                  </a:txBody>
                  <a:tcPr marL="91433" marR="91433" marT="45709" marB="45709"/>
                </a:tc>
                <a:extLst>
                  <a:ext uri="{0D108BD9-81ED-4DB2-BD59-A6C34878D82A}">
                    <a16:rowId xmlns:a16="http://schemas.microsoft.com/office/drawing/2014/main" val="1224167885"/>
                  </a:ext>
                </a:extLst>
              </a:tr>
              <a:tr h="365670">
                <a:tc>
                  <a:txBody>
                    <a:bodyPr/>
                    <a:lstStyle/>
                    <a:p>
                      <a:r>
                        <a:rPr lang="en-US" sz="1800" dirty="0"/>
                        <a:t>3300</a:t>
                      </a:r>
                    </a:p>
                  </a:txBody>
                  <a:tcPr marL="91433" marR="91433" marT="45709" marB="45709"/>
                </a:tc>
                <a:tc>
                  <a:txBody>
                    <a:bodyPr/>
                    <a:lstStyle/>
                    <a:p>
                      <a:r>
                        <a:rPr lang="en-US" sz="1800" dirty="0"/>
                        <a:t>4</a:t>
                      </a:r>
                    </a:p>
                  </a:txBody>
                  <a:tcPr marL="91433" marR="91433" marT="45709" marB="45709"/>
                </a:tc>
                <a:tc>
                  <a:txBody>
                    <a:bodyPr/>
                    <a:lstStyle/>
                    <a:p>
                      <a:r>
                        <a:rPr lang="en-US" sz="1800" dirty="0"/>
                        <a:t>0.8</a:t>
                      </a:r>
                    </a:p>
                  </a:txBody>
                  <a:tcPr marL="91433" marR="91433" marT="45709" marB="45709"/>
                </a:tc>
                <a:tc>
                  <a:txBody>
                    <a:bodyPr/>
                    <a:lstStyle/>
                    <a:p>
                      <a:r>
                        <a:rPr lang="en-US" sz="1800" dirty="0"/>
                        <a:t>Yes</a:t>
                      </a:r>
                    </a:p>
                  </a:txBody>
                  <a:tcPr marL="91433" marR="91433" marT="45709" marB="45709"/>
                </a:tc>
                <a:tc>
                  <a:txBody>
                    <a:bodyPr/>
                    <a:lstStyle/>
                    <a:p>
                      <a:r>
                        <a:rPr lang="en-US" sz="1800" dirty="0"/>
                        <a:t>5</a:t>
                      </a:r>
                    </a:p>
                  </a:txBody>
                  <a:tcPr marL="91433" marR="91433" marT="45709" marB="45709"/>
                </a:tc>
                <a:tc>
                  <a:txBody>
                    <a:bodyPr/>
                    <a:lstStyle/>
                    <a:p>
                      <a:r>
                        <a:rPr lang="en-US" sz="1800" dirty="0"/>
                        <a:t>340,000</a:t>
                      </a:r>
                    </a:p>
                  </a:txBody>
                  <a:tcPr marL="91433" marR="91433" marT="45709" marB="45709"/>
                </a:tc>
                <a:extLst>
                  <a:ext uri="{0D108BD9-81ED-4DB2-BD59-A6C34878D82A}">
                    <a16:rowId xmlns:a16="http://schemas.microsoft.com/office/drawing/2014/main" val="4110698092"/>
                  </a:ext>
                </a:extLst>
              </a:tr>
            </a:tbl>
          </a:graphicData>
        </a:graphic>
      </p:graphicFrame>
      <p:graphicFrame>
        <p:nvGraphicFramePr>
          <p:cNvPr id="15" name="Table 14">
            <a:extLst>
              <a:ext uri="{FF2B5EF4-FFF2-40B4-BE49-F238E27FC236}">
                <a16:creationId xmlns:a16="http://schemas.microsoft.com/office/drawing/2014/main" id="{FEC4021F-83A5-4F76-BC69-E9E74200612C}"/>
              </a:ext>
            </a:extLst>
          </p:cNvPr>
          <p:cNvGraphicFramePr>
            <a:graphicFrameLocks noGrp="1"/>
          </p:cNvGraphicFramePr>
          <p:nvPr/>
        </p:nvGraphicFramePr>
        <p:xfrm>
          <a:off x="165100" y="5299075"/>
          <a:ext cx="8797925" cy="1097202"/>
        </p:xfrm>
        <a:graphic>
          <a:graphicData uri="http://schemas.openxmlformats.org/drawingml/2006/table">
            <a:tbl>
              <a:tblPr firstRow="1" bandRow="1">
                <a:tableStyleId>{5C22544A-7EE6-4342-B048-85BDC9FD1C3A}</a:tableStyleId>
              </a:tblPr>
              <a:tblGrid>
                <a:gridCol w="1298434">
                  <a:extLst>
                    <a:ext uri="{9D8B030D-6E8A-4147-A177-3AD203B41FA5}">
                      <a16:colId xmlns:a16="http://schemas.microsoft.com/office/drawing/2014/main" val="20000"/>
                    </a:ext>
                  </a:extLst>
                </a:gridCol>
                <a:gridCol w="1447983">
                  <a:extLst>
                    <a:ext uri="{9D8B030D-6E8A-4147-A177-3AD203B41FA5}">
                      <a16:colId xmlns:a16="http://schemas.microsoft.com/office/drawing/2014/main" val="20001"/>
                    </a:ext>
                  </a:extLst>
                </a:gridCol>
                <a:gridCol w="1600402">
                  <a:extLst>
                    <a:ext uri="{9D8B030D-6E8A-4147-A177-3AD203B41FA5}">
                      <a16:colId xmlns:a16="http://schemas.microsoft.com/office/drawing/2014/main" val="20002"/>
                    </a:ext>
                  </a:extLst>
                </a:gridCol>
                <a:gridCol w="1143145">
                  <a:extLst>
                    <a:ext uri="{9D8B030D-6E8A-4147-A177-3AD203B41FA5}">
                      <a16:colId xmlns:a16="http://schemas.microsoft.com/office/drawing/2014/main" val="20003"/>
                    </a:ext>
                  </a:extLst>
                </a:gridCol>
                <a:gridCol w="1752822">
                  <a:extLst>
                    <a:ext uri="{9D8B030D-6E8A-4147-A177-3AD203B41FA5}">
                      <a16:colId xmlns:a16="http://schemas.microsoft.com/office/drawing/2014/main" val="20004"/>
                    </a:ext>
                  </a:extLst>
                </a:gridCol>
                <a:gridCol w="1555139">
                  <a:extLst>
                    <a:ext uri="{9D8B030D-6E8A-4147-A177-3AD203B41FA5}">
                      <a16:colId xmlns:a16="http://schemas.microsoft.com/office/drawing/2014/main" val="20005"/>
                    </a:ext>
                  </a:extLst>
                </a:gridCol>
              </a:tblGrid>
              <a:tr h="3656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Sq. feet</a:t>
                      </a:r>
                    </a:p>
                  </a:txBody>
                  <a:tcPr marL="91452" marR="91452" marT="45707" marB="45707">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Bedroom</a:t>
                      </a:r>
                    </a:p>
                  </a:txBody>
                  <a:tcPr marL="91452" marR="91452" marT="45707" marB="45707">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Lot size, acre</a:t>
                      </a:r>
                    </a:p>
                  </a:txBody>
                  <a:tcPr marL="91452" marR="91452" marT="45707" marB="45707">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Pool</a:t>
                      </a:r>
                    </a:p>
                  </a:txBody>
                  <a:tcPr marL="91452" marR="91452" marT="45707" marB="45707">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Neighborhood</a:t>
                      </a:r>
                      <a:endParaRPr lang="en-US" sz="1800" dirty="0">
                        <a:solidFill>
                          <a:srgbClr val="0070C0"/>
                        </a:solidFill>
                      </a:endParaRPr>
                    </a:p>
                  </a:txBody>
                  <a:tcPr marL="91452" marR="91452" marT="45707" marB="45707">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mn-lt"/>
                          <a:ea typeface="+mn-ea"/>
                          <a:cs typeface="+mn-cs"/>
                        </a:rPr>
                        <a:t>Price</a:t>
                      </a:r>
                    </a:p>
                  </a:txBody>
                  <a:tcPr marL="91452" marR="91452" marT="45707" marB="45707">
                    <a:solidFill>
                      <a:schemeClr val="accent6">
                        <a:lumMod val="20000"/>
                        <a:lumOff val="80000"/>
                      </a:schemeClr>
                    </a:solidFill>
                  </a:tcPr>
                </a:tc>
                <a:extLst>
                  <a:ext uri="{0D108BD9-81ED-4DB2-BD59-A6C34878D82A}">
                    <a16:rowId xmlns:a16="http://schemas.microsoft.com/office/drawing/2014/main" val="10000"/>
                  </a:ext>
                </a:extLst>
              </a:tr>
              <a:tr h="365654">
                <a:tc>
                  <a:txBody>
                    <a:bodyPr/>
                    <a:lstStyle/>
                    <a:p>
                      <a:r>
                        <a:rPr lang="en-US" sz="1800" dirty="0"/>
                        <a:t>3400</a:t>
                      </a:r>
                    </a:p>
                  </a:txBody>
                  <a:tcPr marL="91452" marR="91452" marT="45707" marB="45707"/>
                </a:tc>
                <a:tc>
                  <a:txBody>
                    <a:bodyPr/>
                    <a:lstStyle/>
                    <a:p>
                      <a:r>
                        <a:rPr lang="en-US" sz="1800" dirty="0"/>
                        <a:t>3</a:t>
                      </a:r>
                    </a:p>
                  </a:txBody>
                  <a:tcPr marL="91452" marR="91452" marT="45707" marB="45707"/>
                </a:tc>
                <a:tc>
                  <a:txBody>
                    <a:bodyPr/>
                    <a:lstStyle/>
                    <a:p>
                      <a:r>
                        <a:rPr lang="en-US" sz="1800" dirty="0"/>
                        <a:t>0.75</a:t>
                      </a:r>
                    </a:p>
                  </a:txBody>
                  <a:tcPr marL="91452" marR="91452" marT="45707" marB="45707"/>
                </a:tc>
                <a:tc>
                  <a:txBody>
                    <a:bodyPr/>
                    <a:lstStyle/>
                    <a:p>
                      <a:r>
                        <a:rPr lang="en-US" sz="1800" dirty="0"/>
                        <a:t>No</a:t>
                      </a:r>
                    </a:p>
                  </a:txBody>
                  <a:tcPr marL="91452" marR="91452" marT="45707" marB="45707"/>
                </a:tc>
                <a:tc>
                  <a:txBody>
                    <a:bodyPr/>
                    <a:lstStyle/>
                    <a:p>
                      <a:r>
                        <a:rPr lang="en-US" sz="1800" dirty="0"/>
                        <a:t> 1</a:t>
                      </a:r>
                    </a:p>
                  </a:txBody>
                  <a:tcPr marL="91452" marR="91452" marT="45707" marB="45707"/>
                </a:tc>
                <a:tc>
                  <a:txBody>
                    <a:bodyPr/>
                    <a:lstStyle/>
                    <a:p>
                      <a:pPr algn="ctr"/>
                      <a:r>
                        <a:rPr lang="en-US" sz="1800" dirty="0">
                          <a:solidFill>
                            <a:srgbClr val="C00000"/>
                          </a:solidFill>
                        </a:rPr>
                        <a:t>????</a:t>
                      </a:r>
                    </a:p>
                  </a:txBody>
                  <a:tcPr marL="91452" marR="91452" marT="45707" marB="45707"/>
                </a:tc>
                <a:extLst>
                  <a:ext uri="{0D108BD9-81ED-4DB2-BD59-A6C34878D82A}">
                    <a16:rowId xmlns:a16="http://schemas.microsoft.com/office/drawing/2014/main" val="10001"/>
                  </a:ext>
                </a:extLst>
              </a:tr>
              <a:tr h="365654">
                <a:tc>
                  <a:txBody>
                    <a:bodyPr/>
                    <a:lstStyle/>
                    <a:p>
                      <a:r>
                        <a:rPr lang="en-US" sz="1800" dirty="0"/>
                        <a:t>4900</a:t>
                      </a:r>
                    </a:p>
                  </a:txBody>
                  <a:tcPr marL="91452" marR="91452" marT="45707" marB="45707"/>
                </a:tc>
                <a:tc>
                  <a:txBody>
                    <a:bodyPr/>
                    <a:lstStyle/>
                    <a:p>
                      <a:r>
                        <a:rPr lang="en-US" sz="1800" dirty="0"/>
                        <a:t>3</a:t>
                      </a:r>
                    </a:p>
                  </a:txBody>
                  <a:tcPr marL="91452" marR="91452" marT="45707" marB="45707"/>
                </a:tc>
                <a:tc>
                  <a:txBody>
                    <a:bodyPr/>
                    <a:lstStyle/>
                    <a:p>
                      <a:r>
                        <a:rPr lang="en-US" sz="1800" dirty="0"/>
                        <a:t>0.9</a:t>
                      </a:r>
                    </a:p>
                  </a:txBody>
                  <a:tcPr marL="91452" marR="91452" marT="45707" marB="45707"/>
                </a:tc>
                <a:tc>
                  <a:txBody>
                    <a:bodyPr/>
                    <a:lstStyle/>
                    <a:p>
                      <a:r>
                        <a:rPr lang="en-US" sz="1800" dirty="0"/>
                        <a:t>Yes</a:t>
                      </a:r>
                    </a:p>
                  </a:txBody>
                  <a:tcPr marL="91452" marR="91452" marT="45707" marB="45707"/>
                </a:tc>
                <a:tc>
                  <a:txBody>
                    <a:bodyPr/>
                    <a:lstStyle/>
                    <a:p>
                      <a:r>
                        <a:rPr lang="en-US" sz="1800" dirty="0"/>
                        <a:t>2</a:t>
                      </a:r>
                    </a:p>
                  </a:txBody>
                  <a:tcPr marL="91452" marR="91452" marT="45707" marB="45707"/>
                </a:tc>
                <a:tc>
                  <a:txBody>
                    <a:bodyPr/>
                    <a:lstStyle/>
                    <a:p>
                      <a:pPr algn="ctr"/>
                      <a:r>
                        <a:rPr lang="en-US" sz="1800" dirty="0">
                          <a:solidFill>
                            <a:srgbClr val="C00000"/>
                          </a:solidFill>
                        </a:rPr>
                        <a:t>????</a:t>
                      </a:r>
                    </a:p>
                  </a:txBody>
                  <a:tcPr marL="91452" marR="91452" marT="45707" marB="45707"/>
                </a:tc>
                <a:extLst>
                  <a:ext uri="{0D108BD9-81ED-4DB2-BD59-A6C34878D82A}">
                    <a16:rowId xmlns:a16="http://schemas.microsoft.com/office/drawing/2014/main" val="3252290617"/>
                  </a:ext>
                </a:extLst>
              </a:tr>
            </a:tbl>
          </a:graphicData>
        </a:graphic>
      </p:graphicFrame>
      <p:pic>
        <p:nvPicPr>
          <p:cNvPr id="10332" name="Picture 4" descr="Image result for regression predicting house prices">
            <a:extLst>
              <a:ext uri="{FF2B5EF4-FFF2-40B4-BE49-F238E27FC236}">
                <a16:creationId xmlns:a16="http://schemas.microsoft.com/office/drawing/2014/main" id="{0B317D77-B035-4B7C-BD22-0C601A42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700" y="463550"/>
            <a:ext cx="12192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ED4-BDF2-4DB0-A7FA-63FD7D4706B2}"/>
              </a:ext>
            </a:extLst>
          </p:cNvPr>
          <p:cNvSpPr>
            <a:spLocks noGrp="1"/>
          </p:cNvSpPr>
          <p:nvPr>
            <p:ph type="title"/>
          </p:nvPr>
        </p:nvSpPr>
        <p:spPr>
          <a:xfrm>
            <a:off x="112713" y="12700"/>
            <a:ext cx="8918575" cy="779463"/>
          </a:xfrm>
        </p:spPr>
        <p:txBody>
          <a:bodyPr>
            <a:normAutofit/>
          </a:bodyPr>
          <a:lstStyle/>
          <a:p>
            <a:pPr fontAlgn="auto">
              <a:spcAft>
                <a:spcPts val="0"/>
              </a:spcAft>
              <a:defRPr/>
            </a:pPr>
            <a:r>
              <a:rPr lang="en-US" sz="3600" b="0" spc="10" dirty="0">
                <a:solidFill>
                  <a:srgbClr val="0070C0"/>
                </a:solidFill>
              </a:rPr>
              <a:t>Supervised ML</a:t>
            </a:r>
            <a:endParaRPr lang="en-US" sz="3600" b="0" dirty="0">
              <a:solidFill>
                <a:srgbClr val="0070C0"/>
              </a:solidFill>
            </a:endParaRPr>
          </a:p>
        </p:txBody>
      </p:sp>
      <p:sp>
        <p:nvSpPr>
          <p:cNvPr id="3" name="Content Placeholder 2">
            <a:extLst>
              <a:ext uri="{FF2B5EF4-FFF2-40B4-BE49-F238E27FC236}">
                <a16:creationId xmlns:a16="http://schemas.microsoft.com/office/drawing/2014/main" id="{9A85820E-0E01-4E71-8A64-146AF2076248}"/>
              </a:ext>
            </a:extLst>
          </p:cNvPr>
          <p:cNvSpPr>
            <a:spLocks noGrp="1"/>
          </p:cNvSpPr>
          <p:nvPr>
            <p:ph idx="1"/>
          </p:nvPr>
        </p:nvSpPr>
        <p:spPr>
          <a:xfrm>
            <a:off x="169863" y="992188"/>
            <a:ext cx="8772525" cy="5191636"/>
          </a:xfrm>
        </p:spPr>
        <p:txBody>
          <a:bodyPr>
            <a:noAutofit/>
          </a:bodyPr>
          <a:lstStyle/>
          <a:p>
            <a:pPr marL="12700">
              <a:lnSpc>
                <a:spcPts val="2175"/>
              </a:lnSpc>
              <a:spcBef>
                <a:spcPts val="763"/>
              </a:spcBef>
            </a:pPr>
            <a:r>
              <a:rPr lang="en-US" altLang="en-US" sz="2000" b="0" dirty="0">
                <a:latin typeface="Helvetica" panose="020B0604020202020204" pitchFamily="34" charset="0"/>
                <a:cs typeface="Helvetica" panose="020B0604020202020204" pitchFamily="34" charset="0"/>
              </a:rPr>
              <a:t>Mathematically models the relationships between explanatory variables and the target variables. The models are then used to make predictions on previously unseen new data</a:t>
            </a:r>
            <a:endParaRPr lang="en-US" altLang="en-US" sz="2000" dirty="0">
              <a:latin typeface="Helvetica" panose="020B0604020202020204" pitchFamily="34" charset="0"/>
              <a:cs typeface="Helvetica" panose="020B0604020202020204" pitchFamily="34" charset="0"/>
            </a:endParaRPr>
          </a:p>
          <a:p>
            <a:pPr marL="12700">
              <a:lnSpc>
                <a:spcPts val="2175"/>
              </a:lnSpc>
              <a:spcBef>
                <a:spcPts val="763"/>
              </a:spcBef>
            </a:pPr>
            <a:r>
              <a:rPr lang="en-US" altLang="en-US" sz="2000" b="0" dirty="0">
                <a:latin typeface="Helvetica" panose="020B0604020202020204" pitchFamily="34" charset="0"/>
                <a:cs typeface="Helvetica" panose="020B0604020202020204" pitchFamily="34" charset="0"/>
              </a:rPr>
              <a:t>Can have complex multivariate and non-linear relationships.</a:t>
            </a:r>
          </a:p>
          <a:p>
            <a:pPr marL="12700">
              <a:lnSpc>
                <a:spcPts val="2175"/>
              </a:lnSpc>
              <a:spcBef>
                <a:spcPts val="763"/>
              </a:spcBef>
              <a:buFont typeface="Arial" panose="020B0604020202020204" pitchFamily="34" charset="0"/>
              <a:buNone/>
            </a:pPr>
            <a:endParaRPr lang="en-US" altLang="en-US" sz="2000" dirty="0">
              <a:latin typeface="Helvetica" panose="020B0604020202020204" pitchFamily="34" charset="0"/>
              <a:cs typeface="Helvetica" panose="020B0604020202020204" pitchFamily="34" charset="0"/>
            </a:endParaRPr>
          </a:p>
          <a:p>
            <a:pPr marL="12700">
              <a:lnSpc>
                <a:spcPts val="2175"/>
              </a:lnSpc>
              <a:spcBef>
                <a:spcPts val="763"/>
              </a:spcBef>
              <a:buFont typeface="Arial" panose="020B0604020202020204" pitchFamily="34" charset="0"/>
              <a:buNone/>
            </a:pPr>
            <a:r>
              <a:rPr lang="en-US" altLang="en-US" sz="2200" dirty="0">
                <a:latin typeface="Helvetica" panose="020B0604020202020204" pitchFamily="34" charset="0"/>
                <a:cs typeface="Helvetica" panose="020B0604020202020204" pitchFamily="34" charset="0"/>
              </a:rPr>
              <a:t>Important Terms:</a:t>
            </a:r>
          </a:p>
          <a:p>
            <a:pPr marL="412750" lvl="1">
              <a:lnSpc>
                <a:spcPts val="2175"/>
              </a:lnSpc>
              <a:spcBef>
                <a:spcPts val="763"/>
              </a:spcBef>
            </a:pPr>
            <a:r>
              <a:rPr lang="en-US" altLang="en-US" sz="2000" b="1" dirty="0">
                <a:latin typeface="Helvetica" panose="020B0604020202020204" pitchFamily="34" charset="0"/>
                <a:cs typeface="Helvetica" panose="020B0604020202020204" pitchFamily="34" charset="0"/>
              </a:rPr>
              <a:t>X</a:t>
            </a:r>
            <a:r>
              <a:rPr lang="en-US" altLang="en-US" sz="2000" dirty="0">
                <a:latin typeface="Helvetica" panose="020B0604020202020204" pitchFamily="34" charset="0"/>
                <a:cs typeface="Helvetica" panose="020B0604020202020204" pitchFamily="34" charset="0"/>
              </a:rPr>
              <a:t> = explanatory variable (a.k.a., independent variable)</a:t>
            </a:r>
          </a:p>
          <a:p>
            <a:pPr marL="812800" lvl="2">
              <a:lnSpc>
                <a:spcPts val="2175"/>
              </a:lnSpc>
              <a:spcBef>
                <a:spcPts val="763"/>
              </a:spcBef>
            </a:pPr>
            <a:r>
              <a:rPr lang="en-US" altLang="en-US" sz="1600" dirty="0">
                <a:latin typeface="Helvetica" panose="020B0604020202020204" pitchFamily="34" charset="0"/>
                <a:cs typeface="Helvetica" panose="020B0604020202020204" pitchFamily="34" charset="0"/>
              </a:rPr>
              <a:t>Univariate (Only one independent variable,  X), Ex: Sq. Footage</a:t>
            </a:r>
          </a:p>
          <a:p>
            <a:pPr marL="812800" lvl="2">
              <a:lnSpc>
                <a:spcPts val="2175"/>
              </a:lnSpc>
              <a:spcBef>
                <a:spcPts val="763"/>
              </a:spcBef>
            </a:pPr>
            <a:r>
              <a:rPr lang="en-US" altLang="en-US" sz="1600" dirty="0">
                <a:latin typeface="Helvetica" panose="020B0604020202020204" pitchFamily="34" charset="0"/>
                <a:cs typeface="Helvetica" panose="020B0604020202020204" pitchFamily="34" charset="0"/>
              </a:rPr>
              <a:t>Multivariate (Many independent variables, X1, X2, X3, X4), Ex: Sq. Footage, Lot size, # of bedrooms </a:t>
            </a:r>
          </a:p>
          <a:p>
            <a:pPr marL="412750" lvl="1">
              <a:lnSpc>
                <a:spcPts val="2175"/>
              </a:lnSpc>
              <a:spcBef>
                <a:spcPts val="763"/>
              </a:spcBef>
            </a:pPr>
            <a:r>
              <a:rPr lang="en-US" altLang="en-US" sz="2000" b="1" dirty="0">
                <a:latin typeface="Helvetica" panose="020B0604020202020204" pitchFamily="34" charset="0"/>
                <a:cs typeface="Helvetica" panose="020B0604020202020204" pitchFamily="34" charset="0"/>
              </a:rPr>
              <a:t>Y</a:t>
            </a:r>
            <a:r>
              <a:rPr lang="en-US" altLang="en-US" sz="2000" dirty="0">
                <a:latin typeface="Helvetica" panose="020B0604020202020204" pitchFamily="34" charset="0"/>
                <a:cs typeface="Helvetica" panose="020B0604020202020204" pitchFamily="34" charset="0"/>
              </a:rPr>
              <a:t> = outcome variable (a.k.a., dependent variable). Ex: Home Price</a:t>
            </a:r>
          </a:p>
          <a:p>
            <a:pPr marL="412750" lvl="1">
              <a:lnSpc>
                <a:spcPts val="2175"/>
              </a:lnSpc>
              <a:spcBef>
                <a:spcPts val="763"/>
              </a:spcBef>
            </a:pPr>
            <a:r>
              <a:rPr lang="en-US" altLang="en-US" sz="2000" b="1" dirty="0">
                <a:latin typeface="Helvetica" panose="020B0604020202020204" pitchFamily="34" charset="0"/>
                <a:cs typeface="Helvetica" panose="020B0604020202020204" pitchFamily="34" charset="0"/>
              </a:rPr>
              <a:t>Fit</a:t>
            </a:r>
            <a:r>
              <a:rPr lang="en-US" altLang="en-US" sz="2000" dirty="0">
                <a:latin typeface="Helvetica" panose="020B0604020202020204" pitchFamily="34" charset="0"/>
                <a:cs typeface="Helvetica" panose="020B0604020202020204" pitchFamily="34" charset="0"/>
              </a:rPr>
              <a:t> = how well a model captures the relationship between input and target variables.</a:t>
            </a:r>
          </a:p>
          <a:p>
            <a:pPr marL="412750" lvl="1">
              <a:lnSpc>
                <a:spcPts val="2175"/>
              </a:lnSpc>
              <a:spcBef>
                <a:spcPts val="763"/>
              </a:spcBef>
            </a:pPr>
            <a:endParaRPr lang="en-US" altLang="en-US" sz="2000"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08D6ECA5-E2E4-4F73-B1A5-EE7B1844D94A}"/>
              </a:ext>
            </a:extLst>
          </p:cNvPr>
          <p:cNvSpPr/>
          <p:nvPr/>
        </p:nvSpPr>
        <p:spPr>
          <a:xfrm>
            <a:off x="3194325" y="5916986"/>
            <a:ext cx="1548155" cy="430887"/>
          </a:xfrm>
          <a:prstGeom prst="rect">
            <a:avLst/>
          </a:prstGeom>
        </p:spPr>
        <p:txBody>
          <a:bodyPr wrap="square">
            <a:spAutoFit/>
          </a:bodyPr>
          <a:lstStyle/>
          <a:p>
            <a:r>
              <a:rPr lang="en-US" sz="2200" b="1" dirty="0"/>
              <a:t> Y ~ f(X)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0B2A-C8A6-48F8-9845-7ED1ADB79A81}"/>
              </a:ext>
            </a:extLst>
          </p:cNvPr>
          <p:cNvSpPr>
            <a:spLocks noGrp="1"/>
          </p:cNvSpPr>
          <p:nvPr>
            <p:ph type="title"/>
          </p:nvPr>
        </p:nvSpPr>
        <p:spPr>
          <a:xfrm>
            <a:off x="457200" y="176213"/>
            <a:ext cx="8229600" cy="769937"/>
          </a:xfrm>
        </p:spPr>
        <p:txBody>
          <a:bodyPr>
            <a:noAutofit/>
          </a:bodyPr>
          <a:lstStyle/>
          <a:p>
            <a:pPr fontAlgn="auto">
              <a:spcAft>
                <a:spcPts val="0"/>
              </a:spcAft>
              <a:defRPr/>
            </a:pPr>
            <a:r>
              <a:rPr lang="en-US" sz="3600" b="0" dirty="0">
                <a:solidFill>
                  <a:srgbClr val="0070C0"/>
                </a:solidFill>
              </a:rPr>
              <a:t>Train | Validate | Test</a:t>
            </a:r>
          </a:p>
        </p:txBody>
      </p:sp>
      <p:sp>
        <p:nvSpPr>
          <p:cNvPr id="6" name="Rectangle 5">
            <a:extLst>
              <a:ext uri="{FF2B5EF4-FFF2-40B4-BE49-F238E27FC236}">
                <a16:creationId xmlns:a16="http://schemas.microsoft.com/office/drawing/2014/main" id="{E0EC1C58-2253-473E-BD85-B57512D247E3}"/>
              </a:ext>
            </a:extLst>
          </p:cNvPr>
          <p:cNvSpPr/>
          <p:nvPr/>
        </p:nvSpPr>
        <p:spPr>
          <a:xfrm>
            <a:off x="908050" y="2298700"/>
            <a:ext cx="7327900" cy="990600"/>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1A5BA00-F674-43C5-BA55-05B651147141}"/>
              </a:ext>
            </a:extLst>
          </p:cNvPr>
          <p:cNvSpPr/>
          <p:nvPr/>
        </p:nvSpPr>
        <p:spPr>
          <a:xfrm>
            <a:off x="6261100" y="2298700"/>
            <a:ext cx="1974850" cy="990600"/>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1" name="TextBox 7">
            <a:extLst>
              <a:ext uri="{FF2B5EF4-FFF2-40B4-BE49-F238E27FC236}">
                <a16:creationId xmlns:a16="http://schemas.microsoft.com/office/drawing/2014/main" id="{16B8021A-A3CF-4576-AAFC-569435C45058}"/>
              </a:ext>
            </a:extLst>
          </p:cNvPr>
          <p:cNvSpPr txBox="1">
            <a:spLocks noChangeArrowheads="1"/>
          </p:cNvSpPr>
          <p:nvPr/>
        </p:nvSpPr>
        <p:spPr bwMode="auto">
          <a:xfrm>
            <a:off x="3517900" y="1828800"/>
            <a:ext cx="20701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Original Dataset</a:t>
            </a:r>
          </a:p>
        </p:txBody>
      </p:sp>
      <p:sp>
        <p:nvSpPr>
          <p:cNvPr id="14342" name="TextBox 8">
            <a:extLst>
              <a:ext uri="{FF2B5EF4-FFF2-40B4-BE49-F238E27FC236}">
                <a16:creationId xmlns:a16="http://schemas.microsoft.com/office/drawing/2014/main" id="{B6FA9351-C6A5-41D7-A2E7-F5C1C5CC80DA}"/>
              </a:ext>
            </a:extLst>
          </p:cNvPr>
          <p:cNvSpPr txBox="1">
            <a:spLocks noChangeArrowheads="1"/>
          </p:cNvSpPr>
          <p:nvPr/>
        </p:nvSpPr>
        <p:spPr bwMode="auto">
          <a:xfrm>
            <a:off x="2146300" y="2400300"/>
            <a:ext cx="264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Train </a:t>
            </a:r>
            <a:br>
              <a:rPr lang="en-US" altLang="en-US" sz="2200"/>
            </a:br>
            <a:r>
              <a:rPr lang="en-US" altLang="en-US" sz="2200"/>
              <a:t>~80%</a:t>
            </a:r>
          </a:p>
        </p:txBody>
      </p:sp>
      <p:sp>
        <p:nvSpPr>
          <p:cNvPr id="14343" name="TextBox 9">
            <a:extLst>
              <a:ext uri="{FF2B5EF4-FFF2-40B4-BE49-F238E27FC236}">
                <a16:creationId xmlns:a16="http://schemas.microsoft.com/office/drawing/2014/main" id="{9C826F2A-6EF8-414B-81E1-53C9081D60E1}"/>
              </a:ext>
            </a:extLst>
          </p:cNvPr>
          <p:cNvSpPr txBox="1">
            <a:spLocks noChangeArrowheads="1"/>
          </p:cNvSpPr>
          <p:nvPr/>
        </p:nvSpPr>
        <p:spPr bwMode="auto">
          <a:xfrm>
            <a:off x="5791200" y="2413000"/>
            <a:ext cx="264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Test  </a:t>
            </a:r>
            <a:br>
              <a:rPr lang="en-US" altLang="en-US" sz="2200"/>
            </a:br>
            <a:r>
              <a:rPr lang="en-US" altLang="en-US" sz="2200"/>
              <a:t>~20%</a:t>
            </a:r>
          </a:p>
        </p:txBody>
      </p:sp>
      <p:sp>
        <p:nvSpPr>
          <p:cNvPr id="11" name="Rectangle 10">
            <a:extLst>
              <a:ext uri="{FF2B5EF4-FFF2-40B4-BE49-F238E27FC236}">
                <a16:creationId xmlns:a16="http://schemas.microsoft.com/office/drawing/2014/main" id="{4A19EBF1-DC1E-490B-98BA-A97393C6004C}"/>
              </a:ext>
            </a:extLst>
          </p:cNvPr>
          <p:cNvSpPr/>
          <p:nvPr/>
        </p:nvSpPr>
        <p:spPr>
          <a:xfrm>
            <a:off x="908050" y="4495800"/>
            <a:ext cx="7327900" cy="990600"/>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6C7A9E5-8D33-42D3-B9AD-28DC6E05D6D7}"/>
              </a:ext>
            </a:extLst>
          </p:cNvPr>
          <p:cNvSpPr/>
          <p:nvPr/>
        </p:nvSpPr>
        <p:spPr>
          <a:xfrm>
            <a:off x="6223000" y="4495800"/>
            <a:ext cx="2012950" cy="990600"/>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6" name="TextBox 13">
            <a:extLst>
              <a:ext uri="{FF2B5EF4-FFF2-40B4-BE49-F238E27FC236}">
                <a16:creationId xmlns:a16="http://schemas.microsoft.com/office/drawing/2014/main" id="{27FFDCD8-814D-4411-B543-25B29D54AAD8}"/>
              </a:ext>
            </a:extLst>
          </p:cNvPr>
          <p:cNvSpPr txBox="1">
            <a:spLocks noChangeArrowheads="1"/>
          </p:cNvSpPr>
          <p:nvPr/>
        </p:nvSpPr>
        <p:spPr bwMode="auto">
          <a:xfrm>
            <a:off x="1320800" y="4610100"/>
            <a:ext cx="264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Train  </a:t>
            </a:r>
            <a:br>
              <a:rPr lang="en-US" altLang="en-US" sz="2200"/>
            </a:br>
            <a:r>
              <a:rPr lang="en-US" altLang="en-US" sz="2200"/>
              <a:t>~60%</a:t>
            </a:r>
          </a:p>
        </p:txBody>
      </p:sp>
      <p:sp>
        <p:nvSpPr>
          <p:cNvPr id="16" name="Rectangle 15">
            <a:extLst>
              <a:ext uri="{FF2B5EF4-FFF2-40B4-BE49-F238E27FC236}">
                <a16:creationId xmlns:a16="http://schemas.microsoft.com/office/drawing/2014/main" id="{7C918FCD-FA0F-4D5B-B184-2A7F338ECCC8}"/>
              </a:ext>
            </a:extLst>
          </p:cNvPr>
          <p:cNvSpPr/>
          <p:nvPr/>
        </p:nvSpPr>
        <p:spPr>
          <a:xfrm>
            <a:off x="4445000" y="4495800"/>
            <a:ext cx="1781175" cy="990600"/>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8" name="TextBox 16">
            <a:extLst>
              <a:ext uri="{FF2B5EF4-FFF2-40B4-BE49-F238E27FC236}">
                <a16:creationId xmlns:a16="http://schemas.microsoft.com/office/drawing/2014/main" id="{9D971468-3927-46A2-9C0F-6C5197F173F5}"/>
              </a:ext>
            </a:extLst>
          </p:cNvPr>
          <p:cNvSpPr txBox="1">
            <a:spLocks noChangeArrowheads="1"/>
          </p:cNvSpPr>
          <p:nvPr/>
        </p:nvSpPr>
        <p:spPr bwMode="auto">
          <a:xfrm>
            <a:off x="3987800" y="4610100"/>
            <a:ext cx="264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Validate  </a:t>
            </a:r>
            <a:br>
              <a:rPr lang="en-US" altLang="en-US" sz="2200"/>
            </a:br>
            <a:r>
              <a:rPr lang="en-US" altLang="en-US" sz="2200"/>
              <a:t>~20%</a:t>
            </a:r>
          </a:p>
        </p:txBody>
      </p:sp>
      <p:sp>
        <p:nvSpPr>
          <p:cNvPr id="14349" name="TextBox 17">
            <a:extLst>
              <a:ext uri="{FF2B5EF4-FFF2-40B4-BE49-F238E27FC236}">
                <a16:creationId xmlns:a16="http://schemas.microsoft.com/office/drawing/2014/main" id="{08E0DDDD-5C28-45EB-98A9-B8A521424348}"/>
              </a:ext>
            </a:extLst>
          </p:cNvPr>
          <p:cNvSpPr txBox="1">
            <a:spLocks noChangeArrowheads="1"/>
          </p:cNvSpPr>
          <p:nvPr/>
        </p:nvSpPr>
        <p:spPr bwMode="auto">
          <a:xfrm>
            <a:off x="5795963" y="4610100"/>
            <a:ext cx="264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a:t>Test  </a:t>
            </a:r>
            <a:br>
              <a:rPr lang="en-US" altLang="en-US" sz="2200"/>
            </a:br>
            <a:r>
              <a:rPr lang="en-US" altLang="en-US" sz="2200"/>
              <a:t>~20%</a:t>
            </a:r>
          </a:p>
        </p:txBody>
      </p:sp>
      <p:cxnSp>
        <p:nvCxnSpPr>
          <p:cNvPr id="20" name="Straight Arrow Connector 19">
            <a:extLst>
              <a:ext uri="{FF2B5EF4-FFF2-40B4-BE49-F238E27FC236}">
                <a16:creationId xmlns:a16="http://schemas.microsoft.com/office/drawing/2014/main" id="{9CFF5BB3-44BC-484C-B8CE-A4B9EFE1121E}"/>
              </a:ext>
            </a:extLst>
          </p:cNvPr>
          <p:cNvCxnSpPr>
            <a:stCxn id="14341" idx="1"/>
          </p:cNvCxnSpPr>
          <p:nvPr/>
        </p:nvCxnSpPr>
        <p:spPr>
          <a:xfrm flipH="1">
            <a:off x="869950" y="2044700"/>
            <a:ext cx="2647950" cy="0"/>
          </a:xfrm>
          <a:prstGeom prst="straightConnector1">
            <a:avLst/>
          </a:prstGeom>
          <a:ln>
            <a:solidFill>
              <a:schemeClr val="bg1">
                <a:lumMod val="75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36B7C84-E1B4-4650-86DB-9D81F2FE38E7}"/>
              </a:ext>
            </a:extLst>
          </p:cNvPr>
          <p:cNvCxnSpPr/>
          <p:nvPr/>
        </p:nvCxnSpPr>
        <p:spPr>
          <a:xfrm flipH="1">
            <a:off x="5575300" y="2044700"/>
            <a:ext cx="2647950" cy="0"/>
          </a:xfrm>
          <a:prstGeom prst="straightConnector1">
            <a:avLst/>
          </a:prstGeom>
          <a:ln>
            <a:solidFill>
              <a:schemeClr val="bg1">
                <a:lumMod val="75000"/>
              </a:schemeClr>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2" name="Left Brace 21">
            <a:extLst>
              <a:ext uri="{FF2B5EF4-FFF2-40B4-BE49-F238E27FC236}">
                <a16:creationId xmlns:a16="http://schemas.microsoft.com/office/drawing/2014/main" id="{1807248E-0215-4B60-95DC-1E10FD841EA9}"/>
              </a:ext>
            </a:extLst>
          </p:cNvPr>
          <p:cNvSpPr/>
          <p:nvPr/>
        </p:nvSpPr>
        <p:spPr>
          <a:xfrm rot="5400000">
            <a:off x="3063875" y="1212851"/>
            <a:ext cx="1004887" cy="5313362"/>
          </a:xfrm>
          <a:prstGeom prst="leftBrace">
            <a:avLst/>
          </a:prstGeom>
          <a:noFill/>
          <a:ln>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4">
            <a:extLst>
              <a:ext uri="{FF2B5EF4-FFF2-40B4-BE49-F238E27FC236}">
                <a16:creationId xmlns:a16="http://schemas.microsoft.com/office/drawing/2014/main" id="{A7E71404-FE66-4003-A1BB-E6DBE6856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1688" y="1741488"/>
            <a:ext cx="7866062" cy="3511550"/>
          </a:xfrm>
        </p:spPr>
      </p:pic>
      <p:sp>
        <p:nvSpPr>
          <p:cNvPr id="4" name="Title 1">
            <a:extLst>
              <a:ext uri="{FF2B5EF4-FFF2-40B4-BE49-F238E27FC236}">
                <a16:creationId xmlns:a16="http://schemas.microsoft.com/office/drawing/2014/main" id="{9FC03215-4041-4045-AAC2-E9A1CCEE6D58}"/>
              </a:ext>
            </a:extLst>
          </p:cNvPr>
          <p:cNvSpPr txBox="1">
            <a:spLocks/>
          </p:cNvSpPr>
          <p:nvPr/>
        </p:nvSpPr>
        <p:spPr>
          <a:xfrm>
            <a:off x="457200" y="150813"/>
            <a:ext cx="8229600" cy="809625"/>
          </a:xfrm>
          <a:prstGeom prst="rect">
            <a:avLst/>
          </a:prstGeom>
        </p:spPr>
        <p:txBody>
          <a:bodyPr anchor="ctr">
            <a:normAutofit/>
          </a:bodyPr>
          <a:lstStyle>
            <a:lvl1pPr algn="ctr" defTabSz="457200" rtl="0" eaLnBrk="1" latinLnBrk="0" hangingPunct="1">
              <a:spcBef>
                <a:spcPct val="0"/>
              </a:spcBef>
              <a:buNone/>
              <a:defRPr sz="4400" b="1" i="0" kern="1200" baseline="0">
                <a:solidFill>
                  <a:schemeClr val="tx1"/>
                </a:solidFill>
                <a:effectLst>
                  <a:outerShdw blurRad="38100" dist="38100" dir="2700000" algn="tl">
                    <a:srgbClr val="000000">
                      <a:alpha val="43137"/>
                    </a:srgbClr>
                  </a:outerShdw>
                </a:effectLst>
                <a:latin typeface="Helvetica"/>
                <a:ea typeface="+mj-ea"/>
                <a:cs typeface="Helvetica"/>
              </a:defRPr>
            </a:lvl1pPr>
          </a:lstStyle>
          <a:p>
            <a:pPr fontAlgn="auto">
              <a:spcAft>
                <a:spcPts val="0"/>
              </a:spcAft>
              <a:defRPr/>
            </a:pPr>
            <a:r>
              <a:rPr lang="en-US" sz="3600" b="0" dirty="0">
                <a:solidFill>
                  <a:srgbClr val="0070C0"/>
                </a:solidFill>
              </a:rPr>
              <a:t>Putting It All Together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1506-8895-4574-AC6E-92A605342396}"/>
              </a:ext>
            </a:extLst>
          </p:cNvPr>
          <p:cNvSpPr>
            <a:spLocks noGrp="1"/>
          </p:cNvSpPr>
          <p:nvPr>
            <p:ph type="title"/>
          </p:nvPr>
        </p:nvSpPr>
        <p:spPr>
          <a:xfrm>
            <a:off x="369888" y="139700"/>
            <a:ext cx="8229600" cy="1143000"/>
          </a:xfrm>
        </p:spPr>
        <p:txBody>
          <a:bodyPr>
            <a:normAutofit/>
          </a:bodyPr>
          <a:lstStyle/>
          <a:p>
            <a:pPr fontAlgn="auto">
              <a:spcAft>
                <a:spcPts val="0"/>
              </a:spcAft>
              <a:defRPr/>
            </a:pPr>
            <a:r>
              <a:rPr lang="en-US" sz="4000" b="0" dirty="0">
                <a:solidFill>
                  <a:srgbClr val="0070C0"/>
                </a:solidFill>
              </a:rPr>
              <a:t>Supervised ML Techniques</a:t>
            </a:r>
          </a:p>
        </p:txBody>
      </p:sp>
      <p:sp>
        <p:nvSpPr>
          <p:cNvPr id="16387" name="Content Placeholder 2">
            <a:extLst>
              <a:ext uri="{FF2B5EF4-FFF2-40B4-BE49-F238E27FC236}">
                <a16:creationId xmlns:a16="http://schemas.microsoft.com/office/drawing/2014/main" id="{C5789A72-4A78-4424-8F97-802D86C54FCB}"/>
              </a:ext>
            </a:extLst>
          </p:cNvPr>
          <p:cNvSpPr>
            <a:spLocks noGrp="1" noChangeArrowheads="1"/>
          </p:cNvSpPr>
          <p:nvPr>
            <p:ph idx="1"/>
          </p:nvPr>
        </p:nvSpPr>
        <p:spPr>
          <a:xfrm>
            <a:off x="457200" y="1793876"/>
            <a:ext cx="7570922" cy="3955996"/>
          </a:xfrm>
        </p:spPr>
        <p:txBody>
          <a:bodyPr/>
          <a:lstStyle/>
          <a:p>
            <a:r>
              <a:rPr lang="en-US" altLang="en-US" sz="3800" b="0" dirty="0">
                <a:latin typeface="Helvetica" panose="020B0604020202020204" pitchFamily="34" charset="0"/>
                <a:cs typeface="Helvetica" panose="020B0604020202020204" pitchFamily="34" charset="0"/>
              </a:rPr>
              <a:t>Regression</a:t>
            </a:r>
          </a:p>
          <a:p>
            <a:endParaRPr lang="en-US" altLang="en-US" sz="3800" b="0" dirty="0">
              <a:latin typeface="Helvetica" panose="020B0604020202020204" pitchFamily="34" charset="0"/>
              <a:cs typeface="Helvetica" panose="020B0604020202020204" pitchFamily="34" charset="0"/>
            </a:endParaRPr>
          </a:p>
          <a:p>
            <a:r>
              <a:rPr lang="en-US" altLang="en-US" sz="3800" b="0" dirty="0">
                <a:latin typeface="Helvetica" panose="020B0604020202020204" pitchFamily="34" charset="0"/>
                <a:cs typeface="Helvetica" panose="020B0604020202020204" pitchFamily="34" charset="0"/>
              </a:rPr>
              <a:t>Classification</a:t>
            </a:r>
          </a:p>
          <a:p>
            <a:endParaRPr lang="en-US" altLang="en-US" sz="3800" b="0" dirty="0">
              <a:latin typeface="Helvetica" panose="020B0604020202020204" pitchFamily="34" charset="0"/>
              <a:cs typeface="Helvetica" panose="020B0604020202020204" pitchFamily="34" charset="0"/>
            </a:endParaRPr>
          </a:p>
          <a:p>
            <a:r>
              <a:rPr lang="en-US" altLang="en-US" sz="3800" b="0" dirty="0">
                <a:latin typeface="Helvetica" panose="020B0604020202020204" pitchFamily="34" charset="0"/>
                <a:cs typeface="Helvetica" panose="020B0604020202020204" pitchFamily="34" charset="0"/>
              </a:rPr>
              <a:t>Time Series Analysis</a:t>
            </a:r>
          </a:p>
        </p:txBody>
      </p:sp>
      <p:sp>
        <p:nvSpPr>
          <p:cNvPr id="16388" name="Slide Number Placeholder 3">
            <a:extLst>
              <a:ext uri="{FF2B5EF4-FFF2-40B4-BE49-F238E27FC236}">
                <a16:creationId xmlns:a16="http://schemas.microsoft.com/office/drawing/2014/main" id="{AC8E000E-677D-4F93-BDE5-CF44E7C4891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236B3A6-13BE-4A20-89AD-6CD9384B9B82}" type="slidenum">
              <a:rPr lang="en-US" altLang="en-US">
                <a:solidFill>
                  <a:schemeClr val="bg1"/>
                </a:solidFill>
              </a:rPr>
              <a:pPr fontAlgn="base">
                <a:spcBef>
                  <a:spcPct val="0"/>
                </a:spcBef>
                <a:spcAft>
                  <a:spcPct val="0"/>
                </a:spcAft>
              </a:pPr>
              <a:t>8</a:t>
            </a:fld>
            <a:endParaRPr lang="en-US"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3AB435CB-01F6-4F2D-B810-E02E3E07AA37}"/>
              </a:ext>
            </a:extLst>
          </p:cNvPr>
          <p:cNvSpPr>
            <a:spLocks noGrp="1" noChangeArrowheads="1"/>
          </p:cNvSpPr>
          <p:nvPr>
            <p:ph idx="1"/>
          </p:nvPr>
        </p:nvSpPr>
        <p:spPr>
          <a:xfrm>
            <a:off x="457200" y="1600200"/>
            <a:ext cx="8229600" cy="4314825"/>
          </a:xfrm>
        </p:spPr>
        <p:txBody>
          <a:bodyPr/>
          <a:lstStyle/>
          <a:p>
            <a:endParaRPr lang="en-US" altLang="en-US">
              <a:latin typeface="Helvetica" panose="020B0604020202020204" pitchFamily="34" charset="0"/>
              <a:cs typeface="Helvetica" panose="020B0604020202020204" pitchFamily="34" charset="0"/>
            </a:endParaRPr>
          </a:p>
          <a:p>
            <a:pPr lvl="1"/>
            <a:endParaRPr lang="en-US" altLang="en-US">
              <a:latin typeface="Helvetica" panose="020B0604020202020204" pitchFamily="34" charset="0"/>
              <a:cs typeface="Helvetica" panose="020B0604020202020204" pitchFamily="34" charset="0"/>
            </a:endParaRPr>
          </a:p>
        </p:txBody>
      </p:sp>
      <p:pic>
        <p:nvPicPr>
          <p:cNvPr id="17411" name="Picture 4">
            <a:extLst>
              <a:ext uri="{FF2B5EF4-FFF2-40B4-BE49-F238E27FC236}">
                <a16:creationId xmlns:a16="http://schemas.microsoft.com/office/drawing/2014/main" id="{524BE589-64C4-465A-905F-5B696BE9A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25"/>
            <a:ext cx="10728325"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8A95DDE-2458-4E3D-B72A-346352D0555C}"/>
              </a:ext>
            </a:extLst>
          </p:cNvPr>
          <p:cNvSpPr>
            <a:spLocks noGrp="1"/>
          </p:cNvSpPr>
          <p:nvPr>
            <p:ph type="title"/>
          </p:nvPr>
        </p:nvSpPr>
        <p:spPr>
          <a:xfrm>
            <a:off x="0" y="1905000"/>
            <a:ext cx="5638800" cy="1143000"/>
          </a:xfrm>
          <a:solidFill>
            <a:schemeClr val="bg1">
              <a:alpha val="80000"/>
            </a:schemeClr>
          </a:solidFill>
          <a:effectLst>
            <a:softEdge rad="152400"/>
          </a:effectLst>
        </p:spPr>
        <p:txBody>
          <a:bodyPr/>
          <a:lstStyle/>
          <a:p>
            <a:pPr fontAlgn="auto">
              <a:spcAft>
                <a:spcPts val="0"/>
              </a:spcAft>
              <a:defRPr/>
            </a:pPr>
            <a:r>
              <a:rPr lang="en-US" dirty="0">
                <a:solidFill>
                  <a:srgbClr val="0564BC"/>
                </a:solidFill>
              </a:rPr>
              <a:t>Regression</a:t>
            </a:r>
          </a:p>
        </p:txBody>
      </p:sp>
    </p:spTree>
  </p:cSld>
  <p:clrMapOvr>
    <a:masterClrMapping/>
  </p:clrMapOvr>
</p:sld>
</file>

<file path=ppt/theme/theme1.xml><?xml version="1.0" encoding="utf-8"?>
<a:theme xmlns:a="http://schemas.openxmlformats.org/drawingml/2006/main" name="What is Da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What is Data</Template>
  <TotalTime>6700</TotalTime>
  <Words>2046</Words>
  <Application>Microsoft Office PowerPoint</Application>
  <PresentationFormat>On-screen Show (4:3)</PresentationFormat>
  <Paragraphs>499</Paragraphs>
  <Slides>38</Slides>
  <Notes>16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Cambria Math</vt:lpstr>
      <vt:lpstr>Helvetica</vt:lpstr>
      <vt:lpstr>Proxima Nova</vt:lpstr>
      <vt:lpstr>Tahoma</vt:lpstr>
      <vt:lpstr>Times New Roman</vt:lpstr>
      <vt:lpstr>Wingdings</vt:lpstr>
      <vt:lpstr>What is Data</vt:lpstr>
      <vt:lpstr>Office Theme</vt:lpstr>
      <vt:lpstr>Equation</vt:lpstr>
      <vt:lpstr>PowerPoint Presentation</vt:lpstr>
      <vt:lpstr>Data Science Procedure</vt:lpstr>
      <vt:lpstr>Machine Learning Techniques</vt:lpstr>
      <vt:lpstr>PowerPoint Presentation</vt:lpstr>
      <vt:lpstr>Supervised ML</vt:lpstr>
      <vt:lpstr>Train | Validate | Test</vt:lpstr>
      <vt:lpstr>PowerPoint Presentation</vt:lpstr>
      <vt:lpstr>Supervised ML Techniques</vt:lpstr>
      <vt:lpstr>Regression</vt:lpstr>
      <vt:lpstr>Linear Regression</vt:lpstr>
      <vt:lpstr>Multivariate Regression</vt:lpstr>
      <vt:lpstr>Algorithm </vt:lpstr>
      <vt:lpstr>Regression Algorithms</vt:lpstr>
      <vt:lpstr>Nonlinear Regression</vt:lpstr>
      <vt:lpstr>Classification</vt:lpstr>
      <vt:lpstr>Classification</vt:lpstr>
      <vt:lpstr>Classification Algorithms</vt:lpstr>
      <vt:lpstr>Classification: Logistic Regression</vt:lpstr>
      <vt:lpstr>Algorithm </vt:lpstr>
      <vt:lpstr>Classification: Decision Trees</vt:lpstr>
      <vt:lpstr>Decision Trees</vt:lpstr>
      <vt:lpstr>Decision Trees</vt:lpstr>
      <vt:lpstr>How Are Splits Determined?</vt:lpstr>
      <vt:lpstr>Entropy</vt:lpstr>
      <vt:lpstr>Advantages &amp; Disadvantages</vt:lpstr>
      <vt:lpstr>Classification: Random Forests</vt:lpstr>
      <vt:lpstr>Interpreting Classification Model Output</vt:lpstr>
      <vt:lpstr>ROCR curves</vt:lpstr>
      <vt:lpstr>Best Practices</vt:lpstr>
      <vt:lpstr>Data Science, ML - Procedure</vt:lpstr>
      <vt:lpstr>Power of Visualization</vt:lpstr>
      <vt:lpstr>Types of Visualizations</vt:lpstr>
      <vt:lpstr>Correlation Analysis</vt:lpstr>
      <vt:lpstr>Correlation Interpretation </vt:lpstr>
      <vt:lpstr>Anscombe’s Quartet</vt:lpstr>
      <vt:lpstr>Python – Data Science/ML - Ecosystem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Renee Stapleton</dc:creator>
  <cp:lastModifiedBy>sridhar.palle@outlook.com</cp:lastModifiedBy>
  <cp:revision>684</cp:revision>
  <dcterms:created xsi:type="dcterms:W3CDTF">2015-09-24T18:13:05Z</dcterms:created>
  <dcterms:modified xsi:type="dcterms:W3CDTF">2019-05-03T22:27:31Z</dcterms:modified>
</cp:coreProperties>
</file>