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28"/>
  </p:notesMasterIdLst>
  <p:sldIdLst>
    <p:sldId id="354" r:id="rId3"/>
    <p:sldId id="355" r:id="rId4"/>
    <p:sldId id="532" r:id="rId5"/>
    <p:sldId id="356" r:id="rId6"/>
    <p:sldId id="357" r:id="rId7"/>
    <p:sldId id="533" r:id="rId8"/>
    <p:sldId id="534" r:id="rId9"/>
    <p:sldId id="524" r:id="rId10"/>
    <p:sldId id="525" r:id="rId11"/>
    <p:sldId id="358" r:id="rId12"/>
    <p:sldId id="474" r:id="rId13"/>
    <p:sldId id="517" r:id="rId14"/>
    <p:sldId id="522" r:id="rId15"/>
    <p:sldId id="518" r:id="rId16"/>
    <p:sldId id="523" r:id="rId17"/>
    <p:sldId id="519" r:id="rId18"/>
    <p:sldId id="516" r:id="rId19"/>
    <p:sldId id="477" r:id="rId20"/>
    <p:sldId id="527" r:id="rId21"/>
    <p:sldId id="521" r:id="rId22"/>
    <p:sldId id="530" r:id="rId23"/>
    <p:sldId id="526" r:id="rId24"/>
    <p:sldId id="528" r:id="rId25"/>
    <p:sldId id="529" r:id="rId26"/>
    <p:sldId id="4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02A"/>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68" autoAdjust="0"/>
    <p:restoredTop sz="70872" autoAdjust="0"/>
  </p:normalViewPr>
  <p:slideViewPr>
    <p:cSldViewPr>
      <p:cViewPr varScale="1">
        <p:scale>
          <a:sx n="51" d="100"/>
          <a:sy n="51" d="100"/>
        </p:scale>
        <p:origin x="145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1" d="100"/>
        <a:sy n="111" d="100"/>
      </p:scale>
      <p:origin x="0" y="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BB8D0-B324-4516-932F-1964F55B9643}" type="datetimeFigureOut">
              <a:rPr lang="en-US" smtClean="0"/>
              <a:t>5/31/2019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00F9E-8907-4AC2-9C8F-2F93E4B0B31B}" type="slidenum">
              <a:rPr lang="en-US" smtClean="0"/>
              <a:t>‹#›</a:t>
            </a:fld>
            <a:endParaRPr lang="en-US"/>
          </a:p>
        </p:txBody>
      </p:sp>
    </p:spTree>
    <p:extLst>
      <p:ext uri="{BB962C8B-B14F-4D97-AF65-F5344CB8AC3E}">
        <p14:creationId xmlns:p14="http://schemas.microsoft.com/office/powerpoint/2010/main" val="365155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C79E0C-0A36-4101-9A98-69CD986AA0D2}" type="slidenum">
              <a:rPr lang="en-US" smtClean="0"/>
              <a:pPr>
                <a:defRPr/>
              </a:pPr>
              <a:t>2</a:t>
            </a:fld>
            <a:endParaRPr lang="en-US"/>
          </a:p>
        </p:txBody>
      </p:sp>
    </p:spTree>
    <p:extLst>
      <p:ext uri="{BB962C8B-B14F-4D97-AF65-F5344CB8AC3E}">
        <p14:creationId xmlns:p14="http://schemas.microsoft.com/office/powerpoint/2010/main" val="270218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yearly (ex: annual budget), quarterly (ex: expenses), monthly (ex: air traffic), weekly (ex: sales qty), daily (ex: weather), hourly (ex: stocks price), minutes (ex: inbound calls in a call canter) and even seconds wise (ex: web traffic).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forecasting a time series (like demand and sales) is often of tremendous commercial value.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most manufacturing companies, it drives the fundamental business planning, procurement and production activities. Any errors in the forecasts will ripple down throughout the supply chain or any business context for that matter. So it’s important to get the forecasts accurate in order to save on costs and is critical to success.</a:t>
            </a:r>
            <a:endParaRPr lang="en-US" dirty="0"/>
          </a:p>
        </p:txBody>
      </p:sp>
      <p:sp>
        <p:nvSpPr>
          <p:cNvPr id="4" name="Slide Number Placeholder 3"/>
          <p:cNvSpPr>
            <a:spLocks noGrp="1"/>
          </p:cNvSpPr>
          <p:nvPr>
            <p:ph type="sldNum" sz="quarter" idx="5"/>
          </p:nvPr>
        </p:nvSpPr>
        <p:spPr/>
        <p:txBody>
          <a:bodyPr/>
          <a:lstStyle/>
          <a:p>
            <a:fld id="{E6100F9E-8907-4AC2-9C8F-2F93E4B0B31B}" type="slidenum">
              <a:rPr lang="en-US" smtClean="0"/>
              <a:t>4</a:t>
            </a:fld>
            <a:endParaRPr lang="en-US"/>
          </a:p>
        </p:txBody>
      </p:sp>
    </p:spTree>
    <p:extLst>
      <p:ext uri="{BB962C8B-B14F-4D97-AF65-F5344CB8AC3E}">
        <p14:creationId xmlns:p14="http://schemas.microsoft.com/office/powerpoint/2010/main" val="243399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Cyclical: Periodic behaviors happening over several years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to </a:t>
            </a:r>
            <a:r>
              <a:rPr lang="en-US" sz="1200" b="0" i="0" kern="1200" dirty="0" err="1">
                <a:solidFill>
                  <a:schemeClr val="tx1"/>
                </a:solidFill>
                <a:effectLst/>
                <a:latin typeface="+mn-lt"/>
                <a:ea typeface="+mn-ea"/>
                <a:cs typeface="+mn-cs"/>
              </a:rPr>
              <a:t>diffentiate</a:t>
            </a:r>
            <a:r>
              <a:rPr lang="en-US" sz="1200" b="0" i="0" kern="1200" dirty="0">
                <a:solidFill>
                  <a:schemeClr val="tx1"/>
                </a:solidFill>
                <a:effectLst/>
                <a:latin typeface="+mn-lt"/>
                <a:ea typeface="+mn-ea"/>
                <a:cs typeface="+mn-cs"/>
              </a:rPr>
              <a:t> between a ‘cyclic’ vs ‘seasonal’ pattern?</a:t>
            </a:r>
          </a:p>
          <a:p>
            <a:r>
              <a:rPr lang="en-US" sz="1200" b="0" i="0" kern="1200" dirty="0">
                <a:solidFill>
                  <a:schemeClr val="tx1"/>
                </a:solidFill>
                <a:effectLst/>
                <a:latin typeface="+mn-lt"/>
                <a:ea typeface="+mn-ea"/>
                <a:cs typeface="+mn-cs"/>
              </a:rPr>
              <a:t>If the patterns are not of fixed calendar based frequencies, then it is cyclic. Because, unlike the seasonality, cyclic effects are typically influenced by the business and other socio-economic factors.</a:t>
            </a:r>
          </a:p>
          <a:p>
            <a:endParaRPr lang="en-US" dirty="0"/>
          </a:p>
        </p:txBody>
      </p:sp>
      <p:sp>
        <p:nvSpPr>
          <p:cNvPr id="4" name="Slide Number Placeholder 3"/>
          <p:cNvSpPr>
            <a:spLocks noGrp="1"/>
          </p:cNvSpPr>
          <p:nvPr>
            <p:ph type="sldNum" sz="quarter" idx="5"/>
          </p:nvPr>
        </p:nvSpPr>
        <p:spPr/>
        <p:txBody>
          <a:bodyPr/>
          <a:lstStyle/>
          <a:p>
            <a:fld id="{E6100F9E-8907-4AC2-9C8F-2F93E4B0B31B}" type="slidenum">
              <a:rPr lang="en-US" smtClean="0"/>
              <a:t>5</a:t>
            </a:fld>
            <a:endParaRPr lang="en-US"/>
          </a:p>
        </p:txBody>
      </p:sp>
    </p:spTree>
    <p:extLst>
      <p:ext uri="{BB962C8B-B14F-4D97-AF65-F5344CB8AC3E}">
        <p14:creationId xmlns:p14="http://schemas.microsoft.com/office/powerpoint/2010/main" val="76624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well when the correlation between a past value and the present value is good. Autocorrelation is good</a:t>
            </a:r>
          </a:p>
        </p:txBody>
      </p:sp>
      <p:sp>
        <p:nvSpPr>
          <p:cNvPr id="4" name="Slide Number Placeholder 3"/>
          <p:cNvSpPr>
            <a:spLocks noGrp="1"/>
          </p:cNvSpPr>
          <p:nvPr>
            <p:ph type="sldNum" sz="quarter" idx="5"/>
          </p:nvPr>
        </p:nvSpPr>
        <p:spPr/>
        <p:txBody>
          <a:bodyPr/>
          <a:lstStyle/>
          <a:p>
            <a:fld id="{E6100F9E-8907-4AC2-9C8F-2F93E4B0B31B}" type="slidenum">
              <a:rPr lang="en-US" smtClean="0"/>
              <a:t>14</a:t>
            </a:fld>
            <a:endParaRPr lang="en-US"/>
          </a:p>
        </p:txBody>
      </p:sp>
    </p:spTree>
    <p:extLst>
      <p:ext uri="{BB962C8B-B14F-4D97-AF65-F5344CB8AC3E}">
        <p14:creationId xmlns:p14="http://schemas.microsoft.com/office/powerpoint/2010/main" val="326213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most intuitive sense, stationarity means that the statistical properties of a process generating a time series do not change over time. It does not mean that the series does not change over time, just that the </a:t>
            </a:r>
            <a:r>
              <a:rPr lang="en-US" sz="1200" b="0" i="1" kern="1200" dirty="0">
                <a:solidFill>
                  <a:schemeClr val="tx1"/>
                </a:solidFill>
                <a:effectLst/>
                <a:latin typeface="+mn-lt"/>
                <a:ea typeface="+mn-ea"/>
                <a:cs typeface="+mn-cs"/>
              </a:rPr>
              <a:t>way</a:t>
            </a:r>
            <a:r>
              <a:rPr lang="en-US" sz="1200" b="0" i="0" kern="1200" dirty="0">
                <a:solidFill>
                  <a:schemeClr val="tx1"/>
                </a:solidFill>
                <a:effectLst/>
                <a:latin typeface="+mn-lt"/>
                <a:ea typeface="+mn-ea"/>
                <a:cs typeface="+mn-cs"/>
              </a:rPr>
              <a:t> it changes does not itself change over time. </a:t>
            </a:r>
            <a:endParaRPr lang="en-US" dirty="0"/>
          </a:p>
        </p:txBody>
      </p:sp>
      <p:sp>
        <p:nvSpPr>
          <p:cNvPr id="4" name="Slide Number Placeholder 3"/>
          <p:cNvSpPr>
            <a:spLocks noGrp="1"/>
          </p:cNvSpPr>
          <p:nvPr>
            <p:ph type="sldNum" sz="quarter" idx="5"/>
          </p:nvPr>
        </p:nvSpPr>
        <p:spPr/>
        <p:txBody>
          <a:bodyPr/>
          <a:lstStyle/>
          <a:p>
            <a:fld id="{E6100F9E-8907-4AC2-9C8F-2F93E4B0B31B}" type="slidenum">
              <a:rPr lang="en-US" smtClean="0"/>
              <a:t>20</a:t>
            </a:fld>
            <a:endParaRPr lang="en-US"/>
          </a:p>
        </p:txBody>
      </p:sp>
    </p:spTree>
    <p:extLst>
      <p:ext uri="{BB962C8B-B14F-4D97-AF65-F5344CB8AC3E}">
        <p14:creationId xmlns:p14="http://schemas.microsoft.com/office/powerpoint/2010/main" val="308791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0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b="1" i="0">
                <a:solidFill>
                  <a:schemeClr val="bg1"/>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40000"/>
                    <a:lumOff val="60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1260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Helvetica"/>
                <a:cs typeface="Helvetica"/>
              </a:defRPr>
            </a:lvl1pPr>
          </a:lstStyle>
          <a:p>
            <a:r>
              <a:rPr lang="en-US" dirty="0"/>
              <a:t>Click to edit Master title style</a:t>
            </a:r>
          </a:p>
        </p:txBody>
      </p:sp>
      <p:sp>
        <p:nvSpPr>
          <p:cNvPr id="3" name="Content Placeholder 2"/>
          <p:cNvSpPr>
            <a:spLocks noGrp="1"/>
          </p:cNvSpPr>
          <p:nvPr>
            <p:ph idx="1"/>
          </p:nvPr>
        </p:nvSpPr>
        <p:spPr>
          <a:xfrm>
            <a:off x="457200" y="1600201"/>
            <a:ext cx="8229600" cy="4315570"/>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413549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457200" y="1600201"/>
            <a:ext cx="4038600" cy="42758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75815"/>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089923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3895427" y="3059668"/>
            <a:ext cx="996683" cy="276999"/>
          </a:xfrm>
          <a:prstGeom prst="rect">
            <a:avLst/>
          </a:prstGeom>
        </p:spPr>
        <p:txBody>
          <a:bodyPr wrap="none">
            <a:spAutoFit/>
          </a:bodyPr>
          <a:lstStyle/>
          <a:p>
            <a:r>
              <a:rPr lang="en-US" sz="1200" dirty="0">
                <a:solidFill>
                  <a:schemeClr val="bg1"/>
                </a:solidFill>
              </a:rPr>
              <a:t>Version</a:t>
            </a:r>
            <a:r>
              <a:rPr lang="en-US" sz="1200" baseline="0" dirty="0">
                <a:solidFill>
                  <a:schemeClr val="bg1"/>
                </a:solidFill>
              </a:rPr>
              <a:t> 1.3.5</a:t>
            </a:r>
            <a:endParaRPr lang="en-US" sz="1200" dirty="0">
              <a:solidFill>
                <a:schemeClr val="bg1"/>
              </a:solidFill>
            </a:endParaRPr>
          </a:p>
        </p:txBody>
      </p:sp>
      <p:sp>
        <p:nvSpPr>
          <p:cNvPr id="15" name="TextBox 14"/>
          <p:cNvSpPr txBox="1"/>
          <p:nvPr userDrawn="1"/>
        </p:nvSpPr>
        <p:spPr>
          <a:xfrm>
            <a:off x="4582716" y="5760965"/>
            <a:ext cx="3984341" cy="438582"/>
          </a:xfrm>
          <a:prstGeom prst="rect">
            <a:avLst/>
          </a:prstGeom>
          <a:noFill/>
        </p:spPr>
        <p:txBody>
          <a:bodyPr wrap="square" lIns="0" tIns="0" rIns="0" bIns="0" rtlCol="0">
            <a:spAutoFit/>
          </a:bodyPr>
          <a:lstStyle/>
          <a:p>
            <a:pPr marL="0" algn="l"/>
            <a:r>
              <a:rPr lang="en-US" sz="950" kern="1200" baseline="0" dirty="0">
                <a:solidFill>
                  <a:schemeClr val="tx1"/>
                </a:solidFill>
                <a:effectLst/>
                <a:latin typeface="Calibri" panose="020F0502020204030204" pitchFamily="34" charset="0"/>
                <a:ea typeface="+mn-ea"/>
                <a:cs typeface="+mn-cs"/>
              </a:rPr>
              <a:t>© 2015 Consort Institute, LLC. All right reserved. This material may not be reproduced, displayed, modified or distributed in any forms by any means without the express prior written permission of Consort Institute, LLC</a:t>
            </a:r>
            <a:endParaRPr lang="en-US" sz="950" b="1" baseline="0" dirty="0">
              <a:latin typeface="Calibri" panose="020F0502020204030204" pitchFamily="34" charset="0"/>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82718" y="4789714"/>
            <a:ext cx="2139753" cy="739390"/>
          </a:xfrm>
          <a:prstGeom prst="rect">
            <a:avLst/>
          </a:prstGeom>
        </p:spPr>
      </p:pic>
      <p:sp>
        <p:nvSpPr>
          <p:cNvPr id="21" name="Rectangle 9"/>
          <p:cNvSpPr>
            <a:spLocks noChangeArrowheads="1"/>
          </p:cNvSpPr>
          <p:nvPr userDrawn="1"/>
        </p:nvSpPr>
        <p:spPr bwMode="auto">
          <a:xfrm>
            <a:off x="0" y="0"/>
            <a:ext cx="4038600" cy="6858000"/>
          </a:xfrm>
          <a:prstGeom prst="rect">
            <a:avLst/>
          </a:prstGeom>
          <a:solidFill>
            <a:srgbClr val="004991"/>
          </a:solidFill>
          <a:ln w="9525">
            <a:noFill/>
            <a:miter lim="800000"/>
            <a:headEnd/>
            <a:tailEnd/>
          </a:ln>
          <a:effectLst/>
        </p:spPr>
        <p:txBody>
          <a:bodyPr wrap="none" anchor="ctr"/>
          <a:lstStyle/>
          <a:p>
            <a:endParaRPr lang="en-US"/>
          </a:p>
        </p:txBody>
      </p:sp>
      <p:pic>
        <p:nvPicPr>
          <p:cNvPr id="22" name="Picture 21" descr="vertical white.png"/>
          <p:cNvPicPr>
            <a:picLocks noChangeAspect="1"/>
          </p:cNvPicPr>
          <p:nvPr userDrawn="1"/>
        </p:nvPicPr>
        <p:blipFill>
          <a:blip r:embed="rId4" cstate="print"/>
          <a:stretch>
            <a:fillRect/>
          </a:stretch>
        </p:blipFill>
        <p:spPr>
          <a:xfrm>
            <a:off x="609600" y="914400"/>
            <a:ext cx="2752900" cy="4932474"/>
          </a:xfrm>
          <a:prstGeom prst="rect">
            <a:avLst/>
          </a:prstGeom>
        </p:spPr>
      </p:pic>
      <p:sp>
        <p:nvSpPr>
          <p:cNvPr id="23" name="TextBox 22"/>
          <p:cNvSpPr txBox="1"/>
          <p:nvPr userDrawn="1"/>
        </p:nvSpPr>
        <p:spPr>
          <a:xfrm>
            <a:off x="4191000" y="2743200"/>
            <a:ext cx="4952999" cy="1908215"/>
          </a:xfrm>
          <a:prstGeom prst="rect">
            <a:avLst/>
          </a:prstGeom>
          <a:noFill/>
        </p:spPr>
        <p:txBody>
          <a:bodyPr wrap="square" lIns="0" tIns="0" rIns="0" bIns="0" rtlCol="0">
            <a:spAutoFit/>
          </a:bodyPr>
          <a:lstStyle/>
          <a:p>
            <a:pPr>
              <a:lnSpc>
                <a:spcPts val="4800"/>
              </a:lnSpc>
              <a:spcBef>
                <a:spcPts val="0"/>
              </a:spcBef>
            </a:pPr>
            <a:r>
              <a:rPr lang="en-US" sz="6000" b="1" dirty="0">
                <a:solidFill>
                  <a:schemeClr val="tx1"/>
                </a:solidFill>
                <a:effectLst/>
                <a:latin typeface="+mj-lt"/>
              </a:rPr>
              <a:t>Data Mining</a:t>
            </a:r>
          </a:p>
          <a:p>
            <a:pPr>
              <a:lnSpc>
                <a:spcPct val="100000"/>
              </a:lnSpc>
              <a:spcBef>
                <a:spcPts val="0"/>
              </a:spcBef>
            </a:pPr>
            <a:r>
              <a:rPr lang="en-US" sz="2800" b="1" dirty="0">
                <a:solidFill>
                  <a:schemeClr val="tx1"/>
                </a:solidFill>
                <a:effectLst/>
                <a:latin typeface="+mj-lt"/>
              </a:rPr>
              <a:t>With Rapid</a:t>
            </a:r>
            <a:r>
              <a:rPr lang="en-US" sz="2800" b="1" baseline="0" dirty="0">
                <a:solidFill>
                  <a:schemeClr val="tx1"/>
                </a:solidFill>
                <a:effectLst/>
                <a:latin typeface="+mj-lt"/>
              </a:rPr>
              <a:t> Miner</a:t>
            </a:r>
          </a:p>
          <a:p>
            <a:pPr>
              <a:lnSpc>
                <a:spcPct val="100000"/>
              </a:lnSpc>
              <a:spcBef>
                <a:spcPts val="0"/>
              </a:spcBef>
            </a:pPr>
            <a:endParaRPr lang="en-US" sz="2800" b="1" baseline="0" dirty="0">
              <a:solidFill>
                <a:schemeClr val="tx1"/>
              </a:solidFill>
              <a:effectLst/>
              <a:latin typeface="+mj-lt"/>
            </a:endParaRPr>
          </a:p>
          <a:p>
            <a:pPr>
              <a:lnSpc>
                <a:spcPct val="100000"/>
              </a:lnSpc>
              <a:spcBef>
                <a:spcPts val="0"/>
              </a:spcBef>
            </a:pPr>
            <a:r>
              <a:rPr lang="en-US" sz="2400" b="1" dirty="0">
                <a:solidFill>
                  <a:schemeClr val="tx1"/>
                </a:solidFill>
                <a:effectLst/>
                <a:latin typeface="+mj-lt"/>
              </a:rPr>
              <a:t>Reza </a:t>
            </a:r>
            <a:r>
              <a:rPr lang="en-US" sz="2400" b="1" dirty="0" err="1">
                <a:solidFill>
                  <a:schemeClr val="tx1"/>
                </a:solidFill>
                <a:effectLst/>
                <a:latin typeface="+mj-lt"/>
              </a:rPr>
              <a:t>Vaezi</a:t>
            </a:r>
            <a:r>
              <a:rPr lang="en-US" sz="2400" b="1" dirty="0">
                <a:solidFill>
                  <a:schemeClr val="tx1"/>
                </a:solidFill>
                <a:effectLst/>
                <a:latin typeface="+mj-lt"/>
              </a:rPr>
              <a:t>, Ph.D.</a:t>
            </a:r>
          </a:p>
        </p:txBody>
      </p:sp>
    </p:spTree>
    <p:extLst>
      <p:ext uri="{BB962C8B-B14F-4D97-AF65-F5344CB8AC3E}">
        <p14:creationId xmlns:p14="http://schemas.microsoft.com/office/powerpoint/2010/main" val="93782412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b="1" i="0" kern="1200" baseline="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9"/>
          <p:cNvSpPr>
            <a:spLocks noChangeArrowheads="1"/>
          </p:cNvSpPr>
          <p:nvPr userDrawn="1"/>
        </p:nvSpPr>
        <p:spPr bwMode="auto">
          <a:xfrm flipV="1">
            <a:off x="0" y="6440344"/>
            <a:ext cx="9144000" cy="417658"/>
          </a:xfrm>
          <a:prstGeom prst="rect">
            <a:avLst/>
          </a:prstGeom>
          <a:solidFill>
            <a:srgbClr val="004991"/>
          </a:solidFill>
          <a:ln w="9525">
            <a:noFill/>
            <a:miter lim="800000"/>
            <a:headEnd/>
            <a:tailEnd/>
          </a:ln>
          <a:effectLst/>
        </p:spPr>
        <p:txBody>
          <a:bodyPr wrap="none" anchor="ctr"/>
          <a:lstStyle/>
          <a:p>
            <a:endParaRPr lang="en-US"/>
          </a:p>
        </p:txBody>
      </p:sp>
      <p:sp>
        <p:nvSpPr>
          <p:cNvPr id="16" name="TextBox 15"/>
          <p:cNvSpPr txBox="1"/>
          <p:nvPr userDrawn="1"/>
        </p:nvSpPr>
        <p:spPr>
          <a:xfrm>
            <a:off x="3048000" y="6496913"/>
            <a:ext cx="3581400" cy="253916"/>
          </a:xfrm>
          <a:prstGeom prst="rect">
            <a:avLst/>
          </a:prstGeom>
          <a:noFill/>
        </p:spPr>
        <p:txBody>
          <a:bodyPr wrap="square" rtlCol="0">
            <a:spAutoFit/>
          </a:bodyPr>
          <a:lstStyle/>
          <a:p>
            <a:pPr algn="ctr"/>
            <a:r>
              <a:rPr lang="en-US" sz="1000" dirty="0">
                <a:solidFill>
                  <a:schemeClr val="bg1"/>
                </a:solidFill>
                <a:latin typeface="Calibri" panose="020F0502020204030204" pitchFamily="34" charset="0"/>
              </a:rPr>
              <a:t>ece.emory.edu | 404.727.6000 | ece@emory.edu</a:t>
            </a:r>
          </a:p>
        </p:txBody>
      </p:sp>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200" y="6439721"/>
            <a:ext cx="2667000" cy="444500"/>
          </a:xfrm>
          <a:prstGeom prst="rect">
            <a:avLst/>
          </a:prstGeom>
        </p:spPr>
      </p:pic>
      <p:sp>
        <p:nvSpPr>
          <p:cNvPr id="18"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pic>
        <p:nvPicPr>
          <p:cNvPr id="19" name="Picture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24247" y="6511870"/>
            <a:ext cx="663175" cy="231770"/>
          </a:xfrm>
          <a:prstGeom prst="rect">
            <a:avLst/>
          </a:prstGeom>
        </p:spPr>
      </p:pic>
    </p:spTree>
    <p:extLst>
      <p:ext uri="{BB962C8B-B14F-4D97-AF65-F5344CB8AC3E}">
        <p14:creationId xmlns:p14="http://schemas.microsoft.com/office/powerpoint/2010/main" val="26564065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457200" rtl="0" eaLnBrk="1" latinLnBrk="0" hangingPunct="1">
        <a:spcBef>
          <a:spcPct val="0"/>
        </a:spcBef>
        <a:buNone/>
        <a:defRPr sz="4400" b="1" i="0" kern="1200" baseline="0">
          <a:solidFill>
            <a:schemeClr val="tx1"/>
          </a:solidFill>
          <a:latin typeface="Calibri" panose="020F0502020204030204" pitchFamily="34" charset="0"/>
          <a:ea typeface="+mj-ea"/>
          <a:cs typeface="Helvetica"/>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Calibri" panose="020F0502020204030204" pitchFamily="34" charset="0"/>
          <a:ea typeface="+mn-ea"/>
          <a:cs typeface="Helvetica"/>
        </a:defRPr>
      </a:lvl1pPr>
      <a:lvl2pPr marL="742950" indent="-285750" algn="l" defTabSz="457200" rtl="0" eaLnBrk="1" latinLnBrk="0" hangingPunct="1">
        <a:spcBef>
          <a:spcPct val="20000"/>
        </a:spcBef>
        <a:buFont typeface="Arial"/>
        <a:buChar char="–"/>
        <a:defRPr sz="2800" kern="1200" baseline="0">
          <a:solidFill>
            <a:schemeClr val="tx1"/>
          </a:solidFill>
          <a:latin typeface="Calibri" panose="020F0502020204030204" pitchFamily="34" charset="0"/>
          <a:ea typeface="+mn-ea"/>
          <a:cs typeface="Helvetica"/>
        </a:defRPr>
      </a:lvl2pPr>
      <a:lvl3pPr marL="1143000" indent="-228600" algn="l" defTabSz="457200" rtl="0" eaLnBrk="1" latinLnBrk="0" hangingPunct="1">
        <a:spcBef>
          <a:spcPct val="20000"/>
        </a:spcBef>
        <a:buFont typeface="Arial"/>
        <a:buChar char="•"/>
        <a:defRPr sz="2400" kern="1200" baseline="0">
          <a:solidFill>
            <a:schemeClr val="tx1"/>
          </a:solidFill>
          <a:latin typeface="Calibri" panose="020F0502020204030204" pitchFamily="34" charset="0"/>
          <a:ea typeface="+mn-ea"/>
          <a:cs typeface="Helvetica"/>
        </a:defRPr>
      </a:lvl3pPr>
      <a:lvl4pPr marL="16002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4pPr>
      <a:lvl5pPr marL="20574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3.xml"/><Relationship Id="rId5" Type="http://schemas.openxmlformats.org/officeDocument/2006/relationships/image" Target="../media/image29.emf"/><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1600201"/>
            <a:ext cx="5181600" cy="4315570"/>
          </a:xfrm>
        </p:spPr>
        <p:txBody>
          <a:bodyPr/>
          <a:lstStyle/>
          <a:p>
            <a:pPr marL="0" indent="0" algn="ctr">
              <a:buNone/>
            </a:pPr>
            <a:r>
              <a:rPr lang="en-US" sz="3400" b="1" dirty="0">
                <a:solidFill>
                  <a:srgbClr val="0070C0"/>
                </a:solidFill>
                <a:latin typeface="+mj-lt"/>
              </a:rPr>
              <a:t>Time Series Analysis</a:t>
            </a:r>
          </a:p>
          <a:p>
            <a:pPr marL="0" indent="0" algn="ctr">
              <a:buNone/>
            </a:pPr>
            <a:r>
              <a:rPr lang="en-US" sz="3400" b="1" dirty="0"/>
              <a:t>     </a:t>
            </a:r>
            <a:endParaRPr lang="en-US" dirty="0"/>
          </a:p>
          <a:p>
            <a:pPr marL="0" indent="0" algn="ctr">
              <a:buNone/>
            </a:pPr>
            <a:br>
              <a:rPr lang="en-US" sz="1100" dirty="0">
                <a:solidFill>
                  <a:srgbClr val="0070C0"/>
                </a:solidFill>
                <a:effectLst>
                  <a:outerShdw blurRad="38100" dist="38100" dir="2700000" algn="tl">
                    <a:srgbClr val="000000">
                      <a:alpha val="43137"/>
                    </a:srgbClr>
                  </a:outerShdw>
                </a:effectLst>
              </a:rPr>
            </a:br>
            <a:br>
              <a:rPr lang="en-US" sz="1800" dirty="0">
                <a:solidFill>
                  <a:srgbClr val="0070C0"/>
                </a:solidFill>
                <a:effectLst>
                  <a:outerShdw blurRad="38100" dist="38100" dir="2700000" algn="tl">
                    <a:srgbClr val="000000">
                      <a:alpha val="43137"/>
                    </a:srgbClr>
                  </a:outerShdw>
                </a:effectLst>
              </a:rPr>
            </a:br>
            <a:r>
              <a:rPr lang="en-US" sz="2000" dirty="0">
                <a:solidFill>
                  <a:srgbClr val="0070C0"/>
                </a:solidFill>
                <a:effectLst>
                  <a:outerShdw blurRad="38100" dist="38100" dir="2700000" algn="tl">
                    <a:srgbClr val="000000">
                      <a:alpha val="43137"/>
                    </a:srgbClr>
                  </a:outerShdw>
                </a:effectLst>
              </a:rPr>
              <a:t>Sridhar Palle, </a:t>
            </a:r>
            <a:r>
              <a:rPr lang="en-US" sz="2000" dirty="0" err="1">
                <a:solidFill>
                  <a:srgbClr val="0070C0"/>
                </a:solidFill>
                <a:effectLst>
                  <a:outerShdw blurRad="38100" dist="38100" dir="2700000" algn="tl">
                    <a:srgbClr val="000000">
                      <a:alpha val="43137"/>
                    </a:srgbClr>
                  </a:outerShdw>
                </a:effectLst>
              </a:rPr>
              <a:t>Ph.D</a:t>
            </a:r>
            <a:endParaRPr lang="en-US" sz="2000" dirty="0">
              <a:solidFill>
                <a:srgbClr val="0070C0"/>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0" y="0"/>
            <a:ext cx="3733800" cy="6450496"/>
          </a:xfrm>
          <a:prstGeom prst="rect">
            <a:avLst/>
          </a:prstGeom>
        </p:spPr>
      </p:pic>
      <p:pic>
        <p:nvPicPr>
          <p:cNvPr id="6" name="Picture 5"/>
          <p:cNvPicPr>
            <a:picLocks noChangeAspect="1"/>
          </p:cNvPicPr>
          <p:nvPr/>
        </p:nvPicPr>
        <p:blipFill>
          <a:blip r:embed="rId3"/>
          <a:stretch>
            <a:fillRect/>
          </a:stretch>
        </p:blipFill>
        <p:spPr>
          <a:xfrm>
            <a:off x="4343400" y="5016904"/>
            <a:ext cx="2691000" cy="898867"/>
          </a:xfrm>
          <a:prstGeom prst="rect">
            <a:avLst/>
          </a:prstGeom>
        </p:spPr>
      </p:pic>
      <p:pic>
        <p:nvPicPr>
          <p:cNvPr id="7" name="Picture 4" descr="Image result for python">
            <a:extLst>
              <a:ext uri="{FF2B5EF4-FFF2-40B4-BE49-F238E27FC236}">
                <a16:creationId xmlns:a16="http://schemas.microsoft.com/office/drawing/2014/main" id="{EBC4BC1A-D520-41C1-9363-CC029B8EAE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46291" y="3810000"/>
            <a:ext cx="593435" cy="593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2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0E61-3D70-45E1-AFB8-1DE56373E6D5}"/>
              </a:ext>
            </a:extLst>
          </p:cNvPr>
          <p:cNvSpPr>
            <a:spLocks noGrp="1"/>
          </p:cNvSpPr>
          <p:nvPr>
            <p:ph type="title"/>
          </p:nvPr>
        </p:nvSpPr>
        <p:spPr>
          <a:xfrm>
            <a:off x="457200" y="57069"/>
            <a:ext cx="8229600" cy="667591"/>
          </a:xfrm>
        </p:spPr>
        <p:txBody>
          <a:bodyPr>
            <a:normAutofit fontScale="90000"/>
          </a:bodyPr>
          <a:lstStyle/>
          <a:p>
            <a:r>
              <a:rPr lang="en-US" b="0" dirty="0">
                <a:solidFill>
                  <a:srgbClr val="0070C0"/>
                </a:solidFill>
              </a:rPr>
              <a:t>Smoothing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BB5D67-2886-4E71-9550-25A19FC27DFB}"/>
                  </a:ext>
                </a:extLst>
              </p:cNvPr>
              <p:cNvSpPr>
                <a:spLocks noGrp="1"/>
              </p:cNvSpPr>
              <p:nvPr>
                <p:ph idx="1"/>
              </p:nvPr>
            </p:nvSpPr>
            <p:spPr>
              <a:xfrm>
                <a:off x="228600" y="775552"/>
                <a:ext cx="8686800" cy="5428409"/>
              </a:xfrm>
            </p:spPr>
            <p:txBody>
              <a:bodyPr>
                <a:normAutofit fontScale="92500" lnSpcReduction="10000"/>
              </a:bodyPr>
              <a:lstStyle/>
              <a:p>
                <a:r>
                  <a:rPr lang="en-US" sz="2600" dirty="0"/>
                  <a:t>Typically performed to reduce the effect of random variation and to clearly see the underlying seasonality and trend</a:t>
                </a:r>
              </a:p>
              <a:p>
                <a:endParaRPr lang="en-US" sz="2600" dirty="0"/>
              </a:p>
              <a:p>
                <a:r>
                  <a:rPr lang="en-US" sz="2600" dirty="0"/>
                  <a:t>SMA: Simple Moving Average</a:t>
                </a:r>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𝑀𝐴</m:t>
                          </m:r>
                        </m:e>
                        <m:sub>
                          <m:r>
                            <a:rPr lang="en-US" sz="2600" i="1">
                              <a:latin typeface="Cambria Math" panose="02040503050406030204" pitchFamily="18" charset="0"/>
                            </a:rPr>
                            <m:t>𝑡</m:t>
                          </m:r>
                        </m:sub>
                      </m:sSub>
                      <m:r>
                        <a:rPr lang="en-US"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b="0" i="1" smtClean="0">
                                  <a:latin typeface="Cambria Math" panose="02040503050406030204" pitchFamily="18" charset="0"/>
                                </a:rPr>
                                <m:t>𝑦</m:t>
                              </m:r>
                            </m:e>
                            <m:sub>
                              <m:r>
                                <a:rPr lang="en-US" sz="2600" i="1">
                                  <a:latin typeface="Cambria Math" panose="02040503050406030204" pitchFamily="18" charset="0"/>
                                </a:rPr>
                                <m:t>𝑡</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𝑦</m:t>
                              </m:r>
                            </m:e>
                            <m:sub>
                              <m:r>
                                <a:rPr lang="en-US" sz="2600" i="1">
                                  <a:latin typeface="Cambria Math" panose="02040503050406030204" pitchFamily="18" charset="0"/>
                                </a:rPr>
                                <m:t>𝑡</m:t>
                              </m:r>
                              <m:r>
                                <a:rPr lang="en-US" sz="2600" i="1">
                                  <a:latin typeface="Cambria Math" panose="02040503050406030204" pitchFamily="18" charset="0"/>
                                </a:rPr>
                                <m:t>−1</m:t>
                              </m:r>
                            </m:sub>
                          </m:sSub>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i="1">
                                  <a:latin typeface="Cambria Math" panose="02040503050406030204" pitchFamily="18" charset="0"/>
                                </a:rPr>
                                <m:t>𝑡</m:t>
                              </m:r>
                              <m:r>
                                <a:rPr lang="en-US" sz="2600" i="1">
                                  <a:latin typeface="Cambria Math" panose="02040503050406030204" pitchFamily="18" charset="0"/>
                                </a:rPr>
                                <m:t>−2</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𝑦</m:t>
                              </m:r>
                            </m:e>
                            <m:sub>
                              <m:r>
                                <a:rPr lang="en-US" sz="2600" i="1">
                                  <a:latin typeface="Cambria Math" panose="02040503050406030204" pitchFamily="18" charset="0"/>
                                </a:rPr>
                                <m:t>𝑡</m:t>
                              </m:r>
                              <m:r>
                                <a:rPr lang="en-US" sz="2600" i="1">
                                  <a:latin typeface="Cambria Math" panose="02040503050406030204" pitchFamily="18" charset="0"/>
                                </a:rPr>
                                <m:t>−3</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𝑦</m:t>
                              </m:r>
                            </m:e>
                            <m:sub>
                              <m:r>
                                <a:rPr lang="en-US" sz="2600" i="1">
                                  <a:latin typeface="Cambria Math" panose="02040503050406030204" pitchFamily="18" charset="0"/>
                                </a:rPr>
                                <m:t>𝑡</m:t>
                              </m:r>
                              <m:r>
                                <a:rPr lang="en-US" sz="2600" i="1">
                                  <a:latin typeface="Cambria Math" panose="02040503050406030204" pitchFamily="18" charset="0"/>
                                </a:rPr>
                                <m:t>−</m:t>
                              </m:r>
                              <m:r>
                                <a:rPr lang="en-US" sz="2600" i="1">
                                  <a:latin typeface="Cambria Math" panose="02040503050406030204" pitchFamily="18" charset="0"/>
                                </a:rPr>
                                <m:t>𝑛</m:t>
                              </m:r>
                            </m:sub>
                          </m:sSub>
                        </m:num>
                        <m:den>
                          <m:r>
                            <a:rPr lang="en-US" sz="2600" i="1">
                              <a:latin typeface="Cambria Math" panose="02040503050406030204" pitchFamily="18" charset="0"/>
                            </a:rPr>
                            <m:t>𝑛</m:t>
                          </m:r>
                        </m:den>
                      </m:f>
                    </m:oMath>
                  </m:oMathPara>
                </a14:m>
                <a:endParaRPr lang="en-US" sz="2600" dirty="0"/>
              </a:p>
              <a:p>
                <a:endParaRPr lang="en-US" sz="2600" dirty="0"/>
              </a:p>
              <a:p>
                <a:r>
                  <a:rPr lang="en-US" sz="2600" dirty="0"/>
                  <a:t>WMA: Weighted moving average</a:t>
                </a:r>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b="0" i="1" smtClean="0">
                              <a:latin typeface="Cambria Math" panose="02040503050406030204" pitchFamily="18" charset="0"/>
                            </a:rPr>
                            <m:t>𝑊</m:t>
                          </m:r>
                          <m:r>
                            <a:rPr lang="en-US" sz="2600" i="1">
                              <a:latin typeface="Cambria Math" panose="02040503050406030204" pitchFamily="18" charset="0"/>
                            </a:rPr>
                            <m:t>𝑀𝐴</m:t>
                          </m:r>
                        </m:e>
                        <m:sub>
                          <m:r>
                            <a:rPr lang="en-US" sz="2600" i="1">
                              <a:latin typeface="Cambria Math" panose="02040503050406030204" pitchFamily="18" charset="0"/>
                            </a:rPr>
                            <m:t>𝑡</m:t>
                          </m:r>
                        </m:sub>
                      </m:sSub>
                      <m:r>
                        <a:rPr lang="en-US" sz="2600" i="1">
                          <a:latin typeface="Cambria Math" panose="02040503050406030204" pitchFamily="18" charset="0"/>
                        </a:rPr>
                        <m:t>=</m:t>
                      </m:r>
                      <m:f>
                        <m:fPr>
                          <m:ctrlPr>
                            <a:rPr lang="en-US" sz="2600" i="1">
                              <a:latin typeface="Cambria Math" panose="02040503050406030204" pitchFamily="18" charset="0"/>
                            </a:rPr>
                          </m:ctrlPr>
                        </m:fPr>
                        <m:num>
                          <m:r>
                            <a:rPr lang="en-US" sz="2600" b="0" i="1" smtClean="0">
                              <a:latin typeface="Cambria Math" panose="02040503050406030204" pitchFamily="18" charset="0"/>
                            </a:rPr>
                            <m:t>𝑛</m:t>
                          </m:r>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𝑦</m:t>
                              </m:r>
                            </m:e>
                            <m:sub>
                              <m:r>
                                <a:rPr lang="en-US" sz="2600" i="1">
                                  <a:latin typeface="Cambria Math" panose="02040503050406030204" pitchFamily="18" charset="0"/>
                                </a:rPr>
                                <m:t>𝑡</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r>
                                    <a:rPr lang="en-US" sz="2600" b="0" i="1" smtClean="0">
                                      <a:latin typeface="Cambria Math" panose="02040503050406030204" pitchFamily="18" charset="0"/>
                                    </a:rPr>
                                    <m:t>−1</m:t>
                                  </m:r>
                                </m:e>
                              </m:d>
                              <m:r>
                                <a:rPr lang="en-US" sz="2600" b="0" i="1" smtClean="0">
                                  <a:latin typeface="Cambria Math" panose="02040503050406030204" pitchFamily="18" charset="0"/>
                                </a:rPr>
                                <m:t>∗</m:t>
                              </m:r>
                              <m:r>
                                <a:rPr lang="en-US" sz="2600" b="0" i="1" smtClean="0">
                                  <a:latin typeface="Cambria Math" panose="02040503050406030204" pitchFamily="18" charset="0"/>
                                </a:rPr>
                                <m:t>𝑦</m:t>
                              </m:r>
                            </m:e>
                            <m:sub>
                              <m:r>
                                <a:rPr lang="en-US" sz="2600" i="1">
                                  <a:latin typeface="Cambria Math" panose="02040503050406030204" pitchFamily="18" charset="0"/>
                                </a:rPr>
                                <m:t>𝑡</m:t>
                              </m:r>
                              <m:r>
                                <a:rPr lang="en-US" sz="2600" i="1">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d>
                                <m:dPr>
                                  <m:ctrlPr>
                                    <a:rPr lang="en-US" sz="2600" i="1">
                                      <a:latin typeface="Cambria Math" panose="02040503050406030204" pitchFamily="18" charset="0"/>
                                    </a:rPr>
                                  </m:ctrlPr>
                                </m:dPr>
                                <m:e>
                                  <m:r>
                                    <a:rPr lang="en-US" sz="2600" i="1">
                                      <a:latin typeface="Cambria Math" panose="02040503050406030204" pitchFamily="18" charset="0"/>
                                    </a:rPr>
                                    <m:t>𝑛</m:t>
                                  </m:r>
                                  <m:r>
                                    <a:rPr lang="en-US" sz="2600" i="1">
                                      <a:latin typeface="Cambria Math" panose="02040503050406030204" pitchFamily="18" charset="0"/>
                                    </a:rPr>
                                    <m:t>−2</m:t>
                                  </m:r>
                                </m:e>
                              </m:d>
                              <m:r>
                                <a:rPr lang="en-US" sz="2600" i="1">
                                  <a:latin typeface="Cambria Math" panose="02040503050406030204" pitchFamily="18" charset="0"/>
                                </a:rPr>
                                <m:t>∗</m:t>
                              </m:r>
                              <m:r>
                                <a:rPr lang="en-US" sz="2600" b="0" i="1" smtClean="0">
                                  <a:latin typeface="Cambria Math" panose="02040503050406030204" pitchFamily="18" charset="0"/>
                                </a:rPr>
                                <m:t>𝑦</m:t>
                              </m:r>
                            </m:e>
                            <m:sub>
                              <m:r>
                                <a:rPr lang="en-US" sz="2600" i="1">
                                  <a:latin typeface="Cambria Math" panose="02040503050406030204" pitchFamily="18" charset="0"/>
                                </a:rPr>
                                <m:t>𝑡</m:t>
                              </m:r>
                              <m:r>
                                <a:rPr lang="en-US" sz="2600" i="1">
                                  <a:latin typeface="Cambria Math" panose="02040503050406030204" pitchFamily="18" charset="0"/>
                                </a:rPr>
                                <m:t>−2</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𝑦</m:t>
                              </m:r>
                            </m:e>
                            <m:sub>
                              <m:r>
                                <a:rPr lang="en-US" sz="2600" i="1">
                                  <a:latin typeface="Cambria Math" panose="02040503050406030204" pitchFamily="18" charset="0"/>
                                </a:rPr>
                                <m:t>𝑡</m:t>
                              </m:r>
                              <m:r>
                                <a:rPr lang="en-US" sz="2600" i="1">
                                  <a:latin typeface="Cambria Math" panose="02040503050406030204" pitchFamily="18" charset="0"/>
                                </a:rPr>
                                <m:t>−</m:t>
                              </m:r>
                              <m:r>
                                <a:rPr lang="en-US" sz="2600" i="1">
                                  <a:latin typeface="Cambria Math" panose="02040503050406030204" pitchFamily="18" charset="0"/>
                                </a:rPr>
                                <m:t>𝑛</m:t>
                              </m:r>
                            </m:sub>
                          </m:sSub>
                        </m:num>
                        <m:den>
                          <m:r>
                            <a:rPr lang="en-US" sz="2600" i="1">
                              <a:latin typeface="Cambria Math" panose="02040503050406030204" pitchFamily="18" charset="0"/>
                            </a:rPr>
                            <m:t>𝑛</m:t>
                          </m:r>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r>
                                <a:rPr lang="en-US" sz="2600" b="0" i="1" smtClean="0">
                                  <a:latin typeface="Cambria Math" panose="02040503050406030204" pitchFamily="18" charset="0"/>
                                </a:rPr>
                                <m:t>−1</m:t>
                              </m:r>
                            </m:e>
                          </m:d>
                          <m:r>
                            <a:rPr lang="en-US" sz="2600" b="0" i="1" smtClean="0">
                              <a:latin typeface="Cambria Math" panose="02040503050406030204" pitchFamily="18" charset="0"/>
                            </a:rPr>
                            <m:t>+……2+1</m:t>
                          </m:r>
                        </m:den>
                      </m:f>
                    </m:oMath>
                  </m:oMathPara>
                </a14:m>
                <a:endParaRPr lang="en-US" sz="2600" dirty="0"/>
              </a:p>
              <a:p>
                <a:pPr marL="0" indent="0">
                  <a:buNone/>
                </a:pPr>
                <a:endParaRPr lang="en-US" sz="2600" dirty="0"/>
              </a:p>
              <a:p>
                <a:r>
                  <a:rPr lang="en-US" sz="2600" dirty="0"/>
                  <a:t>EWMA: Exponentially Weighted Moving Average</a:t>
                </a:r>
              </a:p>
              <a:p>
                <a:pPr marL="0" indent="0">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𝐸</m:t>
                          </m:r>
                        </m:e>
                        <m:sub>
                          <m:r>
                            <a:rPr lang="en-US" sz="2600" b="0" i="1" smtClean="0">
                              <a:latin typeface="Cambria Math" panose="02040503050406030204" pitchFamily="18" charset="0"/>
                            </a:rPr>
                            <m:t>𝑡</m:t>
                          </m:r>
                        </m:sub>
                      </m:sSub>
                      <m:r>
                        <a:rPr lang="en-US" sz="2600" b="0" i="1" smtClean="0">
                          <a:latin typeface="Cambria Math" panose="02040503050406030204" pitchFamily="18" charset="0"/>
                        </a:rPr>
                        <m:t>= </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 </m:t>
                          </m:r>
                          <m:eqArr>
                            <m:eqArrPr>
                              <m:ctrlPr>
                                <a:rPr lang="en-US" sz="2600" b="0" i="1" smtClean="0">
                                  <a:latin typeface="Cambria Math" panose="02040503050406030204" pitchFamily="18" charset="0"/>
                                </a:rPr>
                              </m:ctrlPr>
                            </m:eqArr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                                         </m:t>
                              </m:r>
                              <m:r>
                                <a:rPr lang="en-US" sz="2600" b="0" i="1" smtClean="0">
                                  <a:latin typeface="Cambria Math" panose="02040503050406030204" pitchFamily="18" charset="0"/>
                                </a:rPr>
                                <m:t>𝑡</m:t>
                              </m:r>
                              <m:r>
                                <a:rPr lang="en-US" sz="2600" b="0" i="1" smtClean="0">
                                  <a:latin typeface="Cambria Math" panose="02040503050406030204" pitchFamily="18" charset="0"/>
                                </a:rPr>
                                <m:t>=1</m:t>
                              </m:r>
                            </m:e>
                            <m:e>
                              <m:r>
                                <a:rPr lang="en-US" sz="2600" b="0" i="1" smtClean="0">
                                  <a:latin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𝛼</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𝑦</m:t>
                                  </m:r>
                                </m:e>
                                <m:sub>
                                  <m:r>
                                    <a:rPr lang="en-US" sz="2600" b="0" i="1" smtClean="0">
                                      <a:latin typeface="Cambria Math" panose="02040503050406030204" pitchFamily="18" charset="0"/>
                                      <a:ea typeface="Cambria Math" panose="02040503050406030204" pitchFamily="18" charset="0"/>
                                    </a:rPr>
                                    <m:t>𝑡</m:t>
                                  </m:r>
                                </m:sub>
                              </m:sSub>
                              <m:r>
                                <a:rPr lang="en-US" sz="2600" b="0" i="1" smtClean="0">
                                  <a:latin typeface="Cambria Math" panose="02040503050406030204" pitchFamily="18" charset="0"/>
                                  <a:ea typeface="Cambria Math" panose="02040503050406030204" pitchFamily="18" charset="0"/>
                                </a:rPr>
                                <m:t>+</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1−</m:t>
                                  </m:r>
                                  <m:r>
                                    <a:rPr lang="en-US" sz="2600" b="0" i="1" smtClean="0">
                                      <a:latin typeface="Cambria Math" panose="02040503050406030204" pitchFamily="18" charset="0"/>
                                      <a:ea typeface="Cambria Math" panose="02040503050406030204" pitchFamily="18" charset="0"/>
                                    </a:rPr>
                                    <m:t>𝛼</m:t>
                                  </m:r>
                                </m:e>
                              </m:d>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𝐸</m:t>
                                  </m:r>
                                </m:e>
                                <m:sub>
                                  <m:r>
                                    <a:rPr lang="en-US" sz="2600" b="0" i="1" smtClean="0">
                                      <a:latin typeface="Cambria Math" panose="02040503050406030204" pitchFamily="18" charset="0"/>
                                      <a:ea typeface="Cambria Math" panose="02040503050406030204" pitchFamily="18" charset="0"/>
                                    </a:rPr>
                                    <m:t>𝑡</m:t>
                                  </m:r>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𝑡</m:t>
                              </m:r>
                              <m:r>
                                <a:rPr lang="en-US" sz="2600" b="0" i="1" smtClean="0">
                                  <a:latin typeface="Cambria Math" panose="02040503050406030204" pitchFamily="18" charset="0"/>
                                  <a:ea typeface="Cambria Math" panose="02040503050406030204" pitchFamily="18" charset="0"/>
                                </a:rPr>
                                <m:t>&gt;1      </m:t>
                              </m:r>
                            </m:e>
                          </m:eqArr>
                        </m:e>
                      </m:d>
                      <m:r>
                        <a:rPr lang="en-US" sz="2600" b="0" i="1" smtClean="0">
                          <a:latin typeface="Cambria Math" panose="02040503050406030204" pitchFamily="18" charset="0"/>
                        </a:rPr>
                        <m:t> </m:t>
                      </m:r>
                    </m:oMath>
                  </m:oMathPara>
                </a14:m>
                <a:endParaRPr lang="en-US" sz="2600" dirty="0"/>
              </a:p>
              <a:p>
                <a:pPr marL="0" indent="0">
                  <a:buNone/>
                </a:pPr>
                <a:endParaRPr lang="en-US" sz="2600" dirty="0"/>
              </a:p>
            </p:txBody>
          </p:sp>
        </mc:Choice>
        <mc:Fallback xmlns="">
          <p:sp>
            <p:nvSpPr>
              <p:cNvPr id="3" name="Content Placeholder 2">
                <a:extLst>
                  <a:ext uri="{FF2B5EF4-FFF2-40B4-BE49-F238E27FC236}">
                    <a16:creationId xmlns:a16="http://schemas.microsoft.com/office/drawing/2014/main" id="{ECBB5D67-2886-4E71-9550-25A19FC27DFB}"/>
                  </a:ext>
                </a:extLst>
              </p:cNvPr>
              <p:cNvSpPr>
                <a:spLocks noGrp="1" noRot="1" noChangeAspect="1" noMove="1" noResize="1" noEditPoints="1" noAdjustHandles="1" noChangeArrowheads="1" noChangeShapeType="1" noTextEdit="1"/>
              </p:cNvSpPr>
              <p:nvPr>
                <p:ph idx="1"/>
              </p:nvPr>
            </p:nvSpPr>
            <p:spPr>
              <a:xfrm>
                <a:off x="228600" y="775552"/>
                <a:ext cx="8686800" cy="5428409"/>
              </a:xfrm>
              <a:blipFill>
                <a:blip r:embed="rId2"/>
                <a:stretch>
                  <a:fillRect l="-982" t="-1459" r="-491"/>
                </a:stretch>
              </a:blipFill>
            </p:spPr>
            <p:txBody>
              <a:bodyPr/>
              <a:lstStyle/>
              <a:p>
                <a:r>
                  <a:rPr lang="en-US">
                    <a:noFill/>
                  </a:rPr>
                  <a:t> </a:t>
                </a:r>
              </a:p>
            </p:txBody>
          </p:sp>
        </mc:Fallback>
      </mc:AlternateContent>
    </p:spTree>
    <p:extLst>
      <p:ext uri="{BB962C8B-B14F-4D97-AF65-F5344CB8AC3E}">
        <p14:creationId xmlns:p14="http://schemas.microsoft.com/office/powerpoint/2010/main" val="243832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69" y="170481"/>
            <a:ext cx="8743008" cy="594100"/>
          </a:xfrm>
        </p:spPr>
        <p:txBody>
          <a:bodyPr>
            <a:normAutofit fontScale="90000"/>
          </a:bodyPr>
          <a:lstStyle/>
          <a:p>
            <a:r>
              <a:rPr lang="en-US" b="0" dirty="0">
                <a:solidFill>
                  <a:srgbClr val="0070C0"/>
                </a:solidFill>
              </a:rPr>
              <a:t>Time Series Forecasting</a:t>
            </a:r>
          </a:p>
        </p:txBody>
      </p:sp>
      <p:sp>
        <p:nvSpPr>
          <p:cNvPr id="3" name="Content Placeholder 2"/>
          <p:cNvSpPr>
            <a:spLocks noGrp="1"/>
          </p:cNvSpPr>
          <p:nvPr>
            <p:ph idx="1"/>
          </p:nvPr>
        </p:nvSpPr>
        <p:spPr>
          <a:xfrm>
            <a:off x="243068" y="1169043"/>
            <a:ext cx="4085864" cy="5046562"/>
          </a:xfrm>
        </p:spPr>
        <p:txBody>
          <a:bodyPr>
            <a:normAutofit fontScale="62500" lnSpcReduction="20000"/>
          </a:bodyPr>
          <a:lstStyle/>
          <a:p>
            <a:r>
              <a:rPr lang="en-US" b="0" dirty="0"/>
              <a:t>It uses past data to predict current and future data.</a:t>
            </a:r>
          </a:p>
          <a:p>
            <a:endParaRPr lang="en-US" b="0" dirty="0"/>
          </a:p>
          <a:p>
            <a:r>
              <a:rPr lang="en-US" b="0" dirty="0"/>
              <a:t>It is a form of supervised learning since it trains a regression model of data values versus time.</a:t>
            </a:r>
          </a:p>
          <a:p>
            <a:endParaRPr lang="en-US" b="0" dirty="0"/>
          </a:p>
          <a:p>
            <a:r>
              <a:rPr lang="en-US" b="0" dirty="0"/>
              <a:t>Suitable for single-dimension time series data (Ex: CPU Utilization over time).</a:t>
            </a:r>
          </a:p>
          <a:p>
            <a:endParaRPr lang="en-US" b="0" dirty="0"/>
          </a:p>
          <a:p>
            <a:r>
              <a:rPr lang="en-US" b="0" dirty="0"/>
              <a:t>Predictions made by a forecasting model will correspond to the expected value that the time series will have in the next time step.</a:t>
            </a:r>
          </a:p>
        </p:txBody>
      </p:sp>
      <p:sp>
        <p:nvSpPr>
          <p:cNvPr id="4" name="Slide Number Placeholder 3"/>
          <p:cNvSpPr>
            <a:spLocks noGrp="1"/>
          </p:cNvSpPr>
          <p:nvPr>
            <p:ph type="sldNum" sz="quarter" idx="4"/>
          </p:nvPr>
        </p:nvSpPr>
        <p:spPr/>
        <p:txBody>
          <a:bodyPr/>
          <a:lstStyle/>
          <a:p>
            <a:fld id="{38CFBFC5-68E7-4431-8625-A5845C183C00}"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4263020" y="1371274"/>
            <a:ext cx="4489691" cy="3743184"/>
          </a:xfrm>
          <a:prstGeom prst="rect">
            <a:avLst/>
          </a:prstGeom>
        </p:spPr>
      </p:pic>
      <p:sp>
        <p:nvSpPr>
          <p:cNvPr id="6" name="TextBox 5"/>
          <p:cNvSpPr txBox="1"/>
          <p:nvPr/>
        </p:nvSpPr>
        <p:spPr>
          <a:xfrm>
            <a:off x="5214018" y="5316689"/>
            <a:ext cx="2587696" cy="369332"/>
          </a:xfrm>
          <a:prstGeom prst="rect">
            <a:avLst/>
          </a:prstGeom>
          <a:noFill/>
        </p:spPr>
        <p:txBody>
          <a:bodyPr wrap="none" rtlCol="0">
            <a:spAutoFit/>
          </a:bodyPr>
          <a:lstStyle/>
          <a:p>
            <a:r>
              <a:rPr lang="en-US" b="1" dirty="0"/>
              <a:t>CPU Utilization over time</a:t>
            </a:r>
          </a:p>
        </p:txBody>
      </p:sp>
    </p:spTree>
    <p:extLst>
      <p:ext uri="{BB962C8B-B14F-4D97-AF65-F5344CB8AC3E}">
        <p14:creationId xmlns:p14="http://schemas.microsoft.com/office/powerpoint/2010/main" val="367422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2F0A-FF76-48CD-A32B-ABD0C4C99C38}"/>
              </a:ext>
            </a:extLst>
          </p:cNvPr>
          <p:cNvSpPr>
            <a:spLocks noGrp="1"/>
          </p:cNvSpPr>
          <p:nvPr>
            <p:ph type="title"/>
          </p:nvPr>
        </p:nvSpPr>
        <p:spPr>
          <a:xfrm>
            <a:off x="437147" y="0"/>
            <a:ext cx="8229600" cy="533400"/>
          </a:xfrm>
        </p:spPr>
        <p:txBody>
          <a:bodyPr>
            <a:noAutofit/>
          </a:bodyPr>
          <a:lstStyle/>
          <a:p>
            <a:r>
              <a:rPr lang="en-US" sz="3800" b="0" dirty="0">
                <a:solidFill>
                  <a:srgbClr val="0070C0"/>
                </a:solidFill>
              </a:rPr>
              <a:t>Methods for forecasting</a:t>
            </a:r>
          </a:p>
        </p:txBody>
      </p:sp>
      <p:sp>
        <p:nvSpPr>
          <p:cNvPr id="3" name="Content Placeholder 2">
            <a:extLst>
              <a:ext uri="{FF2B5EF4-FFF2-40B4-BE49-F238E27FC236}">
                <a16:creationId xmlns:a16="http://schemas.microsoft.com/office/drawing/2014/main" id="{E947391B-C4D5-44F1-94FD-210489761CD7}"/>
              </a:ext>
            </a:extLst>
          </p:cNvPr>
          <p:cNvSpPr>
            <a:spLocks noGrp="1"/>
          </p:cNvSpPr>
          <p:nvPr>
            <p:ph idx="1"/>
          </p:nvPr>
        </p:nvSpPr>
        <p:spPr>
          <a:xfrm>
            <a:off x="322847" y="1118814"/>
            <a:ext cx="6001753" cy="4620371"/>
          </a:xfrm>
        </p:spPr>
        <p:txBody>
          <a:bodyPr>
            <a:normAutofit fontScale="70000" lnSpcReduction="20000"/>
          </a:bodyPr>
          <a:lstStyle/>
          <a:p>
            <a:r>
              <a:rPr lang="en-US" dirty="0"/>
              <a:t>Simple regression models</a:t>
            </a:r>
          </a:p>
          <a:p>
            <a:endParaRPr lang="en-US" dirty="0"/>
          </a:p>
          <a:p>
            <a:r>
              <a:rPr lang="en-US" dirty="0"/>
              <a:t>Auto Regressive Modeling </a:t>
            </a:r>
          </a:p>
          <a:p>
            <a:endParaRPr lang="en-US" dirty="0"/>
          </a:p>
          <a:p>
            <a:r>
              <a:rPr lang="en-US" dirty="0"/>
              <a:t>Moving Average Modeling</a:t>
            </a:r>
          </a:p>
          <a:p>
            <a:endParaRPr lang="en-US" dirty="0"/>
          </a:p>
          <a:p>
            <a:r>
              <a:rPr lang="en-US" dirty="0"/>
              <a:t>Auto regressive Moving Average modeling (ARMA)</a:t>
            </a:r>
          </a:p>
          <a:p>
            <a:endParaRPr lang="en-US" dirty="0"/>
          </a:p>
          <a:p>
            <a:r>
              <a:rPr lang="en-US" dirty="0"/>
              <a:t>Auto regressive Integrated Moving Average modeling (ARIMA)</a:t>
            </a:r>
          </a:p>
          <a:p>
            <a:endParaRPr lang="en-US" dirty="0"/>
          </a:p>
          <a:p>
            <a:r>
              <a:rPr lang="en-US" dirty="0"/>
              <a:t>Variations of ARIMA</a:t>
            </a:r>
          </a:p>
        </p:txBody>
      </p:sp>
      <p:pic>
        <p:nvPicPr>
          <p:cNvPr id="2050" name="Picture 2">
            <a:extLst>
              <a:ext uri="{FF2B5EF4-FFF2-40B4-BE49-F238E27FC236}">
                <a16:creationId xmlns:a16="http://schemas.microsoft.com/office/drawing/2014/main" id="{9021EB74-F251-4ECB-A11A-7249DC5F0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099764"/>
            <a:ext cx="3200400" cy="2823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32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395C-B0F6-43A9-BE1A-9A54DAA72BBB}"/>
              </a:ext>
            </a:extLst>
          </p:cNvPr>
          <p:cNvSpPr>
            <a:spLocks noGrp="1"/>
          </p:cNvSpPr>
          <p:nvPr>
            <p:ph type="title"/>
          </p:nvPr>
        </p:nvSpPr>
        <p:spPr>
          <a:xfrm>
            <a:off x="457200" y="76200"/>
            <a:ext cx="8229600" cy="609600"/>
          </a:xfrm>
        </p:spPr>
        <p:txBody>
          <a:bodyPr>
            <a:normAutofit/>
          </a:bodyPr>
          <a:lstStyle/>
          <a:p>
            <a:r>
              <a:rPr lang="en-US" sz="3400" b="0" dirty="0">
                <a:solidFill>
                  <a:srgbClr val="0070C0"/>
                </a:solidFill>
              </a:rPr>
              <a:t>Simple Regression on Time series</a:t>
            </a:r>
          </a:p>
        </p:txBody>
      </p:sp>
      <p:pic>
        <p:nvPicPr>
          <p:cNvPr id="4" name="Content Placeholder 3">
            <a:extLst>
              <a:ext uri="{FF2B5EF4-FFF2-40B4-BE49-F238E27FC236}">
                <a16:creationId xmlns:a16="http://schemas.microsoft.com/office/drawing/2014/main" id="{66137F18-AA27-42BD-86A1-C9406C868B17}"/>
              </a:ext>
            </a:extLst>
          </p:cNvPr>
          <p:cNvPicPr>
            <a:picLocks noGrp="1" noChangeAspect="1"/>
          </p:cNvPicPr>
          <p:nvPr>
            <p:ph idx="1"/>
          </p:nvPr>
        </p:nvPicPr>
        <p:blipFill>
          <a:blip r:embed="rId2"/>
          <a:stretch>
            <a:fillRect/>
          </a:stretch>
        </p:blipFill>
        <p:spPr>
          <a:xfrm>
            <a:off x="228600" y="1219200"/>
            <a:ext cx="4640720" cy="3657600"/>
          </a:xfrm>
          <a:prstGeom prst="rect">
            <a:avLst/>
          </a:prstGeom>
        </p:spPr>
      </p:pic>
      <p:pic>
        <p:nvPicPr>
          <p:cNvPr id="6" name="Picture 5">
            <a:extLst>
              <a:ext uri="{FF2B5EF4-FFF2-40B4-BE49-F238E27FC236}">
                <a16:creationId xmlns:a16="http://schemas.microsoft.com/office/drawing/2014/main" id="{6F793BA4-FE09-47EB-8704-702082E63F4B}"/>
              </a:ext>
            </a:extLst>
          </p:cNvPr>
          <p:cNvPicPr>
            <a:picLocks noChangeAspect="1"/>
          </p:cNvPicPr>
          <p:nvPr/>
        </p:nvPicPr>
        <p:blipFill>
          <a:blip r:embed="rId3"/>
          <a:stretch>
            <a:fillRect/>
          </a:stretch>
        </p:blipFill>
        <p:spPr>
          <a:xfrm>
            <a:off x="4953000" y="1447800"/>
            <a:ext cx="3810619" cy="2971800"/>
          </a:xfrm>
          <a:prstGeom prst="rect">
            <a:avLst/>
          </a:prstGeom>
        </p:spPr>
      </p:pic>
    </p:spTree>
    <p:extLst>
      <p:ext uri="{BB962C8B-B14F-4D97-AF65-F5344CB8AC3E}">
        <p14:creationId xmlns:p14="http://schemas.microsoft.com/office/powerpoint/2010/main" val="264062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85FB-D554-4780-B5EB-4BB88C3DB60F}"/>
              </a:ext>
            </a:extLst>
          </p:cNvPr>
          <p:cNvSpPr>
            <a:spLocks noGrp="1"/>
          </p:cNvSpPr>
          <p:nvPr>
            <p:ph type="title"/>
          </p:nvPr>
        </p:nvSpPr>
        <p:spPr>
          <a:xfrm>
            <a:off x="440871" y="21771"/>
            <a:ext cx="8229600" cy="609600"/>
          </a:xfrm>
        </p:spPr>
        <p:txBody>
          <a:bodyPr>
            <a:normAutofit fontScale="90000"/>
          </a:bodyPr>
          <a:lstStyle/>
          <a:p>
            <a:r>
              <a:rPr lang="en-US" b="0" dirty="0">
                <a:solidFill>
                  <a:srgbClr val="0070C0"/>
                </a:solidFill>
              </a:rPr>
              <a:t>Autoregressive Modeling</a:t>
            </a:r>
          </a:p>
        </p:txBody>
      </p:sp>
      <p:sp>
        <p:nvSpPr>
          <p:cNvPr id="3" name="Content Placeholder 2">
            <a:extLst>
              <a:ext uri="{FF2B5EF4-FFF2-40B4-BE49-F238E27FC236}">
                <a16:creationId xmlns:a16="http://schemas.microsoft.com/office/drawing/2014/main" id="{282BE404-FD89-4683-83EE-F0B2989BB754}"/>
              </a:ext>
            </a:extLst>
          </p:cNvPr>
          <p:cNvSpPr>
            <a:spLocks noGrp="1"/>
          </p:cNvSpPr>
          <p:nvPr>
            <p:ph idx="1"/>
          </p:nvPr>
        </p:nvSpPr>
        <p:spPr>
          <a:xfrm>
            <a:off x="212271" y="992774"/>
            <a:ext cx="8931729" cy="5331826"/>
          </a:xfrm>
        </p:spPr>
        <p:txBody>
          <a:bodyPr/>
          <a:lstStyle/>
          <a:p>
            <a:r>
              <a:rPr lang="en-US" dirty="0"/>
              <a:t>Linear regression model where current values are regressed upon prior observations.</a:t>
            </a:r>
          </a:p>
          <a:p>
            <a:endParaRPr lang="en-US" dirty="0"/>
          </a:p>
          <a:p>
            <a:endParaRPr lang="en-US" dirty="0"/>
          </a:p>
          <a:p>
            <a:pPr marL="0" indent="0">
              <a:buNone/>
            </a:pPr>
            <a:r>
              <a:rPr lang="en-US" sz="2200" i="1" dirty="0" err="1"/>
              <a:t>y</a:t>
            </a:r>
            <a:r>
              <a:rPr lang="en-US" sz="2200" i="1" baseline="-25000" dirty="0" err="1"/>
              <a:t>t</a:t>
            </a:r>
            <a:r>
              <a:rPr lang="en-US" sz="2200" i="1" dirty="0"/>
              <a:t>: Observation at time t</a:t>
            </a:r>
          </a:p>
          <a:p>
            <a:pPr marL="0" indent="0">
              <a:buNone/>
            </a:pPr>
            <a:r>
              <a:rPr lang="en-US" sz="2200" i="1" dirty="0"/>
              <a:t>p: order of the AR model (number of lags)</a:t>
            </a:r>
          </a:p>
          <a:p>
            <a:pPr marL="0" indent="0">
              <a:buNone/>
            </a:pPr>
            <a:r>
              <a:rPr lang="el-GR" sz="2200" i="1" dirty="0"/>
              <a:t>β</a:t>
            </a:r>
            <a:r>
              <a:rPr lang="en-US" sz="2200" i="1" baseline="-25000" dirty="0"/>
              <a:t>0</a:t>
            </a:r>
            <a:r>
              <a:rPr lang="en-US" sz="2200" i="1" dirty="0"/>
              <a:t>,</a:t>
            </a:r>
            <a:r>
              <a:rPr lang="el-GR" sz="2200" i="1" dirty="0"/>
              <a:t> β</a:t>
            </a:r>
            <a:r>
              <a:rPr lang="en-US" sz="2200" i="1" baseline="-25000" dirty="0"/>
              <a:t>1</a:t>
            </a:r>
            <a:r>
              <a:rPr lang="en-US" sz="2200" i="1" dirty="0"/>
              <a:t>,</a:t>
            </a:r>
            <a:r>
              <a:rPr lang="en-US" sz="2200" i="1" baseline="-25000" dirty="0"/>
              <a:t> </a:t>
            </a:r>
            <a:r>
              <a:rPr lang="el-GR" sz="2200" i="1" dirty="0"/>
              <a:t>β</a:t>
            </a:r>
            <a:r>
              <a:rPr lang="en-US" sz="2200" i="1" baseline="-25000" dirty="0"/>
              <a:t>2</a:t>
            </a:r>
            <a:r>
              <a:rPr lang="en-US" sz="2200" i="1" dirty="0"/>
              <a:t>,…</a:t>
            </a:r>
            <a:r>
              <a:rPr lang="el-GR" sz="2200" i="1" dirty="0"/>
              <a:t> β</a:t>
            </a:r>
            <a:r>
              <a:rPr lang="en-US" sz="2200" i="1" baseline="-25000" dirty="0"/>
              <a:t>p	</a:t>
            </a:r>
            <a:r>
              <a:rPr lang="en-US" sz="2200" i="1" dirty="0"/>
              <a:t>: Coefficients</a:t>
            </a:r>
          </a:p>
          <a:p>
            <a:pPr marL="0" indent="0">
              <a:buNone/>
            </a:pPr>
            <a:endParaRPr lang="en-US" sz="2200" i="1" baseline="-25000" dirty="0"/>
          </a:p>
          <a:p>
            <a:pPr marL="0" indent="0">
              <a:buNone/>
            </a:pPr>
            <a:endParaRPr lang="en-US" sz="2200" i="1" baseline="-25000" dirty="0"/>
          </a:p>
          <a:p>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3D743C-CE73-4862-956B-87879A78933B}"/>
                  </a:ext>
                </a:extLst>
              </p:cNvPr>
              <p:cNvSpPr txBox="1"/>
              <p:nvPr/>
            </p:nvSpPr>
            <p:spPr>
              <a:xfrm>
                <a:off x="231321" y="2438400"/>
                <a:ext cx="6172200" cy="767198"/>
              </a:xfrm>
              <a:prstGeom prst="rect">
                <a:avLst/>
              </a:prstGeom>
              <a:noFill/>
            </p:spPr>
            <p:txBody>
              <a:bodyPr wrap="squar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𝑡</m:t>
                        </m:r>
                        <m:r>
                          <a:rPr lang="en-US" sz="2400" i="1">
                            <a:latin typeface="Cambria Math" panose="02040503050406030204" pitchFamily="18" charset="0"/>
                          </a:rPr>
                          <m:t>−2</m:t>
                        </m:r>
                      </m:sub>
                    </m:sSub>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𝑝</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oMath>
                </a14:m>
                <a:r>
                  <a:rPr lang="en-US" sz="2400" dirty="0"/>
                  <a:t>	 </a:t>
                </a:r>
              </a:p>
            </p:txBody>
          </p:sp>
        </mc:Choice>
        <mc:Fallback xmlns="">
          <p:sp>
            <p:nvSpPr>
              <p:cNvPr id="4" name="TextBox 3">
                <a:extLst>
                  <a:ext uri="{FF2B5EF4-FFF2-40B4-BE49-F238E27FC236}">
                    <a16:creationId xmlns:a16="http://schemas.microsoft.com/office/drawing/2014/main" id="{B93D743C-CE73-4862-956B-87879A78933B}"/>
                  </a:ext>
                </a:extLst>
              </p:cNvPr>
              <p:cNvSpPr txBox="1">
                <a:spLocks noRot="1" noChangeAspect="1" noMove="1" noResize="1" noEditPoints="1" noAdjustHandles="1" noChangeArrowheads="1" noChangeShapeType="1" noTextEdit="1"/>
              </p:cNvSpPr>
              <p:nvPr/>
            </p:nvSpPr>
            <p:spPr>
              <a:xfrm>
                <a:off x="231321" y="2438400"/>
                <a:ext cx="6172200" cy="767198"/>
              </a:xfrm>
              <a:prstGeom prst="rect">
                <a:avLst/>
              </a:prstGeom>
              <a:blipFill>
                <a:blip r:embed="rId3"/>
                <a:stretch>
                  <a:fillRect l="-1779" t="-11111"/>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9829371F-7D8A-47BB-9544-BF86ED367960}"/>
              </a:ext>
            </a:extLst>
          </p:cNvPr>
          <p:cNvGraphicFramePr>
            <a:graphicFrameLocks noGrp="1"/>
          </p:cNvGraphicFramePr>
          <p:nvPr>
            <p:extLst>
              <p:ext uri="{D42A27DB-BD31-4B8C-83A1-F6EECF244321}">
                <p14:modId xmlns:p14="http://schemas.microsoft.com/office/powerpoint/2010/main" val="2805691354"/>
              </p:ext>
            </p:extLst>
          </p:nvPr>
        </p:nvGraphicFramePr>
        <p:xfrm>
          <a:off x="6074229" y="3134596"/>
          <a:ext cx="2857500" cy="2286000"/>
        </p:xfrm>
        <a:graphic>
          <a:graphicData uri="http://schemas.openxmlformats.org/drawingml/2006/table">
            <a:tbl>
              <a:tblPr/>
              <a:tblGrid>
                <a:gridCol w="1428750">
                  <a:extLst>
                    <a:ext uri="{9D8B030D-6E8A-4147-A177-3AD203B41FA5}">
                      <a16:colId xmlns:a16="http://schemas.microsoft.com/office/drawing/2014/main" val="316039557"/>
                    </a:ext>
                  </a:extLst>
                </a:gridCol>
                <a:gridCol w="1428750">
                  <a:extLst>
                    <a:ext uri="{9D8B030D-6E8A-4147-A177-3AD203B41FA5}">
                      <a16:colId xmlns:a16="http://schemas.microsoft.com/office/drawing/2014/main" val="797685533"/>
                    </a:ext>
                  </a:extLst>
                </a:gridCol>
              </a:tblGrid>
              <a:tr h="0">
                <a:tc>
                  <a:txBody>
                    <a:bodyPr/>
                    <a:lstStyle/>
                    <a:p>
                      <a:pPr algn="r" fontAlgn="ctr"/>
                      <a:r>
                        <a:rPr lang="en-US" sz="2000" b="1" dirty="0">
                          <a:effectLst/>
                        </a:rPr>
                        <a:t>Date</a:t>
                      </a:r>
                    </a:p>
                    <a:p>
                      <a:pPr algn="r" fontAlgn="ctr"/>
                      <a:r>
                        <a:rPr lang="en-US" sz="2000" b="1" dirty="0">
                          <a:effectLst/>
                        </a:rPr>
                        <a:t>1991-07-01</a:t>
                      </a:r>
                    </a:p>
                  </a:txBody>
                  <a:tcPr anchor="ctr">
                    <a:lnL>
                      <a:noFill/>
                    </a:lnL>
                    <a:lnR>
                      <a:noFill/>
                    </a:lnR>
                    <a:lnT>
                      <a:noFill/>
                    </a:lnT>
                    <a:lnB>
                      <a:noFill/>
                    </a:lnB>
                    <a:solidFill>
                      <a:srgbClr val="F5F5F5"/>
                    </a:solidFill>
                  </a:tcPr>
                </a:tc>
                <a:tc>
                  <a:txBody>
                    <a:bodyPr/>
                    <a:lstStyle/>
                    <a:p>
                      <a:pPr algn="r" fontAlgn="ctr"/>
                      <a:r>
                        <a:rPr lang="en-US" sz="2000" b="1" dirty="0">
                          <a:effectLst/>
                        </a:rPr>
                        <a:t>Sales</a:t>
                      </a:r>
                    </a:p>
                    <a:p>
                      <a:pPr algn="r" fontAlgn="ctr"/>
                      <a:r>
                        <a:rPr lang="en-US" sz="2000" dirty="0">
                          <a:effectLst/>
                        </a:rPr>
                        <a:t>3.526591</a:t>
                      </a:r>
                    </a:p>
                  </a:txBody>
                  <a:tcPr anchor="ctr">
                    <a:lnL>
                      <a:noFill/>
                    </a:lnL>
                    <a:lnR>
                      <a:noFill/>
                    </a:lnR>
                    <a:lnT>
                      <a:noFill/>
                    </a:lnT>
                    <a:lnB>
                      <a:noFill/>
                    </a:lnB>
                    <a:solidFill>
                      <a:srgbClr val="F5F5F5"/>
                    </a:solidFill>
                  </a:tcPr>
                </a:tc>
                <a:extLst>
                  <a:ext uri="{0D108BD9-81ED-4DB2-BD59-A6C34878D82A}">
                    <a16:rowId xmlns:a16="http://schemas.microsoft.com/office/drawing/2014/main" val="4241025536"/>
                  </a:ext>
                </a:extLst>
              </a:tr>
              <a:tr h="0">
                <a:tc>
                  <a:txBody>
                    <a:bodyPr/>
                    <a:lstStyle/>
                    <a:p>
                      <a:pPr algn="r" fontAlgn="ctr"/>
                      <a:r>
                        <a:rPr lang="en-US" sz="2000" b="1">
                          <a:effectLst/>
                        </a:rPr>
                        <a:t>1991-08-01</a:t>
                      </a:r>
                    </a:p>
                  </a:txBody>
                  <a:tcPr anchor="ctr">
                    <a:lnL>
                      <a:noFill/>
                    </a:lnL>
                    <a:lnR>
                      <a:noFill/>
                    </a:lnR>
                    <a:lnT>
                      <a:noFill/>
                    </a:lnT>
                    <a:lnB>
                      <a:noFill/>
                    </a:lnB>
                    <a:solidFill>
                      <a:srgbClr val="FFFFFF"/>
                    </a:solidFill>
                  </a:tcPr>
                </a:tc>
                <a:tc>
                  <a:txBody>
                    <a:bodyPr/>
                    <a:lstStyle/>
                    <a:p>
                      <a:pPr algn="r" fontAlgn="ctr"/>
                      <a:r>
                        <a:rPr lang="en-US" sz="2000">
                          <a:effectLst/>
                        </a:rPr>
                        <a:t>3.180891</a:t>
                      </a:r>
                    </a:p>
                  </a:txBody>
                  <a:tcPr anchor="ctr">
                    <a:lnL>
                      <a:noFill/>
                    </a:lnL>
                    <a:lnR>
                      <a:noFill/>
                    </a:lnR>
                    <a:lnT>
                      <a:noFill/>
                    </a:lnT>
                    <a:lnB>
                      <a:noFill/>
                    </a:lnB>
                    <a:solidFill>
                      <a:srgbClr val="FFFFFF"/>
                    </a:solidFill>
                  </a:tcPr>
                </a:tc>
                <a:extLst>
                  <a:ext uri="{0D108BD9-81ED-4DB2-BD59-A6C34878D82A}">
                    <a16:rowId xmlns:a16="http://schemas.microsoft.com/office/drawing/2014/main" val="2240723853"/>
                  </a:ext>
                </a:extLst>
              </a:tr>
              <a:tr h="0">
                <a:tc>
                  <a:txBody>
                    <a:bodyPr/>
                    <a:lstStyle/>
                    <a:p>
                      <a:pPr algn="r" fontAlgn="ctr"/>
                      <a:r>
                        <a:rPr lang="en-US" sz="2000" b="1">
                          <a:effectLst/>
                        </a:rPr>
                        <a:t>1991-09-01</a:t>
                      </a:r>
                    </a:p>
                  </a:txBody>
                  <a:tcPr anchor="ctr">
                    <a:lnL>
                      <a:noFill/>
                    </a:lnL>
                    <a:lnR>
                      <a:noFill/>
                    </a:lnR>
                    <a:lnT>
                      <a:noFill/>
                    </a:lnT>
                    <a:lnB>
                      <a:noFill/>
                    </a:lnB>
                    <a:solidFill>
                      <a:srgbClr val="F5F5F5"/>
                    </a:solidFill>
                  </a:tcPr>
                </a:tc>
                <a:tc>
                  <a:txBody>
                    <a:bodyPr/>
                    <a:lstStyle/>
                    <a:p>
                      <a:pPr algn="r" fontAlgn="ctr"/>
                      <a:r>
                        <a:rPr lang="en-US" sz="2000">
                          <a:effectLst/>
                        </a:rPr>
                        <a:t>3.252221</a:t>
                      </a:r>
                    </a:p>
                  </a:txBody>
                  <a:tcPr anchor="ctr">
                    <a:lnL>
                      <a:noFill/>
                    </a:lnL>
                    <a:lnR>
                      <a:noFill/>
                    </a:lnR>
                    <a:lnT>
                      <a:noFill/>
                    </a:lnT>
                    <a:lnB>
                      <a:noFill/>
                    </a:lnB>
                    <a:solidFill>
                      <a:srgbClr val="F5F5F5"/>
                    </a:solidFill>
                  </a:tcPr>
                </a:tc>
                <a:extLst>
                  <a:ext uri="{0D108BD9-81ED-4DB2-BD59-A6C34878D82A}">
                    <a16:rowId xmlns:a16="http://schemas.microsoft.com/office/drawing/2014/main" val="840363972"/>
                  </a:ext>
                </a:extLst>
              </a:tr>
              <a:tr h="0">
                <a:tc>
                  <a:txBody>
                    <a:bodyPr/>
                    <a:lstStyle/>
                    <a:p>
                      <a:pPr algn="r" fontAlgn="ctr"/>
                      <a:r>
                        <a:rPr lang="en-US" sz="2000" b="1">
                          <a:effectLst/>
                        </a:rPr>
                        <a:t>1991-10-01</a:t>
                      </a:r>
                    </a:p>
                  </a:txBody>
                  <a:tcPr anchor="ctr">
                    <a:lnL>
                      <a:noFill/>
                    </a:lnL>
                    <a:lnR>
                      <a:noFill/>
                    </a:lnR>
                    <a:lnT>
                      <a:noFill/>
                    </a:lnT>
                    <a:lnB>
                      <a:noFill/>
                    </a:lnB>
                    <a:solidFill>
                      <a:srgbClr val="FFFFFF"/>
                    </a:solidFill>
                  </a:tcPr>
                </a:tc>
                <a:tc>
                  <a:txBody>
                    <a:bodyPr/>
                    <a:lstStyle/>
                    <a:p>
                      <a:pPr algn="r" fontAlgn="ctr"/>
                      <a:r>
                        <a:rPr lang="en-US" sz="2000">
                          <a:effectLst/>
                        </a:rPr>
                        <a:t>3.611003</a:t>
                      </a:r>
                    </a:p>
                  </a:txBody>
                  <a:tcPr anchor="ctr">
                    <a:lnL>
                      <a:noFill/>
                    </a:lnL>
                    <a:lnR>
                      <a:noFill/>
                    </a:lnR>
                    <a:lnT>
                      <a:noFill/>
                    </a:lnT>
                    <a:lnB>
                      <a:noFill/>
                    </a:lnB>
                    <a:solidFill>
                      <a:srgbClr val="FFFFFF"/>
                    </a:solidFill>
                  </a:tcPr>
                </a:tc>
                <a:extLst>
                  <a:ext uri="{0D108BD9-81ED-4DB2-BD59-A6C34878D82A}">
                    <a16:rowId xmlns:a16="http://schemas.microsoft.com/office/drawing/2014/main" val="3033123616"/>
                  </a:ext>
                </a:extLst>
              </a:tr>
              <a:tr h="0">
                <a:tc>
                  <a:txBody>
                    <a:bodyPr/>
                    <a:lstStyle/>
                    <a:p>
                      <a:pPr algn="r" fontAlgn="ctr"/>
                      <a:r>
                        <a:rPr lang="en-US" sz="2000" b="1">
                          <a:effectLst/>
                        </a:rPr>
                        <a:t>1991-11-01</a:t>
                      </a:r>
                    </a:p>
                  </a:txBody>
                  <a:tcPr anchor="ctr">
                    <a:lnL>
                      <a:noFill/>
                    </a:lnL>
                    <a:lnR>
                      <a:noFill/>
                    </a:lnR>
                    <a:lnT>
                      <a:noFill/>
                    </a:lnT>
                    <a:lnB>
                      <a:noFill/>
                    </a:lnB>
                    <a:solidFill>
                      <a:srgbClr val="FFFFFF"/>
                    </a:solidFill>
                  </a:tcPr>
                </a:tc>
                <a:tc>
                  <a:txBody>
                    <a:bodyPr/>
                    <a:lstStyle/>
                    <a:p>
                      <a:pPr algn="r" fontAlgn="ctr"/>
                      <a:r>
                        <a:rPr lang="en-US" sz="2000" dirty="0">
                          <a:effectLst/>
                        </a:rPr>
                        <a:t>3.565869</a:t>
                      </a:r>
                    </a:p>
                  </a:txBody>
                  <a:tcPr anchor="ctr">
                    <a:lnL>
                      <a:noFill/>
                    </a:lnL>
                    <a:lnR>
                      <a:noFill/>
                    </a:lnR>
                    <a:lnT>
                      <a:noFill/>
                    </a:lnT>
                    <a:lnB>
                      <a:noFill/>
                    </a:lnB>
                    <a:solidFill>
                      <a:srgbClr val="FFFFFF"/>
                    </a:solidFill>
                  </a:tcPr>
                </a:tc>
                <a:extLst>
                  <a:ext uri="{0D108BD9-81ED-4DB2-BD59-A6C34878D82A}">
                    <a16:rowId xmlns:a16="http://schemas.microsoft.com/office/drawing/2014/main" val="2078337787"/>
                  </a:ext>
                </a:extLst>
              </a:tr>
            </a:tbl>
          </a:graphicData>
        </a:graphic>
      </p:graphicFrame>
    </p:spTree>
    <p:extLst>
      <p:ext uri="{BB962C8B-B14F-4D97-AF65-F5344CB8AC3E}">
        <p14:creationId xmlns:p14="http://schemas.microsoft.com/office/powerpoint/2010/main" val="152705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42B1-A9A9-4469-AFC9-7E97AEB29AD9}"/>
              </a:ext>
            </a:extLst>
          </p:cNvPr>
          <p:cNvSpPr>
            <a:spLocks noGrp="1"/>
          </p:cNvSpPr>
          <p:nvPr>
            <p:ph type="title"/>
          </p:nvPr>
        </p:nvSpPr>
        <p:spPr>
          <a:xfrm>
            <a:off x="457200" y="141564"/>
            <a:ext cx="8229600" cy="487362"/>
          </a:xfrm>
        </p:spPr>
        <p:txBody>
          <a:bodyPr>
            <a:normAutofit fontScale="90000"/>
          </a:bodyPr>
          <a:lstStyle/>
          <a:p>
            <a:r>
              <a:rPr lang="en-US" b="0" dirty="0">
                <a:solidFill>
                  <a:srgbClr val="0070C0"/>
                </a:solidFill>
              </a:rPr>
              <a:t>Auto Correlation Plots </a:t>
            </a:r>
          </a:p>
        </p:txBody>
      </p:sp>
      <p:pic>
        <p:nvPicPr>
          <p:cNvPr id="4" name="Content Placeholder 3">
            <a:extLst>
              <a:ext uri="{FF2B5EF4-FFF2-40B4-BE49-F238E27FC236}">
                <a16:creationId xmlns:a16="http://schemas.microsoft.com/office/drawing/2014/main" id="{9627E157-8751-4BCC-996E-222DD459CB74}"/>
              </a:ext>
            </a:extLst>
          </p:cNvPr>
          <p:cNvPicPr>
            <a:picLocks noGrp="1" noChangeAspect="1"/>
          </p:cNvPicPr>
          <p:nvPr>
            <p:ph idx="1"/>
          </p:nvPr>
        </p:nvPicPr>
        <p:blipFill>
          <a:blip r:embed="rId2"/>
          <a:stretch>
            <a:fillRect/>
          </a:stretch>
        </p:blipFill>
        <p:spPr>
          <a:xfrm>
            <a:off x="2057400" y="1066800"/>
            <a:ext cx="5275624" cy="5109344"/>
          </a:xfrm>
          <a:prstGeom prst="rect">
            <a:avLst/>
          </a:prstGeom>
        </p:spPr>
      </p:pic>
    </p:spTree>
    <p:extLst>
      <p:ext uri="{BB962C8B-B14F-4D97-AF65-F5344CB8AC3E}">
        <p14:creationId xmlns:p14="http://schemas.microsoft.com/office/powerpoint/2010/main" val="381718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85FB-D554-4780-B5EB-4BB88C3DB60F}"/>
              </a:ext>
            </a:extLst>
          </p:cNvPr>
          <p:cNvSpPr>
            <a:spLocks noGrp="1"/>
          </p:cNvSpPr>
          <p:nvPr>
            <p:ph type="title"/>
          </p:nvPr>
        </p:nvSpPr>
        <p:spPr>
          <a:xfrm>
            <a:off x="457200" y="228600"/>
            <a:ext cx="8229600" cy="609600"/>
          </a:xfrm>
        </p:spPr>
        <p:txBody>
          <a:bodyPr>
            <a:normAutofit fontScale="90000"/>
          </a:bodyPr>
          <a:lstStyle/>
          <a:p>
            <a:r>
              <a:rPr lang="en-US" b="0" dirty="0">
                <a:solidFill>
                  <a:srgbClr val="0070C0"/>
                </a:solidFill>
              </a:rPr>
              <a:t>Moving Average Modeling</a:t>
            </a:r>
          </a:p>
        </p:txBody>
      </p:sp>
      <p:sp>
        <p:nvSpPr>
          <p:cNvPr id="3" name="Content Placeholder 2">
            <a:extLst>
              <a:ext uri="{FF2B5EF4-FFF2-40B4-BE49-F238E27FC236}">
                <a16:creationId xmlns:a16="http://schemas.microsoft.com/office/drawing/2014/main" id="{282BE404-FD89-4683-83EE-F0B2989BB754}"/>
              </a:ext>
            </a:extLst>
          </p:cNvPr>
          <p:cNvSpPr>
            <a:spLocks noGrp="1"/>
          </p:cNvSpPr>
          <p:nvPr>
            <p:ph idx="1"/>
          </p:nvPr>
        </p:nvSpPr>
        <p:spPr>
          <a:xfrm>
            <a:off x="190500" y="978507"/>
            <a:ext cx="8763000" cy="5338447"/>
          </a:xfrm>
        </p:spPr>
        <p:txBody>
          <a:bodyPr/>
          <a:lstStyle/>
          <a:p>
            <a:r>
              <a:rPr lang="en-US" dirty="0"/>
              <a:t>Current values are regressed upon error terms from the AR model</a:t>
            </a:r>
          </a:p>
          <a:p>
            <a:endParaRPr lang="en-US" dirty="0"/>
          </a:p>
          <a:p>
            <a:endParaRPr lang="en-US" dirty="0"/>
          </a:p>
          <a:p>
            <a:pPr marL="0" indent="0">
              <a:buNone/>
            </a:pPr>
            <a:endParaRPr lang="en-US" sz="2200" i="1" dirty="0"/>
          </a:p>
          <a:p>
            <a:endParaRPr lang="en-US" dirty="0"/>
          </a:p>
          <a:p>
            <a:pPr marL="0" indent="0">
              <a:buNone/>
            </a:pPr>
            <a:endParaRPr lang="en-US" dirty="0"/>
          </a:p>
          <a:p>
            <a:pPr marL="0" indent="0">
              <a:buNone/>
            </a:pPr>
            <a:r>
              <a:rPr lang="en-US" sz="2200" b="1" i="1" dirty="0"/>
              <a:t>From the AR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3D743C-CE73-4862-956B-87879A78933B}"/>
                  </a:ext>
                </a:extLst>
              </p:cNvPr>
              <p:cNvSpPr txBox="1"/>
              <p:nvPr/>
            </p:nvSpPr>
            <p:spPr>
              <a:xfrm>
                <a:off x="593271" y="2133600"/>
                <a:ext cx="6705600" cy="431015"/>
              </a:xfrm>
              <a:prstGeom prst="rect">
                <a:avLst/>
              </a:prstGeom>
              <a:noFill/>
            </p:spPr>
            <p:txBody>
              <a:bodyPr wrap="square" lIns="0" tIns="0" rIns="0" bIns="0" rtlCol="0">
                <a:spAutoFit/>
              </a:bodyPr>
              <a:lstStyle/>
              <a:p>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𝑡</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𝛼</m:t>
                        </m:r>
                      </m:e>
                      <m:sub>
                        <m:r>
                          <a:rPr lang="en-US" sz="2600" b="0" i="1" smtClean="0">
                            <a:latin typeface="Cambria Math" panose="02040503050406030204" pitchFamily="18" charset="0"/>
                          </a:rPr>
                          <m:t>0</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𝜖</m:t>
                            </m:r>
                          </m:e>
                          <m:sub>
                            <m:r>
                              <a:rPr lang="en-US" sz="2600" i="1">
                                <a:latin typeface="Cambria Math" panose="02040503050406030204" pitchFamily="18" charset="0"/>
                              </a:rPr>
                              <m:t>𝑡</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e>
                      <m:sub>
                        <m:r>
                          <a:rPr lang="en-US" sz="2600" b="0" i="1" smtClean="0">
                            <a:latin typeface="Cambria Math" panose="02040503050406030204" pitchFamily="18" charset="0"/>
                            <a:ea typeface="Cambria Math" panose="02040503050406030204" pitchFamily="18" charset="0"/>
                          </a:rPr>
                          <m:t>1</m:t>
                        </m:r>
                      </m:sub>
                    </m:sSub>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𝜖</m:t>
                        </m:r>
                      </m:e>
                      <m:sub>
                        <m:r>
                          <a:rPr lang="en-US" sz="2600" b="0" i="1" smtClean="0">
                            <a:latin typeface="Cambria Math" panose="02040503050406030204" pitchFamily="18" charset="0"/>
                          </a:rPr>
                          <m:t>𝑡</m:t>
                        </m:r>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𝛼</m:t>
                        </m:r>
                      </m:e>
                      <m:sub>
                        <m:r>
                          <a:rPr lang="en-US" sz="2600" b="0" i="1" smtClean="0">
                            <a:latin typeface="Cambria Math" panose="02040503050406030204" pitchFamily="18" charset="0"/>
                            <a:ea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𝜖</m:t>
                        </m:r>
                      </m:e>
                      <m:sub>
                        <m:r>
                          <a:rPr lang="en-US" sz="2600" i="1">
                            <a:latin typeface="Cambria Math" panose="02040503050406030204" pitchFamily="18" charset="0"/>
                          </a:rPr>
                          <m:t>𝑡</m:t>
                        </m:r>
                        <m:r>
                          <a:rPr lang="en-US" sz="2600" i="1">
                            <a:latin typeface="Cambria Math" panose="02040503050406030204" pitchFamily="18" charset="0"/>
                          </a:rPr>
                          <m:t>−2</m:t>
                        </m:r>
                      </m:sub>
                    </m:sSub>
                  </m:oMath>
                </a14:m>
                <a:r>
                  <a:rPr lang="en-US" sz="2600" dirty="0"/>
                  <a:t>+….	+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𝛼</m:t>
                        </m:r>
                      </m:e>
                      <m:sub>
                        <m:r>
                          <a:rPr lang="en-US" sz="2600" b="0" i="1" smtClean="0">
                            <a:latin typeface="Cambria Math" panose="02040503050406030204" pitchFamily="18" charset="0"/>
                            <a:ea typeface="Cambria Math" panose="02040503050406030204" pitchFamily="18" charset="0"/>
                          </a:rPr>
                          <m:t>𝑞</m:t>
                        </m:r>
                      </m:sub>
                    </m:sSub>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𝜖</m:t>
                        </m:r>
                      </m:e>
                      <m:sub>
                        <m:r>
                          <a:rPr lang="en-US" sz="2600" i="1">
                            <a:latin typeface="Cambria Math" panose="02040503050406030204" pitchFamily="18" charset="0"/>
                          </a:rPr>
                          <m:t>𝑡</m:t>
                        </m:r>
                        <m:r>
                          <a:rPr lang="en-US" sz="2600" i="1">
                            <a:latin typeface="Cambria Math" panose="02040503050406030204" pitchFamily="18" charset="0"/>
                          </a:rPr>
                          <m:t>−</m:t>
                        </m:r>
                        <m:r>
                          <a:rPr lang="en-US" sz="2600" b="0" i="1" smtClean="0">
                            <a:latin typeface="Cambria Math" panose="02040503050406030204" pitchFamily="18" charset="0"/>
                          </a:rPr>
                          <m:t>𝑞</m:t>
                        </m:r>
                      </m:sub>
                    </m:sSub>
                  </m:oMath>
                </a14:m>
                <a:r>
                  <a:rPr lang="en-US" sz="2600" dirty="0"/>
                  <a:t> </a:t>
                </a:r>
              </a:p>
            </p:txBody>
          </p:sp>
        </mc:Choice>
        <mc:Fallback xmlns="">
          <p:sp>
            <p:nvSpPr>
              <p:cNvPr id="4" name="TextBox 3">
                <a:extLst>
                  <a:ext uri="{FF2B5EF4-FFF2-40B4-BE49-F238E27FC236}">
                    <a16:creationId xmlns:a16="http://schemas.microsoft.com/office/drawing/2014/main" id="{B93D743C-CE73-4862-956B-87879A78933B}"/>
                  </a:ext>
                </a:extLst>
              </p:cNvPr>
              <p:cNvSpPr txBox="1">
                <a:spLocks noRot="1" noChangeAspect="1" noMove="1" noResize="1" noEditPoints="1" noAdjustHandles="1" noChangeArrowheads="1" noChangeShapeType="1" noTextEdit="1"/>
              </p:cNvSpPr>
              <p:nvPr/>
            </p:nvSpPr>
            <p:spPr>
              <a:xfrm>
                <a:off x="593271" y="2133600"/>
                <a:ext cx="6705600" cy="431015"/>
              </a:xfrm>
              <a:prstGeom prst="rect">
                <a:avLst/>
              </a:prstGeom>
              <a:blipFill>
                <a:blip r:embed="rId2"/>
                <a:stretch>
                  <a:fillRect t="-22535" b="-39437"/>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C5FBAE55-4129-483B-A78D-8FFAFE1AF8F9}"/>
              </a:ext>
            </a:extLst>
          </p:cNvPr>
          <p:cNvSpPr/>
          <p:nvPr/>
        </p:nvSpPr>
        <p:spPr>
          <a:xfrm>
            <a:off x="424543" y="2892867"/>
            <a:ext cx="6852557" cy="1785104"/>
          </a:xfrm>
          <a:prstGeom prst="rect">
            <a:avLst/>
          </a:prstGeom>
        </p:spPr>
        <p:txBody>
          <a:bodyPr wrap="square">
            <a:spAutoFit/>
          </a:bodyPr>
          <a:lstStyle/>
          <a:p>
            <a:r>
              <a:rPr lang="en-US" sz="2200" i="1" dirty="0" err="1"/>
              <a:t>y</a:t>
            </a:r>
            <a:r>
              <a:rPr lang="en-US" sz="2200" i="1" baseline="-25000" dirty="0" err="1"/>
              <a:t>t</a:t>
            </a:r>
            <a:r>
              <a:rPr lang="en-US" sz="2200" i="1" dirty="0"/>
              <a:t>: Observation at time t</a:t>
            </a:r>
          </a:p>
          <a:p>
            <a:r>
              <a:rPr lang="en-US" sz="2200" i="1" dirty="0"/>
              <a:t>ɛ</a:t>
            </a:r>
            <a:r>
              <a:rPr lang="en-US" sz="2200" i="1" baseline="-25000" dirty="0"/>
              <a:t>t</a:t>
            </a:r>
            <a:r>
              <a:rPr lang="en-US" sz="2200" i="1" dirty="0"/>
              <a:t>: Error term at time t</a:t>
            </a:r>
          </a:p>
          <a:p>
            <a:r>
              <a:rPr lang="en-US" sz="2200" i="1" dirty="0"/>
              <a:t>q: order of the MA model</a:t>
            </a:r>
          </a:p>
          <a:p>
            <a:r>
              <a:rPr lang="el-GR" sz="2200" i="1" dirty="0"/>
              <a:t>α</a:t>
            </a:r>
            <a:r>
              <a:rPr lang="en-US" sz="2200" i="1" baseline="-25000" dirty="0"/>
              <a:t>0</a:t>
            </a:r>
            <a:r>
              <a:rPr lang="en-US" sz="2200" i="1" dirty="0"/>
              <a:t>,</a:t>
            </a:r>
            <a:r>
              <a:rPr lang="el-GR" sz="2200" i="1" dirty="0"/>
              <a:t> α </a:t>
            </a:r>
            <a:r>
              <a:rPr lang="en-US" sz="2200" i="1" baseline="-25000" dirty="0"/>
              <a:t>1</a:t>
            </a:r>
            <a:r>
              <a:rPr lang="en-US" sz="2200" i="1" dirty="0"/>
              <a:t>,</a:t>
            </a:r>
            <a:r>
              <a:rPr lang="en-US" sz="2200" i="1" baseline="-25000" dirty="0"/>
              <a:t> </a:t>
            </a:r>
            <a:r>
              <a:rPr lang="el-GR" sz="2200" i="1" dirty="0"/>
              <a:t>α </a:t>
            </a:r>
            <a:r>
              <a:rPr lang="en-US" sz="2200" i="1" baseline="-25000" dirty="0"/>
              <a:t>2</a:t>
            </a:r>
            <a:r>
              <a:rPr lang="en-US" sz="2200" i="1" dirty="0"/>
              <a:t>,…</a:t>
            </a:r>
            <a:r>
              <a:rPr lang="el-GR" sz="2200" i="1" dirty="0"/>
              <a:t> α </a:t>
            </a:r>
            <a:r>
              <a:rPr lang="en-US" sz="2200" i="1" baseline="-25000" dirty="0"/>
              <a:t>p	</a:t>
            </a:r>
            <a:r>
              <a:rPr lang="en-US" sz="2200" i="1" dirty="0"/>
              <a:t>: Coefficients</a:t>
            </a:r>
          </a:p>
          <a:p>
            <a:endParaRPr lang="en-US" sz="2200" i="1"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5BC22C-F2CA-4512-9117-4CE5F37403E1}"/>
                  </a:ext>
                </a:extLst>
              </p:cNvPr>
              <p:cNvSpPr txBox="1"/>
              <p:nvPr/>
            </p:nvSpPr>
            <p:spPr>
              <a:xfrm>
                <a:off x="288471" y="5232113"/>
                <a:ext cx="7418614" cy="795731"/>
              </a:xfrm>
              <a:prstGeom prst="rect">
                <a:avLst/>
              </a:prstGeom>
              <a:noFill/>
            </p:spPr>
            <p:txBody>
              <a:bodyPr wrap="squar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𝑡</m:t>
                        </m:r>
                        <m:r>
                          <a:rPr lang="en-US" sz="2400" i="1">
                            <a:latin typeface="Cambria Math" panose="02040503050406030204" pitchFamily="18" charset="0"/>
                          </a:rPr>
                          <m:t>−2</m:t>
                        </m:r>
                      </m:sub>
                    </m:sSub>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𝑝</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oMath>
                </a14:m>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r>
                          <a:rPr lang="en-US" sz="2400" i="1">
                            <a:latin typeface="Cambria Math" panose="02040503050406030204" pitchFamily="18" charset="0"/>
                          </a:rPr>
                          <m:t>−3</m:t>
                        </m:r>
                      </m:sub>
                    </m:sSub>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𝑝</m:t>
                        </m:r>
                        <m:r>
                          <a:rPr lang="en-US" sz="2400" b="0" i="1" smtClean="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i="1">
                        <a:latin typeface="Cambria Math" panose="02040503050406030204" pitchFamily="18" charset="0"/>
                      </a:rPr>
                      <m:t> </m:t>
                    </m:r>
                  </m:oMath>
                </a14:m>
                <a:r>
                  <a:rPr lang="en-US" sz="2400" dirty="0"/>
                  <a:t>	 </a:t>
                </a:r>
              </a:p>
            </p:txBody>
          </p:sp>
        </mc:Choice>
        <mc:Fallback xmlns="">
          <p:sp>
            <p:nvSpPr>
              <p:cNvPr id="6" name="TextBox 5">
                <a:extLst>
                  <a:ext uri="{FF2B5EF4-FFF2-40B4-BE49-F238E27FC236}">
                    <a16:creationId xmlns:a16="http://schemas.microsoft.com/office/drawing/2014/main" id="{F55BC22C-F2CA-4512-9117-4CE5F37403E1}"/>
                  </a:ext>
                </a:extLst>
              </p:cNvPr>
              <p:cNvSpPr txBox="1">
                <a:spLocks noRot="1" noChangeAspect="1" noMove="1" noResize="1" noEditPoints="1" noAdjustHandles="1" noChangeArrowheads="1" noChangeShapeType="1" noTextEdit="1"/>
              </p:cNvSpPr>
              <p:nvPr/>
            </p:nvSpPr>
            <p:spPr>
              <a:xfrm>
                <a:off x="288471" y="5232113"/>
                <a:ext cx="7418614" cy="795731"/>
              </a:xfrm>
              <a:prstGeom prst="rect">
                <a:avLst/>
              </a:prstGeom>
              <a:blipFill>
                <a:blip r:embed="rId3"/>
                <a:stretch>
                  <a:fillRect l="-1479" t="-10687" b="-19084"/>
                </a:stretch>
              </a:blipFill>
            </p:spPr>
            <p:txBody>
              <a:bodyPr/>
              <a:lstStyle/>
              <a:p>
                <a:r>
                  <a:rPr lang="en-US">
                    <a:noFill/>
                  </a:rPr>
                  <a:t> </a:t>
                </a:r>
              </a:p>
            </p:txBody>
          </p:sp>
        </mc:Fallback>
      </mc:AlternateContent>
    </p:spTree>
    <p:extLst>
      <p:ext uri="{BB962C8B-B14F-4D97-AF65-F5344CB8AC3E}">
        <p14:creationId xmlns:p14="http://schemas.microsoft.com/office/powerpoint/2010/main" val="214190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2E35-BD21-4E60-9DBF-2CA2ACE46562}"/>
              </a:ext>
            </a:extLst>
          </p:cNvPr>
          <p:cNvSpPr>
            <a:spLocks noGrp="1"/>
          </p:cNvSpPr>
          <p:nvPr>
            <p:ph type="title"/>
          </p:nvPr>
        </p:nvSpPr>
        <p:spPr>
          <a:xfrm>
            <a:off x="370120" y="0"/>
            <a:ext cx="8229600" cy="643637"/>
          </a:xfrm>
        </p:spPr>
        <p:txBody>
          <a:bodyPr>
            <a:normAutofit fontScale="90000"/>
          </a:bodyPr>
          <a:lstStyle/>
          <a:p>
            <a:r>
              <a:rPr lang="en-US" b="0" dirty="0">
                <a:solidFill>
                  <a:srgbClr val="0070C0"/>
                </a:solidFill>
              </a:rPr>
              <a:t>ARMA</a:t>
            </a:r>
          </a:p>
        </p:txBody>
      </p:sp>
      <p:sp>
        <p:nvSpPr>
          <p:cNvPr id="3" name="Content Placeholder 2">
            <a:extLst>
              <a:ext uri="{FF2B5EF4-FFF2-40B4-BE49-F238E27FC236}">
                <a16:creationId xmlns:a16="http://schemas.microsoft.com/office/drawing/2014/main" id="{F317C623-D76B-4843-8AFE-77B8FB5BC3F3}"/>
              </a:ext>
            </a:extLst>
          </p:cNvPr>
          <p:cNvSpPr>
            <a:spLocks noGrp="1"/>
          </p:cNvSpPr>
          <p:nvPr>
            <p:ph idx="1"/>
          </p:nvPr>
        </p:nvSpPr>
        <p:spPr>
          <a:xfrm>
            <a:off x="346057" y="867905"/>
            <a:ext cx="8229600" cy="5052448"/>
          </a:xfrm>
        </p:spPr>
        <p:txBody>
          <a:bodyPr>
            <a:normAutofit fontScale="85000" lnSpcReduction="10000"/>
          </a:bodyPr>
          <a:lstStyle/>
          <a:p>
            <a:r>
              <a:rPr lang="en-US" b="0" dirty="0">
                <a:solidFill>
                  <a:srgbClr val="0070C0"/>
                </a:solidFill>
              </a:rPr>
              <a:t>ARMA (</a:t>
            </a:r>
            <a:r>
              <a:rPr lang="en-US" b="0">
                <a:solidFill>
                  <a:srgbClr val="0070C0"/>
                </a:solidFill>
              </a:rPr>
              <a:t>Autoregressive moving </a:t>
            </a:r>
            <a:r>
              <a:rPr lang="en-US" b="0" dirty="0">
                <a:solidFill>
                  <a:srgbClr val="0070C0"/>
                </a:solidFill>
              </a:rPr>
              <a:t>average) </a:t>
            </a:r>
            <a:r>
              <a:rPr lang="en-US" b="0" dirty="0"/>
              <a:t>is a powerful technique to perform forecasting on time-series</a:t>
            </a:r>
          </a:p>
          <a:p>
            <a:pPr lvl="1"/>
            <a:r>
              <a:rPr lang="en-US" dirty="0"/>
              <a:t>Belongs to the class of statistical models that have outputs linearly dependent on their own prior values</a:t>
            </a:r>
          </a:p>
          <a:p>
            <a:pPr lvl="1"/>
            <a:r>
              <a:rPr lang="en-US" b="0" dirty="0"/>
              <a:t>Exponential smoothing can be treate</a:t>
            </a:r>
            <a:r>
              <a:rPr lang="en-US" dirty="0"/>
              <a:t>d as a special case of ARIMA</a:t>
            </a:r>
            <a:endParaRPr lang="en-US" b="0" dirty="0"/>
          </a:p>
          <a:p>
            <a:endParaRPr lang="en-US" b="0" dirty="0"/>
          </a:p>
          <a:p>
            <a:r>
              <a:rPr lang="en-US" b="0" dirty="0"/>
              <a:t>Past or previous time data is regressed to predict current (or future time) data pattern</a:t>
            </a:r>
          </a:p>
          <a:p>
            <a:endParaRPr lang="en-US" dirty="0"/>
          </a:p>
          <a:p>
            <a:r>
              <a:rPr lang="en-US" b="0" dirty="0"/>
              <a:t>Combination of both AR and MA models</a:t>
            </a:r>
          </a:p>
          <a:p>
            <a:endParaRPr lang="en-US" b="0" dirty="0"/>
          </a:p>
          <a:p>
            <a:endParaRPr lang="en-US" dirty="0"/>
          </a:p>
        </p:txBody>
      </p:sp>
      <p:sp>
        <p:nvSpPr>
          <p:cNvPr id="4" name="Slide Number Placeholder 3">
            <a:extLst>
              <a:ext uri="{FF2B5EF4-FFF2-40B4-BE49-F238E27FC236}">
                <a16:creationId xmlns:a16="http://schemas.microsoft.com/office/drawing/2014/main" id="{6DA41AFE-A104-4364-8D94-D87941769D66}"/>
              </a:ext>
            </a:extLst>
          </p:cNvPr>
          <p:cNvSpPr>
            <a:spLocks noGrp="1"/>
          </p:cNvSpPr>
          <p:nvPr>
            <p:ph type="sldNum" sz="quarter" idx="4"/>
          </p:nvPr>
        </p:nvSpPr>
        <p:spPr/>
        <p:txBody>
          <a:bodyPr/>
          <a:lstStyle/>
          <a:p>
            <a:fld id="{38CFBFC5-68E7-4431-8625-A5845C183C00}" type="slidenum">
              <a:rPr lang="en-US" smtClean="0"/>
              <a:pPr/>
              <a:t>17</a:t>
            </a:fld>
            <a:endParaRPr lang="en-US" dirty="0"/>
          </a:p>
        </p:txBody>
      </p:sp>
    </p:spTree>
    <p:extLst>
      <p:ext uri="{BB962C8B-B14F-4D97-AF65-F5344CB8AC3E}">
        <p14:creationId xmlns:p14="http://schemas.microsoft.com/office/powerpoint/2010/main" val="86122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38CFBFC5-68E7-4431-8625-A5845C183C00}" type="slidenum">
              <a:rPr lang="en-US" smtClean="0"/>
              <a:pPr/>
              <a:t>18</a:t>
            </a:fld>
            <a:endParaRPr lang="en-US" dirty="0"/>
          </a:p>
        </p:txBody>
      </p:sp>
      <p:pic>
        <p:nvPicPr>
          <p:cNvPr id="7" name="Picture 6"/>
          <p:cNvPicPr>
            <a:picLocks noChangeAspect="1"/>
          </p:cNvPicPr>
          <p:nvPr/>
        </p:nvPicPr>
        <p:blipFill>
          <a:blip r:embed="rId2"/>
          <a:stretch>
            <a:fillRect/>
          </a:stretch>
        </p:blipFill>
        <p:spPr>
          <a:xfrm>
            <a:off x="788281" y="1290681"/>
            <a:ext cx="2974695" cy="2084648"/>
          </a:xfrm>
          <a:prstGeom prst="rect">
            <a:avLst/>
          </a:prstGeom>
        </p:spPr>
      </p:pic>
      <p:pic>
        <p:nvPicPr>
          <p:cNvPr id="8" name="Picture 7"/>
          <p:cNvPicPr>
            <a:picLocks noChangeAspect="1"/>
          </p:cNvPicPr>
          <p:nvPr/>
        </p:nvPicPr>
        <p:blipFill>
          <a:blip r:embed="rId3"/>
          <a:stretch>
            <a:fillRect/>
          </a:stretch>
        </p:blipFill>
        <p:spPr>
          <a:xfrm>
            <a:off x="694228" y="4075944"/>
            <a:ext cx="2974695" cy="2103076"/>
          </a:xfrm>
          <a:prstGeom prst="rect">
            <a:avLst/>
          </a:prstGeom>
        </p:spPr>
      </p:pic>
      <p:sp>
        <p:nvSpPr>
          <p:cNvPr id="10" name="TextBox 9"/>
          <p:cNvSpPr txBox="1"/>
          <p:nvPr/>
        </p:nvSpPr>
        <p:spPr>
          <a:xfrm>
            <a:off x="1468075" y="2831388"/>
            <a:ext cx="1366080" cy="369332"/>
          </a:xfrm>
          <a:prstGeom prst="rect">
            <a:avLst/>
          </a:prstGeom>
          <a:noFill/>
        </p:spPr>
        <p:txBody>
          <a:bodyPr wrap="none" rtlCol="0">
            <a:spAutoFit/>
          </a:bodyPr>
          <a:lstStyle/>
          <a:p>
            <a:r>
              <a:rPr lang="en-US" b="1" dirty="0"/>
              <a:t>No Anomaly</a:t>
            </a:r>
          </a:p>
        </p:txBody>
      </p:sp>
      <p:pic>
        <p:nvPicPr>
          <p:cNvPr id="11" name="Picture 10"/>
          <p:cNvPicPr>
            <a:picLocks noChangeAspect="1"/>
          </p:cNvPicPr>
          <p:nvPr/>
        </p:nvPicPr>
        <p:blipFill>
          <a:blip r:embed="rId4"/>
          <a:stretch>
            <a:fillRect/>
          </a:stretch>
        </p:blipFill>
        <p:spPr>
          <a:xfrm>
            <a:off x="6365509" y="1217137"/>
            <a:ext cx="2447170" cy="2043098"/>
          </a:xfrm>
          <a:prstGeom prst="rect">
            <a:avLst/>
          </a:prstGeom>
        </p:spPr>
      </p:pic>
      <p:pic>
        <p:nvPicPr>
          <p:cNvPr id="12" name="Picture 11"/>
          <p:cNvPicPr>
            <a:picLocks noChangeAspect="1"/>
          </p:cNvPicPr>
          <p:nvPr/>
        </p:nvPicPr>
        <p:blipFill>
          <a:blip r:embed="rId5"/>
          <a:stretch>
            <a:fillRect/>
          </a:stretch>
        </p:blipFill>
        <p:spPr>
          <a:xfrm>
            <a:off x="6345532" y="4266150"/>
            <a:ext cx="2623370" cy="1976674"/>
          </a:xfrm>
          <a:prstGeom prst="rect">
            <a:avLst/>
          </a:prstGeom>
        </p:spPr>
      </p:pic>
      <p:sp>
        <p:nvSpPr>
          <p:cNvPr id="13" name="TextBox 12"/>
          <p:cNvSpPr txBox="1"/>
          <p:nvPr/>
        </p:nvSpPr>
        <p:spPr>
          <a:xfrm>
            <a:off x="1276262" y="3785978"/>
            <a:ext cx="1886094" cy="369332"/>
          </a:xfrm>
          <a:prstGeom prst="rect">
            <a:avLst/>
          </a:prstGeom>
          <a:noFill/>
        </p:spPr>
        <p:txBody>
          <a:bodyPr wrap="none" rtlCol="0">
            <a:spAutoFit/>
          </a:bodyPr>
          <a:lstStyle/>
          <a:p>
            <a:r>
              <a:rPr lang="en-US" b="1" dirty="0"/>
              <a:t>ARIMA prediction</a:t>
            </a:r>
          </a:p>
        </p:txBody>
      </p:sp>
      <p:sp>
        <p:nvSpPr>
          <p:cNvPr id="14" name="TextBox 13"/>
          <p:cNvSpPr txBox="1"/>
          <p:nvPr/>
        </p:nvSpPr>
        <p:spPr>
          <a:xfrm>
            <a:off x="1199984" y="858783"/>
            <a:ext cx="1578509" cy="369332"/>
          </a:xfrm>
          <a:prstGeom prst="rect">
            <a:avLst/>
          </a:prstGeom>
          <a:noFill/>
        </p:spPr>
        <p:txBody>
          <a:bodyPr wrap="none" rtlCol="0">
            <a:spAutoFit/>
          </a:bodyPr>
          <a:lstStyle/>
          <a:p>
            <a:r>
              <a:rPr lang="en-US" b="1" dirty="0"/>
              <a:t>Observed data</a:t>
            </a:r>
          </a:p>
        </p:txBody>
      </p:sp>
      <p:sp>
        <p:nvSpPr>
          <p:cNvPr id="15" name="TextBox 14"/>
          <p:cNvSpPr txBox="1"/>
          <p:nvPr/>
        </p:nvSpPr>
        <p:spPr>
          <a:xfrm>
            <a:off x="6738397" y="2816035"/>
            <a:ext cx="1037463" cy="369332"/>
          </a:xfrm>
          <a:prstGeom prst="rect">
            <a:avLst/>
          </a:prstGeom>
          <a:noFill/>
        </p:spPr>
        <p:txBody>
          <a:bodyPr wrap="none" rtlCol="0">
            <a:spAutoFit/>
          </a:bodyPr>
          <a:lstStyle/>
          <a:p>
            <a:r>
              <a:rPr lang="en-US" b="1" dirty="0"/>
              <a:t>Anomaly</a:t>
            </a:r>
          </a:p>
        </p:txBody>
      </p:sp>
      <p:cxnSp>
        <p:nvCxnSpPr>
          <p:cNvPr id="17" name="Straight Arrow Connector 16"/>
          <p:cNvCxnSpPr>
            <a:cxnSpLocks/>
            <a:stCxn id="30" idx="3"/>
          </p:cNvCxnSpPr>
          <p:nvPr/>
        </p:nvCxnSpPr>
        <p:spPr>
          <a:xfrm flipV="1">
            <a:off x="6713714" y="3185367"/>
            <a:ext cx="441047" cy="7239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7F3F61C-1988-4000-B95B-9582A74F9AB2}"/>
              </a:ext>
            </a:extLst>
          </p:cNvPr>
          <p:cNvSpPr txBox="1"/>
          <p:nvPr/>
        </p:nvSpPr>
        <p:spPr>
          <a:xfrm rot="-5400000">
            <a:off x="-542577" y="2094987"/>
            <a:ext cx="2103076" cy="369332"/>
          </a:xfrm>
          <a:prstGeom prst="rect">
            <a:avLst/>
          </a:prstGeom>
          <a:noFill/>
        </p:spPr>
        <p:txBody>
          <a:bodyPr wrap="none" rtlCol="0">
            <a:spAutoFit/>
          </a:bodyPr>
          <a:lstStyle/>
          <a:p>
            <a:r>
              <a:rPr lang="en-US" b="1" dirty="0"/>
              <a:t>CPU Utilization Rate</a:t>
            </a:r>
          </a:p>
        </p:txBody>
      </p:sp>
      <p:sp>
        <p:nvSpPr>
          <p:cNvPr id="18" name="TextBox 17">
            <a:extLst>
              <a:ext uri="{FF2B5EF4-FFF2-40B4-BE49-F238E27FC236}">
                <a16:creationId xmlns:a16="http://schemas.microsoft.com/office/drawing/2014/main" id="{68767081-7C23-4D18-8FCE-AF1EB385AAF9}"/>
              </a:ext>
            </a:extLst>
          </p:cNvPr>
          <p:cNvSpPr txBox="1"/>
          <p:nvPr/>
        </p:nvSpPr>
        <p:spPr>
          <a:xfrm rot="-5400000">
            <a:off x="-542577" y="4789174"/>
            <a:ext cx="2103076" cy="369332"/>
          </a:xfrm>
          <a:prstGeom prst="rect">
            <a:avLst/>
          </a:prstGeom>
          <a:noFill/>
        </p:spPr>
        <p:txBody>
          <a:bodyPr wrap="none" rtlCol="0">
            <a:spAutoFit/>
          </a:bodyPr>
          <a:lstStyle/>
          <a:p>
            <a:r>
              <a:rPr lang="en-US" b="1" dirty="0"/>
              <a:t>CPU Utilization Rate</a:t>
            </a:r>
          </a:p>
        </p:txBody>
      </p:sp>
      <p:sp>
        <p:nvSpPr>
          <p:cNvPr id="19" name="TextBox 18">
            <a:extLst>
              <a:ext uri="{FF2B5EF4-FFF2-40B4-BE49-F238E27FC236}">
                <a16:creationId xmlns:a16="http://schemas.microsoft.com/office/drawing/2014/main" id="{4B4A423A-7BAA-47CC-8C86-3E72F5EFFC2D}"/>
              </a:ext>
            </a:extLst>
          </p:cNvPr>
          <p:cNvSpPr txBox="1"/>
          <p:nvPr/>
        </p:nvSpPr>
        <p:spPr>
          <a:xfrm>
            <a:off x="6581488" y="835733"/>
            <a:ext cx="1631409" cy="369332"/>
          </a:xfrm>
          <a:prstGeom prst="rect">
            <a:avLst/>
          </a:prstGeom>
          <a:noFill/>
        </p:spPr>
        <p:txBody>
          <a:bodyPr wrap="none" rtlCol="0">
            <a:spAutoFit/>
          </a:bodyPr>
          <a:lstStyle/>
          <a:p>
            <a:r>
              <a:rPr lang="en-US" b="1" dirty="0"/>
              <a:t>Observed data</a:t>
            </a:r>
          </a:p>
        </p:txBody>
      </p:sp>
      <p:sp>
        <p:nvSpPr>
          <p:cNvPr id="20" name="TextBox 19">
            <a:extLst>
              <a:ext uri="{FF2B5EF4-FFF2-40B4-BE49-F238E27FC236}">
                <a16:creationId xmlns:a16="http://schemas.microsoft.com/office/drawing/2014/main" id="{E6274EB4-EA47-4D80-91DD-E47106C1A668}"/>
              </a:ext>
            </a:extLst>
          </p:cNvPr>
          <p:cNvSpPr txBox="1"/>
          <p:nvPr/>
        </p:nvSpPr>
        <p:spPr>
          <a:xfrm>
            <a:off x="1660463" y="3263004"/>
            <a:ext cx="657552" cy="369332"/>
          </a:xfrm>
          <a:prstGeom prst="rect">
            <a:avLst/>
          </a:prstGeom>
          <a:noFill/>
        </p:spPr>
        <p:txBody>
          <a:bodyPr wrap="none" rtlCol="0">
            <a:spAutoFit/>
          </a:bodyPr>
          <a:lstStyle/>
          <a:p>
            <a:r>
              <a:rPr lang="en-US" b="1" dirty="0"/>
              <a:t>Time</a:t>
            </a:r>
          </a:p>
        </p:txBody>
      </p:sp>
      <p:sp>
        <p:nvSpPr>
          <p:cNvPr id="21" name="TextBox 20">
            <a:extLst>
              <a:ext uri="{FF2B5EF4-FFF2-40B4-BE49-F238E27FC236}">
                <a16:creationId xmlns:a16="http://schemas.microsoft.com/office/drawing/2014/main" id="{44D9FB0F-79E3-419A-876B-6A9E196A149C}"/>
              </a:ext>
            </a:extLst>
          </p:cNvPr>
          <p:cNvSpPr txBox="1"/>
          <p:nvPr/>
        </p:nvSpPr>
        <p:spPr>
          <a:xfrm>
            <a:off x="7154761" y="3228434"/>
            <a:ext cx="657552" cy="369332"/>
          </a:xfrm>
          <a:prstGeom prst="rect">
            <a:avLst/>
          </a:prstGeom>
          <a:noFill/>
        </p:spPr>
        <p:txBody>
          <a:bodyPr wrap="none" rtlCol="0">
            <a:spAutoFit/>
          </a:bodyPr>
          <a:lstStyle/>
          <a:p>
            <a:r>
              <a:rPr lang="en-US" b="1" dirty="0"/>
              <a:t>Time</a:t>
            </a:r>
          </a:p>
        </p:txBody>
      </p:sp>
      <p:sp>
        <p:nvSpPr>
          <p:cNvPr id="23" name="TextBox 22">
            <a:extLst>
              <a:ext uri="{FF2B5EF4-FFF2-40B4-BE49-F238E27FC236}">
                <a16:creationId xmlns:a16="http://schemas.microsoft.com/office/drawing/2014/main" id="{0B153E6F-4736-4CC2-AFAA-714E35F432A7}"/>
              </a:ext>
            </a:extLst>
          </p:cNvPr>
          <p:cNvSpPr txBox="1"/>
          <p:nvPr/>
        </p:nvSpPr>
        <p:spPr>
          <a:xfrm>
            <a:off x="1660463" y="6108586"/>
            <a:ext cx="657552" cy="369332"/>
          </a:xfrm>
          <a:prstGeom prst="rect">
            <a:avLst/>
          </a:prstGeom>
          <a:noFill/>
        </p:spPr>
        <p:txBody>
          <a:bodyPr wrap="none" rtlCol="0">
            <a:spAutoFit/>
          </a:bodyPr>
          <a:lstStyle/>
          <a:p>
            <a:r>
              <a:rPr lang="en-US" b="1" dirty="0"/>
              <a:t>Time</a:t>
            </a:r>
          </a:p>
        </p:txBody>
      </p:sp>
      <p:sp>
        <p:nvSpPr>
          <p:cNvPr id="24" name="TextBox 23">
            <a:extLst>
              <a:ext uri="{FF2B5EF4-FFF2-40B4-BE49-F238E27FC236}">
                <a16:creationId xmlns:a16="http://schemas.microsoft.com/office/drawing/2014/main" id="{D6451DC7-F53F-48AB-A6A4-F827EE2DA2ED}"/>
              </a:ext>
            </a:extLst>
          </p:cNvPr>
          <p:cNvSpPr txBox="1"/>
          <p:nvPr/>
        </p:nvSpPr>
        <p:spPr>
          <a:xfrm>
            <a:off x="7011753" y="6093088"/>
            <a:ext cx="657552" cy="369332"/>
          </a:xfrm>
          <a:prstGeom prst="rect">
            <a:avLst/>
          </a:prstGeom>
          <a:noFill/>
        </p:spPr>
        <p:txBody>
          <a:bodyPr wrap="none" rtlCol="0">
            <a:spAutoFit/>
          </a:bodyPr>
          <a:lstStyle/>
          <a:p>
            <a:r>
              <a:rPr lang="en-US" b="1" dirty="0"/>
              <a:t>Time</a:t>
            </a:r>
          </a:p>
        </p:txBody>
      </p:sp>
      <p:sp>
        <p:nvSpPr>
          <p:cNvPr id="25" name="Title 1">
            <a:extLst>
              <a:ext uri="{FF2B5EF4-FFF2-40B4-BE49-F238E27FC236}">
                <a16:creationId xmlns:a16="http://schemas.microsoft.com/office/drawing/2014/main" id="{65F6837F-E206-4AF1-8FD3-337EF3C1C880}"/>
              </a:ext>
            </a:extLst>
          </p:cNvPr>
          <p:cNvSpPr txBox="1">
            <a:spLocks/>
          </p:cNvSpPr>
          <p:nvPr/>
        </p:nvSpPr>
        <p:spPr>
          <a:xfrm>
            <a:off x="97278" y="-9727"/>
            <a:ext cx="8871624" cy="62030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baseline="0">
                <a:solidFill>
                  <a:schemeClr val="tx1"/>
                </a:solidFill>
                <a:effectLst>
                  <a:outerShdw blurRad="38100" dist="38100" dir="2700000" algn="tl">
                    <a:srgbClr val="000000">
                      <a:alpha val="43137"/>
                    </a:srgbClr>
                  </a:outerShdw>
                </a:effectLst>
                <a:latin typeface="Helvetica"/>
                <a:ea typeface="+mj-ea"/>
                <a:cs typeface="Helvetica"/>
              </a:defRPr>
            </a:lvl1pPr>
          </a:lstStyle>
          <a:p>
            <a:r>
              <a:rPr lang="en-US" sz="3000" b="0" dirty="0">
                <a:solidFill>
                  <a:srgbClr val="0070C0"/>
                </a:solidFill>
                <a:effectLst/>
              </a:rPr>
              <a:t>ARIMA for Forecasting</a:t>
            </a:r>
          </a:p>
        </p:txBody>
      </p:sp>
      <p:sp>
        <p:nvSpPr>
          <p:cNvPr id="27" name="TextBox 26">
            <a:extLst>
              <a:ext uri="{FF2B5EF4-FFF2-40B4-BE49-F238E27FC236}">
                <a16:creationId xmlns:a16="http://schemas.microsoft.com/office/drawing/2014/main" id="{6A241FD0-078A-4CE3-BD44-E4B5AD0B9E03}"/>
              </a:ext>
            </a:extLst>
          </p:cNvPr>
          <p:cNvSpPr txBox="1"/>
          <p:nvPr/>
        </p:nvSpPr>
        <p:spPr>
          <a:xfrm>
            <a:off x="6781529" y="3840282"/>
            <a:ext cx="1886094" cy="369332"/>
          </a:xfrm>
          <a:prstGeom prst="rect">
            <a:avLst/>
          </a:prstGeom>
          <a:noFill/>
        </p:spPr>
        <p:txBody>
          <a:bodyPr wrap="none" rtlCol="0">
            <a:spAutoFit/>
          </a:bodyPr>
          <a:lstStyle/>
          <a:p>
            <a:r>
              <a:rPr lang="en-US" b="1" dirty="0"/>
              <a:t>ARIMA prediction</a:t>
            </a:r>
          </a:p>
        </p:txBody>
      </p:sp>
      <p:sp>
        <p:nvSpPr>
          <p:cNvPr id="30" name="TextBox 29">
            <a:extLst>
              <a:ext uri="{FF2B5EF4-FFF2-40B4-BE49-F238E27FC236}">
                <a16:creationId xmlns:a16="http://schemas.microsoft.com/office/drawing/2014/main" id="{B5A37648-4155-456D-B59D-CCBF292F6F27}"/>
              </a:ext>
            </a:extLst>
          </p:cNvPr>
          <p:cNvSpPr txBox="1"/>
          <p:nvPr/>
        </p:nvSpPr>
        <p:spPr>
          <a:xfrm>
            <a:off x="4312800" y="3447670"/>
            <a:ext cx="2400914" cy="923330"/>
          </a:xfrm>
          <a:prstGeom prst="rect">
            <a:avLst/>
          </a:prstGeom>
          <a:noFill/>
        </p:spPr>
        <p:txBody>
          <a:bodyPr wrap="none" rtlCol="0">
            <a:spAutoFit/>
          </a:bodyPr>
          <a:lstStyle/>
          <a:p>
            <a:r>
              <a:rPr lang="en-US" b="1" i="1" dirty="0"/>
              <a:t>When observed values </a:t>
            </a:r>
          </a:p>
          <a:p>
            <a:r>
              <a:rPr lang="en-US" b="1" i="1" dirty="0"/>
              <a:t>differ from prediction, </a:t>
            </a:r>
          </a:p>
          <a:p>
            <a:r>
              <a:rPr lang="en-US" b="1" i="1" dirty="0"/>
              <a:t>Anomaly is raised</a:t>
            </a:r>
          </a:p>
        </p:txBody>
      </p:sp>
    </p:spTree>
    <p:extLst>
      <p:ext uri="{BB962C8B-B14F-4D97-AF65-F5344CB8AC3E}">
        <p14:creationId xmlns:p14="http://schemas.microsoft.com/office/powerpoint/2010/main" val="365432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2E35-BD21-4E60-9DBF-2CA2ACE46562}"/>
              </a:ext>
            </a:extLst>
          </p:cNvPr>
          <p:cNvSpPr>
            <a:spLocks noGrp="1"/>
          </p:cNvSpPr>
          <p:nvPr>
            <p:ph type="title"/>
          </p:nvPr>
        </p:nvSpPr>
        <p:spPr>
          <a:xfrm>
            <a:off x="302217" y="42163"/>
            <a:ext cx="8229600" cy="643637"/>
          </a:xfrm>
        </p:spPr>
        <p:txBody>
          <a:bodyPr>
            <a:normAutofit fontScale="90000"/>
          </a:bodyPr>
          <a:lstStyle/>
          <a:p>
            <a:r>
              <a:rPr lang="en-US" b="0" dirty="0">
                <a:solidFill>
                  <a:srgbClr val="0070C0"/>
                </a:solidFill>
              </a:rPr>
              <a:t>ARIMA (</a:t>
            </a:r>
            <a:r>
              <a:rPr lang="en-US" b="0" dirty="0" err="1">
                <a:solidFill>
                  <a:srgbClr val="0070C0"/>
                </a:solidFill>
              </a:rPr>
              <a:t>p,d,q</a:t>
            </a:r>
            <a:r>
              <a:rPr lang="en-US" b="0" dirty="0">
                <a:solidFill>
                  <a:srgbClr val="0070C0"/>
                </a:solidFill>
              </a:rPr>
              <a:t>)</a:t>
            </a:r>
          </a:p>
        </p:txBody>
      </p:sp>
      <p:sp>
        <p:nvSpPr>
          <p:cNvPr id="3" name="Content Placeholder 2">
            <a:extLst>
              <a:ext uri="{FF2B5EF4-FFF2-40B4-BE49-F238E27FC236}">
                <a16:creationId xmlns:a16="http://schemas.microsoft.com/office/drawing/2014/main" id="{F317C623-D76B-4843-8AFE-77B8FB5BC3F3}"/>
              </a:ext>
            </a:extLst>
          </p:cNvPr>
          <p:cNvSpPr>
            <a:spLocks noGrp="1"/>
          </p:cNvSpPr>
          <p:nvPr>
            <p:ph idx="1"/>
          </p:nvPr>
        </p:nvSpPr>
        <p:spPr>
          <a:xfrm>
            <a:off x="87080" y="867905"/>
            <a:ext cx="8904520" cy="5052448"/>
          </a:xfrm>
        </p:spPr>
        <p:txBody>
          <a:bodyPr>
            <a:normAutofit/>
          </a:bodyPr>
          <a:lstStyle/>
          <a:p>
            <a:r>
              <a:rPr lang="en-US" b="0" dirty="0">
                <a:solidFill>
                  <a:srgbClr val="0070C0"/>
                </a:solidFill>
              </a:rPr>
              <a:t>ARIMA (Autoregressive integrated moving average)</a:t>
            </a:r>
            <a:endParaRPr lang="en-US" dirty="0"/>
          </a:p>
        </p:txBody>
      </p:sp>
      <p:sp>
        <p:nvSpPr>
          <p:cNvPr id="4" name="Slide Number Placeholder 3">
            <a:extLst>
              <a:ext uri="{FF2B5EF4-FFF2-40B4-BE49-F238E27FC236}">
                <a16:creationId xmlns:a16="http://schemas.microsoft.com/office/drawing/2014/main" id="{6DA41AFE-A104-4364-8D94-D87941769D66}"/>
              </a:ext>
            </a:extLst>
          </p:cNvPr>
          <p:cNvSpPr>
            <a:spLocks noGrp="1"/>
          </p:cNvSpPr>
          <p:nvPr>
            <p:ph type="sldNum" sz="quarter" idx="4"/>
          </p:nvPr>
        </p:nvSpPr>
        <p:spPr/>
        <p:txBody>
          <a:bodyPr/>
          <a:lstStyle/>
          <a:p>
            <a:fld id="{38CFBFC5-68E7-4431-8625-A5845C183C00}"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BA3687-7E07-46A2-8EDE-1DD20B75D1C9}"/>
                  </a:ext>
                </a:extLst>
              </p:cNvPr>
              <p:cNvSpPr txBox="1"/>
              <p:nvPr/>
            </p:nvSpPr>
            <p:spPr>
              <a:xfrm>
                <a:off x="152400" y="2582260"/>
                <a:ext cx="8904520" cy="766685"/>
              </a:xfrm>
              <a:prstGeom prst="rect">
                <a:avLst/>
              </a:prstGeom>
              <a:noFill/>
            </p:spPr>
            <p:txBody>
              <a:bodyPr wrap="square" lIns="0" tIns="0" rIns="0" bIns="0" rtlCol="0">
                <a:spAutoFit/>
              </a:bodyPr>
              <a:lstStyle/>
              <a:p>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1</m:t>
                        </m:r>
                      </m:sub>
                    </m:sSub>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𝑡</m:t>
                        </m:r>
                        <m:r>
                          <a:rPr lang="en-US" sz="2200" i="1">
                            <a:latin typeface="Cambria Math" panose="02040503050406030204" pitchFamily="18" charset="0"/>
                          </a:rPr>
                          <m:t>−2</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𝑝</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𝑡</m:t>
                        </m:r>
                        <m:r>
                          <a:rPr lang="en-US" sz="2200" i="1">
                            <a:latin typeface="Cambria Math" panose="02040503050406030204" pitchFamily="18" charset="0"/>
                          </a:rPr>
                          <m:t>−</m:t>
                        </m:r>
                        <m:r>
                          <a:rPr lang="en-US" sz="2200" b="0" i="1" smtClean="0">
                            <a:latin typeface="Cambria Math" panose="02040503050406030204" pitchFamily="18" charset="0"/>
                          </a:rPr>
                          <m:t>𝑝</m:t>
                        </m:r>
                      </m:sub>
                    </m:sSub>
                    <m:r>
                      <a:rPr lang="en-US" sz="2200" b="0" i="0" smtClean="0">
                        <a:latin typeface="Cambria Math" panose="02040503050406030204" pitchFamily="18" charset="0"/>
                      </a:rPr>
                      <m:t>+</m:t>
                    </m:r>
                    <m:sSub>
                      <m:sSubPr>
                        <m:ctrlPr>
                          <a:rPr lang="en-US" sz="2200" i="1">
                            <a:latin typeface="Cambria Math" panose="02040503050406030204" pitchFamily="18" charset="0"/>
                          </a:rPr>
                        </m:ctrlPr>
                      </m:sSub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𝛼</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𝛼</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𝑡</m:t>
                        </m:r>
                        <m:r>
                          <a:rPr lang="en-US" sz="2200" i="1">
                            <a:latin typeface="Cambria Math" panose="02040503050406030204" pitchFamily="18" charset="0"/>
                          </a:rPr>
                          <m:t>−2</m:t>
                        </m:r>
                      </m:sub>
                    </m:sSub>
                    <m:r>
                      <m:rPr>
                        <m:nor/>
                      </m:rPr>
                      <a:rPr lang="en-US" sz="2200" dirty="0"/>
                      <m:t>	+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𝛼</m:t>
                        </m:r>
                      </m:e>
                      <m:sub>
                        <m:r>
                          <a:rPr lang="en-US" sz="2200" i="1">
                            <a:latin typeface="Cambria Math" panose="02040503050406030204" pitchFamily="18" charset="0"/>
                            <a:ea typeface="Cambria Math" panose="02040503050406030204" pitchFamily="18" charset="0"/>
                          </a:rPr>
                          <m:t>𝑞</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𝑞</m:t>
                        </m:r>
                      </m:sub>
                    </m:sSub>
                  </m:oMath>
                </a14:m>
                <a:r>
                  <a:rPr lang="en-US" sz="2200" dirty="0"/>
                  <a:t>	 </a:t>
                </a:r>
              </a:p>
            </p:txBody>
          </p:sp>
        </mc:Choice>
        <mc:Fallback xmlns="">
          <p:sp>
            <p:nvSpPr>
              <p:cNvPr id="5" name="TextBox 4">
                <a:extLst>
                  <a:ext uri="{FF2B5EF4-FFF2-40B4-BE49-F238E27FC236}">
                    <a16:creationId xmlns:a16="http://schemas.microsoft.com/office/drawing/2014/main" id="{27BA3687-7E07-46A2-8EDE-1DD20B75D1C9}"/>
                  </a:ext>
                </a:extLst>
              </p:cNvPr>
              <p:cNvSpPr txBox="1">
                <a:spLocks noRot="1" noChangeAspect="1" noMove="1" noResize="1" noEditPoints="1" noAdjustHandles="1" noChangeArrowheads="1" noChangeShapeType="1" noTextEdit="1"/>
              </p:cNvSpPr>
              <p:nvPr/>
            </p:nvSpPr>
            <p:spPr>
              <a:xfrm>
                <a:off x="152400" y="2582260"/>
                <a:ext cx="8904520" cy="766685"/>
              </a:xfrm>
              <a:prstGeom prst="rect">
                <a:avLst/>
              </a:prstGeom>
              <a:blipFill>
                <a:blip r:embed="rId2"/>
                <a:stretch>
                  <a:fillRect l="-1095" t="-640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6CB59C66-F030-4A33-9EDD-8D981F5F1E94}"/>
              </a:ext>
            </a:extLst>
          </p:cNvPr>
          <p:cNvSpPr/>
          <p:nvPr/>
        </p:nvSpPr>
        <p:spPr>
          <a:xfrm>
            <a:off x="87080" y="4034484"/>
            <a:ext cx="4572000" cy="1569660"/>
          </a:xfrm>
          <a:prstGeom prst="rect">
            <a:avLst/>
          </a:prstGeom>
        </p:spPr>
        <p:txBody>
          <a:bodyPr>
            <a:spAutoFit/>
          </a:bodyPr>
          <a:lstStyle/>
          <a:p>
            <a:r>
              <a:rPr lang="en-US" sz="2400" i="1" dirty="0" err="1"/>
              <a:t>y</a:t>
            </a:r>
            <a:r>
              <a:rPr lang="en-US" sz="2400" i="1" baseline="-25000" dirty="0" err="1"/>
              <a:t>t</a:t>
            </a:r>
            <a:r>
              <a:rPr lang="en-US" sz="2400" i="1" dirty="0"/>
              <a:t>: Observation at time t</a:t>
            </a:r>
          </a:p>
          <a:p>
            <a:r>
              <a:rPr lang="en-US" sz="2400" i="1" dirty="0"/>
              <a:t>p: Order of the AR model</a:t>
            </a:r>
          </a:p>
          <a:p>
            <a:r>
              <a:rPr lang="en-US" sz="2400" i="1" dirty="0"/>
              <a:t>d: order of differencing</a:t>
            </a:r>
          </a:p>
          <a:p>
            <a:r>
              <a:rPr lang="en-US" sz="2400" i="1" dirty="0"/>
              <a:t>q: Order of the MA model</a:t>
            </a:r>
          </a:p>
        </p:txBody>
      </p:sp>
    </p:spTree>
    <p:extLst>
      <p:ext uri="{BB962C8B-B14F-4D97-AF65-F5344CB8AC3E}">
        <p14:creationId xmlns:p14="http://schemas.microsoft.com/office/powerpoint/2010/main" val="16151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792162"/>
          </a:xfrm>
        </p:spPr>
        <p:txBody>
          <a:bodyPr/>
          <a:lstStyle/>
          <a:p>
            <a:r>
              <a:rPr lang="en-US" b="0" dirty="0">
                <a:solidFill>
                  <a:srgbClr val="0070C0"/>
                </a:solidFill>
                <a:latin typeface="+mj-lt"/>
              </a:rPr>
              <a:t>Date and Time Flavors</a:t>
            </a:r>
          </a:p>
        </p:txBody>
      </p:sp>
      <p:sp>
        <p:nvSpPr>
          <p:cNvPr id="3" name="Content Placeholder 2"/>
          <p:cNvSpPr>
            <a:spLocks noGrp="1"/>
          </p:cNvSpPr>
          <p:nvPr>
            <p:ph idx="1"/>
          </p:nvPr>
        </p:nvSpPr>
        <p:spPr>
          <a:xfrm>
            <a:off x="266700" y="1219200"/>
            <a:ext cx="8610600" cy="5105400"/>
          </a:xfrm>
        </p:spPr>
        <p:txBody>
          <a:bodyPr>
            <a:normAutofit fontScale="85000" lnSpcReduction="10000"/>
          </a:bodyPr>
          <a:lstStyle/>
          <a:p>
            <a:r>
              <a:rPr lang="en-US" dirty="0"/>
              <a:t>Time Stamps refer particular moments in time (July 4, 2015 at 7.00 AM)</a:t>
            </a:r>
          </a:p>
          <a:p>
            <a:endParaRPr lang="en-US" b="0" dirty="0"/>
          </a:p>
          <a:p>
            <a:r>
              <a:rPr lang="en-US" dirty="0"/>
              <a:t>Time intervals reference a length of time between a particular beginning and end point (Year 2015)</a:t>
            </a:r>
          </a:p>
          <a:p>
            <a:endParaRPr lang="en-US" dirty="0"/>
          </a:p>
          <a:p>
            <a:r>
              <a:rPr lang="en-US" dirty="0"/>
              <a:t>Periods are special case of time interval in which each interval is of uniform length and does not overlap (24 hour long periods constituting days)</a:t>
            </a:r>
          </a:p>
          <a:p>
            <a:endParaRPr lang="en-US" dirty="0"/>
          </a:p>
          <a:p>
            <a:r>
              <a:rPr lang="en-US" dirty="0"/>
              <a:t>Time deltas or durations reference an exact length of time (22.56 seconds)</a:t>
            </a:r>
          </a:p>
          <a:p>
            <a:endParaRPr lang="en-US" b="0" dirty="0"/>
          </a:p>
          <a:p>
            <a:endParaRPr lang="en-US" dirty="0"/>
          </a:p>
        </p:txBody>
      </p:sp>
    </p:spTree>
    <p:extLst>
      <p:ext uri="{BB962C8B-B14F-4D97-AF65-F5344CB8AC3E}">
        <p14:creationId xmlns:p14="http://schemas.microsoft.com/office/powerpoint/2010/main" val="3566678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EAB4-3E99-4893-939F-EF0E560ABA44}"/>
              </a:ext>
            </a:extLst>
          </p:cNvPr>
          <p:cNvSpPr>
            <a:spLocks noGrp="1"/>
          </p:cNvSpPr>
          <p:nvPr>
            <p:ph type="title"/>
          </p:nvPr>
        </p:nvSpPr>
        <p:spPr>
          <a:xfrm>
            <a:off x="421105" y="0"/>
            <a:ext cx="8229600" cy="667591"/>
          </a:xfrm>
        </p:spPr>
        <p:txBody>
          <a:bodyPr>
            <a:normAutofit fontScale="90000"/>
          </a:bodyPr>
          <a:lstStyle/>
          <a:p>
            <a:r>
              <a:rPr lang="en-US" b="0" dirty="0">
                <a:solidFill>
                  <a:srgbClr val="0070C0"/>
                </a:solidFill>
              </a:rPr>
              <a:t>ARIMA Assumptions </a:t>
            </a:r>
          </a:p>
        </p:txBody>
      </p:sp>
      <p:sp>
        <p:nvSpPr>
          <p:cNvPr id="3" name="Content Placeholder 2">
            <a:extLst>
              <a:ext uri="{FF2B5EF4-FFF2-40B4-BE49-F238E27FC236}">
                <a16:creationId xmlns:a16="http://schemas.microsoft.com/office/drawing/2014/main" id="{2777D324-CD32-4BDD-A5A2-BEC0B6D857B0}"/>
              </a:ext>
            </a:extLst>
          </p:cNvPr>
          <p:cNvSpPr>
            <a:spLocks noGrp="1"/>
          </p:cNvSpPr>
          <p:nvPr>
            <p:ph idx="1"/>
          </p:nvPr>
        </p:nvSpPr>
        <p:spPr>
          <a:xfrm>
            <a:off x="457200" y="1066800"/>
            <a:ext cx="8229600" cy="4848971"/>
          </a:xfrm>
        </p:spPr>
        <p:txBody>
          <a:bodyPr>
            <a:normAutofit fontScale="92500"/>
          </a:bodyPr>
          <a:lstStyle/>
          <a:p>
            <a:r>
              <a:rPr lang="en-US" dirty="0"/>
              <a:t>Stationarity Assumption: Mean, variance, and autocorrelation of a time series are invariant</a:t>
            </a:r>
          </a:p>
          <a:p>
            <a:endParaRPr lang="en-US" dirty="0"/>
          </a:p>
          <a:p>
            <a:r>
              <a:rPr lang="en-US" dirty="0"/>
              <a:t>Differencing: One of the methods to stationarize a series (first order, second order, or seasonal differencing)</a:t>
            </a:r>
          </a:p>
          <a:p>
            <a:endParaRPr lang="en-US" dirty="0"/>
          </a:p>
          <a:p>
            <a:r>
              <a:rPr lang="en-US" dirty="0"/>
              <a:t>Unit Root tests: Statistical tests that help us understand if a timeseries is stationary or not</a:t>
            </a:r>
          </a:p>
          <a:p>
            <a:endParaRPr lang="en-US" dirty="0"/>
          </a:p>
          <a:p>
            <a:endParaRPr lang="en-US" dirty="0"/>
          </a:p>
        </p:txBody>
      </p:sp>
    </p:spTree>
    <p:extLst>
      <p:ext uri="{BB962C8B-B14F-4D97-AF65-F5344CB8AC3E}">
        <p14:creationId xmlns:p14="http://schemas.microsoft.com/office/powerpoint/2010/main" val="1458192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6B83-68AD-4A5C-8D07-B539E441F91B}"/>
              </a:ext>
            </a:extLst>
          </p:cNvPr>
          <p:cNvSpPr>
            <a:spLocks noGrp="1"/>
          </p:cNvSpPr>
          <p:nvPr>
            <p:ph type="title"/>
          </p:nvPr>
        </p:nvSpPr>
        <p:spPr>
          <a:xfrm>
            <a:off x="457200" y="274638"/>
            <a:ext cx="8229600" cy="487362"/>
          </a:xfrm>
        </p:spPr>
        <p:txBody>
          <a:bodyPr>
            <a:normAutofit fontScale="90000"/>
          </a:bodyPr>
          <a:lstStyle/>
          <a:p>
            <a:r>
              <a:rPr lang="en-US" b="0" dirty="0">
                <a:solidFill>
                  <a:srgbClr val="0070C0"/>
                </a:solidFill>
              </a:rPr>
              <a:t>Why stationarity assumption?</a:t>
            </a:r>
          </a:p>
        </p:txBody>
      </p:sp>
      <p:sp>
        <p:nvSpPr>
          <p:cNvPr id="3" name="Content Placeholder 2">
            <a:extLst>
              <a:ext uri="{FF2B5EF4-FFF2-40B4-BE49-F238E27FC236}">
                <a16:creationId xmlns:a16="http://schemas.microsoft.com/office/drawing/2014/main" id="{6D79A9C6-59E0-40FC-952F-3068AEB038D8}"/>
              </a:ext>
            </a:extLst>
          </p:cNvPr>
          <p:cNvSpPr>
            <a:spLocks noGrp="1"/>
          </p:cNvSpPr>
          <p:nvPr>
            <p:ph idx="1"/>
          </p:nvPr>
        </p:nvSpPr>
        <p:spPr>
          <a:xfrm>
            <a:off x="304800" y="1271214"/>
            <a:ext cx="8229600" cy="4824786"/>
          </a:xfrm>
        </p:spPr>
        <p:txBody>
          <a:bodyPr>
            <a:normAutofit fontScale="77500" lnSpcReduction="20000"/>
          </a:bodyPr>
          <a:lstStyle/>
          <a:p>
            <a:r>
              <a:rPr lang="en-US" dirty="0"/>
              <a:t>Simpler to model a stationary series</a:t>
            </a:r>
          </a:p>
          <a:p>
            <a:endParaRPr lang="en-US" dirty="0"/>
          </a:p>
          <a:p>
            <a:r>
              <a:rPr lang="en-US" dirty="0"/>
              <a:t>Autoregressive models in time series are basically regression models with series lags for independent variables</a:t>
            </a:r>
          </a:p>
          <a:p>
            <a:endParaRPr lang="en-US" dirty="0"/>
          </a:p>
          <a:p>
            <a:r>
              <a:rPr lang="en-US" dirty="0"/>
              <a:t>If a series is stationary, it means there is no autocorrelation, essential saying each lag components are independent and not correlated with each other</a:t>
            </a:r>
          </a:p>
          <a:p>
            <a:endParaRPr lang="en-US" dirty="0"/>
          </a:p>
          <a:p>
            <a:r>
              <a:rPr lang="en-US" dirty="0"/>
              <a:t>If the previous time lag values of a series are independent, then we can use the regression principles with confidence</a:t>
            </a:r>
          </a:p>
        </p:txBody>
      </p:sp>
    </p:spTree>
    <p:extLst>
      <p:ext uri="{BB962C8B-B14F-4D97-AF65-F5344CB8AC3E}">
        <p14:creationId xmlns:p14="http://schemas.microsoft.com/office/powerpoint/2010/main" val="40229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B1BE-9E7A-4982-9B4D-3D897D0500E9}"/>
              </a:ext>
            </a:extLst>
          </p:cNvPr>
          <p:cNvSpPr>
            <a:spLocks noGrp="1"/>
          </p:cNvSpPr>
          <p:nvPr>
            <p:ph type="title"/>
          </p:nvPr>
        </p:nvSpPr>
        <p:spPr>
          <a:xfrm>
            <a:off x="457200" y="228600"/>
            <a:ext cx="8686800" cy="713629"/>
          </a:xfrm>
        </p:spPr>
        <p:txBody>
          <a:bodyPr>
            <a:normAutofit fontScale="90000"/>
          </a:bodyPr>
          <a:lstStyle/>
          <a:p>
            <a:r>
              <a:rPr lang="en-US" b="0" dirty="0">
                <a:solidFill>
                  <a:srgbClr val="0070C0"/>
                </a:solidFill>
              </a:rPr>
              <a:t>Stationary and non-stationary series</a:t>
            </a:r>
          </a:p>
        </p:txBody>
      </p:sp>
      <p:pic>
        <p:nvPicPr>
          <p:cNvPr id="5" name="Picture 4">
            <a:extLst>
              <a:ext uri="{FF2B5EF4-FFF2-40B4-BE49-F238E27FC236}">
                <a16:creationId xmlns:a16="http://schemas.microsoft.com/office/drawing/2014/main" id="{8A3EBE4F-CAE7-4A10-BD90-AA78B4BB4C41}"/>
              </a:ext>
            </a:extLst>
          </p:cNvPr>
          <p:cNvPicPr>
            <a:picLocks noChangeAspect="1"/>
          </p:cNvPicPr>
          <p:nvPr/>
        </p:nvPicPr>
        <p:blipFill>
          <a:blip r:embed="rId2"/>
          <a:stretch>
            <a:fillRect/>
          </a:stretch>
        </p:blipFill>
        <p:spPr>
          <a:xfrm>
            <a:off x="1752600" y="1219200"/>
            <a:ext cx="4746436" cy="4972048"/>
          </a:xfrm>
          <a:prstGeom prst="rect">
            <a:avLst/>
          </a:prstGeom>
        </p:spPr>
      </p:pic>
    </p:spTree>
    <p:extLst>
      <p:ext uri="{BB962C8B-B14F-4D97-AF65-F5344CB8AC3E}">
        <p14:creationId xmlns:p14="http://schemas.microsoft.com/office/powerpoint/2010/main" val="238329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8A66-6809-4616-8EF1-EAB83FA2A49D}"/>
              </a:ext>
            </a:extLst>
          </p:cNvPr>
          <p:cNvSpPr>
            <a:spLocks noGrp="1"/>
          </p:cNvSpPr>
          <p:nvPr>
            <p:ph type="title"/>
          </p:nvPr>
        </p:nvSpPr>
        <p:spPr>
          <a:xfrm>
            <a:off x="457200" y="269810"/>
            <a:ext cx="8229600" cy="667591"/>
          </a:xfrm>
        </p:spPr>
        <p:txBody>
          <a:bodyPr>
            <a:normAutofit fontScale="90000"/>
          </a:bodyPr>
          <a:lstStyle/>
          <a:p>
            <a:r>
              <a:rPr lang="en-US" b="0" dirty="0">
                <a:solidFill>
                  <a:srgbClr val="0070C0"/>
                </a:solidFill>
              </a:rPr>
              <a:t>How to test for stationarity</a:t>
            </a:r>
          </a:p>
        </p:txBody>
      </p:sp>
      <p:sp>
        <p:nvSpPr>
          <p:cNvPr id="3" name="Content Placeholder 2">
            <a:extLst>
              <a:ext uri="{FF2B5EF4-FFF2-40B4-BE49-F238E27FC236}">
                <a16:creationId xmlns:a16="http://schemas.microsoft.com/office/drawing/2014/main" id="{87B764FA-DEF3-4BF0-862E-7E014F11D684}"/>
              </a:ext>
            </a:extLst>
          </p:cNvPr>
          <p:cNvSpPr>
            <a:spLocks noGrp="1"/>
          </p:cNvSpPr>
          <p:nvPr>
            <p:ph idx="1"/>
          </p:nvPr>
        </p:nvSpPr>
        <p:spPr>
          <a:xfrm>
            <a:off x="457200" y="1600200"/>
            <a:ext cx="8229600" cy="4544171"/>
          </a:xfrm>
        </p:spPr>
        <p:txBody>
          <a:bodyPr/>
          <a:lstStyle/>
          <a:p>
            <a:r>
              <a:rPr lang="en-US" dirty="0"/>
              <a:t>Looking at Plots</a:t>
            </a:r>
          </a:p>
          <a:p>
            <a:endParaRPr lang="en-US" dirty="0"/>
          </a:p>
          <a:p>
            <a:r>
              <a:rPr lang="en-US" dirty="0"/>
              <a:t>Summary statistics</a:t>
            </a:r>
          </a:p>
          <a:p>
            <a:endParaRPr lang="en-US" dirty="0"/>
          </a:p>
          <a:p>
            <a:r>
              <a:rPr lang="en-US" dirty="0"/>
              <a:t>Statistical Tests</a:t>
            </a:r>
          </a:p>
          <a:p>
            <a:pPr lvl="1"/>
            <a:r>
              <a:rPr lang="en-US" dirty="0"/>
              <a:t>Augmented Dickey Fuller test (ADH Test)</a:t>
            </a:r>
          </a:p>
        </p:txBody>
      </p:sp>
    </p:spTree>
    <p:extLst>
      <p:ext uri="{BB962C8B-B14F-4D97-AF65-F5344CB8AC3E}">
        <p14:creationId xmlns:p14="http://schemas.microsoft.com/office/powerpoint/2010/main" val="3832489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D695-D700-4453-858A-0752F37AD30C}"/>
              </a:ext>
            </a:extLst>
          </p:cNvPr>
          <p:cNvSpPr>
            <a:spLocks noGrp="1"/>
          </p:cNvSpPr>
          <p:nvPr>
            <p:ph type="title"/>
          </p:nvPr>
        </p:nvSpPr>
        <p:spPr>
          <a:xfrm>
            <a:off x="457200" y="274638"/>
            <a:ext cx="8229600" cy="667591"/>
          </a:xfrm>
        </p:spPr>
        <p:txBody>
          <a:bodyPr>
            <a:normAutofit fontScale="90000"/>
          </a:bodyPr>
          <a:lstStyle/>
          <a:p>
            <a:r>
              <a:rPr lang="en-US" b="0" dirty="0">
                <a:solidFill>
                  <a:srgbClr val="0070C0"/>
                </a:solidFill>
              </a:rPr>
              <a:t>How to make series stationary?</a:t>
            </a:r>
          </a:p>
        </p:txBody>
      </p:sp>
      <p:sp>
        <p:nvSpPr>
          <p:cNvPr id="3" name="Content Placeholder 2">
            <a:extLst>
              <a:ext uri="{FF2B5EF4-FFF2-40B4-BE49-F238E27FC236}">
                <a16:creationId xmlns:a16="http://schemas.microsoft.com/office/drawing/2014/main" id="{072F1B65-7FED-49B5-9FC6-AD666949DE4B}"/>
              </a:ext>
            </a:extLst>
          </p:cNvPr>
          <p:cNvSpPr>
            <a:spLocks noGrp="1"/>
          </p:cNvSpPr>
          <p:nvPr>
            <p:ph idx="1"/>
          </p:nvPr>
        </p:nvSpPr>
        <p:spPr/>
        <p:txBody>
          <a:bodyPr/>
          <a:lstStyle/>
          <a:p>
            <a:r>
              <a:rPr lang="en-US" dirty="0"/>
              <a:t>Differencing the series</a:t>
            </a:r>
          </a:p>
          <a:p>
            <a:endParaRPr lang="en-US" dirty="0"/>
          </a:p>
          <a:p>
            <a:r>
              <a:rPr lang="en-US" dirty="0"/>
              <a:t>Log of series</a:t>
            </a:r>
          </a:p>
          <a:p>
            <a:endParaRPr lang="en-US" dirty="0"/>
          </a:p>
          <a:p>
            <a:r>
              <a:rPr lang="en-US" dirty="0"/>
              <a:t>Nth root of series</a:t>
            </a:r>
          </a:p>
          <a:p>
            <a:endParaRPr lang="en-US" dirty="0"/>
          </a:p>
          <a:p>
            <a:r>
              <a:rPr lang="en-US" dirty="0"/>
              <a:t>Combination of above methods</a:t>
            </a:r>
          </a:p>
        </p:txBody>
      </p:sp>
    </p:spTree>
    <p:extLst>
      <p:ext uri="{BB962C8B-B14F-4D97-AF65-F5344CB8AC3E}">
        <p14:creationId xmlns:p14="http://schemas.microsoft.com/office/powerpoint/2010/main" val="924267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861ED-34C7-4F79-B5E6-42C7E4328F70}"/>
              </a:ext>
            </a:extLst>
          </p:cNvPr>
          <p:cNvSpPr>
            <a:spLocks noGrp="1"/>
          </p:cNvSpPr>
          <p:nvPr>
            <p:ph idx="1"/>
          </p:nvPr>
        </p:nvSpPr>
        <p:spPr>
          <a:xfrm>
            <a:off x="2819400" y="2735580"/>
            <a:ext cx="3505200" cy="1386839"/>
          </a:xfrm>
        </p:spPr>
        <p:txBody>
          <a:bodyPr/>
          <a:lstStyle/>
          <a:p>
            <a:pPr marL="0" indent="0" algn="ctr">
              <a:buNone/>
            </a:pPr>
            <a:r>
              <a:rPr lang="en-US" dirty="0">
                <a:solidFill>
                  <a:schemeClr val="accent2">
                    <a:lumMod val="60000"/>
                    <a:lumOff val="40000"/>
                  </a:schemeClr>
                </a:solidFill>
              </a:rPr>
              <a:t>Thank You </a:t>
            </a:r>
            <a:r>
              <a:rPr lang="en-US" dirty="0">
                <a:solidFill>
                  <a:schemeClr val="accent2">
                    <a:lumMod val="60000"/>
                    <a:lumOff val="40000"/>
                  </a:schemeClr>
                </a:solidFill>
                <a:sym typeface="Wingdings" panose="05000000000000000000" pitchFamily="2" charset="2"/>
              </a:rPr>
              <a:t> </a:t>
            </a:r>
            <a:endParaRPr lang="en-US" dirty="0">
              <a:solidFill>
                <a:schemeClr val="accent2">
                  <a:lumMod val="60000"/>
                  <a:lumOff val="40000"/>
                </a:schemeClr>
              </a:solidFill>
            </a:endParaRPr>
          </a:p>
          <a:p>
            <a:pPr marL="0" indent="0" algn="ctr">
              <a:buNone/>
            </a:pPr>
            <a:r>
              <a:rPr lang="en-US" dirty="0">
                <a:solidFill>
                  <a:schemeClr val="accent3"/>
                </a:solidFill>
              </a:rPr>
              <a:t>Any questions?</a:t>
            </a:r>
          </a:p>
        </p:txBody>
      </p:sp>
      <p:sp>
        <p:nvSpPr>
          <p:cNvPr id="4" name="Slide Number Placeholder 3">
            <a:extLst>
              <a:ext uri="{FF2B5EF4-FFF2-40B4-BE49-F238E27FC236}">
                <a16:creationId xmlns:a16="http://schemas.microsoft.com/office/drawing/2014/main" id="{B9AA5540-6809-4044-9D80-17A32CF7691D}"/>
              </a:ext>
            </a:extLst>
          </p:cNvPr>
          <p:cNvSpPr>
            <a:spLocks noGrp="1"/>
          </p:cNvSpPr>
          <p:nvPr>
            <p:ph type="sldNum" sz="quarter" idx="4"/>
          </p:nvPr>
        </p:nvSpPr>
        <p:spPr/>
        <p:txBody>
          <a:bodyPr/>
          <a:lstStyle/>
          <a:p>
            <a:fld id="{38CFBFC5-68E7-4431-8625-A5845C183C00}" type="slidenum">
              <a:rPr lang="en-US" smtClean="0"/>
              <a:pPr/>
              <a:t>25</a:t>
            </a:fld>
            <a:endParaRPr lang="en-US" dirty="0"/>
          </a:p>
        </p:txBody>
      </p:sp>
    </p:spTree>
    <p:extLst>
      <p:ext uri="{BB962C8B-B14F-4D97-AF65-F5344CB8AC3E}">
        <p14:creationId xmlns:p14="http://schemas.microsoft.com/office/powerpoint/2010/main" val="122358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BB74-DF9B-42E9-875D-9EA2AD40D37D}"/>
              </a:ext>
            </a:extLst>
          </p:cNvPr>
          <p:cNvSpPr>
            <a:spLocks noGrp="1"/>
          </p:cNvSpPr>
          <p:nvPr>
            <p:ph type="title"/>
          </p:nvPr>
        </p:nvSpPr>
        <p:spPr>
          <a:xfrm>
            <a:off x="304800" y="20053"/>
            <a:ext cx="8229600" cy="792162"/>
          </a:xfrm>
        </p:spPr>
        <p:txBody>
          <a:bodyPr/>
          <a:lstStyle/>
          <a:p>
            <a:r>
              <a:rPr lang="en-US" dirty="0">
                <a:solidFill>
                  <a:srgbClr val="0070C0"/>
                </a:solidFill>
              </a:rPr>
              <a:t>Agenda</a:t>
            </a:r>
          </a:p>
        </p:txBody>
      </p:sp>
      <p:sp>
        <p:nvSpPr>
          <p:cNvPr id="3" name="Content Placeholder 2">
            <a:extLst>
              <a:ext uri="{FF2B5EF4-FFF2-40B4-BE49-F238E27FC236}">
                <a16:creationId xmlns:a16="http://schemas.microsoft.com/office/drawing/2014/main" id="{452E9A38-84D4-48B0-886E-5ADC1F75F1B1}"/>
              </a:ext>
            </a:extLst>
          </p:cNvPr>
          <p:cNvSpPr>
            <a:spLocks noGrp="1"/>
          </p:cNvSpPr>
          <p:nvPr>
            <p:ph idx="1"/>
          </p:nvPr>
        </p:nvSpPr>
        <p:spPr>
          <a:xfrm>
            <a:off x="304800" y="1104900"/>
            <a:ext cx="8229600" cy="5143500"/>
          </a:xfrm>
        </p:spPr>
        <p:txBody>
          <a:bodyPr>
            <a:normAutofit fontScale="62500" lnSpcReduction="20000"/>
          </a:bodyPr>
          <a:lstStyle/>
          <a:p>
            <a:r>
              <a:rPr lang="en-US" dirty="0"/>
              <a:t>Date and time flavors</a:t>
            </a:r>
          </a:p>
          <a:p>
            <a:endParaRPr lang="en-US" dirty="0"/>
          </a:p>
          <a:p>
            <a:r>
              <a:rPr lang="en-US" dirty="0"/>
              <a:t>What is Time series</a:t>
            </a:r>
          </a:p>
          <a:p>
            <a:endParaRPr lang="en-US" dirty="0"/>
          </a:p>
          <a:p>
            <a:r>
              <a:rPr lang="en-US" dirty="0"/>
              <a:t>Time Series Applications</a:t>
            </a:r>
          </a:p>
          <a:p>
            <a:endParaRPr lang="en-US" dirty="0"/>
          </a:p>
          <a:p>
            <a:r>
              <a:rPr lang="en-US" dirty="0"/>
              <a:t>Types of Time Series</a:t>
            </a:r>
          </a:p>
          <a:p>
            <a:endParaRPr lang="en-US" dirty="0"/>
          </a:p>
          <a:p>
            <a:r>
              <a:rPr lang="en-US" dirty="0"/>
              <a:t>Preprocessing</a:t>
            </a:r>
          </a:p>
          <a:p>
            <a:pPr lvl="1"/>
            <a:r>
              <a:rPr lang="en-US" dirty="0"/>
              <a:t>Smoothing</a:t>
            </a:r>
          </a:p>
          <a:p>
            <a:pPr lvl="1"/>
            <a:r>
              <a:rPr lang="en-US" dirty="0"/>
              <a:t>Identifying trend, seasonality, White noise</a:t>
            </a:r>
          </a:p>
          <a:p>
            <a:pPr marL="457200" lvl="1" indent="0">
              <a:buNone/>
            </a:pPr>
            <a:endParaRPr lang="en-US" dirty="0"/>
          </a:p>
          <a:p>
            <a:r>
              <a:rPr lang="en-US" dirty="0"/>
              <a:t>Stationarity of Time Series</a:t>
            </a:r>
          </a:p>
          <a:p>
            <a:endParaRPr lang="en-US" dirty="0"/>
          </a:p>
          <a:p>
            <a:r>
              <a:rPr lang="en-US" dirty="0"/>
              <a:t>Time Series Forecasting</a:t>
            </a:r>
          </a:p>
          <a:p>
            <a:pPr lvl="1"/>
            <a:r>
              <a:rPr lang="en-US" dirty="0"/>
              <a:t>ARIMA models</a:t>
            </a:r>
          </a:p>
          <a:p>
            <a:endParaRPr lang="en-US" dirty="0"/>
          </a:p>
          <a:p>
            <a:pPr lvl="1"/>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60686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D10E-CE00-44F9-AC61-D9A205BFE959}"/>
              </a:ext>
            </a:extLst>
          </p:cNvPr>
          <p:cNvSpPr>
            <a:spLocks noGrp="1"/>
          </p:cNvSpPr>
          <p:nvPr>
            <p:ph type="title"/>
          </p:nvPr>
        </p:nvSpPr>
        <p:spPr>
          <a:xfrm>
            <a:off x="457200" y="74113"/>
            <a:ext cx="8229600" cy="715962"/>
          </a:xfrm>
        </p:spPr>
        <p:txBody>
          <a:bodyPr>
            <a:normAutofit fontScale="90000"/>
          </a:bodyPr>
          <a:lstStyle/>
          <a:p>
            <a:r>
              <a:rPr lang="en-US" b="0" dirty="0">
                <a:solidFill>
                  <a:srgbClr val="0070C0"/>
                </a:solidFill>
              </a:rPr>
              <a:t>Time Series Data</a:t>
            </a:r>
          </a:p>
        </p:txBody>
      </p:sp>
      <p:sp>
        <p:nvSpPr>
          <p:cNvPr id="3" name="Content Placeholder 2">
            <a:extLst>
              <a:ext uri="{FF2B5EF4-FFF2-40B4-BE49-F238E27FC236}">
                <a16:creationId xmlns:a16="http://schemas.microsoft.com/office/drawing/2014/main" id="{3699DE68-B896-4937-86A9-5BF3489BAC47}"/>
              </a:ext>
            </a:extLst>
          </p:cNvPr>
          <p:cNvSpPr>
            <a:spLocks noGrp="1"/>
          </p:cNvSpPr>
          <p:nvPr>
            <p:ph idx="1"/>
          </p:nvPr>
        </p:nvSpPr>
        <p:spPr>
          <a:xfrm>
            <a:off x="152400" y="818149"/>
            <a:ext cx="6553200" cy="5354051"/>
          </a:xfrm>
        </p:spPr>
        <p:txBody>
          <a:bodyPr>
            <a:normAutofit fontScale="70000" lnSpcReduction="20000"/>
          </a:bodyPr>
          <a:lstStyle/>
          <a:p>
            <a:r>
              <a:rPr lang="en-US" dirty="0"/>
              <a:t>Time Series: A sequence of observed values in a time-ordered fashion</a:t>
            </a:r>
          </a:p>
          <a:p>
            <a:endParaRPr lang="en-US" dirty="0"/>
          </a:p>
          <a:p>
            <a:r>
              <a:rPr lang="en-US" dirty="0"/>
              <a:t>Observations are recorded at equally spaced time intervals (monthly, weekly, daily, annually etc..)</a:t>
            </a:r>
          </a:p>
          <a:p>
            <a:endParaRPr lang="en-US" dirty="0"/>
          </a:p>
          <a:p>
            <a:r>
              <a:rPr lang="en-US" dirty="0"/>
              <a:t>Time Series Analysis: Study of underlying structure and forces that produce such observations. </a:t>
            </a:r>
          </a:p>
          <a:p>
            <a:endParaRPr lang="en-US" dirty="0"/>
          </a:p>
          <a:p>
            <a:r>
              <a:rPr lang="en-US" dirty="0"/>
              <a:t>Can be thought of containing both descriptive and predictive components. </a:t>
            </a:r>
          </a:p>
          <a:p>
            <a:endParaRPr lang="en-US" dirty="0"/>
          </a:p>
          <a:p>
            <a:r>
              <a:rPr lang="en-US" dirty="0"/>
              <a:t>Predictive components are typically categorized as Time Series Forecasting</a:t>
            </a:r>
          </a:p>
          <a:p>
            <a:endParaRPr lang="en-US" dirty="0"/>
          </a:p>
        </p:txBody>
      </p:sp>
      <p:pic>
        <p:nvPicPr>
          <p:cNvPr id="2050" name="Picture 2">
            <a:extLst>
              <a:ext uri="{FF2B5EF4-FFF2-40B4-BE49-F238E27FC236}">
                <a16:creationId xmlns:a16="http://schemas.microsoft.com/office/drawing/2014/main" id="{30FAFB69-C7B5-41DA-B389-AA43D3267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438400"/>
            <a:ext cx="28194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82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6E73-FCC7-4C0F-A1EA-91ED0AE34BF2}"/>
              </a:ext>
            </a:extLst>
          </p:cNvPr>
          <p:cNvSpPr>
            <a:spLocks noGrp="1"/>
          </p:cNvSpPr>
          <p:nvPr>
            <p:ph type="title"/>
          </p:nvPr>
        </p:nvSpPr>
        <p:spPr>
          <a:xfrm>
            <a:off x="457200" y="113134"/>
            <a:ext cx="8229600" cy="667591"/>
          </a:xfrm>
        </p:spPr>
        <p:txBody>
          <a:bodyPr>
            <a:normAutofit fontScale="90000"/>
          </a:bodyPr>
          <a:lstStyle/>
          <a:p>
            <a:r>
              <a:rPr lang="en-US" b="0" dirty="0">
                <a:solidFill>
                  <a:srgbClr val="0070C0"/>
                </a:solidFill>
              </a:rPr>
              <a:t>Time Series Components</a:t>
            </a:r>
          </a:p>
        </p:txBody>
      </p:sp>
      <p:sp>
        <p:nvSpPr>
          <p:cNvPr id="3" name="Content Placeholder 2">
            <a:extLst>
              <a:ext uri="{FF2B5EF4-FFF2-40B4-BE49-F238E27FC236}">
                <a16:creationId xmlns:a16="http://schemas.microsoft.com/office/drawing/2014/main" id="{1750441B-45A3-4458-9613-157C1698CE17}"/>
              </a:ext>
            </a:extLst>
          </p:cNvPr>
          <p:cNvSpPr>
            <a:spLocks noGrp="1"/>
          </p:cNvSpPr>
          <p:nvPr>
            <p:ph idx="1"/>
          </p:nvPr>
        </p:nvSpPr>
        <p:spPr>
          <a:xfrm>
            <a:off x="168442" y="1066800"/>
            <a:ext cx="3962400" cy="5336653"/>
          </a:xfrm>
        </p:spPr>
        <p:txBody>
          <a:bodyPr>
            <a:normAutofit lnSpcReduction="10000"/>
          </a:bodyPr>
          <a:lstStyle/>
          <a:p>
            <a:r>
              <a:rPr lang="en-US" sz="2600" dirty="0"/>
              <a:t>Observed: Actual data</a:t>
            </a:r>
          </a:p>
          <a:p>
            <a:pPr marL="0" indent="0">
              <a:buNone/>
            </a:pPr>
            <a:endParaRPr lang="en-US" sz="2600" dirty="0"/>
          </a:p>
          <a:p>
            <a:r>
              <a:rPr lang="en-US" sz="2600" dirty="0"/>
              <a:t>Trend: Data trend with respect to time</a:t>
            </a:r>
          </a:p>
          <a:p>
            <a:endParaRPr lang="en-US" sz="2600" dirty="0"/>
          </a:p>
          <a:p>
            <a:r>
              <a:rPr lang="en-US" sz="2600" dirty="0"/>
              <a:t>Seasonality: Periodic fluctuations in the observed data (less than a year)</a:t>
            </a:r>
          </a:p>
          <a:p>
            <a:pPr marL="0" indent="0">
              <a:buNone/>
            </a:pPr>
            <a:endParaRPr lang="en-US" sz="2600" dirty="0"/>
          </a:p>
          <a:p>
            <a:r>
              <a:rPr lang="en-US" sz="2600" dirty="0"/>
              <a:t>Residual: Remaining signal after removing seasonality and trend</a:t>
            </a:r>
          </a:p>
        </p:txBody>
      </p:sp>
      <p:pic>
        <p:nvPicPr>
          <p:cNvPr id="1028" name="Picture 4">
            <a:extLst>
              <a:ext uri="{FF2B5EF4-FFF2-40B4-BE49-F238E27FC236}">
                <a16:creationId xmlns:a16="http://schemas.microsoft.com/office/drawing/2014/main" id="{57D6679B-EA21-4FFA-874D-B9DE8219B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442" y="780725"/>
            <a:ext cx="4997116" cy="546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83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D200-37FF-48D0-8F86-27F842D32AB9}"/>
              </a:ext>
            </a:extLst>
          </p:cNvPr>
          <p:cNvSpPr>
            <a:spLocks noGrp="1"/>
          </p:cNvSpPr>
          <p:nvPr>
            <p:ph type="title"/>
          </p:nvPr>
        </p:nvSpPr>
        <p:spPr>
          <a:xfrm>
            <a:off x="457200" y="46838"/>
            <a:ext cx="8229600" cy="792162"/>
          </a:xfrm>
        </p:spPr>
        <p:txBody>
          <a:bodyPr/>
          <a:lstStyle/>
          <a:p>
            <a:r>
              <a:rPr lang="en-US" dirty="0">
                <a:solidFill>
                  <a:srgbClr val="0070C0"/>
                </a:solidFill>
              </a:rPr>
              <a:t>Time Series Patterns</a:t>
            </a:r>
          </a:p>
        </p:txBody>
      </p:sp>
      <p:pic>
        <p:nvPicPr>
          <p:cNvPr id="1026" name="Picture 2">
            <a:extLst>
              <a:ext uri="{FF2B5EF4-FFF2-40B4-BE49-F238E27FC236}">
                <a16:creationId xmlns:a16="http://schemas.microsoft.com/office/drawing/2014/main" id="{BB166B2F-3ACF-4302-A9CB-FDC6A56C6A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 y="1016896"/>
            <a:ext cx="3905249"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ime series seasonality temperature">
            <a:extLst>
              <a:ext uri="{FF2B5EF4-FFF2-40B4-BE49-F238E27FC236}">
                <a16:creationId xmlns:a16="http://schemas.microsoft.com/office/drawing/2014/main" id="{CA1490B7-1B59-45E0-A462-49CC0E3DC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875" y="1120925"/>
            <a:ext cx="3807925" cy="24867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white noise time series">
            <a:extLst>
              <a:ext uri="{FF2B5EF4-FFF2-40B4-BE49-F238E27FC236}">
                <a16:creationId xmlns:a16="http://schemas.microsoft.com/office/drawing/2014/main" id="{351C3625-6CBF-4417-8390-BB6BA38088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 y="3849988"/>
            <a:ext cx="3905249" cy="23984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robjhyndman.com/hyndsight/2011-12-14-cyclicts_files/figure-html/unnamed-chunk-1-1.png">
            <a:extLst>
              <a:ext uri="{FF2B5EF4-FFF2-40B4-BE49-F238E27FC236}">
                <a16:creationId xmlns:a16="http://schemas.microsoft.com/office/drawing/2014/main" id="{32CF9ECD-34AB-4935-906B-383071B1327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9600" y="3849987"/>
            <a:ext cx="4267200" cy="239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62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7102-7D6A-4C5B-A0D2-B2EDF4F79366}"/>
              </a:ext>
            </a:extLst>
          </p:cNvPr>
          <p:cNvSpPr>
            <a:spLocks noGrp="1"/>
          </p:cNvSpPr>
          <p:nvPr>
            <p:ph type="title"/>
          </p:nvPr>
        </p:nvSpPr>
        <p:spPr>
          <a:xfrm>
            <a:off x="457200" y="255588"/>
            <a:ext cx="8229600" cy="667591"/>
          </a:xfrm>
        </p:spPr>
        <p:txBody>
          <a:bodyPr>
            <a:normAutofit fontScale="90000"/>
          </a:bodyPr>
          <a:lstStyle/>
          <a:p>
            <a:r>
              <a:rPr lang="en-US" dirty="0">
                <a:solidFill>
                  <a:srgbClr val="0070C0"/>
                </a:solidFill>
              </a:rPr>
              <a:t>White Noise</a:t>
            </a:r>
          </a:p>
        </p:txBody>
      </p:sp>
      <p:sp>
        <p:nvSpPr>
          <p:cNvPr id="3" name="Content Placeholder 2">
            <a:extLst>
              <a:ext uri="{FF2B5EF4-FFF2-40B4-BE49-F238E27FC236}">
                <a16:creationId xmlns:a16="http://schemas.microsoft.com/office/drawing/2014/main" id="{576FB514-DF3B-4F08-8AA2-B42F968D7804}"/>
              </a:ext>
            </a:extLst>
          </p:cNvPr>
          <p:cNvSpPr>
            <a:spLocks noGrp="1"/>
          </p:cNvSpPr>
          <p:nvPr>
            <p:ph idx="1"/>
          </p:nvPr>
        </p:nvSpPr>
        <p:spPr/>
        <p:txBody>
          <a:bodyPr/>
          <a:lstStyle/>
          <a:p>
            <a:r>
              <a:rPr lang="en-US" dirty="0"/>
              <a:t>Purely random</a:t>
            </a:r>
          </a:p>
          <a:p>
            <a:r>
              <a:rPr lang="en-US" dirty="0"/>
              <a:t>Mean = 0</a:t>
            </a:r>
          </a:p>
          <a:p>
            <a:r>
              <a:rPr lang="en-US" dirty="0"/>
              <a:t>No correlation in the series</a:t>
            </a:r>
          </a:p>
        </p:txBody>
      </p:sp>
      <p:pic>
        <p:nvPicPr>
          <p:cNvPr id="4" name="Picture 8">
            <a:extLst>
              <a:ext uri="{FF2B5EF4-FFF2-40B4-BE49-F238E27FC236}">
                <a16:creationId xmlns:a16="http://schemas.microsoft.com/office/drawing/2014/main" id="{200D27C8-3E65-472C-9884-33FAF4E47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09950"/>
            <a:ext cx="3886200" cy="276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5BA4-C1CE-4991-80E7-89B27ADB2EAD}"/>
              </a:ext>
            </a:extLst>
          </p:cNvPr>
          <p:cNvSpPr>
            <a:spLocks noGrp="1"/>
          </p:cNvSpPr>
          <p:nvPr>
            <p:ph type="title"/>
          </p:nvPr>
        </p:nvSpPr>
        <p:spPr>
          <a:xfrm>
            <a:off x="0" y="0"/>
            <a:ext cx="8229600" cy="915015"/>
          </a:xfrm>
        </p:spPr>
        <p:txBody>
          <a:bodyPr/>
          <a:lstStyle/>
          <a:p>
            <a:r>
              <a:rPr lang="en-US" dirty="0">
                <a:solidFill>
                  <a:srgbClr val="0070C0"/>
                </a:solidFill>
              </a:rPr>
              <a:t>Applications</a:t>
            </a:r>
          </a:p>
        </p:txBody>
      </p:sp>
      <p:sp>
        <p:nvSpPr>
          <p:cNvPr id="3" name="Content Placeholder 2">
            <a:extLst>
              <a:ext uri="{FF2B5EF4-FFF2-40B4-BE49-F238E27FC236}">
                <a16:creationId xmlns:a16="http://schemas.microsoft.com/office/drawing/2014/main" id="{9DD4B99D-FEC3-4269-987E-2841652DE1C5}"/>
              </a:ext>
            </a:extLst>
          </p:cNvPr>
          <p:cNvSpPr>
            <a:spLocks noGrp="1"/>
          </p:cNvSpPr>
          <p:nvPr>
            <p:ph idx="1"/>
          </p:nvPr>
        </p:nvSpPr>
        <p:spPr>
          <a:xfrm>
            <a:off x="207171" y="1030336"/>
            <a:ext cx="5434013" cy="5182620"/>
          </a:xfrm>
        </p:spPr>
        <p:txBody>
          <a:bodyPr>
            <a:normAutofit fontScale="92500" lnSpcReduction="10000"/>
          </a:bodyPr>
          <a:lstStyle/>
          <a:p>
            <a:r>
              <a:rPr lang="en-US" dirty="0"/>
              <a:t>Econometrics</a:t>
            </a:r>
          </a:p>
          <a:p>
            <a:endParaRPr lang="en-US" dirty="0"/>
          </a:p>
          <a:p>
            <a:r>
              <a:rPr lang="en-US" dirty="0"/>
              <a:t>Mathematical finance</a:t>
            </a:r>
          </a:p>
          <a:p>
            <a:endParaRPr lang="en-US" dirty="0"/>
          </a:p>
          <a:p>
            <a:r>
              <a:rPr lang="en-US" dirty="0"/>
              <a:t>Weather forecasting</a:t>
            </a:r>
          </a:p>
          <a:p>
            <a:endParaRPr lang="en-US" dirty="0"/>
          </a:p>
          <a:p>
            <a:r>
              <a:rPr lang="en-US" dirty="0"/>
              <a:t>Signal Processing</a:t>
            </a:r>
          </a:p>
          <a:p>
            <a:endParaRPr lang="en-US" dirty="0"/>
          </a:p>
          <a:p>
            <a:r>
              <a:rPr lang="en-US" dirty="0"/>
              <a:t>Any domain with temporal measurements</a:t>
            </a:r>
          </a:p>
        </p:txBody>
      </p:sp>
      <p:pic>
        <p:nvPicPr>
          <p:cNvPr id="2050" name="Picture 2" descr="Image result for weather forecasting chart">
            <a:extLst>
              <a:ext uri="{FF2B5EF4-FFF2-40B4-BE49-F238E27FC236}">
                <a16:creationId xmlns:a16="http://schemas.microsoft.com/office/drawing/2014/main" id="{5AB8E915-4A70-4CAE-B33C-4AFFEAC9CB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2611673"/>
            <a:ext cx="2971799" cy="16346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signal processing">
            <a:extLst>
              <a:ext uri="{FF2B5EF4-FFF2-40B4-BE49-F238E27FC236}">
                <a16:creationId xmlns:a16="http://schemas.microsoft.com/office/drawing/2014/main" id="{54C30A32-4EC3-41CD-BF9E-C5449C76D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030335"/>
            <a:ext cx="2971800" cy="13731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athematical finance">
            <a:extLst>
              <a:ext uri="{FF2B5EF4-FFF2-40B4-BE49-F238E27FC236}">
                <a16:creationId xmlns:a16="http://schemas.microsoft.com/office/drawing/2014/main" id="{E28536E8-7EC6-4408-8E96-F4294C1A1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9823" y="436510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16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8AD9-6065-4A9D-AAF2-301305ADE050}"/>
              </a:ext>
            </a:extLst>
          </p:cNvPr>
          <p:cNvSpPr>
            <a:spLocks noGrp="1"/>
          </p:cNvSpPr>
          <p:nvPr>
            <p:ph type="title"/>
          </p:nvPr>
        </p:nvSpPr>
        <p:spPr>
          <a:xfrm>
            <a:off x="457200" y="27829"/>
            <a:ext cx="8229600" cy="667591"/>
          </a:xfrm>
        </p:spPr>
        <p:txBody>
          <a:bodyPr>
            <a:normAutofit fontScale="90000"/>
          </a:bodyPr>
          <a:lstStyle/>
          <a:p>
            <a:r>
              <a:rPr lang="en-US" dirty="0">
                <a:solidFill>
                  <a:srgbClr val="0070C0"/>
                </a:solidFill>
              </a:rPr>
              <a:t>Applications</a:t>
            </a:r>
          </a:p>
        </p:txBody>
      </p:sp>
      <p:sp>
        <p:nvSpPr>
          <p:cNvPr id="3" name="Content Placeholder 2">
            <a:extLst>
              <a:ext uri="{FF2B5EF4-FFF2-40B4-BE49-F238E27FC236}">
                <a16:creationId xmlns:a16="http://schemas.microsoft.com/office/drawing/2014/main" id="{53FA162D-5BD7-46B7-90BB-B7F3C79ADA67}"/>
              </a:ext>
            </a:extLst>
          </p:cNvPr>
          <p:cNvSpPr>
            <a:spLocks noGrp="1"/>
          </p:cNvSpPr>
          <p:nvPr>
            <p:ph idx="1"/>
          </p:nvPr>
        </p:nvSpPr>
        <p:spPr>
          <a:xfrm>
            <a:off x="0" y="714470"/>
            <a:ext cx="8229600" cy="5019580"/>
          </a:xfrm>
        </p:spPr>
        <p:txBody>
          <a:bodyPr>
            <a:normAutofit fontScale="85000" lnSpcReduction="20000"/>
          </a:bodyPr>
          <a:lstStyle/>
          <a:p>
            <a:r>
              <a:rPr lang="en-US" dirty="0"/>
              <a:t>Forecasting inflation</a:t>
            </a:r>
          </a:p>
          <a:p>
            <a:endParaRPr lang="en-US" dirty="0"/>
          </a:p>
          <a:p>
            <a:r>
              <a:rPr lang="en-US" dirty="0"/>
              <a:t>Forecasting product demand</a:t>
            </a:r>
          </a:p>
          <a:p>
            <a:endParaRPr lang="en-US" dirty="0"/>
          </a:p>
          <a:p>
            <a:r>
              <a:rPr lang="en-US" dirty="0"/>
              <a:t>Forecasting unemployment rates</a:t>
            </a:r>
          </a:p>
          <a:p>
            <a:endParaRPr lang="en-US" dirty="0"/>
          </a:p>
          <a:p>
            <a:r>
              <a:rPr lang="en-US" dirty="0"/>
              <a:t>Forecasting Mortgage or interest rates</a:t>
            </a:r>
          </a:p>
          <a:p>
            <a:endParaRPr lang="en-US" dirty="0"/>
          </a:p>
          <a:p>
            <a:r>
              <a:rPr lang="en-US" dirty="0"/>
              <a:t>Forecasting number of clicks and users on a website</a:t>
            </a:r>
          </a:p>
          <a:p>
            <a:endParaRPr lang="en-US" dirty="0"/>
          </a:p>
          <a:p>
            <a:r>
              <a:rPr lang="en-US" dirty="0"/>
              <a:t>Forecasting stock, gold, crypto prices</a:t>
            </a:r>
          </a:p>
        </p:txBody>
      </p:sp>
      <p:pic>
        <p:nvPicPr>
          <p:cNvPr id="5" name="Picture 2" descr="Image result for inflation rates">
            <a:extLst>
              <a:ext uri="{FF2B5EF4-FFF2-40B4-BE49-F238E27FC236}">
                <a16:creationId xmlns:a16="http://schemas.microsoft.com/office/drawing/2014/main" id="{B4E8EE74-81F6-4FF1-BD4F-0A31244D6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425" y="429235"/>
            <a:ext cx="257175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ortgage rates">
            <a:extLst>
              <a:ext uri="{FF2B5EF4-FFF2-40B4-BE49-F238E27FC236}">
                <a16:creationId xmlns:a16="http://schemas.microsoft.com/office/drawing/2014/main" id="{8D33F59F-6E80-4069-A27E-7873281A7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2315511"/>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esla stock">
            <a:extLst>
              <a:ext uri="{FF2B5EF4-FFF2-40B4-BE49-F238E27FC236}">
                <a16:creationId xmlns:a16="http://schemas.microsoft.com/office/drawing/2014/main" id="{1764F4F3-7E96-43E4-8620-4046E2146A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4449016"/>
            <a:ext cx="2590800"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61958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10369</TotalTime>
  <Words>1172</Words>
  <Application>Microsoft Office PowerPoint</Application>
  <PresentationFormat>On-screen Show (4:3)</PresentationFormat>
  <Paragraphs>231</Paragraphs>
  <Slides>25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Cambria Math</vt:lpstr>
      <vt:lpstr>Helvetica</vt:lpstr>
      <vt:lpstr>Custom Design</vt:lpstr>
      <vt:lpstr>1_Office Theme</vt:lpstr>
      <vt:lpstr>PowerPoint Presentation</vt:lpstr>
      <vt:lpstr>Date and Time Flavors</vt:lpstr>
      <vt:lpstr>Agenda</vt:lpstr>
      <vt:lpstr>Time Series Data</vt:lpstr>
      <vt:lpstr>Time Series Components</vt:lpstr>
      <vt:lpstr>Time Series Patterns</vt:lpstr>
      <vt:lpstr>White Noise</vt:lpstr>
      <vt:lpstr>Applications</vt:lpstr>
      <vt:lpstr>Applications</vt:lpstr>
      <vt:lpstr>Smoothing</vt:lpstr>
      <vt:lpstr>Time Series Forecasting</vt:lpstr>
      <vt:lpstr>Methods for forecasting</vt:lpstr>
      <vt:lpstr>Simple Regression on Time series</vt:lpstr>
      <vt:lpstr>Autoregressive Modeling</vt:lpstr>
      <vt:lpstr>Auto Correlation Plots </vt:lpstr>
      <vt:lpstr>Moving Average Modeling</vt:lpstr>
      <vt:lpstr>ARMA</vt:lpstr>
      <vt:lpstr>PowerPoint Presentation</vt:lpstr>
      <vt:lpstr>ARIMA (p,d,q)</vt:lpstr>
      <vt:lpstr>ARIMA Assumptions </vt:lpstr>
      <vt:lpstr>Why stationarity assumption?</vt:lpstr>
      <vt:lpstr>Stationary and non-stationary series</vt:lpstr>
      <vt:lpstr>How to test for stationarity</vt:lpstr>
      <vt:lpstr>How to make series stationary?</vt:lpstr>
      <vt:lpstr>PowerPoint Presentation</vt:lpstr>
    </vt:vector>
  </TitlesOfParts>
  <Company>Southern Polytechnic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mghavi</dc:creator>
  <cp:lastModifiedBy>Sri P</cp:lastModifiedBy>
  <cp:revision>473</cp:revision>
  <cp:lastPrinted>2015-10-22T02:51:15Z</cp:lastPrinted>
  <dcterms:created xsi:type="dcterms:W3CDTF">2015-09-29T15:54:55Z</dcterms:created>
  <dcterms:modified xsi:type="dcterms:W3CDTF">2019-05-31T22:56:45Z</dcterms:modified>
</cp:coreProperties>
</file>