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48" r:id="rId2"/>
  </p:sldMasterIdLst>
  <p:notesMasterIdLst>
    <p:notesMasterId r:id="rId12"/>
  </p:notesMasterIdLst>
  <p:sldIdLst>
    <p:sldId id="310" r:id="rId3"/>
    <p:sldId id="542" r:id="rId4"/>
    <p:sldId id="543" r:id="rId5"/>
    <p:sldId id="544" r:id="rId6"/>
    <p:sldId id="549" r:id="rId7"/>
    <p:sldId id="545" r:id="rId8"/>
    <p:sldId id="548" r:id="rId9"/>
    <p:sldId id="546" r:id="rId10"/>
    <p:sldId id="54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6C25FBE8-E562-482C-842B-9EF6C8C8E570}">
          <p14:sldIdLst>
            <p14:sldId id="310"/>
          </p14:sldIdLst>
        </p14:section>
        <p14:section name="Body" id="{2D7D6F2B-29A0-4C81-9D39-86AA4DBF03FC}">
          <p14:sldIdLst>
            <p14:sldId id="542"/>
            <p14:sldId id="543"/>
            <p14:sldId id="544"/>
            <p14:sldId id="549"/>
            <p14:sldId id="545"/>
            <p14:sldId id="548"/>
            <p14:sldId id="546"/>
            <p14:sldId id="54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4045" autoAdjust="0"/>
  </p:normalViewPr>
  <p:slideViewPr>
    <p:cSldViewPr snapToGrid="0" snapToObjects="1">
      <p:cViewPr varScale="1">
        <p:scale>
          <a:sx n="60" d="100"/>
          <a:sy n="60" d="100"/>
        </p:scale>
        <p:origin x="16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8" d="100"/>
        <a:sy n="11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4080FA-2CBB-4E6E-A0D6-616F3C34273F}" type="datetimeFigureOut">
              <a:rPr lang="en-US" smtClean="0"/>
              <a:t>5/8/2019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0B224E-7E9D-4BDD-AB6D-E1E84C1B4CFF}" type="slidenum">
              <a:rPr lang="en-US" smtClean="0"/>
              <a:t>‹#›</a:t>
            </a:fld>
            <a:endParaRPr lang="en-US"/>
          </a:p>
        </p:txBody>
      </p:sp>
    </p:spTree>
    <p:extLst>
      <p:ext uri="{BB962C8B-B14F-4D97-AF65-F5344CB8AC3E}">
        <p14:creationId xmlns:p14="http://schemas.microsoft.com/office/powerpoint/2010/main" val="3960973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sentiment analysis, a company can reorganize its strategy based on customers reactions to specific events or marketing campaigns.</a:t>
            </a:r>
          </a:p>
          <a:p>
            <a:endParaRPr lang="en-US" dirty="0"/>
          </a:p>
        </p:txBody>
      </p:sp>
      <p:sp>
        <p:nvSpPr>
          <p:cNvPr id="4" name="Slide Number Placeholder 3"/>
          <p:cNvSpPr>
            <a:spLocks noGrp="1"/>
          </p:cNvSpPr>
          <p:nvPr>
            <p:ph type="sldNum" sz="quarter" idx="5"/>
          </p:nvPr>
        </p:nvSpPr>
        <p:spPr/>
        <p:txBody>
          <a:bodyPr/>
          <a:lstStyle/>
          <a:p>
            <a:fld id="{C20B224E-7E9D-4BDD-AB6D-E1E84C1B4CFF}" type="slidenum">
              <a:rPr lang="en-US" smtClean="0"/>
              <a:t>2</a:t>
            </a:fld>
            <a:endParaRPr lang="en-US"/>
          </a:p>
        </p:txBody>
      </p:sp>
    </p:spTree>
    <p:extLst>
      <p:ext uri="{BB962C8B-B14F-4D97-AF65-F5344CB8AC3E}">
        <p14:creationId xmlns:p14="http://schemas.microsoft.com/office/powerpoint/2010/main" val="2838268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66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b="1" i="0">
                <a:solidFill>
                  <a:schemeClr val="bg1"/>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lumMod val="40000"/>
                    <a:lumOff val="60000"/>
                  </a:schemeClr>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12"/>
          <p:cNvSpPr>
            <a:spLocks noGrp="1" noChangeArrowheads="1"/>
          </p:cNvSpPr>
          <p:nvPr>
            <p:ph type="sldNum" sz="quarter" idx="4"/>
          </p:nvPr>
        </p:nvSpPr>
        <p:spPr bwMode="auto">
          <a:xfrm>
            <a:off x="8142520" y="6539642"/>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244898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431557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2"/>
          <p:cNvSpPr>
            <a:spLocks noGrp="1" noChangeArrowheads="1"/>
          </p:cNvSpPr>
          <p:nvPr>
            <p:ph type="sldNum" sz="quarter" idx="4"/>
          </p:nvPr>
        </p:nvSpPr>
        <p:spPr bwMode="auto">
          <a:xfrm>
            <a:off x="8142520" y="6550528"/>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422961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457200" y="1600201"/>
            <a:ext cx="4038600" cy="427581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758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2"/>
          <p:cNvSpPr>
            <a:spLocks noGrp="1" noChangeArrowheads="1"/>
          </p:cNvSpPr>
          <p:nvPr>
            <p:ph type="sldNum" sz="quarter" idx="4"/>
          </p:nvPr>
        </p:nvSpPr>
        <p:spPr bwMode="auto">
          <a:xfrm>
            <a:off x="8109862" y="6572300"/>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2637091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extBox 11"/>
          <p:cNvSpPr txBox="1"/>
          <p:nvPr/>
        </p:nvSpPr>
        <p:spPr>
          <a:xfrm>
            <a:off x="4582716" y="5760965"/>
            <a:ext cx="3984341" cy="438582"/>
          </a:xfrm>
          <a:prstGeom prst="rect">
            <a:avLst/>
          </a:prstGeom>
          <a:noFill/>
        </p:spPr>
        <p:txBody>
          <a:bodyPr wrap="square" lIns="0" tIns="0" rIns="0" bIns="0" rtlCol="0">
            <a:spAutoFit/>
          </a:bodyPr>
          <a:lstStyle/>
          <a:p>
            <a:pPr marL="0" algn="l"/>
            <a:r>
              <a:rPr lang="en-US" sz="950" kern="1200" baseline="0" dirty="0">
                <a:solidFill>
                  <a:schemeClr val="tx1"/>
                </a:solidFill>
                <a:effectLst/>
                <a:latin typeface="Calibri" panose="020F0502020204030204" pitchFamily="34" charset="0"/>
                <a:ea typeface="+mn-ea"/>
                <a:cs typeface="+mn-cs"/>
              </a:rPr>
              <a:t>© 2015 Consort Institute, LLC. All right reserved. This material may not be reproduced, displayed, modified or distributed in any forms by any means without the express prior written permission of Consort Institute, LLC</a:t>
            </a:r>
            <a:endParaRPr lang="en-US" sz="950" b="1" baseline="0" dirty="0">
              <a:latin typeface="Calibri" panose="020F0502020204030204" pitchFamily="34"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718" y="4967514"/>
            <a:ext cx="2139753" cy="739390"/>
          </a:xfrm>
          <a:prstGeom prst="rect">
            <a:avLst/>
          </a:prstGeom>
        </p:spPr>
      </p:pic>
      <p:sp>
        <p:nvSpPr>
          <p:cNvPr id="9" name="Rectangle 9"/>
          <p:cNvSpPr>
            <a:spLocks noChangeArrowheads="1"/>
          </p:cNvSpPr>
          <p:nvPr userDrawn="1"/>
        </p:nvSpPr>
        <p:spPr bwMode="auto">
          <a:xfrm>
            <a:off x="0" y="0"/>
            <a:ext cx="4038600" cy="6858000"/>
          </a:xfrm>
          <a:prstGeom prst="rect">
            <a:avLst/>
          </a:prstGeom>
          <a:solidFill>
            <a:srgbClr val="004991"/>
          </a:solidFill>
          <a:ln w="9525">
            <a:noFill/>
            <a:miter lim="800000"/>
            <a:headEnd/>
            <a:tailEnd/>
          </a:ln>
          <a:effectLst/>
        </p:spPr>
        <p:txBody>
          <a:bodyPr wrap="none" anchor="ctr"/>
          <a:lstStyle/>
          <a:p>
            <a:endParaRPr lang="en-US"/>
          </a:p>
        </p:txBody>
      </p:sp>
      <p:pic>
        <p:nvPicPr>
          <p:cNvPr id="10" name="Picture 9" descr="vertical white.png"/>
          <p:cNvPicPr>
            <a:picLocks noChangeAspect="1"/>
          </p:cNvPicPr>
          <p:nvPr userDrawn="1"/>
        </p:nvPicPr>
        <p:blipFill>
          <a:blip r:embed="rId4" cstate="print"/>
          <a:stretch>
            <a:fillRect/>
          </a:stretch>
        </p:blipFill>
        <p:spPr>
          <a:xfrm>
            <a:off x="609600" y="914400"/>
            <a:ext cx="2752900" cy="4932474"/>
          </a:xfrm>
          <a:prstGeom prst="rect">
            <a:avLst/>
          </a:prstGeom>
        </p:spPr>
      </p:pic>
      <p:sp>
        <p:nvSpPr>
          <p:cNvPr id="2" name="TextBox 1"/>
          <p:cNvSpPr txBox="1"/>
          <p:nvPr userDrawn="1"/>
        </p:nvSpPr>
        <p:spPr>
          <a:xfrm>
            <a:off x="4093192" y="1743898"/>
            <a:ext cx="4865914" cy="1280351"/>
          </a:xfrm>
          <a:prstGeom prst="rect">
            <a:avLst/>
          </a:prstGeom>
          <a:noFill/>
        </p:spPr>
        <p:txBody>
          <a:bodyPr wrap="square" lIns="0" tIns="0" rIns="0" bIns="0" rtlCol="0">
            <a:spAutoFit/>
          </a:bodyPr>
          <a:lstStyle/>
          <a:p>
            <a:pPr algn="ctr">
              <a:lnSpc>
                <a:spcPts val="4800"/>
              </a:lnSpc>
              <a:spcBef>
                <a:spcPts val="0"/>
              </a:spcBef>
            </a:pPr>
            <a:r>
              <a:rPr lang="en-US" sz="6000" b="1" dirty="0">
                <a:solidFill>
                  <a:schemeClr val="tx2"/>
                </a:solidFill>
                <a:effectLst/>
                <a:latin typeface="+mj-lt"/>
              </a:rPr>
              <a:t>Sentiment Analysis</a:t>
            </a:r>
            <a:endParaRPr lang="en-US" sz="1800" b="1" dirty="0">
              <a:solidFill>
                <a:schemeClr val="tx2"/>
              </a:solidFill>
              <a:effectLst/>
              <a:latin typeface="+mj-lt"/>
            </a:endParaRPr>
          </a:p>
        </p:txBody>
      </p:sp>
    </p:spTree>
    <p:extLst>
      <p:ext uri="{BB962C8B-B14F-4D97-AF65-F5344CB8AC3E}">
        <p14:creationId xmlns:p14="http://schemas.microsoft.com/office/powerpoint/2010/main" val="31396734"/>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914400" rtl="0" eaLnBrk="1" latinLnBrk="0" hangingPunct="1">
        <a:spcBef>
          <a:spcPct val="0"/>
        </a:spcBef>
        <a:buNone/>
        <a:defRPr sz="4400" b="1" i="0" kern="1200" baseline="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9"/>
          <p:cNvSpPr>
            <a:spLocks noChangeArrowheads="1"/>
          </p:cNvSpPr>
          <p:nvPr userDrawn="1"/>
        </p:nvSpPr>
        <p:spPr bwMode="auto">
          <a:xfrm flipV="1">
            <a:off x="0" y="6440344"/>
            <a:ext cx="9144000" cy="417658"/>
          </a:xfrm>
          <a:prstGeom prst="rect">
            <a:avLst/>
          </a:prstGeom>
          <a:solidFill>
            <a:srgbClr val="004991"/>
          </a:solidFill>
          <a:ln w="9525">
            <a:noFill/>
            <a:miter lim="800000"/>
            <a:headEnd/>
            <a:tailEnd/>
          </a:ln>
          <a:effectLst/>
        </p:spPr>
        <p:txBody>
          <a:bodyPr wrap="none" anchor="ctr"/>
          <a:lstStyle/>
          <a:p>
            <a:endParaRPr lang="en-US"/>
          </a:p>
        </p:txBody>
      </p:sp>
      <p:sp>
        <p:nvSpPr>
          <p:cNvPr id="8" name="TextBox 7"/>
          <p:cNvSpPr txBox="1"/>
          <p:nvPr userDrawn="1"/>
        </p:nvSpPr>
        <p:spPr>
          <a:xfrm>
            <a:off x="3048000" y="6496913"/>
            <a:ext cx="3581400" cy="253916"/>
          </a:xfrm>
          <a:prstGeom prst="rect">
            <a:avLst/>
          </a:prstGeom>
          <a:noFill/>
        </p:spPr>
        <p:txBody>
          <a:bodyPr wrap="square" rtlCol="0">
            <a:spAutoFit/>
          </a:bodyPr>
          <a:lstStyle/>
          <a:p>
            <a:pPr algn="ctr"/>
            <a:r>
              <a:rPr lang="en-US" sz="1000" dirty="0">
                <a:solidFill>
                  <a:schemeClr val="bg1"/>
                </a:solidFill>
                <a:latin typeface="Calibri" panose="020F0502020204030204" pitchFamily="34" charset="0"/>
              </a:rPr>
              <a:t>ece.emory.edu | 404.727.6000 | ece@emory.edu</a:t>
            </a:r>
          </a:p>
        </p:txBody>
      </p: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7200" y="6439721"/>
            <a:ext cx="2667000" cy="444500"/>
          </a:xfrm>
          <a:prstGeom prst="rect">
            <a:avLst/>
          </a:prstGeom>
        </p:spPr>
      </p:pic>
      <p:sp>
        <p:nvSpPr>
          <p:cNvPr id="11"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pic>
        <p:nvPicPr>
          <p:cNvPr id="10" name="Picture 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224247" y="6511870"/>
            <a:ext cx="663175" cy="231770"/>
          </a:xfrm>
          <a:prstGeom prst="rect">
            <a:avLst/>
          </a:prstGeom>
        </p:spPr>
      </p:pic>
    </p:spTree>
    <p:extLst>
      <p:ext uri="{BB962C8B-B14F-4D97-AF65-F5344CB8AC3E}">
        <p14:creationId xmlns:p14="http://schemas.microsoft.com/office/powerpoint/2010/main" val="3196967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lvl1pPr algn="ctr" defTabSz="457200" rtl="0" eaLnBrk="1" latinLnBrk="0" hangingPunct="1">
        <a:spcBef>
          <a:spcPct val="0"/>
        </a:spcBef>
        <a:buNone/>
        <a:defRPr sz="4400" b="1" i="0" kern="1200" baseline="0">
          <a:solidFill>
            <a:srgbClr val="C00000"/>
          </a:solidFill>
          <a:effectLst>
            <a:outerShdw blurRad="38100" dist="38100" dir="2700000" algn="tl">
              <a:srgbClr val="000000">
                <a:alpha val="43137"/>
              </a:srgbClr>
            </a:outerShdw>
          </a:effectLst>
          <a:latin typeface="Calibri" panose="020F0502020204030204" pitchFamily="34" charset="0"/>
          <a:ea typeface="+mj-ea"/>
          <a:cs typeface="Helvetica"/>
        </a:defRPr>
      </a:lvl1pPr>
    </p:titleStyle>
    <p:bodyStyle>
      <a:lvl1pPr marL="342900" indent="-342900" algn="l" defTabSz="457200" rtl="0" eaLnBrk="1" latinLnBrk="0" hangingPunct="1">
        <a:spcBef>
          <a:spcPts val="0"/>
        </a:spcBef>
        <a:spcAft>
          <a:spcPts val="600"/>
        </a:spcAft>
        <a:buFont typeface="Arial"/>
        <a:buChar char="•"/>
        <a:defRPr sz="3200" b="0" kern="1200" baseline="0">
          <a:solidFill>
            <a:schemeClr val="tx1"/>
          </a:solidFill>
          <a:latin typeface="Calibri" panose="020F0502020204030204" pitchFamily="34" charset="0"/>
          <a:ea typeface="+mn-ea"/>
          <a:cs typeface="Helvetica"/>
        </a:defRPr>
      </a:lvl1pPr>
      <a:lvl2pPr marL="742950" indent="-285750" algn="l" defTabSz="457200" rtl="0" eaLnBrk="1" latinLnBrk="0" hangingPunct="1">
        <a:spcBef>
          <a:spcPts val="0"/>
        </a:spcBef>
        <a:spcAft>
          <a:spcPts val="600"/>
        </a:spcAft>
        <a:buFont typeface="Arial"/>
        <a:buChar char="–"/>
        <a:defRPr sz="2800" kern="1200" baseline="0">
          <a:solidFill>
            <a:schemeClr val="tx1"/>
          </a:solidFill>
          <a:latin typeface="Calibri" panose="020F0502020204030204" pitchFamily="34" charset="0"/>
          <a:ea typeface="+mn-ea"/>
          <a:cs typeface="Helvetica"/>
        </a:defRPr>
      </a:lvl2pPr>
      <a:lvl3pPr marL="1143000" indent="-228600" algn="l" defTabSz="457200" rtl="0" eaLnBrk="1" latinLnBrk="0" hangingPunct="1">
        <a:spcBef>
          <a:spcPts val="0"/>
        </a:spcBef>
        <a:spcAft>
          <a:spcPts val="600"/>
        </a:spcAft>
        <a:buFont typeface="Arial"/>
        <a:buChar char="•"/>
        <a:defRPr sz="2400" kern="1200" baseline="0">
          <a:solidFill>
            <a:schemeClr val="tx1"/>
          </a:solidFill>
          <a:latin typeface="Calibri" panose="020F0502020204030204" pitchFamily="34" charset="0"/>
          <a:ea typeface="+mn-ea"/>
          <a:cs typeface="Helvetica"/>
        </a:defRPr>
      </a:lvl3pPr>
      <a:lvl4pPr marL="1600200" indent="-228600" algn="l" defTabSz="457200" rtl="0" eaLnBrk="1" latinLnBrk="0" hangingPunct="1">
        <a:spcBef>
          <a:spcPts val="0"/>
        </a:spcBef>
        <a:spcAft>
          <a:spcPts val="600"/>
        </a:spcAft>
        <a:buFont typeface="Arial"/>
        <a:buChar char="–"/>
        <a:defRPr sz="2000" kern="1200" baseline="0">
          <a:solidFill>
            <a:schemeClr val="tx1"/>
          </a:solidFill>
          <a:latin typeface="Calibri" panose="020F0502020204030204" pitchFamily="34" charset="0"/>
          <a:ea typeface="+mn-ea"/>
          <a:cs typeface="Helvetica"/>
        </a:defRPr>
      </a:lvl4pPr>
      <a:lvl5pPr marL="2057400" indent="-274320" algn="l" defTabSz="457200" rtl="0" eaLnBrk="1" latinLnBrk="0" hangingPunct="1">
        <a:spcBef>
          <a:spcPts val="0"/>
        </a:spcBef>
        <a:spcAft>
          <a:spcPts val="600"/>
        </a:spcAft>
        <a:buFont typeface="Wingdings" panose="05000000000000000000" pitchFamily="2" charset="2"/>
        <a:buChar char="Ø"/>
        <a:defRPr sz="1800" kern="1200" baseline="0">
          <a:solidFill>
            <a:schemeClr val="tx1"/>
          </a:solidFill>
          <a:latin typeface="Calibri" panose="020F0502020204030204" pitchFamily="34" charset="0"/>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181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83C01-D41D-DF40-99E5-B3A5E53CF1C2}"/>
              </a:ext>
            </a:extLst>
          </p:cNvPr>
          <p:cNvSpPr>
            <a:spLocks noGrp="1"/>
          </p:cNvSpPr>
          <p:nvPr>
            <p:ph type="title"/>
          </p:nvPr>
        </p:nvSpPr>
        <p:spPr>
          <a:xfrm>
            <a:off x="211093" y="26505"/>
            <a:ext cx="8229600" cy="493988"/>
          </a:xfrm>
        </p:spPr>
        <p:txBody>
          <a:bodyPr>
            <a:normAutofit fontScale="90000"/>
          </a:bodyPr>
          <a:lstStyle/>
          <a:p>
            <a:r>
              <a:rPr lang="en-US" dirty="0">
                <a:solidFill>
                  <a:schemeClr val="tx1"/>
                </a:solidFill>
              </a:rPr>
              <a:t>Sentiment Analysis</a:t>
            </a:r>
          </a:p>
        </p:txBody>
      </p:sp>
      <p:sp>
        <p:nvSpPr>
          <p:cNvPr id="3" name="Content Placeholder 2">
            <a:extLst>
              <a:ext uri="{FF2B5EF4-FFF2-40B4-BE49-F238E27FC236}">
                <a16:creationId xmlns:a16="http://schemas.microsoft.com/office/drawing/2014/main" id="{0733FD23-4A5E-544E-8456-0EA8BC1F3B65}"/>
              </a:ext>
            </a:extLst>
          </p:cNvPr>
          <p:cNvSpPr>
            <a:spLocks noGrp="1"/>
          </p:cNvSpPr>
          <p:nvPr>
            <p:ph idx="1"/>
          </p:nvPr>
        </p:nvSpPr>
        <p:spPr>
          <a:xfrm>
            <a:off x="105484" y="598144"/>
            <a:ext cx="6744495" cy="5770572"/>
          </a:xfrm>
        </p:spPr>
        <p:txBody>
          <a:bodyPr>
            <a:noAutofit/>
          </a:bodyPr>
          <a:lstStyle/>
          <a:p>
            <a:r>
              <a:rPr lang="en-US" sz="1800" dirty="0"/>
              <a:t>Sentiment Analysis (or Opinion Mining) is defined as the process of leveraging techniques such as NLP, text analysis, linguistics, lexical resources, and machine learning to systematically identify, extract, quantify, and study subjective information (mood, emotion)</a:t>
            </a:r>
          </a:p>
          <a:p>
            <a:endParaRPr lang="en-US" sz="1800" dirty="0"/>
          </a:p>
          <a:p>
            <a:r>
              <a:rPr lang="en-US" sz="1800" dirty="0"/>
              <a:t>Typically applied when the goal is to gauge customer sentiment towards a product, company, brand, or any subject matter of interest</a:t>
            </a:r>
          </a:p>
          <a:p>
            <a:endParaRPr lang="en-US" sz="1800" dirty="0"/>
          </a:p>
          <a:p>
            <a:pPr>
              <a:spcAft>
                <a:spcPts val="0"/>
              </a:spcAft>
            </a:pPr>
            <a:r>
              <a:rPr lang="en-US" sz="1800" dirty="0"/>
              <a:t>Goes beyond traditional metrics (# of views, clicks) </a:t>
            </a:r>
          </a:p>
          <a:p>
            <a:pPr marL="0" indent="0">
              <a:spcAft>
                <a:spcPts val="0"/>
              </a:spcAft>
              <a:buNone/>
            </a:pPr>
            <a:r>
              <a:rPr lang="en-US" sz="1800" dirty="0"/>
              <a:t>       to explore the quality of interactions between customers </a:t>
            </a:r>
          </a:p>
          <a:p>
            <a:pPr marL="0" indent="0">
              <a:spcAft>
                <a:spcPts val="0"/>
              </a:spcAft>
              <a:buNone/>
            </a:pPr>
            <a:r>
              <a:rPr lang="en-US" sz="1800" dirty="0"/>
              <a:t>      and a brand</a:t>
            </a:r>
          </a:p>
          <a:p>
            <a:endParaRPr lang="en-US" sz="1800" dirty="0"/>
          </a:p>
          <a:p>
            <a:r>
              <a:rPr lang="en-US" sz="1800" dirty="0"/>
              <a:t>Conducted on vast collections of textual data based on reviews, surveys, social-media, web, forums, blogs, emails</a:t>
            </a:r>
          </a:p>
          <a:p>
            <a:endParaRPr lang="en-US" sz="1800" dirty="0"/>
          </a:p>
          <a:p>
            <a:r>
              <a:rPr lang="en-US" sz="1800" dirty="0"/>
              <a:t>One of the most active research areas in NLP. Research has slowly transitioned from computer science to management science and now social science</a:t>
            </a:r>
          </a:p>
          <a:p>
            <a:pPr marL="0" indent="0">
              <a:buNone/>
            </a:pPr>
            <a:endParaRPr lang="en-US" sz="1800" dirty="0"/>
          </a:p>
        </p:txBody>
      </p:sp>
      <p:sp>
        <p:nvSpPr>
          <p:cNvPr id="4" name="Slide Number Placeholder 3">
            <a:extLst>
              <a:ext uri="{FF2B5EF4-FFF2-40B4-BE49-F238E27FC236}">
                <a16:creationId xmlns:a16="http://schemas.microsoft.com/office/drawing/2014/main" id="{9B8E12D1-87F0-EA46-9006-BFCFEC94CF4A}"/>
              </a:ext>
            </a:extLst>
          </p:cNvPr>
          <p:cNvSpPr>
            <a:spLocks noGrp="1"/>
          </p:cNvSpPr>
          <p:nvPr>
            <p:ph type="sldNum" sz="quarter" idx="4"/>
          </p:nvPr>
        </p:nvSpPr>
        <p:spPr/>
        <p:txBody>
          <a:bodyPr/>
          <a:lstStyle/>
          <a:p>
            <a:fld id="{38CFBFC5-68E7-4431-8625-A5845C183C00}" type="slidenum">
              <a:rPr lang="en-US" smtClean="0"/>
              <a:pPr/>
              <a:t>2</a:t>
            </a:fld>
            <a:endParaRPr lang="en-US" dirty="0"/>
          </a:p>
        </p:txBody>
      </p:sp>
      <p:pic>
        <p:nvPicPr>
          <p:cNvPr id="5" name="Picture 6" descr="Image result for sentiment analysis">
            <a:extLst>
              <a:ext uri="{FF2B5EF4-FFF2-40B4-BE49-F238E27FC236}">
                <a16:creationId xmlns:a16="http://schemas.microsoft.com/office/drawing/2014/main" id="{9B93394E-DB6C-4B24-ADDB-31A4397189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1221" y="683511"/>
            <a:ext cx="2424457" cy="14013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y invention can scan a persons brain and predict his buying decisions">
            <a:extLst>
              <a:ext uri="{FF2B5EF4-FFF2-40B4-BE49-F238E27FC236}">
                <a16:creationId xmlns:a16="http://schemas.microsoft.com/office/drawing/2014/main" id="{798C0B30-60A0-43CB-8315-26695D7A3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9326" y="2708925"/>
            <a:ext cx="3304674" cy="1943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41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97AE-930C-4B9C-985A-ADF8C0558FEB}"/>
              </a:ext>
            </a:extLst>
          </p:cNvPr>
          <p:cNvSpPr>
            <a:spLocks noGrp="1"/>
          </p:cNvSpPr>
          <p:nvPr>
            <p:ph type="title"/>
          </p:nvPr>
        </p:nvSpPr>
        <p:spPr>
          <a:xfrm>
            <a:off x="457200" y="0"/>
            <a:ext cx="8229600" cy="679519"/>
          </a:xfrm>
        </p:spPr>
        <p:txBody>
          <a:bodyPr>
            <a:normAutofit fontScale="90000"/>
          </a:bodyPr>
          <a:lstStyle/>
          <a:p>
            <a:r>
              <a:rPr lang="en-US" dirty="0">
                <a:solidFill>
                  <a:schemeClr val="tx1"/>
                </a:solidFill>
              </a:rPr>
              <a:t>Sentiment Analysis Market</a:t>
            </a:r>
          </a:p>
        </p:txBody>
      </p:sp>
      <p:sp>
        <p:nvSpPr>
          <p:cNvPr id="4" name="Slide Number Placeholder 3">
            <a:extLst>
              <a:ext uri="{FF2B5EF4-FFF2-40B4-BE49-F238E27FC236}">
                <a16:creationId xmlns:a16="http://schemas.microsoft.com/office/drawing/2014/main" id="{5FB4F739-25D7-4C21-9F23-86DC6D266571}"/>
              </a:ext>
            </a:extLst>
          </p:cNvPr>
          <p:cNvSpPr>
            <a:spLocks noGrp="1"/>
          </p:cNvSpPr>
          <p:nvPr>
            <p:ph type="sldNum" sz="quarter" idx="4"/>
          </p:nvPr>
        </p:nvSpPr>
        <p:spPr/>
        <p:txBody>
          <a:bodyPr/>
          <a:lstStyle/>
          <a:p>
            <a:fld id="{38CFBFC5-68E7-4431-8625-A5845C183C00}" type="slidenum">
              <a:rPr lang="en-US" smtClean="0"/>
              <a:pPr/>
              <a:t>3</a:t>
            </a:fld>
            <a:endParaRPr lang="en-US" dirty="0"/>
          </a:p>
        </p:txBody>
      </p:sp>
      <p:pic>
        <p:nvPicPr>
          <p:cNvPr id="1026" name="Picture 2" descr="Image result for sentiment analysis market">
            <a:extLst>
              <a:ext uri="{FF2B5EF4-FFF2-40B4-BE49-F238E27FC236}">
                <a16:creationId xmlns:a16="http://schemas.microsoft.com/office/drawing/2014/main" id="{A8CC7A89-8F0A-494B-871B-03D3FDE5A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67" y="1273821"/>
            <a:ext cx="4278166" cy="4186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chnavio has published a new market research report on the global emotion recognition and sentiment analysis software market from 2018-2022. (Graphic: Business Wire)">
            <a:extLst>
              <a:ext uri="{FF2B5EF4-FFF2-40B4-BE49-F238E27FC236}">
                <a16:creationId xmlns:a16="http://schemas.microsoft.com/office/drawing/2014/main" id="{012D951E-259D-4450-8D34-8F9D41875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475" y="1273821"/>
            <a:ext cx="4040360" cy="41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26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C8B6-A69F-45F1-81C5-F6DFEE6D89C3}"/>
              </a:ext>
            </a:extLst>
          </p:cNvPr>
          <p:cNvSpPr>
            <a:spLocks noGrp="1"/>
          </p:cNvSpPr>
          <p:nvPr>
            <p:ph type="title"/>
          </p:nvPr>
        </p:nvSpPr>
        <p:spPr>
          <a:xfrm>
            <a:off x="457200" y="14577"/>
            <a:ext cx="8229600" cy="514812"/>
          </a:xfrm>
        </p:spPr>
        <p:txBody>
          <a:bodyPr>
            <a:normAutofit fontScale="90000"/>
          </a:bodyPr>
          <a:lstStyle/>
          <a:p>
            <a:r>
              <a:rPr lang="en-US" dirty="0">
                <a:solidFill>
                  <a:schemeClr val="tx1"/>
                </a:solidFill>
              </a:rPr>
              <a:t>Sentiment Analysis Types </a:t>
            </a:r>
          </a:p>
        </p:txBody>
      </p:sp>
      <p:sp>
        <p:nvSpPr>
          <p:cNvPr id="3" name="Content Placeholder 2">
            <a:extLst>
              <a:ext uri="{FF2B5EF4-FFF2-40B4-BE49-F238E27FC236}">
                <a16:creationId xmlns:a16="http://schemas.microsoft.com/office/drawing/2014/main" id="{F2570F0C-8061-4D6A-B410-F6E328CB74A3}"/>
              </a:ext>
            </a:extLst>
          </p:cNvPr>
          <p:cNvSpPr>
            <a:spLocks noGrp="1"/>
          </p:cNvSpPr>
          <p:nvPr>
            <p:ph idx="1"/>
          </p:nvPr>
        </p:nvSpPr>
        <p:spPr>
          <a:xfrm>
            <a:off x="139792" y="879044"/>
            <a:ext cx="8864415" cy="5313209"/>
          </a:xfrm>
        </p:spPr>
        <p:txBody>
          <a:bodyPr>
            <a:noAutofit/>
          </a:bodyPr>
          <a:lstStyle/>
          <a:p>
            <a:r>
              <a:rPr lang="en-US" sz="2600" dirty="0"/>
              <a:t>Sentiment analysis can be conducted on several levels: Sentence, paragraph, or entire document (more common)</a:t>
            </a:r>
          </a:p>
          <a:p>
            <a:endParaRPr lang="en-US" sz="2600" dirty="0"/>
          </a:p>
          <a:p>
            <a:r>
              <a:rPr lang="en-US" sz="2600" dirty="0"/>
              <a:t>Primary goal is to classify the textual documents into positive/negative sentiment based on polarity score.</a:t>
            </a:r>
          </a:p>
          <a:p>
            <a:endParaRPr lang="en-US" sz="2600" dirty="0"/>
          </a:p>
          <a:p>
            <a:r>
              <a:rPr lang="en-US" sz="2600" dirty="0"/>
              <a:t>Aspect-based sentiment analysis classifies not only sentiment, but also the target of sentiment (or opinion)</a:t>
            </a:r>
          </a:p>
          <a:p>
            <a:pPr marL="0" indent="0">
              <a:buNone/>
            </a:pPr>
            <a:endParaRPr lang="en-US" sz="2600" dirty="0"/>
          </a:p>
          <a:p>
            <a:r>
              <a:rPr lang="en-US" sz="2600" dirty="0"/>
              <a:t>More advanced analyses focus on opinion summarization, intention mining, agreement/disagreement, and identifying fake opinions</a:t>
            </a:r>
          </a:p>
          <a:p>
            <a:endParaRPr lang="en-US" sz="2600" dirty="0"/>
          </a:p>
          <a:p>
            <a:endParaRPr lang="en-US" sz="2600" dirty="0"/>
          </a:p>
          <a:p>
            <a:endParaRPr lang="en-US" sz="2600" dirty="0"/>
          </a:p>
        </p:txBody>
      </p:sp>
      <p:sp>
        <p:nvSpPr>
          <p:cNvPr id="4" name="Slide Number Placeholder 3">
            <a:extLst>
              <a:ext uri="{FF2B5EF4-FFF2-40B4-BE49-F238E27FC236}">
                <a16:creationId xmlns:a16="http://schemas.microsoft.com/office/drawing/2014/main" id="{5FD508A5-C841-4484-9DB6-F7C496B4BE60}"/>
              </a:ext>
            </a:extLst>
          </p:cNvPr>
          <p:cNvSpPr>
            <a:spLocks noGrp="1"/>
          </p:cNvSpPr>
          <p:nvPr>
            <p:ph type="sldNum" sz="quarter" idx="4"/>
          </p:nvPr>
        </p:nvSpPr>
        <p:spPr/>
        <p:txBody>
          <a:bodyPr/>
          <a:lstStyle/>
          <a:p>
            <a:fld id="{38CFBFC5-68E7-4431-8625-A5845C183C00}" type="slidenum">
              <a:rPr lang="en-US" smtClean="0"/>
              <a:pPr/>
              <a:t>4</a:t>
            </a:fld>
            <a:endParaRPr lang="en-US" dirty="0"/>
          </a:p>
        </p:txBody>
      </p:sp>
    </p:spTree>
    <p:extLst>
      <p:ext uri="{BB962C8B-B14F-4D97-AF65-F5344CB8AC3E}">
        <p14:creationId xmlns:p14="http://schemas.microsoft.com/office/powerpoint/2010/main" val="158493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6631-8848-4D07-8CC2-884F95EBEA01}"/>
              </a:ext>
            </a:extLst>
          </p:cNvPr>
          <p:cNvSpPr>
            <a:spLocks noGrp="1"/>
          </p:cNvSpPr>
          <p:nvPr>
            <p:ph type="title"/>
          </p:nvPr>
        </p:nvSpPr>
        <p:spPr>
          <a:xfrm>
            <a:off x="457200" y="251423"/>
            <a:ext cx="8229600" cy="690806"/>
          </a:xfrm>
        </p:spPr>
        <p:txBody>
          <a:bodyPr>
            <a:normAutofit fontScale="90000"/>
          </a:bodyPr>
          <a:lstStyle/>
          <a:p>
            <a:r>
              <a:rPr lang="en-US" dirty="0">
                <a:solidFill>
                  <a:schemeClr val="tx1"/>
                </a:solidFill>
              </a:rPr>
              <a:t>Techniques for Sentiment Analysis</a:t>
            </a:r>
          </a:p>
        </p:txBody>
      </p:sp>
      <p:sp>
        <p:nvSpPr>
          <p:cNvPr id="3" name="Content Placeholder 2">
            <a:extLst>
              <a:ext uri="{FF2B5EF4-FFF2-40B4-BE49-F238E27FC236}">
                <a16:creationId xmlns:a16="http://schemas.microsoft.com/office/drawing/2014/main" id="{24B92FBD-2269-49DB-9AAF-598123820B11}"/>
              </a:ext>
            </a:extLst>
          </p:cNvPr>
          <p:cNvSpPr>
            <a:spLocks noGrp="1"/>
          </p:cNvSpPr>
          <p:nvPr>
            <p:ph idx="1"/>
          </p:nvPr>
        </p:nvSpPr>
        <p:spPr/>
        <p:txBody>
          <a:bodyPr>
            <a:normAutofit fontScale="92500" lnSpcReduction="20000"/>
          </a:bodyPr>
          <a:lstStyle/>
          <a:p>
            <a:pPr lvl="1">
              <a:buFont typeface="Arial" panose="020B0604020202020204" pitchFamily="34" charset="0"/>
              <a:buChar char="•"/>
            </a:pPr>
            <a:r>
              <a:rPr lang="en-US" sz="3400" dirty="0"/>
              <a:t>Unsupervised Knowledge-based models</a:t>
            </a:r>
          </a:p>
          <a:p>
            <a:pPr lvl="2">
              <a:buFont typeface="Arial" panose="020B0604020202020204" pitchFamily="34" charset="0"/>
              <a:buChar char="•"/>
            </a:pPr>
            <a:r>
              <a:rPr lang="en-US" sz="3000" dirty="0"/>
              <a:t>Leverages Lexicons/databases </a:t>
            </a:r>
          </a:p>
          <a:p>
            <a:pPr lvl="1">
              <a:buFont typeface="Arial" panose="020B0604020202020204" pitchFamily="34" charset="0"/>
              <a:buChar char="•"/>
            </a:pPr>
            <a:endParaRPr lang="en-US" sz="3400" dirty="0"/>
          </a:p>
          <a:p>
            <a:pPr lvl="1">
              <a:buFont typeface="Arial" panose="020B0604020202020204" pitchFamily="34" charset="0"/>
              <a:buChar char="•"/>
            </a:pPr>
            <a:r>
              <a:rPr lang="en-US" sz="3400" dirty="0"/>
              <a:t>Supervised Models</a:t>
            </a:r>
          </a:p>
          <a:p>
            <a:pPr lvl="2">
              <a:buFont typeface="Arial" panose="020B0604020202020204" pitchFamily="34" charset="0"/>
              <a:buChar char="•"/>
            </a:pPr>
            <a:r>
              <a:rPr lang="en-US" sz="3000" dirty="0"/>
              <a:t>Statistical models &amp; Machine Learning</a:t>
            </a:r>
          </a:p>
          <a:p>
            <a:pPr lvl="1">
              <a:buFont typeface="Arial" panose="020B0604020202020204" pitchFamily="34" charset="0"/>
              <a:buChar char="•"/>
            </a:pPr>
            <a:endParaRPr lang="en-US" sz="3400" dirty="0"/>
          </a:p>
          <a:p>
            <a:pPr lvl="1">
              <a:buFont typeface="Arial" panose="020B0604020202020204" pitchFamily="34" charset="0"/>
              <a:buChar char="•"/>
            </a:pPr>
            <a:r>
              <a:rPr lang="en-US" sz="3400" dirty="0"/>
              <a:t>Hybrid Approaches</a:t>
            </a:r>
          </a:p>
          <a:p>
            <a:pPr lvl="2">
              <a:buFont typeface="Arial" panose="020B0604020202020204" pitchFamily="34" charset="0"/>
              <a:buChar char="•"/>
            </a:pPr>
            <a:r>
              <a:rPr lang="en-US" sz="3000" dirty="0"/>
              <a:t>Combines the elements of both Machine Learning &amp; knowledge representation</a:t>
            </a:r>
          </a:p>
          <a:p>
            <a:pPr>
              <a:buFont typeface="Arial" panose="020B0604020202020204" pitchFamily="34" charset="0"/>
              <a:buChar char="•"/>
            </a:pPr>
            <a:endParaRPr lang="en-US" sz="3400" dirty="0"/>
          </a:p>
        </p:txBody>
      </p:sp>
      <p:sp>
        <p:nvSpPr>
          <p:cNvPr id="4" name="Slide Number Placeholder 3">
            <a:extLst>
              <a:ext uri="{FF2B5EF4-FFF2-40B4-BE49-F238E27FC236}">
                <a16:creationId xmlns:a16="http://schemas.microsoft.com/office/drawing/2014/main" id="{3E3639AD-A0CE-43D5-B40D-5CDB1A7B5640}"/>
              </a:ext>
            </a:extLst>
          </p:cNvPr>
          <p:cNvSpPr>
            <a:spLocks noGrp="1"/>
          </p:cNvSpPr>
          <p:nvPr>
            <p:ph type="sldNum" sz="quarter" idx="4"/>
          </p:nvPr>
        </p:nvSpPr>
        <p:spPr/>
        <p:txBody>
          <a:bodyPr/>
          <a:lstStyle/>
          <a:p>
            <a:fld id="{38CFBFC5-68E7-4431-8625-A5845C183C00}" type="slidenum">
              <a:rPr lang="en-US" smtClean="0"/>
              <a:pPr/>
              <a:t>5</a:t>
            </a:fld>
            <a:endParaRPr lang="en-US" dirty="0"/>
          </a:p>
        </p:txBody>
      </p:sp>
    </p:spTree>
    <p:extLst>
      <p:ext uri="{BB962C8B-B14F-4D97-AF65-F5344CB8AC3E}">
        <p14:creationId xmlns:p14="http://schemas.microsoft.com/office/powerpoint/2010/main" val="38075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9556-8050-4BA2-9BC8-064CA5BAD6AC}"/>
              </a:ext>
            </a:extLst>
          </p:cNvPr>
          <p:cNvSpPr>
            <a:spLocks noGrp="1"/>
          </p:cNvSpPr>
          <p:nvPr>
            <p:ph type="title"/>
          </p:nvPr>
        </p:nvSpPr>
        <p:spPr>
          <a:xfrm>
            <a:off x="544280" y="16043"/>
            <a:ext cx="8229600" cy="529389"/>
          </a:xfrm>
        </p:spPr>
        <p:txBody>
          <a:bodyPr>
            <a:normAutofit fontScale="90000"/>
          </a:bodyPr>
          <a:lstStyle/>
          <a:p>
            <a:r>
              <a:rPr lang="en-US" dirty="0">
                <a:solidFill>
                  <a:schemeClr val="tx1"/>
                </a:solidFill>
              </a:rPr>
              <a:t>Unsupervised Lexicon based Models</a:t>
            </a:r>
          </a:p>
        </p:txBody>
      </p:sp>
      <p:sp>
        <p:nvSpPr>
          <p:cNvPr id="3" name="Content Placeholder 2">
            <a:extLst>
              <a:ext uri="{FF2B5EF4-FFF2-40B4-BE49-F238E27FC236}">
                <a16:creationId xmlns:a16="http://schemas.microsoft.com/office/drawing/2014/main" id="{F24242AE-E353-414F-9716-6D3ED496158A}"/>
              </a:ext>
            </a:extLst>
          </p:cNvPr>
          <p:cNvSpPr>
            <a:spLocks noGrp="1"/>
          </p:cNvSpPr>
          <p:nvPr>
            <p:ph idx="1"/>
          </p:nvPr>
        </p:nvSpPr>
        <p:spPr>
          <a:xfrm>
            <a:off x="370120" y="737937"/>
            <a:ext cx="8403760" cy="5534526"/>
          </a:xfrm>
        </p:spPr>
        <p:txBody>
          <a:bodyPr>
            <a:noAutofit/>
          </a:bodyPr>
          <a:lstStyle/>
          <a:p>
            <a:r>
              <a:rPr lang="en-US" sz="2400" dirty="0"/>
              <a:t>Unsupervised models are based on well curated knowledgebases, lexicons, ontologies, and databases that have detailed information (sentiment, mood, polarity, subjectivity etc..) related to subjective words and phrases</a:t>
            </a:r>
          </a:p>
          <a:p>
            <a:endParaRPr lang="en-US" sz="2400" dirty="0"/>
          </a:p>
          <a:p>
            <a:r>
              <a:rPr lang="en-US" sz="2400" dirty="0"/>
              <a:t>Sentiment on a particular text document can be computed by matching the presence of words from the knowledge-bases and lexicons together with additional information pertaining to the presence of negation parameters, surrounding words, and contextual information</a:t>
            </a:r>
          </a:p>
          <a:p>
            <a:endParaRPr lang="en-US" sz="2400" dirty="0"/>
          </a:p>
          <a:p>
            <a:r>
              <a:rPr lang="en-US" sz="2400" dirty="0"/>
              <a:t>Lexicons are typically vocabularies of words specially constructed to compute sentiment without the need for any supervised techniques</a:t>
            </a:r>
          </a:p>
          <a:p>
            <a:endParaRPr lang="en-US" sz="2400" dirty="0"/>
          </a:p>
          <a:p>
            <a:endParaRPr lang="en-US" sz="2400" dirty="0"/>
          </a:p>
        </p:txBody>
      </p:sp>
      <p:sp>
        <p:nvSpPr>
          <p:cNvPr id="4" name="Slide Number Placeholder 3">
            <a:extLst>
              <a:ext uri="{FF2B5EF4-FFF2-40B4-BE49-F238E27FC236}">
                <a16:creationId xmlns:a16="http://schemas.microsoft.com/office/drawing/2014/main" id="{3C2D6B3D-6815-427D-883E-6C44A45687E9}"/>
              </a:ext>
            </a:extLst>
          </p:cNvPr>
          <p:cNvSpPr>
            <a:spLocks noGrp="1"/>
          </p:cNvSpPr>
          <p:nvPr>
            <p:ph type="sldNum" sz="quarter" idx="4"/>
          </p:nvPr>
        </p:nvSpPr>
        <p:spPr/>
        <p:txBody>
          <a:bodyPr/>
          <a:lstStyle/>
          <a:p>
            <a:fld id="{38CFBFC5-68E7-4431-8625-A5845C183C00}" type="slidenum">
              <a:rPr lang="en-US" smtClean="0"/>
              <a:pPr/>
              <a:t>6</a:t>
            </a:fld>
            <a:endParaRPr lang="en-US" dirty="0"/>
          </a:p>
        </p:txBody>
      </p:sp>
    </p:spTree>
    <p:extLst>
      <p:ext uri="{BB962C8B-B14F-4D97-AF65-F5344CB8AC3E}">
        <p14:creationId xmlns:p14="http://schemas.microsoft.com/office/powerpoint/2010/main" val="404218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828A-84B9-4631-8703-98FFA294CD98}"/>
              </a:ext>
            </a:extLst>
          </p:cNvPr>
          <p:cNvSpPr>
            <a:spLocks noGrp="1"/>
          </p:cNvSpPr>
          <p:nvPr>
            <p:ph type="title"/>
          </p:nvPr>
        </p:nvSpPr>
        <p:spPr/>
        <p:txBody>
          <a:bodyPr>
            <a:noAutofit/>
          </a:bodyPr>
          <a:lstStyle/>
          <a:p>
            <a:r>
              <a:rPr lang="en-US" sz="3800" dirty="0">
                <a:solidFill>
                  <a:schemeClr val="tx1"/>
                </a:solidFill>
              </a:rPr>
              <a:t>Popular Lexicons/Databases for Sentiment Analysis</a:t>
            </a:r>
          </a:p>
        </p:txBody>
      </p:sp>
      <p:sp>
        <p:nvSpPr>
          <p:cNvPr id="3" name="Content Placeholder 2">
            <a:extLst>
              <a:ext uri="{FF2B5EF4-FFF2-40B4-BE49-F238E27FC236}">
                <a16:creationId xmlns:a16="http://schemas.microsoft.com/office/drawing/2014/main" id="{CE6099B4-9D4D-418B-87B8-64577C0457EF}"/>
              </a:ext>
            </a:extLst>
          </p:cNvPr>
          <p:cNvSpPr>
            <a:spLocks noGrp="1"/>
          </p:cNvSpPr>
          <p:nvPr>
            <p:ph idx="1"/>
          </p:nvPr>
        </p:nvSpPr>
        <p:spPr>
          <a:xfrm>
            <a:off x="457200" y="1600201"/>
            <a:ext cx="8229600" cy="4463715"/>
          </a:xfrm>
        </p:spPr>
        <p:txBody>
          <a:bodyPr>
            <a:normAutofit/>
          </a:bodyPr>
          <a:lstStyle/>
          <a:p>
            <a:r>
              <a:rPr lang="en-US" sz="2400" dirty="0"/>
              <a:t>Several popular Lexicons:</a:t>
            </a:r>
          </a:p>
          <a:p>
            <a:pPr lvl="1"/>
            <a:r>
              <a:rPr lang="en-US" sz="2400" dirty="0"/>
              <a:t>AFINN Lexicon</a:t>
            </a:r>
          </a:p>
          <a:p>
            <a:pPr lvl="1"/>
            <a:r>
              <a:rPr lang="en-US" sz="2400" dirty="0" err="1"/>
              <a:t>SentiWordNet</a:t>
            </a:r>
            <a:r>
              <a:rPr lang="en-US" sz="2400" dirty="0"/>
              <a:t> Lexicon</a:t>
            </a:r>
          </a:p>
          <a:p>
            <a:pPr lvl="1"/>
            <a:r>
              <a:rPr lang="en-US" sz="2400" dirty="0"/>
              <a:t>Vader Lexicon</a:t>
            </a:r>
          </a:p>
          <a:p>
            <a:pPr lvl="1"/>
            <a:r>
              <a:rPr lang="en-US" sz="2400" dirty="0"/>
              <a:t>Pattern Lexicon</a:t>
            </a:r>
          </a:p>
          <a:p>
            <a:pPr lvl="1"/>
            <a:r>
              <a:rPr lang="en-US" sz="2400" dirty="0"/>
              <a:t>Bing Liu Lexicon</a:t>
            </a:r>
          </a:p>
          <a:p>
            <a:pPr lvl="1"/>
            <a:r>
              <a:rPr lang="en-US" sz="2400" dirty="0"/>
              <a:t>MPQA Subjectivity Lexicon</a:t>
            </a:r>
          </a:p>
          <a:p>
            <a:pPr lvl="1"/>
            <a:r>
              <a:rPr lang="en-US" sz="2400" dirty="0" err="1"/>
              <a:t>Wordstat</a:t>
            </a:r>
            <a:endParaRPr lang="en-US" sz="2400" dirty="0"/>
          </a:p>
          <a:p>
            <a:pPr lvl="1"/>
            <a:r>
              <a:rPr lang="en-US" sz="2400" dirty="0" err="1"/>
              <a:t>SenticNet</a:t>
            </a:r>
            <a:endParaRPr lang="en-US" sz="2400" dirty="0"/>
          </a:p>
          <a:p>
            <a:endParaRPr lang="en-US" sz="2400" dirty="0"/>
          </a:p>
        </p:txBody>
      </p:sp>
      <p:sp>
        <p:nvSpPr>
          <p:cNvPr id="4" name="Slide Number Placeholder 3">
            <a:extLst>
              <a:ext uri="{FF2B5EF4-FFF2-40B4-BE49-F238E27FC236}">
                <a16:creationId xmlns:a16="http://schemas.microsoft.com/office/drawing/2014/main" id="{C5086A01-8EF3-4356-9076-6C87C6F4928F}"/>
              </a:ext>
            </a:extLst>
          </p:cNvPr>
          <p:cNvSpPr>
            <a:spLocks noGrp="1"/>
          </p:cNvSpPr>
          <p:nvPr>
            <p:ph type="sldNum" sz="quarter" idx="4"/>
          </p:nvPr>
        </p:nvSpPr>
        <p:spPr/>
        <p:txBody>
          <a:bodyPr/>
          <a:lstStyle/>
          <a:p>
            <a:fld id="{38CFBFC5-68E7-4431-8625-A5845C183C00}" type="slidenum">
              <a:rPr lang="en-US" smtClean="0"/>
              <a:pPr/>
              <a:t>7</a:t>
            </a:fld>
            <a:endParaRPr lang="en-US" dirty="0"/>
          </a:p>
        </p:txBody>
      </p:sp>
    </p:spTree>
    <p:extLst>
      <p:ext uri="{BB962C8B-B14F-4D97-AF65-F5344CB8AC3E}">
        <p14:creationId xmlns:p14="http://schemas.microsoft.com/office/powerpoint/2010/main" val="1258040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53D1-A224-4890-9859-454C128AA118}"/>
              </a:ext>
            </a:extLst>
          </p:cNvPr>
          <p:cNvSpPr>
            <a:spLocks noGrp="1"/>
          </p:cNvSpPr>
          <p:nvPr>
            <p:ph type="title"/>
          </p:nvPr>
        </p:nvSpPr>
        <p:spPr>
          <a:xfrm>
            <a:off x="280737" y="133178"/>
            <a:ext cx="8638674" cy="636844"/>
          </a:xfrm>
        </p:spPr>
        <p:txBody>
          <a:bodyPr>
            <a:normAutofit fontScale="90000"/>
          </a:bodyPr>
          <a:lstStyle/>
          <a:p>
            <a:r>
              <a:rPr lang="en-US" dirty="0">
                <a:solidFill>
                  <a:schemeClr val="tx1"/>
                </a:solidFill>
              </a:rPr>
              <a:t>Lexicons for Sentiment Analysis</a:t>
            </a:r>
          </a:p>
        </p:txBody>
      </p:sp>
      <p:sp>
        <p:nvSpPr>
          <p:cNvPr id="3" name="Content Placeholder 2">
            <a:extLst>
              <a:ext uri="{FF2B5EF4-FFF2-40B4-BE49-F238E27FC236}">
                <a16:creationId xmlns:a16="http://schemas.microsoft.com/office/drawing/2014/main" id="{740479A1-8CD1-4A41-8B19-995E0E95222B}"/>
              </a:ext>
            </a:extLst>
          </p:cNvPr>
          <p:cNvSpPr>
            <a:spLocks noGrp="1"/>
          </p:cNvSpPr>
          <p:nvPr>
            <p:ph idx="1"/>
          </p:nvPr>
        </p:nvSpPr>
        <p:spPr>
          <a:xfrm>
            <a:off x="457200" y="1118938"/>
            <a:ext cx="8229600" cy="5025188"/>
          </a:xfrm>
        </p:spPr>
        <p:txBody>
          <a:bodyPr>
            <a:normAutofit fontScale="77500" lnSpcReduction="20000"/>
          </a:bodyPr>
          <a:lstStyle/>
          <a:p>
            <a:r>
              <a:rPr lang="en-US" dirty="0" err="1"/>
              <a:t>Afinn</a:t>
            </a:r>
            <a:r>
              <a:rPr lang="en-US" dirty="0"/>
              <a:t> Lexicon</a:t>
            </a:r>
          </a:p>
          <a:p>
            <a:pPr lvl="1"/>
            <a:r>
              <a:rPr lang="en-US" dirty="0"/>
              <a:t>Simplest and popular lexicons</a:t>
            </a:r>
          </a:p>
          <a:p>
            <a:pPr lvl="1"/>
            <a:r>
              <a:rPr lang="en-US" dirty="0"/>
              <a:t>3300+ words with polarity scores</a:t>
            </a:r>
          </a:p>
          <a:p>
            <a:pPr lvl="1"/>
            <a:r>
              <a:rPr lang="en-US" dirty="0"/>
              <a:t>Developed and curated by Arup Nielsen</a:t>
            </a:r>
          </a:p>
          <a:p>
            <a:pPr lvl="1"/>
            <a:r>
              <a:rPr lang="en-US" dirty="0"/>
              <a:t>Wrapper library in Python</a:t>
            </a:r>
          </a:p>
          <a:p>
            <a:pPr lvl="1"/>
            <a:endParaRPr lang="en-US" dirty="0"/>
          </a:p>
          <a:p>
            <a:r>
              <a:rPr lang="en-US" dirty="0" err="1"/>
              <a:t>SentiWordNet</a:t>
            </a:r>
            <a:r>
              <a:rPr lang="en-US" dirty="0"/>
              <a:t> Lexicon</a:t>
            </a:r>
          </a:p>
          <a:p>
            <a:pPr lvl="1"/>
            <a:r>
              <a:rPr lang="en-US" dirty="0"/>
              <a:t>Popular lexicon based on WordNet </a:t>
            </a:r>
            <a:r>
              <a:rPr lang="en-US" dirty="0" err="1"/>
              <a:t>synsets</a:t>
            </a:r>
            <a:endParaRPr lang="en-US" dirty="0"/>
          </a:p>
          <a:p>
            <a:pPr lvl="1"/>
            <a:r>
              <a:rPr lang="en-US" dirty="0"/>
              <a:t>NLTK library provides Python interface into </a:t>
            </a:r>
            <a:r>
              <a:rPr lang="en-US" dirty="0" err="1"/>
              <a:t>SentiWordNet</a:t>
            </a:r>
            <a:endParaRPr lang="en-US" dirty="0"/>
          </a:p>
          <a:p>
            <a:pPr lvl="1"/>
            <a:endParaRPr lang="en-US" dirty="0"/>
          </a:p>
          <a:p>
            <a:r>
              <a:rPr lang="en-US" dirty="0"/>
              <a:t>Vader Lexicon</a:t>
            </a:r>
          </a:p>
          <a:p>
            <a:pPr lvl="1"/>
            <a:r>
              <a:rPr lang="en-US" dirty="0"/>
              <a:t>Rule based sentiment analysis specifically tuned for social media sentiment analysis</a:t>
            </a:r>
          </a:p>
          <a:p>
            <a:pPr lvl="1"/>
            <a:r>
              <a:rPr lang="en-US" dirty="0"/>
              <a:t>NLTK library provides Python interface </a:t>
            </a:r>
          </a:p>
        </p:txBody>
      </p:sp>
      <p:sp>
        <p:nvSpPr>
          <p:cNvPr id="4" name="Slide Number Placeholder 3">
            <a:extLst>
              <a:ext uri="{FF2B5EF4-FFF2-40B4-BE49-F238E27FC236}">
                <a16:creationId xmlns:a16="http://schemas.microsoft.com/office/drawing/2014/main" id="{05214A3E-3680-4B61-979A-225F6EACE567}"/>
              </a:ext>
            </a:extLst>
          </p:cNvPr>
          <p:cNvSpPr>
            <a:spLocks noGrp="1"/>
          </p:cNvSpPr>
          <p:nvPr>
            <p:ph type="sldNum" sz="quarter" idx="4"/>
          </p:nvPr>
        </p:nvSpPr>
        <p:spPr/>
        <p:txBody>
          <a:bodyPr/>
          <a:lstStyle/>
          <a:p>
            <a:fld id="{38CFBFC5-68E7-4431-8625-A5845C183C00}" type="slidenum">
              <a:rPr lang="en-US" smtClean="0"/>
              <a:pPr/>
              <a:t>8</a:t>
            </a:fld>
            <a:endParaRPr lang="en-US" dirty="0"/>
          </a:p>
        </p:txBody>
      </p:sp>
    </p:spTree>
    <p:extLst>
      <p:ext uri="{BB962C8B-B14F-4D97-AF65-F5344CB8AC3E}">
        <p14:creationId xmlns:p14="http://schemas.microsoft.com/office/powerpoint/2010/main" val="2398233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9556-8050-4BA2-9BC8-064CA5BAD6AC}"/>
              </a:ext>
            </a:extLst>
          </p:cNvPr>
          <p:cNvSpPr>
            <a:spLocks noGrp="1"/>
          </p:cNvSpPr>
          <p:nvPr>
            <p:ph type="title"/>
          </p:nvPr>
        </p:nvSpPr>
        <p:spPr>
          <a:xfrm>
            <a:off x="544280" y="48128"/>
            <a:ext cx="8229600" cy="529389"/>
          </a:xfrm>
        </p:spPr>
        <p:txBody>
          <a:bodyPr>
            <a:normAutofit fontScale="90000"/>
          </a:bodyPr>
          <a:lstStyle/>
          <a:p>
            <a:r>
              <a:rPr lang="en-US" dirty="0">
                <a:solidFill>
                  <a:schemeClr val="tx1"/>
                </a:solidFill>
              </a:rPr>
              <a:t>Supervised Models</a:t>
            </a:r>
          </a:p>
        </p:txBody>
      </p:sp>
      <p:sp>
        <p:nvSpPr>
          <p:cNvPr id="3" name="Content Placeholder 2">
            <a:extLst>
              <a:ext uri="{FF2B5EF4-FFF2-40B4-BE49-F238E27FC236}">
                <a16:creationId xmlns:a16="http://schemas.microsoft.com/office/drawing/2014/main" id="{F24242AE-E353-414F-9716-6D3ED496158A}"/>
              </a:ext>
            </a:extLst>
          </p:cNvPr>
          <p:cNvSpPr>
            <a:spLocks noGrp="1"/>
          </p:cNvSpPr>
          <p:nvPr>
            <p:ph idx="1"/>
          </p:nvPr>
        </p:nvSpPr>
        <p:spPr>
          <a:xfrm>
            <a:off x="228600" y="741446"/>
            <a:ext cx="8686800" cy="5375107"/>
          </a:xfrm>
        </p:spPr>
        <p:txBody>
          <a:bodyPr>
            <a:noAutofit/>
          </a:bodyPr>
          <a:lstStyle/>
          <a:p>
            <a:r>
              <a:rPr lang="en-US" sz="2400" dirty="0"/>
              <a:t>Scrape, collect, retrieve textual data</a:t>
            </a:r>
          </a:p>
          <a:p>
            <a:r>
              <a:rPr lang="en-US" sz="2400" dirty="0"/>
              <a:t>Text Preprocessing</a:t>
            </a:r>
          </a:p>
          <a:p>
            <a:pPr lvl="1"/>
            <a:r>
              <a:rPr lang="en-US" sz="2000" dirty="0"/>
              <a:t>Convert to lowercase, </a:t>
            </a:r>
          </a:p>
          <a:p>
            <a:pPr lvl="1"/>
            <a:r>
              <a:rPr lang="en-US" sz="2000" dirty="0"/>
              <a:t>Remove html tags, Expand contractions</a:t>
            </a:r>
          </a:p>
          <a:p>
            <a:pPr lvl="1"/>
            <a:r>
              <a:rPr lang="en-US" sz="2000" dirty="0"/>
              <a:t>Remove punctuation, and stopwords</a:t>
            </a:r>
          </a:p>
          <a:p>
            <a:pPr lvl="1"/>
            <a:r>
              <a:rPr lang="en-US" sz="2000" dirty="0"/>
              <a:t>Stem or lemmatize</a:t>
            </a:r>
          </a:p>
          <a:p>
            <a:r>
              <a:rPr lang="en-US" sz="2400" dirty="0"/>
              <a:t>Feature Extraction</a:t>
            </a:r>
          </a:p>
          <a:p>
            <a:pPr lvl="1"/>
            <a:r>
              <a:rPr lang="en-US" sz="2000" dirty="0"/>
              <a:t>Bag of Words</a:t>
            </a:r>
          </a:p>
          <a:p>
            <a:pPr lvl="1"/>
            <a:r>
              <a:rPr lang="en-US" sz="2000" dirty="0" err="1"/>
              <a:t>Tf</a:t>
            </a:r>
            <a:r>
              <a:rPr lang="en-US" sz="2000" dirty="0"/>
              <a:t>-IDF</a:t>
            </a:r>
          </a:p>
          <a:p>
            <a:pPr lvl="1"/>
            <a:r>
              <a:rPr lang="en-US" sz="2000" dirty="0"/>
              <a:t>Word2Vec</a:t>
            </a:r>
          </a:p>
          <a:p>
            <a:r>
              <a:rPr lang="en-US" sz="2400" dirty="0"/>
              <a:t>Apply Machine Learning models</a:t>
            </a:r>
          </a:p>
          <a:p>
            <a:pPr lvl="1"/>
            <a:r>
              <a:rPr lang="en-US" sz="2000" dirty="0"/>
              <a:t>Train/valid/test split</a:t>
            </a:r>
          </a:p>
          <a:p>
            <a:pPr lvl="1"/>
            <a:r>
              <a:rPr lang="en-US" sz="2000" dirty="0"/>
              <a:t>Train and evaluate models</a:t>
            </a:r>
          </a:p>
          <a:p>
            <a:pPr lvl="1"/>
            <a:endParaRPr lang="en-US" sz="2400" dirty="0"/>
          </a:p>
          <a:p>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3C2D6B3D-6815-427D-883E-6C44A45687E9}"/>
              </a:ext>
            </a:extLst>
          </p:cNvPr>
          <p:cNvSpPr>
            <a:spLocks noGrp="1"/>
          </p:cNvSpPr>
          <p:nvPr>
            <p:ph type="sldNum" sz="quarter" idx="4"/>
          </p:nvPr>
        </p:nvSpPr>
        <p:spPr/>
        <p:txBody>
          <a:bodyPr/>
          <a:lstStyle/>
          <a:p>
            <a:fld id="{38CFBFC5-68E7-4431-8625-A5845C183C00}" type="slidenum">
              <a:rPr lang="en-US" smtClean="0"/>
              <a:pPr/>
              <a:t>9</a:t>
            </a:fld>
            <a:endParaRPr lang="en-US" dirty="0"/>
          </a:p>
        </p:txBody>
      </p:sp>
    </p:spTree>
    <p:extLst>
      <p:ext uri="{BB962C8B-B14F-4D97-AF65-F5344CB8AC3E}">
        <p14:creationId xmlns:p14="http://schemas.microsoft.com/office/powerpoint/2010/main" val="3346661880"/>
      </p:ext>
    </p:extLst>
  </p:cSld>
  <p:clrMapOvr>
    <a:masterClrMapping/>
  </p:clrMapOvr>
</p:sld>
</file>

<file path=ppt/theme/theme1.xml><?xml version="1.0" encoding="utf-8"?>
<a:theme xmlns:a="http://schemas.openxmlformats.org/drawingml/2006/main" name="What is Dat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What is Data</Template>
  <TotalTime>11609</TotalTime>
  <Words>515</Words>
  <Application>Microsoft Office PowerPoint</Application>
  <PresentationFormat>On-screen Show (4:3)</PresentationFormat>
  <Paragraphs>87</Paragraphs>
  <Slides>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Helvetica</vt:lpstr>
      <vt:lpstr>Times New Roman</vt:lpstr>
      <vt:lpstr>Wingdings</vt:lpstr>
      <vt:lpstr>What is Data</vt:lpstr>
      <vt:lpstr>Office Theme</vt:lpstr>
      <vt:lpstr>PowerPoint Presentation</vt:lpstr>
      <vt:lpstr>Sentiment Analysis</vt:lpstr>
      <vt:lpstr>Sentiment Analysis Market</vt:lpstr>
      <vt:lpstr>Sentiment Analysis Types </vt:lpstr>
      <vt:lpstr>Techniques for Sentiment Analysis</vt:lpstr>
      <vt:lpstr>Unsupervised Lexicon based Models</vt:lpstr>
      <vt:lpstr>Popular Lexicons/Databases for Sentiment Analysis</vt:lpstr>
      <vt:lpstr>Lexicons for Sentiment Analysis</vt:lpstr>
      <vt:lpstr>Supervised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Renee Stapleton</dc:creator>
  <cp:lastModifiedBy>Sri P</cp:lastModifiedBy>
  <cp:revision>368</cp:revision>
  <dcterms:created xsi:type="dcterms:W3CDTF">2015-09-24T18:13:05Z</dcterms:created>
  <dcterms:modified xsi:type="dcterms:W3CDTF">2019-05-08T13:44:10Z</dcterms:modified>
</cp:coreProperties>
</file>