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notesMasterIdLst>
    <p:notesMasterId r:id="rId15"/>
  </p:notesMasterIdLst>
  <p:sldIdLst>
    <p:sldId id="371" r:id="rId3"/>
    <p:sldId id="360" r:id="rId4"/>
    <p:sldId id="373" r:id="rId5"/>
    <p:sldId id="372" r:id="rId6"/>
    <p:sldId id="374" r:id="rId7"/>
    <p:sldId id="375" r:id="rId8"/>
    <p:sldId id="549" r:id="rId9"/>
    <p:sldId id="545" r:id="rId10"/>
    <p:sldId id="548" r:id="rId11"/>
    <p:sldId id="546" r:id="rId12"/>
    <p:sldId id="547" r:id="rId13"/>
    <p:sldId id="51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66"/>
    <a:srgbClr val="B010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491" autoAdjust="0"/>
    <p:restoredTop sz="79412" autoAdjust="0"/>
  </p:normalViewPr>
  <p:slideViewPr>
    <p:cSldViewPr>
      <p:cViewPr varScale="1">
        <p:scale>
          <a:sx n="90" d="100"/>
          <a:sy n="90" d="100"/>
        </p:scale>
        <p:origin x="1812"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11" d="100"/>
        <a:sy n="111" d="100"/>
      </p:scale>
      <p:origin x="0" y="2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7BB8D0-B324-4516-932F-1964F55B9643}" type="datetimeFigureOut">
              <a:rPr lang="en-US" smtClean="0"/>
              <a:t>5/18/2019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100F9E-8907-4AC2-9C8F-2F93E4B0B31B}" type="slidenum">
              <a:rPr lang="en-US" smtClean="0"/>
              <a:t>‹#›</a:t>
            </a:fld>
            <a:endParaRPr lang="en-US"/>
          </a:p>
        </p:txBody>
      </p:sp>
    </p:spTree>
    <p:extLst>
      <p:ext uri="{BB962C8B-B14F-4D97-AF65-F5344CB8AC3E}">
        <p14:creationId xmlns:p14="http://schemas.microsoft.com/office/powerpoint/2010/main" val="3651557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a:spLocks noGrp="1"/>
          </p:cNvSpPr>
          <p:nvPr>
            <p:ph type="body" idx="1"/>
          </p:nvPr>
        </p:nvSpPr>
        <p:spPr>
          <a:noFill/>
          <a:ln/>
        </p:spPr>
        <p:txBody>
          <a:bodyPr/>
          <a:lstStyle/>
          <a:p>
            <a:r>
              <a:rPr lang="en-US" dirty="0"/>
              <a:t>A vast majority of business data are stored in text documents that are virtually unstructured. According to a study by Merrill Lynch and Gartner, 85 to 90 percent of all corporate data are captured and stored in some sort of unstructured form (McKnight, 2005).The same study also stated that this unstructured data are doubling in size every</a:t>
            </a:r>
          </a:p>
          <a:p>
            <a:r>
              <a:rPr lang="en-US" dirty="0"/>
              <a:t>18 months. Because knowledge is power in today’s business world, and knowledge is derived from data and information, businesses that effectively and efficiently tap into their</a:t>
            </a:r>
          </a:p>
          <a:p>
            <a:r>
              <a:rPr lang="en-US" dirty="0"/>
              <a:t>text data sources will have the necessary knowledge to make better decisions, leading to a competitive advantage over those businesses that lag behind.</a:t>
            </a:r>
          </a:p>
        </p:txBody>
      </p:sp>
      <p:sp>
        <p:nvSpPr>
          <p:cNvPr id="26627" name="Slide Number Placeholder 3"/>
          <p:cNvSpPr>
            <a:spLocks noGrp="1"/>
          </p:cNvSpPr>
          <p:nvPr>
            <p:ph type="sldNum" sz="quarter" idx="5"/>
          </p:nvPr>
        </p:nvSpPr>
        <p:spPr>
          <a:noFill/>
        </p:spPr>
        <p:txBody>
          <a:bodyPr/>
          <a:lstStyle/>
          <a:p>
            <a:fld id="{FC886572-81CB-4996-9F79-DB59F11413EE}" type="slidenum">
              <a:rPr lang="en-US" smtClean="0">
                <a:cs typeface="Arial" charset="0"/>
              </a:rPr>
              <a:pPr/>
              <a:t>2</a:t>
            </a:fld>
            <a:endParaRPr lang="en-US">
              <a:cs typeface="Arial" charset="0"/>
            </a:endParaRPr>
          </a:p>
        </p:txBody>
      </p:sp>
    </p:spTree>
    <p:extLst>
      <p:ext uri="{BB962C8B-B14F-4D97-AF65-F5344CB8AC3E}">
        <p14:creationId xmlns:p14="http://schemas.microsoft.com/office/powerpoint/2010/main" val="3420409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a:spLocks noGrp="1"/>
          </p:cNvSpPr>
          <p:nvPr>
            <p:ph type="body" idx="1"/>
          </p:nvPr>
        </p:nvSpPr>
        <p:spPr>
          <a:noFill/>
          <a:ln/>
        </p:spPr>
        <p:txBody>
          <a:bodyPr/>
          <a:lstStyle/>
          <a:p>
            <a:endParaRPr lang="en-US"/>
          </a:p>
        </p:txBody>
      </p:sp>
      <p:sp>
        <p:nvSpPr>
          <p:cNvPr id="51203" name="Slide Number Placeholder 3"/>
          <p:cNvSpPr>
            <a:spLocks noGrp="1"/>
          </p:cNvSpPr>
          <p:nvPr>
            <p:ph type="sldNum" sz="quarter" idx="5"/>
          </p:nvPr>
        </p:nvSpPr>
        <p:spPr>
          <a:noFill/>
        </p:spPr>
        <p:txBody>
          <a:bodyPr/>
          <a:lstStyle/>
          <a:p>
            <a:fld id="{239CD6B8-F520-41CF-8CEC-71BD42CA96AE}" type="slidenum">
              <a:rPr lang="en-US" smtClean="0">
                <a:cs typeface="Arial" charset="0"/>
              </a:rPr>
              <a:pPr/>
              <a:t>3</a:t>
            </a:fld>
            <a:endParaRPr lang="en-US">
              <a:cs typeface="Arial" charset="0"/>
            </a:endParaRPr>
          </a:p>
        </p:txBody>
      </p:sp>
    </p:spTree>
    <p:extLst>
      <p:ext uri="{BB962C8B-B14F-4D97-AF65-F5344CB8AC3E}">
        <p14:creationId xmlns:p14="http://schemas.microsoft.com/office/powerpoint/2010/main" val="3708540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080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200" b="1" i="0">
                <a:solidFill>
                  <a:schemeClr val="bg1"/>
                </a:solidFill>
                <a:latin typeface="Helvetica"/>
                <a:cs typeface="Helvetica"/>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accent1">
                    <a:lumMod val="40000"/>
                    <a:lumOff val="60000"/>
                  </a:schemeClr>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Rectangle 12"/>
          <p:cNvSpPr>
            <a:spLocks noGrp="1" noChangeArrowheads="1"/>
          </p:cNvSpPr>
          <p:nvPr>
            <p:ph type="sldNum" sz="quarter" idx="4"/>
          </p:nvPr>
        </p:nvSpPr>
        <p:spPr bwMode="auto">
          <a:xfrm>
            <a:off x="8142520" y="6529571"/>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spTree>
    <p:extLst>
      <p:ext uri="{BB962C8B-B14F-4D97-AF65-F5344CB8AC3E}">
        <p14:creationId xmlns:p14="http://schemas.microsoft.com/office/powerpoint/2010/main" val="312600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Helvetica"/>
                <a:cs typeface="Helvetica"/>
              </a:defRPr>
            </a:lvl1pPr>
          </a:lstStyle>
          <a:p>
            <a:r>
              <a:rPr lang="en-US" dirty="0"/>
              <a:t>Click to edit Master title style</a:t>
            </a:r>
          </a:p>
        </p:txBody>
      </p:sp>
      <p:sp>
        <p:nvSpPr>
          <p:cNvPr id="3" name="Content Placeholder 2"/>
          <p:cNvSpPr>
            <a:spLocks noGrp="1"/>
          </p:cNvSpPr>
          <p:nvPr>
            <p:ph idx="1"/>
          </p:nvPr>
        </p:nvSpPr>
        <p:spPr>
          <a:xfrm>
            <a:off x="457200" y="1600201"/>
            <a:ext cx="8229600" cy="4315570"/>
          </a:xfrm>
        </p:spPr>
        <p:txBody>
          <a:bodyPr/>
          <a:lstStyle>
            <a:lvl1pPr>
              <a:defRPr>
                <a:latin typeface="Helvetica"/>
                <a:cs typeface="Helvetica"/>
              </a:defRPr>
            </a:lvl1pPr>
            <a:lvl2pPr>
              <a:defRPr>
                <a:latin typeface="Helvetica"/>
                <a:cs typeface="Helvetica"/>
              </a:defRPr>
            </a:lvl2pPr>
            <a:lvl3pPr>
              <a:defRPr>
                <a:latin typeface="Helvetica"/>
                <a:cs typeface="Helvetica"/>
              </a:defRPr>
            </a:lvl3pPr>
            <a:lvl4pPr>
              <a:defRPr>
                <a:latin typeface="Helvetica"/>
                <a:cs typeface="Helvetica"/>
              </a:defRPr>
            </a:lvl4pPr>
            <a:lvl5pPr>
              <a:defRPr>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2"/>
          <p:cNvSpPr>
            <a:spLocks noGrp="1" noChangeArrowheads="1"/>
          </p:cNvSpPr>
          <p:nvPr>
            <p:ph type="sldNum" sz="quarter" idx="4"/>
          </p:nvPr>
        </p:nvSpPr>
        <p:spPr bwMode="auto">
          <a:xfrm>
            <a:off x="8142520" y="6529571"/>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spTree>
    <p:extLst>
      <p:ext uri="{BB962C8B-B14F-4D97-AF65-F5344CB8AC3E}">
        <p14:creationId xmlns:p14="http://schemas.microsoft.com/office/powerpoint/2010/main" val="413549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dirty="0"/>
              <a:t>Click to edit Master title style</a:t>
            </a:r>
          </a:p>
        </p:txBody>
      </p:sp>
      <p:sp>
        <p:nvSpPr>
          <p:cNvPr id="3" name="Content Placeholder 2"/>
          <p:cNvSpPr>
            <a:spLocks noGrp="1"/>
          </p:cNvSpPr>
          <p:nvPr>
            <p:ph sz="half" idx="1"/>
          </p:nvPr>
        </p:nvSpPr>
        <p:spPr>
          <a:xfrm>
            <a:off x="457200" y="1600201"/>
            <a:ext cx="4038600" cy="427581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2758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2"/>
          <p:cNvSpPr>
            <a:spLocks noGrp="1" noChangeArrowheads="1"/>
          </p:cNvSpPr>
          <p:nvPr>
            <p:ph type="sldNum" sz="quarter" idx="4"/>
          </p:nvPr>
        </p:nvSpPr>
        <p:spPr bwMode="auto">
          <a:xfrm>
            <a:off x="8142520" y="6529571"/>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spTree>
    <p:extLst>
      <p:ext uri="{BB962C8B-B14F-4D97-AF65-F5344CB8AC3E}">
        <p14:creationId xmlns:p14="http://schemas.microsoft.com/office/powerpoint/2010/main" val="30899236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3895427" y="3059668"/>
            <a:ext cx="996683" cy="276999"/>
          </a:xfrm>
          <a:prstGeom prst="rect">
            <a:avLst/>
          </a:prstGeom>
        </p:spPr>
        <p:txBody>
          <a:bodyPr wrap="none">
            <a:spAutoFit/>
          </a:bodyPr>
          <a:lstStyle/>
          <a:p>
            <a:r>
              <a:rPr lang="en-US" sz="1200" dirty="0">
                <a:solidFill>
                  <a:schemeClr val="bg1"/>
                </a:solidFill>
              </a:rPr>
              <a:t>Version</a:t>
            </a:r>
            <a:r>
              <a:rPr lang="en-US" sz="1200" baseline="0" dirty="0">
                <a:solidFill>
                  <a:schemeClr val="bg1"/>
                </a:solidFill>
              </a:rPr>
              <a:t> 1.3.5</a:t>
            </a:r>
            <a:endParaRPr lang="en-US" sz="1200" dirty="0">
              <a:solidFill>
                <a:schemeClr val="bg1"/>
              </a:solidFill>
            </a:endParaRPr>
          </a:p>
        </p:txBody>
      </p:sp>
      <p:sp>
        <p:nvSpPr>
          <p:cNvPr id="15" name="TextBox 14"/>
          <p:cNvSpPr txBox="1"/>
          <p:nvPr userDrawn="1"/>
        </p:nvSpPr>
        <p:spPr>
          <a:xfrm>
            <a:off x="4582716" y="5760965"/>
            <a:ext cx="3984341" cy="438582"/>
          </a:xfrm>
          <a:prstGeom prst="rect">
            <a:avLst/>
          </a:prstGeom>
          <a:noFill/>
        </p:spPr>
        <p:txBody>
          <a:bodyPr wrap="square" lIns="0" tIns="0" rIns="0" bIns="0" rtlCol="0">
            <a:spAutoFit/>
          </a:bodyPr>
          <a:lstStyle/>
          <a:p>
            <a:pPr marL="0" algn="l"/>
            <a:r>
              <a:rPr lang="en-US" sz="950" kern="1200" baseline="0" dirty="0">
                <a:solidFill>
                  <a:schemeClr val="tx1"/>
                </a:solidFill>
                <a:effectLst/>
                <a:latin typeface="Calibri" panose="020F0502020204030204" pitchFamily="34" charset="0"/>
                <a:ea typeface="+mn-ea"/>
                <a:cs typeface="+mn-cs"/>
              </a:rPr>
              <a:t>© 2015 Consort Institute, LLC. All right reserved. This material may not be reproduced, displayed, modified or distributed in any forms by any means without the express prior written permission of Consort Institute, LLC</a:t>
            </a:r>
            <a:endParaRPr lang="en-US" sz="950" b="1" baseline="0" dirty="0">
              <a:latin typeface="Calibri" panose="020F0502020204030204" pitchFamily="34" charset="0"/>
            </a:endParaRPr>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82718" y="4789714"/>
            <a:ext cx="2139753" cy="739390"/>
          </a:xfrm>
          <a:prstGeom prst="rect">
            <a:avLst/>
          </a:prstGeom>
        </p:spPr>
      </p:pic>
      <p:sp>
        <p:nvSpPr>
          <p:cNvPr id="21" name="Rectangle 9"/>
          <p:cNvSpPr>
            <a:spLocks noChangeArrowheads="1"/>
          </p:cNvSpPr>
          <p:nvPr userDrawn="1"/>
        </p:nvSpPr>
        <p:spPr bwMode="auto">
          <a:xfrm>
            <a:off x="0" y="0"/>
            <a:ext cx="4038600" cy="6858000"/>
          </a:xfrm>
          <a:prstGeom prst="rect">
            <a:avLst/>
          </a:prstGeom>
          <a:solidFill>
            <a:srgbClr val="004991"/>
          </a:solidFill>
          <a:ln w="9525">
            <a:noFill/>
            <a:miter lim="800000"/>
            <a:headEnd/>
            <a:tailEnd/>
          </a:ln>
          <a:effectLst/>
        </p:spPr>
        <p:txBody>
          <a:bodyPr wrap="none" anchor="ctr"/>
          <a:lstStyle/>
          <a:p>
            <a:endParaRPr lang="en-US"/>
          </a:p>
        </p:txBody>
      </p:sp>
      <p:pic>
        <p:nvPicPr>
          <p:cNvPr id="22" name="Picture 21" descr="vertical white.png"/>
          <p:cNvPicPr>
            <a:picLocks noChangeAspect="1"/>
          </p:cNvPicPr>
          <p:nvPr userDrawn="1"/>
        </p:nvPicPr>
        <p:blipFill>
          <a:blip r:embed="rId4" cstate="print"/>
          <a:stretch>
            <a:fillRect/>
          </a:stretch>
        </p:blipFill>
        <p:spPr>
          <a:xfrm>
            <a:off x="609600" y="914400"/>
            <a:ext cx="2752900" cy="4932474"/>
          </a:xfrm>
          <a:prstGeom prst="rect">
            <a:avLst/>
          </a:prstGeom>
        </p:spPr>
      </p:pic>
      <p:sp>
        <p:nvSpPr>
          <p:cNvPr id="23" name="TextBox 22"/>
          <p:cNvSpPr txBox="1"/>
          <p:nvPr userDrawn="1"/>
        </p:nvSpPr>
        <p:spPr>
          <a:xfrm>
            <a:off x="4191000" y="2743200"/>
            <a:ext cx="4952999" cy="1908215"/>
          </a:xfrm>
          <a:prstGeom prst="rect">
            <a:avLst/>
          </a:prstGeom>
          <a:noFill/>
        </p:spPr>
        <p:txBody>
          <a:bodyPr wrap="square" lIns="0" tIns="0" rIns="0" bIns="0" rtlCol="0">
            <a:spAutoFit/>
          </a:bodyPr>
          <a:lstStyle/>
          <a:p>
            <a:pPr>
              <a:lnSpc>
                <a:spcPts val="4800"/>
              </a:lnSpc>
              <a:spcBef>
                <a:spcPts val="0"/>
              </a:spcBef>
            </a:pPr>
            <a:r>
              <a:rPr lang="en-US" sz="6000" b="1" dirty="0">
                <a:solidFill>
                  <a:schemeClr val="tx1"/>
                </a:solidFill>
                <a:effectLst/>
                <a:latin typeface="+mj-lt"/>
              </a:rPr>
              <a:t>Data Mining</a:t>
            </a:r>
          </a:p>
          <a:p>
            <a:pPr>
              <a:lnSpc>
                <a:spcPct val="100000"/>
              </a:lnSpc>
              <a:spcBef>
                <a:spcPts val="0"/>
              </a:spcBef>
            </a:pPr>
            <a:r>
              <a:rPr lang="en-US" sz="2800" b="1" dirty="0">
                <a:solidFill>
                  <a:schemeClr val="tx1"/>
                </a:solidFill>
                <a:effectLst/>
                <a:latin typeface="+mj-lt"/>
              </a:rPr>
              <a:t>With Rapid</a:t>
            </a:r>
            <a:r>
              <a:rPr lang="en-US" sz="2800" b="1" baseline="0" dirty="0">
                <a:solidFill>
                  <a:schemeClr val="tx1"/>
                </a:solidFill>
                <a:effectLst/>
                <a:latin typeface="+mj-lt"/>
              </a:rPr>
              <a:t> Miner</a:t>
            </a:r>
          </a:p>
          <a:p>
            <a:pPr>
              <a:lnSpc>
                <a:spcPct val="100000"/>
              </a:lnSpc>
              <a:spcBef>
                <a:spcPts val="0"/>
              </a:spcBef>
            </a:pPr>
            <a:endParaRPr lang="en-US" sz="2800" b="1" baseline="0" dirty="0">
              <a:solidFill>
                <a:schemeClr val="tx1"/>
              </a:solidFill>
              <a:effectLst/>
              <a:latin typeface="+mj-lt"/>
            </a:endParaRPr>
          </a:p>
          <a:p>
            <a:pPr>
              <a:lnSpc>
                <a:spcPct val="100000"/>
              </a:lnSpc>
              <a:spcBef>
                <a:spcPts val="0"/>
              </a:spcBef>
            </a:pPr>
            <a:r>
              <a:rPr lang="en-US" sz="2400" b="1" dirty="0">
                <a:solidFill>
                  <a:schemeClr val="tx1"/>
                </a:solidFill>
                <a:effectLst/>
                <a:latin typeface="+mj-lt"/>
              </a:rPr>
              <a:t>Reza </a:t>
            </a:r>
            <a:r>
              <a:rPr lang="en-US" sz="2400" b="1" dirty="0" err="1">
                <a:solidFill>
                  <a:schemeClr val="tx1"/>
                </a:solidFill>
                <a:effectLst/>
                <a:latin typeface="+mj-lt"/>
              </a:rPr>
              <a:t>Vaezi</a:t>
            </a:r>
            <a:r>
              <a:rPr lang="en-US" sz="2400" b="1" dirty="0">
                <a:solidFill>
                  <a:schemeClr val="tx1"/>
                </a:solidFill>
                <a:effectLst/>
                <a:latin typeface="+mj-lt"/>
              </a:rPr>
              <a:t>, Ph.D.</a:t>
            </a:r>
          </a:p>
        </p:txBody>
      </p:sp>
    </p:spTree>
    <p:extLst>
      <p:ext uri="{BB962C8B-B14F-4D97-AF65-F5344CB8AC3E}">
        <p14:creationId xmlns:p14="http://schemas.microsoft.com/office/powerpoint/2010/main" val="93782412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914400" rtl="0" eaLnBrk="1" latinLnBrk="0" hangingPunct="1">
        <a:spcBef>
          <a:spcPct val="0"/>
        </a:spcBef>
        <a:buNone/>
        <a:defRPr sz="4400" b="1" i="0" kern="1200" baseline="0">
          <a:solidFill>
            <a:schemeClr val="tx1"/>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baseline="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baseline="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baseline="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9"/>
          <p:cNvSpPr>
            <a:spLocks noChangeArrowheads="1"/>
          </p:cNvSpPr>
          <p:nvPr userDrawn="1"/>
        </p:nvSpPr>
        <p:spPr bwMode="auto">
          <a:xfrm flipV="1">
            <a:off x="0" y="6440344"/>
            <a:ext cx="9144000" cy="417658"/>
          </a:xfrm>
          <a:prstGeom prst="rect">
            <a:avLst/>
          </a:prstGeom>
          <a:solidFill>
            <a:srgbClr val="004991"/>
          </a:solidFill>
          <a:ln w="9525">
            <a:noFill/>
            <a:miter lim="800000"/>
            <a:headEnd/>
            <a:tailEnd/>
          </a:ln>
          <a:effectLst/>
        </p:spPr>
        <p:txBody>
          <a:bodyPr wrap="none" anchor="ctr"/>
          <a:lstStyle/>
          <a:p>
            <a:endParaRPr lang="en-US"/>
          </a:p>
        </p:txBody>
      </p:sp>
      <p:sp>
        <p:nvSpPr>
          <p:cNvPr id="16" name="TextBox 15"/>
          <p:cNvSpPr txBox="1"/>
          <p:nvPr userDrawn="1"/>
        </p:nvSpPr>
        <p:spPr>
          <a:xfrm>
            <a:off x="3048000" y="6496913"/>
            <a:ext cx="3581400" cy="253916"/>
          </a:xfrm>
          <a:prstGeom prst="rect">
            <a:avLst/>
          </a:prstGeom>
          <a:noFill/>
        </p:spPr>
        <p:txBody>
          <a:bodyPr wrap="square" rtlCol="0">
            <a:spAutoFit/>
          </a:bodyPr>
          <a:lstStyle/>
          <a:p>
            <a:pPr algn="ctr"/>
            <a:r>
              <a:rPr lang="en-US" sz="1000" dirty="0">
                <a:solidFill>
                  <a:schemeClr val="bg1"/>
                </a:solidFill>
                <a:latin typeface="Calibri" panose="020F0502020204030204" pitchFamily="34" charset="0"/>
              </a:rPr>
              <a:t>ece.emory.edu | 404.727.6000 | ece@emory.edu</a:t>
            </a:r>
          </a:p>
        </p:txBody>
      </p:sp>
      <p:pic>
        <p:nvPicPr>
          <p:cNvPr id="17" name="Picture 1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57200" y="6439721"/>
            <a:ext cx="2667000" cy="444500"/>
          </a:xfrm>
          <a:prstGeom prst="rect">
            <a:avLst/>
          </a:prstGeom>
        </p:spPr>
      </p:pic>
      <p:sp>
        <p:nvSpPr>
          <p:cNvPr id="18" name="Rectangle 12"/>
          <p:cNvSpPr>
            <a:spLocks noGrp="1" noChangeArrowheads="1"/>
          </p:cNvSpPr>
          <p:nvPr>
            <p:ph type="sldNum" sz="quarter" idx="4"/>
          </p:nvPr>
        </p:nvSpPr>
        <p:spPr bwMode="auto">
          <a:xfrm>
            <a:off x="8142520" y="6529571"/>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pic>
        <p:nvPicPr>
          <p:cNvPr id="19" name="Picture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224247" y="6511870"/>
            <a:ext cx="663175" cy="231770"/>
          </a:xfrm>
          <a:prstGeom prst="rect">
            <a:avLst/>
          </a:prstGeom>
        </p:spPr>
      </p:pic>
    </p:spTree>
    <p:extLst>
      <p:ext uri="{BB962C8B-B14F-4D97-AF65-F5344CB8AC3E}">
        <p14:creationId xmlns:p14="http://schemas.microsoft.com/office/powerpoint/2010/main" val="265640658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xStyles>
    <p:titleStyle>
      <a:lvl1pPr algn="ctr" defTabSz="457200" rtl="0" eaLnBrk="1" latinLnBrk="0" hangingPunct="1">
        <a:spcBef>
          <a:spcPct val="0"/>
        </a:spcBef>
        <a:buNone/>
        <a:defRPr sz="4400" b="1" i="0" kern="1200" baseline="0">
          <a:solidFill>
            <a:schemeClr val="tx1"/>
          </a:solidFill>
          <a:latin typeface="Calibri" panose="020F0502020204030204" pitchFamily="34" charset="0"/>
          <a:ea typeface="+mj-ea"/>
          <a:cs typeface="Helvetica"/>
        </a:defRPr>
      </a:lvl1pPr>
    </p:titleStyle>
    <p:bodyStyle>
      <a:lvl1pPr marL="342900" indent="-342900" algn="l" defTabSz="457200" rtl="0" eaLnBrk="1" latinLnBrk="0" hangingPunct="1">
        <a:spcBef>
          <a:spcPct val="20000"/>
        </a:spcBef>
        <a:buFont typeface="Arial"/>
        <a:buChar char="•"/>
        <a:defRPr sz="3200" kern="1200" baseline="0">
          <a:solidFill>
            <a:schemeClr val="tx1"/>
          </a:solidFill>
          <a:latin typeface="Calibri" panose="020F0502020204030204" pitchFamily="34" charset="0"/>
          <a:ea typeface="+mn-ea"/>
          <a:cs typeface="Helvetica"/>
        </a:defRPr>
      </a:lvl1pPr>
      <a:lvl2pPr marL="742950" indent="-285750" algn="l" defTabSz="457200" rtl="0" eaLnBrk="1" latinLnBrk="0" hangingPunct="1">
        <a:spcBef>
          <a:spcPct val="20000"/>
        </a:spcBef>
        <a:buFont typeface="Arial"/>
        <a:buChar char="–"/>
        <a:defRPr sz="2800" kern="1200" baseline="0">
          <a:solidFill>
            <a:schemeClr val="tx1"/>
          </a:solidFill>
          <a:latin typeface="Calibri" panose="020F0502020204030204" pitchFamily="34" charset="0"/>
          <a:ea typeface="+mn-ea"/>
          <a:cs typeface="Helvetica"/>
        </a:defRPr>
      </a:lvl2pPr>
      <a:lvl3pPr marL="1143000" indent="-228600" algn="l" defTabSz="457200" rtl="0" eaLnBrk="1" latinLnBrk="0" hangingPunct="1">
        <a:spcBef>
          <a:spcPct val="20000"/>
        </a:spcBef>
        <a:buFont typeface="Arial"/>
        <a:buChar char="•"/>
        <a:defRPr sz="2400" kern="1200" baseline="0">
          <a:solidFill>
            <a:schemeClr val="tx1"/>
          </a:solidFill>
          <a:latin typeface="Calibri" panose="020F0502020204030204" pitchFamily="34" charset="0"/>
          <a:ea typeface="+mn-ea"/>
          <a:cs typeface="Helvetica"/>
        </a:defRPr>
      </a:lvl3pPr>
      <a:lvl4pPr marL="1600200" indent="-228600" algn="l" defTabSz="457200" rtl="0" eaLnBrk="1" latinLnBrk="0" hangingPunct="1">
        <a:spcBef>
          <a:spcPct val="20000"/>
        </a:spcBef>
        <a:buFont typeface="Arial"/>
        <a:buChar char="–"/>
        <a:defRPr sz="2000" kern="1200" baseline="0">
          <a:solidFill>
            <a:schemeClr val="tx1"/>
          </a:solidFill>
          <a:latin typeface="Calibri" panose="020F0502020204030204" pitchFamily="34" charset="0"/>
          <a:ea typeface="+mn-ea"/>
          <a:cs typeface="Helvetica"/>
        </a:defRPr>
      </a:lvl4pPr>
      <a:lvl5pPr marL="2057400" indent="-228600" algn="l" defTabSz="457200" rtl="0" eaLnBrk="1" latinLnBrk="0" hangingPunct="1">
        <a:spcBef>
          <a:spcPct val="20000"/>
        </a:spcBef>
        <a:buFont typeface="Arial"/>
        <a:buChar char="»"/>
        <a:defRPr sz="2000" kern="1200" baseline="0">
          <a:solidFill>
            <a:schemeClr val="tx1"/>
          </a:solidFill>
          <a:latin typeface="Calibri" panose="020F0502020204030204" pitchFamily="34" charset="0"/>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twitter.com/JeffBezos" TargetMode="External"/><Relationship Id="rId2" Type="http://schemas.openxmlformats.org/officeDocument/2006/relationships/hyperlink" Target="https://twitter.com/amazon"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4800" y="1600201"/>
            <a:ext cx="4572000" cy="4315570"/>
          </a:xfrm>
        </p:spPr>
        <p:txBody>
          <a:bodyPr/>
          <a:lstStyle/>
          <a:p>
            <a:pPr marL="0" indent="0">
              <a:buNone/>
            </a:pPr>
            <a:r>
              <a:rPr lang="en-US" sz="4000" b="1" dirty="0">
                <a:solidFill>
                  <a:srgbClr val="0070C0"/>
                </a:solidFill>
              </a:rPr>
              <a:t>Text Mining with Python</a:t>
            </a:r>
          </a:p>
          <a:p>
            <a:pPr marL="0" indent="0">
              <a:buNone/>
            </a:pPr>
            <a:endParaRPr lang="en-US" dirty="0">
              <a:solidFill>
                <a:srgbClr val="0070C0"/>
              </a:solidFill>
            </a:endParaRPr>
          </a:p>
          <a:p>
            <a:pPr marL="0" indent="0">
              <a:buNone/>
            </a:pPr>
            <a:r>
              <a:rPr lang="en-US" sz="2400" b="1" dirty="0">
                <a:solidFill>
                  <a:srgbClr val="0070C0"/>
                </a:solidFill>
              </a:rPr>
              <a:t>Sridhar Palle, Ph.D.</a:t>
            </a:r>
          </a:p>
        </p:txBody>
      </p:sp>
      <p:pic>
        <p:nvPicPr>
          <p:cNvPr id="4" name="Picture 3"/>
          <p:cNvPicPr>
            <a:picLocks noChangeAspect="1"/>
          </p:cNvPicPr>
          <p:nvPr/>
        </p:nvPicPr>
        <p:blipFill>
          <a:blip r:embed="rId2"/>
          <a:stretch>
            <a:fillRect/>
          </a:stretch>
        </p:blipFill>
        <p:spPr>
          <a:xfrm>
            <a:off x="0" y="0"/>
            <a:ext cx="3733800" cy="6858000"/>
          </a:xfrm>
          <a:prstGeom prst="rect">
            <a:avLst/>
          </a:prstGeom>
        </p:spPr>
      </p:pic>
      <p:pic>
        <p:nvPicPr>
          <p:cNvPr id="6" name="Picture 5"/>
          <p:cNvPicPr>
            <a:picLocks noChangeAspect="1"/>
          </p:cNvPicPr>
          <p:nvPr/>
        </p:nvPicPr>
        <p:blipFill>
          <a:blip r:embed="rId3"/>
          <a:stretch>
            <a:fillRect/>
          </a:stretch>
        </p:blipFill>
        <p:spPr>
          <a:xfrm>
            <a:off x="4343400" y="5016904"/>
            <a:ext cx="2691000" cy="898867"/>
          </a:xfrm>
          <a:prstGeom prst="rect">
            <a:avLst/>
          </a:prstGeom>
        </p:spPr>
      </p:pic>
    </p:spTree>
    <p:extLst>
      <p:ext uri="{BB962C8B-B14F-4D97-AF65-F5344CB8AC3E}">
        <p14:creationId xmlns:p14="http://schemas.microsoft.com/office/powerpoint/2010/main" val="2522085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153D1-A224-4890-9859-454C128AA118}"/>
              </a:ext>
            </a:extLst>
          </p:cNvPr>
          <p:cNvSpPr>
            <a:spLocks noGrp="1"/>
          </p:cNvSpPr>
          <p:nvPr>
            <p:ph type="title"/>
          </p:nvPr>
        </p:nvSpPr>
        <p:spPr>
          <a:xfrm>
            <a:off x="252663" y="197440"/>
            <a:ext cx="8638674" cy="816985"/>
          </a:xfrm>
        </p:spPr>
        <p:txBody>
          <a:bodyPr>
            <a:noAutofit/>
          </a:bodyPr>
          <a:lstStyle/>
          <a:p>
            <a:r>
              <a:rPr lang="en-US" sz="3400" dirty="0">
                <a:solidFill>
                  <a:srgbClr val="0070C0"/>
                </a:solidFill>
              </a:rPr>
              <a:t>Few Lexicons for Sentiment Analysis (With Python packages)</a:t>
            </a:r>
          </a:p>
        </p:txBody>
      </p:sp>
      <p:sp>
        <p:nvSpPr>
          <p:cNvPr id="3" name="Content Placeholder 2">
            <a:extLst>
              <a:ext uri="{FF2B5EF4-FFF2-40B4-BE49-F238E27FC236}">
                <a16:creationId xmlns:a16="http://schemas.microsoft.com/office/drawing/2014/main" id="{740479A1-8CD1-4A41-8B19-995E0E95222B}"/>
              </a:ext>
            </a:extLst>
          </p:cNvPr>
          <p:cNvSpPr>
            <a:spLocks noGrp="1"/>
          </p:cNvSpPr>
          <p:nvPr>
            <p:ph idx="1"/>
          </p:nvPr>
        </p:nvSpPr>
        <p:spPr>
          <a:xfrm>
            <a:off x="224589" y="1221686"/>
            <a:ext cx="8521846" cy="4893364"/>
          </a:xfrm>
        </p:spPr>
        <p:txBody>
          <a:bodyPr>
            <a:normAutofit fontScale="55000" lnSpcReduction="20000"/>
          </a:bodyPr>
          <a:lstStyle/>
          <a:p>
            <a:r>
              <a:rPr lang="en-US" dirty="0" err="1"/>
              <a:t>Afinn</a:t>
            </a:r>
            <a:r>
              <a:rPr lang="en-US" dirty="0"/>
              <a:t> Lexicon</a:t>
            </a:r>
          </a:p>
          <a:p>
            <a:pPr lvl="1"/>
            <a:r>
              <a:rPr lang="en-US" dirty="0"/>
              <a:t>Simplest and popular lexicon</a:t>
            </a:r>
          </a:p>
          <a:p>
            <a:pPr lvl="1"/>
            <a:r>
              <a:rPr lang="en-US" dirty="0"/>
              <a:t>3300+ words with polarity scores</a:t>
            </a:r>
          </a:p>
          <a:p>
            <a:pPr lvl="1"/>
            <a:r>
              <a:rPr lang="en-US" dirty="0"/>
              <a:t>Developed and curated by Arup Nielsen</a:t>
            </a:r>
          </a:p>
          <a:p>
            <a:pPr lvl="1"/>
            <a:r>
              <a:rPr lang="en-US" dirty="0"/>
              <a:t>Wrapper library in Python</a:t>
            </a:r>
          </a:p>
          <a:p>
            <a:pPr lvl="1"/>
            <a:endParaRPr lang="en-US" dirty="0"/>
          </a:p>
          <a:p>
            <a:r>
              <a:rPr lang="en-US" dirty="0" err="1"/>
              <a:t>SentiWordNet</a:t>
            </a:r>
            <a:r>
              <a:rPr lang="en-US" dirty="0"/>
              <a:t> Lexicon</a:t>
            </a:r>
          </a:p>
          <a:p>
            <a:pPr lvl="1"/>
            <a:r>
              <a:rPr lang="en-US" dirty="0"/>
              <a:t>Popular lexicon based on WordNet </a:t>
            </a:r>
            <a:r>
              <a:rPr lang="en-US" dirty="0" err="1"/>
              <a:t>synsets</a:t>
            </a:r>
            <a:endParaRPr lang="en-US" dirty="0"/>
          </a:p>
          <a:p>
            <a:pPr lvl="1"/>
            <a:r>
              <a:rPr lang="en-US" dirty="0"/>
              <a:t>NLTK library provides Python interface into </a:t>
            </a:r>
            <a:r>
              <a:rPr lang="en-US" dirty="0" err="1"/>
              <a:t>SentiWordNet</a:t>
            </a:r>
            <a:endParaRPr lang="en-US" dirty="0"/>
          </a:p>
          <a:p>
            <a:pPr lvl="1"/>
            <a:endParaRPr lang="en-US" dirty="0"/>
          </a:p>
          <a:p>
            <a:r>
              <a:rPr lang="en-US" dirty="0"/>
              <a:t>Vader Lexicon</a:t>
            </a:r>
          </a:p>
          <a:p>
            <a:pPr lvl="1"/>
            <a:r>
              <a:rPr lang="en-US" dirty="0"/>
              <a:t>Rule based sentiment analysis specifically tuned for social media sentiment analysis</a:t>
            </a:r>
          </a:p>
          <a:p>
            <a:pPr lvl="1"/>
            <a:r>
              <a:rPr lang="en-US" dirty="0"/>
              <a:t>Developed by Hutto and Eric Gilbert</a:t>
            </a:r>
          </a:p>
          <a:p>
            <a:pPr lvl="1"/>
            <a:r>
              <a:rPr lang="en-US" dirty="0"/>
              <a:t>NLTK library provides Python interface </a:t>
            </a:r>
          </a:p>
          <a:p>
            <a:pPr lvl="1"/>
            <a:endParaRPr lang="en-US" dirty="0"/>
          </a:p>
          <a:p>
            <a:r>
              <a:rPr lang="en-US" dirty="0"/>
              <a:t>Pattern Lexicon</a:t>
            </a:r>
          </a:p>
          <a:p>
            <a:pPr lvl="1"/>
            <a:r>
              <a:rPr lang="en-US" dirty="0"/>
              <a:t>Complete package for NLP, text analytics, and information retrieval</a:t>
            </a:r>
          </a:p>
          <a:p>
            <a:pPr lvl="1"/>
            <a:r>
              <a:rPr lang="en-US" dirty="0"/>
              <a:t>Developed by </a:t>
            </a:r>
            <a:r>
              <a:rPr lang="en-US" dirty="0" err="1"/>
              <a:t>CLiPS</a:t>
            </a:r>
            <a:r>
              <a:rPr lang="en-US" dirty="0"/>
              <a:t> (Computational Linguistics &amp; </a:t>
            </a:r>
            <a:r>
              <a:rPr lang="en-US" dirty="0" err="1"/>
              <a:t>Psycholinguisitics</a:t>
            </a:r>
            <a:r>
              <a:rPr lang="en-US" dirty="0"/>
              <a:t>) research center</a:t>
            </a:r>
          </a:p>
          <a:p>
            <a:pPr lvl="1"/>
            <a:r>
              <a:rPr lang="en-US" dirty="0"/>
              <a:t>Modules for analyzing sentiment, mood, and modality</a:t>
            </a:r>
          </a:p>
          <a:p>
            <a:pPr lvl="1"/>
            <a:r>
              <a:rPr lang="en-US" dirty="0"/>
              <a:t>Pattern package available in Python</a:t>
            </a:r>
          </a:p>
        </p:txBody>
      </p:sp>
      <p:sp>
        <p:nvSpPr>
          <p:cNvPr id="4" name="Slide Number Placeholder 3">
            <a:extLst>
              <a:ext uri="{FF2B5EF4-FFF2-40B4-BE49-F238E27FC236}">
                <a16:creationId xmlns:a16="http://schemas.microsoft.com/office/drawing/2014/main" id="{05214A3E-3680-4B61-979A-225F6EACE567}"/>
              </a:ext>
            </a:extLst>
          </p:cNvPr>
          <p:cNvSpPr>
            <a:spLocks noGrp="1"/>
          </p:cNvSpPr>
          <p:nvPr>
            <p:ph type="sldNum" sz="quarter" idx="4"/>
          </p:nvPr>
        </p:nvSpPr>
        <p:spPr/>
        <p:txBody>
          <a:bodyPr/>
          <a:lstStyle/>
          <a:p>
            <a:fld id="{38CFBFC5-68E7-4431-8625-A5845C183C00}" type="slidenum">
              <a:rPr lang="en-US" smtClean="0"/>
              <a:pPr/>
              <a:t>10</a:t>
            </a:fld>
            <a:endParaRPr lang="en-US" dirty="0"/>
          </a:p>
        </p:txBody>
      </p:sp>
    </p:spTree>
    <p:extLst>
      <p:ext uri="{BB962C8B-B14F-4D97-AF65-F5344CB8AC3E}">
        <p14:creationId xmlns:p14="http://schemas.microsoft.com/office/powerpoint/2010/main" val="2398233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09556-8050-4BA2-9BC8-064CA5BAD6AC}"/>
              </a:ext>
            </a:extLst>
          </p:cNvPr>
          <p:cNvSpPr>
            <a:spLocks noGrp="1"/>
          </p:cNvSpPr>
          <p:nvPr>
            <p:ph type="title"/>
          </p:nvPr>
        </p:nvSpPr>
        <p:spPr>
          <a:xfrm>
            <a:off x="533400" y="64169"/>
            <a:ext cx="8229600" cy="529389"/>
          </a:xfrm>
        </p:spPr>
        <p:txBody>
          <a:bodyPr>
            <a:normAutofit fontScale="90000"/>
          </a:bodyPr>
          <a:lstStyle/>
          <a:p>
            <a:r>
              <a:rPr lang="en-US" b="0" dirty="0">
                <a:solidFill>
                  <a:srgbClr val="0070C0"/>
                </a:solidFill>
              </a:rPr>
              <a:t>Traditional Supervised Models</a:t>
            </a:r>
          </a:p>
        </p:txBody>
      </p:sp>
      <p:sp>
        <p:nvSpPr>
          <p:cNvPr id="3" name="Content Placeholder 2">
            <a:extLst>
              <a:ext uri="{FF2B5EF4-FFF2-40B4-BE49-F238E27FC236}">
                <a16:creationId xmlns:a16="http://schemas.microsoft.com/office/drawing/2014/main" id="{F24242AE-E353-414F-9716-6D3ED496158A}"/>
              </a:ext>
            </a:extLst>
          </p:cNvPr>
          <p:cNvSpPr>
            <a:spLocks noGrp="1"/>
          </p:cNvSpPr>
          <p:nvPr>
            <p:ph idx="1"/>
          </p:nvPr>
        </p:nvSpPr>
        <p:spPr>
          <a:xfrm>
            <a:off x="207335" y="579381"/>
            <a:ext cx="8686800" cy="5375107"/>
          </a:xfrm>
        </p:spPr>
        <p:txBody>
          <a:bodyPr>
            <a:noAutofit/>
          </a:bodyPr>
          <a:lstStyle/>
          <a:p>
            <a:r>
              <a:rPr lang="en-US" sz="2400" dirty="0"/>
              <a:t>Scrape, collect, retrieve textual data</a:t>
            </a:r>
          </a:p>
          <a:p>
            <a:r>
              <a:rPr lang="en-US" sz="2400" dirty="0"/>
              <a:t>Text Preprocessing</a:t>
            </a:r>
          </a:p>
          <a:p>
            <a:pPr lvl="1"/>
            <a:r>
              <a:rPr lang="en-US" sz="2000" dirty="0"/>
              <a:t>Convert to lowercase, </a:t>
            </a:r>
          </a:p>
          <a:p>
            <a:pPr lvl="1"/>
            <a:r>
              <a:rPr lang="en-US" sz="2000" dirty="0"/>
              <a:t>Remove html tags, Expand contractions</a:t>
            </a:r>
          </a:p>
          <a:p>
            <a:pPr lvl="1"/>
            <a:r>
              <a:rPr lang="en-US" sz="2000" dirty="0"/>
              <a:t>Remove punctuation, and stopwords</a:t>
            </a:r>
          </a:p>
          <a:p>
            <a:pPr lvl="1"/>
            <a:r>
              <a:rPr lang="en-US" sz="2000" dirty="0"/>
              <a:t>Stem or lemmatize</a:t>
            </a:r>
          </a:p>
          <a:p>
            <a:endParaRPr lang="en-US" sz="2400" dirty="0"/>
          </a:p>
          <a:p>
            <a:r>
              <a:rPr lang="en-US" sz="2400" dirty="0"/>
              <a:t>Feature Extraction</a:t>
            </a:r>
          </a:p>
          <a:p>
            <a:pPr lvl="1"/>
            <a:r>
              <a:rPr lang="en-US" sz="2000" dirty="0"/>
              <a:t>Bag of Words</a:t>
            </a:r>
          </a:p>
          <a:p>
            <a:pPr lvl="1"/>
            <a:r>
              <a:rPr lang="en-US" sz="2000" dirty="0" err="1"/>
              <a:t>Tf</a:t>
            </a:r>
            <a:r>
              <a:rPr lang="en-US" sz="2000" dirty="0"/>
              <a:t>-IDF</a:t>
            </a:r>
          </a:p>
          <a:p>
            <a:endParaRPr lang="en-US" sz="2400" dirty="0"/>
          </a:p>
          <a:p>
            <a:r>
              <a:rPr lang="en-US" sz="2400" dirty="0"/>
              <a:t>Apply Machine Learning models</a:t>
            </a:r>
          </a:p>
          <a:p>
            <a:pPr lvl="1"/>
            <a:r>
              <a:rPr lang="en-US" sz="2000" dirty="0"/>
              <a:t>Train the model</a:t>
            </a:r>
          </a:p>
          <a:p>
            <a:pPr lvl="1"/>
            <a:r>
              <a:rPr lang="en-US" sz="2000" dirty="0"/>
              <a:t>Predict and evaluate models</a:t>
            </a:r>
          </a:p>
          <a:p>
            <a:pPr lvl="1"/>
            <a:endParaRPr lang="en-US" sz="2400" dirty="0"/>
          </a:p>
          <a:p>
            <a:endParaRPr lang="en-US" sz="2400" dirty="0"/>
          </a:p>
          <a:p>
            <a:endParaRPr lang="en-US" sz="2400" dirty="0"/>
          </a:p>
          <a:p>
            <a:endParaRPr lang="en-US" sz="2400" dirty="0"/>
          </a:p>
        </p:txBody>
      </p:sp>
      <p:sp>
        <p:nvSpPr>
          <p:cNvPr id="4" name="Slide Number Placeholder 3">
            <a:extLst>
              <a:ext uri="{FF2B5EF4-FFF2-40B4-BE49-F238E27FC236}">
                <a16:creationId xmlns:a16="http://schemas.microsoft.com/office/drawing/2014/main" id="{3C2D6B3D-6815-427D-883E-6C44A45687E9}"/>
              </a:ext>
            </a:extLst>
          </p:cNvPr>
          <p:cNvSpPr>
            <a:spLocks noGrp="1"/>
          </p:cNvSpPr>
          <p:nvPr>
            <p:ph type="sldNum" sz="quarter" idx="4"/>
          </p:nvPr>
        </p:nvSpPr>
        <p:spPr/>
        <p:txBody>
          <a:bodyPr/>
          <a:lstStyle/>
          <a:p>
            <a:fld id="{38CFBFC5-68E7-4431-8625-A5845C183C00}" type="slidenum">
              <a:rPr lang="en-US" smtClean="0"/>
              <a:pPr/>
              <a:t>11</a:t>
            </a:fld>
            <a:endParaRPr lang="en-US" dirty="0"/>
          </a:p>
        </p:txBody>
      </p:sp>
      <p:pic>
        <p:nvPicPr>
          <p:cNvPr id="5" name="Picture 4">
            <a:extLst>
              <a:ext uri="{FF2B5EF4-FFF2-40B4-BE49-F238E27FC236}">
                <a16:creationId xmlns:a16="http://schemas.microsoft.com/office/drawing/2014/main" id="{761D4B6B-DAFD-464B-94EA-9561B196E64B}"/>
              </a:ext>
            </a:extLst>
          </p:cNvPr>
          <p:cNvPicPr>
            <a:picLocks noChangeAspect="1"/>
          </p:cNvPicPr>
          <p:nvPr/>
        </p:nvPicPr>
        <p:blipFill>
          <a:blip r:embed="rId2"/>
          <a:stretch>
            <a:fillRect/>
          </a:stretch>
        </p:blipFill>
        <p:spPr>
          <a:xfrm>
            <a:off x="5638800" y="1676400"/>
            <a:ext cx="3276600" cy="4038600"/>
          </a:xfrm>
          <a:prstGeom prst="rect">
            <a:avLst/>
          </a:prstGeom>
        </p:spPr>
      </p:pic>
    </p:spTree>
    <p:extLst>
      <p:ext uri="{BB962C8B-B14F-4D97-AF65-F5344CB8AC3E}">
        <p14:creationId xmlns:p14="http://schemas.microsoft.com/office/powerpoint/2010/main" val="3346661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F9705-AA90-4960-9ABD-D3F744A6A155}"/>
              </a:ext>
            </a:extLst>
          </p:cNvPr>
          <p:cNvSpPr>
            <a:spLocks noGrp="1"/>
          </p:cNvSpPr>
          <p:nvPr>
            <p:ph type="title"/>
          </p:nvPr>
        </p:nvSpPr>
        <p:spPr>
          <a:xfrm>
            <a:off x="370120" y="232280"/>
            <a:ext cx="8229600" cy="690806"/>
          </a:xfrm>
        </p:spPr>
        <p:txBody>
          <a:bodyPr>
            <a:noAutofit/>
          </a:bodyPr>
          <a:lstStyle/>
          <a:p>
            <a:r>
              <a:rPr lang="en-US" sz="3600" b="0" dirty="0">
                <a:solidFill>
                  <a:srgbClr val="0070C0"/>
                </a:solidFill>
              </a:rPr>
              <a:t>Text Mining with Python</a:t>
            </a:r>
          </a:p>
        </p:txBody>
      </p:sp>
      <p:sp>
        <p:nvSpPr>
          <p:cNvPr id="3" name="Content Placeholder 2">
            <a:extLst>
              <a:ext uri="{FF2B5EF4-FFF2-40B4-BE49-F238E27FC236}">
                <a16:creationId xmlns:a16="http://schemas.microsoft.com/office/drawing/2014/main" id="{5B22C603-E8BC-4F6F-AD17-D5F8D7292943}"/>
              </a:ext>
            </a:extLst>
          </p:cNvPr>
          <p:cNvSpPr>
            <a:spLocks noGrp="1"/>
          </p:cNvSpPr>
          <p:nvPr>
            <p:ph idx="1"/>
          </p:nvPr>
        </p:nvSpPr>
        <p:spPr>
          <a:xfrm>
            <a:off x="370120" y="1600200"/>
            <a:ext cx="8229600" cy="4668078"/>
          </a:xfrm>
        </p:spPr>
        <p:txBody>
          <a:bodyPr>
            <a:normAutofit/>
          </a:bodyPr>
          <a:lstStyle/>
          <a:p>
            <a:r>
              <a:rPr lang="en-US" b="0" dirty="0"/>
              <a:t>Please go to the link below</a:t>
            </a:r>
          </a:p>
          <a:p>
            <a:pPr lvl="1"/>
            <a:r>
              <a:rPr lang="en-US" dirty="0"/>
              <a:t>Tinyurl.com/</a:t>
            </a:r>
            <a:r>
              <a:rPr lang="en-US" dirty="0" err="1"/>
              <a:t>ece-appliedml</a:t>
            </a:r>
            <a:r>
              <a:rPr lang="en-US" dirty="0"/>
              <a:t>/</a:t>
            </a:r>
          </a:p>
          <a:p>
            <a:pPr marL="457200" lvl="1" indent="0">
              <a:buNone/>
            </a:pPr>
            <a:endParaRPr lang="en-US" dirty="0"/>
          </a:p>
          <a:p>
            <a:r>
              <a:rPr lang="en-US" b="0" dirty="0"/>
              <a:t>Download the folder</a:t>
            </a:r>
          </a:p>
          <a:p>
            <a:pPr lvl="1"/>
            <a:r>
              <a:rPr lang="en-US" dirty="0"/>
              <a:t>TM-Sentiment</a:t>
            </a:r>
          </a:p>
          <a:p>
            <a:pPr lvl="1"/>
            <a:endParaRPr lang="en-US" b="0" dirty="0"/>
          </a:p>
          <a:p>
            <a:r>
              <a:rPr lang="en-US" b="0" dirty="0"/>
              <a:t>Open Jupyter notebooks related to text mining using Anaconda</a:t>
            </a:r>
          </a:p>
          <a:p>
            <a:pPr lvl="1"/>
            <a:endParaRPr lang="en-US" dirty="0"/>
          </a:p>
        </p:txBody>
      </p:sp>
      <p:sp>
        <p:nvSpPr>
          <p:cNvPr id="4" name="Slide Number Placeholder 3">
            <a:extLst>
              <a:ext uri="{FF2B5EF4-FFF2-40B4-BE49-F238E27FC236}">
                <a16:creationId xmlns:a16="http://schemas.microsoft.com/office/drawing/2014/main" id="{ED24F9A8-F501-459D-91BE-B2AF975A372F}"/>
              </a:ext>
            </a:extLst>
          </p:cNvPr>
          <p:cNvSpPr>
            <a:spLocks noGrp="1"/>
          </p:cNvSpPr>
          <p:nvPr>
            <p:ph type="sldNum" sz="quarter" idx="4"/>
          </p:nvPr>
        </p:nvSpPr>
        <p:spPr/>
        <p:txBody>
          <a:bodyPr/>
          <a:lstStyle/>
          <a:p>
            <a:fld id="{38CFBFC5-68E7-4431-8625-A5845C183C00}" type="slidenum">
              <a:rPr lang="en-US" smtClean="0"/>
              <a:pPr/>
              <a:t>12</a:t>
            </a:fld>
            <a:endParaRPr lang="en-US" dirty="0"/>
          </a:p>
        </p:txBody>
      </p:sp>
    </p:spTree>
    <p:extLst>
      <p:ext uri="{BB962C8B-B14F-4D97-AF65-F5344CB8AC3E}">
        <p14:creationId xmlns:p14="http://schemas.microsoft.com/office/powerpoint/2010/main" val="615688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845" y="76200"/>
            <a:ext cx="8229600" cy="421131"/>
          </a:xfrm>
        </p:spPr>
        <p:txBody>
          <a:bodyPr>
            <a:noAutofit/>
          </a:bodyPr>
          <a:lstStyle/>
          <a:p>
            <a:pPr eaLnBrk="1" hangingPunct="1">
              <a:defRPr/>
            </a:pPr>
            <a:r>
              <a:rPr lang="en-US" sz="3600" dirty="0">
                <a:solidFill>
                  <a:srgbClr val="0070C0"/>
                </a:solidFill>
              </a:rPr>
              <a:t>Why Text Mining?</a:t>
            </a:r>
          </a:p>
        </p:txBody>
      </p:sp>
      <p:sp>
        <p:nvSpPr>
          <p:cNvPr id="25602" name="Content Placeholder 2"/>
          <p:cNvSpPr>
            <a:spLocks noGrp="1"/>
          </p:cNvSpPr>
          <p:nvPr>
            <p:ph idx="1"/>
          </p:nvPr>
        </p:nvSpPr>
        <p:spPr>
          <a:xfrm>
            <a:off x="76200" y="685800"/>
            <a:ext cx="5410200" cy="5638800"/>
          </a:xfrm>
        </p:spPr>
        <p:txBody>
          <a:bodyPr>
            <a:normAutofit fontScale="92500" lnSpcReduction="20000"/>
          </a:bodyPr>
          <a:lstStyle/>
          <a:p>
            <a:pPr eaLnBrk="1" hangingPunct="1"/>
            <a:r>
              <a:rPr lang="en-US" sz="1800" dirty="0"/>
              <a:t>Majority of  worlds data is in unstructured form (most of which is text) (Merrill Lynch and Gartner study)</a:t>
            </a:r>
          </a:p>
          <a:p>
            <a:pPr eaLnBrk="1" hangingPunct="1"/>
            <a:endParaRPr lang="en-US" sz="1800" dirty="0"/>
          </a:p>
          <a:p>
            <a:pPr eaLnBrk="1" hangingPunct="1"/>
            <a:r>
              <a:rPr lang="en-US" sz="1800" dirty="0"/>
              <a:t>Unstructured corporate data is doubling in</a:t>
            </a:r>
          </a:p>
          <a:p>
            <a:pPr marL="0" indent="0" eaLnBrk="1" hangingPunct="1">
              <a:buNone/>
            </a:pPr>
            <a:r>
              <a:rPr lang="en-US" sz="1800" dirty="0"/>
              <a:t>     size every 18 months. Ex: 500 million tweets/day</a:t>
            </a:r>
          </a:p>
          <a:p>
            <a:pPr marL="0" indent="0" eaLnBrk="1" hangingPunct="1">
              <a:buNone/>
            </a:pPr>
            <a:endParaRPr lang="en-US" sz="1800" dirty="0"/>
          </a:p>
          <a:p>
            <a:r>
              <a:rPr lang="en-US" sz="1800" dirty="0"/>
              <a:t>If all the data in the world was equivalent to water on earth, then textual data is like the ocean, making up a majority of the volume (Siegel 2013)</a:t>
            </a:r>
          </a:p>
          <a:p>
            <a:pPr marL="0" indent="0" eaLnBrk="1" hangingPunct="1">
              <a:buNone/>
            </a:pPr>
            <a:endParaRPr lang="en-US" sz="1800" dirty="0"/>
          </a:p>
          <a:p>
            <a:r>
              <a:rPr lang="en-US" sz="1800" dirty="0"/>
              <a:t>So what exactly is text mining</a:t>
            </a:r>
          </a:p>
          <a:p>
            <a:pPr lvl="1"/>
            <a:r>
              <a:rPr lang="en-US" sz="1800" dirty="0"/>
              <a:t>A process of analyzing vast collections of textual documents to extract key concepts, themes, hidden trends, and make predictions</a:t>
            </a:r>
          </a:p>
          <a:p>
            <a:pPr marL="457200" lvl="1" indent="0">
              <a:buNone/>
            </a:pPr>
            <a:endParaRPr lang="en-US" sz="1800" dirty="0"/>
          </a:p>
          <a:p>
            <a:pPr lvl="1"/>
            <a:r>
              <a:rPr lang="en-US" sz="1800" dirty="0"/>
              <a:t>Better fits the “mining” metaphor in data mining. Separate valuable key words from a mass of other words.</a:t>
            </a:r>
          </a:p>
          <a:p>
            <a:pPr eaLnBrk="1" hangingPunct="1"/>
            <a:endParaRPr lang="en-US" sz="1800" dirty="0"/>
          </a:p>
          <a:p>
            <a:pPr eaLnBrk="1" hangingPunct="1"/>
            <a:r>
              <a:rPr lang="en-US" sz="1800" dirty="0"/>
              <a:t>Generating actionable intelligence from textual data is of paramount importance for a variety of industries and applications (Ex: Facebook)</a:t>
            </a:r>
          </a:p>
          <a:p>
            <a:pPr marL="0" indent="0" eaLnBrk="1" hangingPunct="1">
              <a:buNone/>
            </a:pPr>
            <a:endParaRPr lang="en-US" sz="1800" dirty="0"/>
          </a:p>
        </p:txBody>
      </p:sp>
      <p:pic>
        <p:nvPicPr>
          <p:cNvPr id="1028" name="Picture 4" descr="Image result for 80% data is unstructu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6564" y="702733"/>
            <a:ext cx="3294372"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tructured vs Unstructured Data: Exploring an Untapped Data Reserve">
            <a:extLst>
              <a:ext uri="{FF2B5EF4-FFF2-40B4-BE49-F238E27FC236}">
                <a16:creationId xmlns:a16="http://schemas.microsoft.com/office/drawing/2014/main" id="{012F9621-4718-46FF-B4E3-D31AF1F167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3809999"/>
            <a:ext cx="3473870" cy="22797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F2C583F-130E-4BB4-B920-F60EB7CE8BB1}"/>
              </a:ext>
            </a:extLst>
          </p:cNvPr>
          <p:cNvSpPr txBox="1"/>
          <p:nvPr/>
        </p:nvSpPr>
        <p:spPr>
          <a:xfrm>
            <a:off x="7223335" y="6121400"/>
            <a:ext cx="1658787" cy="276999"/>
          </a:xfrm>
          <a:prstGeom prst="rect">
            <a:avLst/>
          </a:prstGeom>
          <a:noFill/>
        </p:spPr>
        <p:txBody>
          <a:bodyPr wrap="none" rtlCol="0">
            <a:spAutoFit/>
          </a:bodyPr>
          <a:lstStyle/>
          <a:p>
            <a:r>
              <a:rPr lang="en-US" sz="1200" i="1" dirty="0"/>
              <a:t>Source: blog.aliyen.com</a:t>
            </a:r>
          </a:p>
        </p:txBody>
      </p:sp>
    </p:spTree>
    <p:extLst>
      <p:ext uri="{BB962C8B-B14F-4D97-AF65-F5344CB8AC3E}">
        <p14:creationId xmlns:p14="http://schemas.microsoft.com/office/powerpoint/2010/main" val="3696180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092"/>
            <a:ext cx="8229600" cy="563562"/>
          </a:xfrm>
        </p:spPr>
        <p:txBody>
          <a:bodyPr>
            <a:normAutofit fontScale="90000"/>
          </a:bodyPr>
          <a:lstStyle/>
          <a:p>
            <a:pPr eaLnBrk="1" hangingPunct="1">
              <a:defRPr/>
            </a:pPr>
            <a:r>
              <a:rPr lang="en-US" dirty="0">
                <a:solidFill>
                  <a:srgbClr val="0070C0"/>
                </a:solidFill>
              </a:rPr>
              <a:t>Text Mining Applications</a:t>
            </a:r>
          </a:p>
        </p:txBody>
      </p:sp>
      <p:sp>
        <p:nvSpPr>
          <p:cNvPr id="50178" name="Content Placeholder 2"/>
          <p:cNvSpPr>
            <a:spLocks noGrp="1"/>
          </p:cNvSpPr>
          <p:nvPr>
            <p:ph idx="1"/>
          </p:nvPr>
        </p:nvSpPr>
        <p:spPr>
          <a:xfrm>
            <a:off x="457200" y="1143000"/>
            <a:ext cx="8497888" cy="5105400"/>
          </a:xfrm>
        </p:spPr>
        <p:txBody>
          <a:bodyPr>
            <a:normAutofit fontScale="62500" lnSpcReduction="20000"/>
          </a:bodyPr>
          <a:lstStyle/>
          <a:p>
            <a:pPr eaLnBrk="1" hangingPunct="1"/>
            <a:r>
              <a:rPr lang="en-US" sz="2800" b="1" dirty="0"/>
              <a:t>Sentiment Analysis </a:t>
            </a:r>
          </a:p>
          <a:p>
            <a:pPr lvl="1"/>
            <a:r>
              <a:rPr lang="en-US" sz="2400" dirty="0"/>
              <a:t>Ex: analyzing tweets for brand sentiment</a:t>
            </a:r>
          </a:p>
          <a:p>
            <a:pPr eaLnBrk="1" hangingPunct="1"/>
            <a:endParaRPr lang="en-US" sz="2800" dirty="0"/>
          </a:p>
          <a:p>
            <a:pPr eaLnBrk="1" hangingPunct="1"/>
            <a:r>
              <a:rPr lang="en-US" sz="2800" dirty="0"/>
              <a:t>Spam filtering, event detection in emails</a:t>
            </a:r>
          </a:p>
          <a:p>
            <a:pPr eaLnBrk="1" hangingPunct="1"/>
            <a:endParaRPr lang="en-US" sz="2800" dirty="0"/>
          </a:p>
          <a:p>
            <a:pPr eaLnBrk="1" hangingPunct="1"/>
            <a:r>
              <a:rPr lang="en-US" sz="2800" dirty="0"/>
              <a:t>Ediscovery problem in Litigation</a:t>
            </a:r>
          </a:p>
          <a:p>
            <a:pPr eaLnBrk="1" hangingPunct="1"/>
            <a:endParaRPr lang="en-US" sz="2800" dirty="0"/>
          </a:p>
          <a:p>
            <a:pPr eaLnBrk="1" hangingPunct="1"/>
            <a:r>
              <a:rPr lang="en-US" sz="2800" dirty="0"/>
              <a:t>Marketing applications</a:t>
            </a:r>
          </a:p>
          <a:p>
            <a:pPr lvl="1" eaLnBrk="1" hangingPunct="1"/>
            <a:r>
              <a:rPr lang="en-US" sz="2400" dirty="0"/>
              <a:t>Enables better CRM</a:t>
            </a:r>
          </a:p>
          <a:p>
            <a:pPr lvl="1" eaLnBrk="1" hangingPunct="1"/>
            <a:endParaRPr lang="en-US" sz="2400" dirty="0"/>
          </a:p>
          <a:p>
            <a:pPr eaLnBrk="1" hangingPunct="1"/>
            <a:r>
              <a:rPr lang="en-US" sz="2800" dirty="0"/>
              <a:t>Security applications</a:t>
            </a:r>
          </a:p>
          <a:p>
            <a:pPr lvl="1" eaLnBrk="1" hangingPunct="1"/>
            <a:r>
              <a:rPr lang="en-US" sz="2400" dirty="0"/>
              <a:t>Deception detection </a:t>
            </a:r>
          </a:p>
          <a:p>
            <a:pPr marL="457200" lvl="1" indent="0" eaLnBrk="1" hangingPunct="1">
              <a:buNone/>
            </a:pPr>
            <a:endParaRPr lang="en-US" sz="2400" dirty="0"/>
          </a:p>
          <a:p>
            <a:pPr eaLnBrk="1" hangingPunct="1"/>
            <a:r>
              <a:rPr lang="en-US" sz="2800" dirty="0"/>
              <a:t>Medicine and biology</a:t>
            </a:r>
          </a:p>
          <a:p>
            <a:pPr lvl="1" eaLnBrk="1" hangingPunct="1"/>
            <a:r>
              <a:rPr lang="en-US" sz="2400" dirty="0"/>
              <a:t>Analyzing clinical reports</a:t>
            </a:r>
          </a:p>
          <a:p>
            <a:pPr lvl="1" eaLnBrk="1" hangingPunct="1"/>
            <a:endParaRPr lang="en-US" sz="2400" dirty="0"/>
          </a:p>
          <a:p>
            <a:pPr eaLnBrk="1" hangingPunct="1"/>
            <a:r>
              <a:rPr lang="en-US" sz="2800" dirty="0"/>
              <a:t>Academic applications</a:t>
            </a:r>
          </a:p>
          <a:p>
            <a:pPr lvl="1" eaLnBrk="1" hangingPunct="1"/>
            <a:r>
              <a:rPr lang="en-US" sz="2400" dirty="0"/>
              <a:t>Journal reviews</a:t>
            </a:r>
          </a:p>
          <a:p>
            <a:pPr lvl="1"/>
            <a:r>
              <a:rPr lang="en-US" sz="2400" dirty="0"/>
              <a:t>Research stream analysis</a:t>
            </a:r>
          </a:p>
          <a:p>
            <a:pPr marL="457200" lvl="1" indent="0" eaLnBrk="1" hangingPunct="1">
              <a:buNone/>
            </a:pPr>
            <a:endParaRPr lang="en-US" sz="2400" dirty="0"/>
          </a:p>
        </p:txBody>
      </p:sp>
      <p:pic>
        <p:nvPicPr>
          <p:cNvPr id="4" name="Picture 3"/>
          <p:cNvPicPr>
            <a:picLocks noChangeAspect="1"/>
          </p:cNvPicPr>
          <p:nvPr/>
        </p:nvPicPr>
        <p:blipFill>
          <a:blip r:embed="rId3"/>
          <a:stretch>
            <a:fillRect/>
          </a:stretch>
        </p:blipFill>
        <p:spPr>
          <a:xfrm>
            <a:off x="4495800" y="2754451"/>
            <a:ext cx="4423937" cy="3646349"/>
          </a:xfrm>
          <a:prstGeom prst="rect">
            <a:avLst/>
          </a:prstGeom>
        </p:spPr>
      </p:pic>
      <p:pic>
        <p:nvPicPr>
          <p:cNvPr id="2054" name="Picture 6" descr="Image result for sentiment analysi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91200" y="648652"/>
            <a:ext cx="3163888" cy="1828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824728" y="2477452"/>
            <a:ext cx="1319272" cy="276999"/>
          </a:xfrm>
          <a:prstGeom prst="rect">
            <a:avLst/>
          </a:prstGeom>
          <a:noFill/>
        </p:spPr>
        <p:txBody>
          <a:bodyPr wrap="none" rtlCol="0">
            <a:spAutoFit/>
          </a:bodyPr>
          <a:lstStyle/>
          <a:p>
            <a:r>
              <a:rPr lang="en-US" sz="1200" i="1" dirty="0"/>
              <a:t>Source: </a:t>
            </a:r>
            <a:r>
              <a:rPr lang="en-US" sz="1200" i="1" dirty="0" err="1"/>
              <a:t>kdnuggets</a:t>
            </a:r>
            <a:endParaRPr lang="en-US" sz="1200" i="1" dirty="0"/>
          </a:p>
        </p:txBody>
      </p:sp>
    </p:spTree>
    <p:extLst>
      <p:ext uri="{BB962C8B-B14F-4D97-AF65-F5344CB8AC3E}">
        <p14:creationId xmlns:p14="http://schemas.microsoft.com/office/powerpoint/2010/main" val="114951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3600" dirty="0">
                <a:solidFill>
                  <a:srgbClr val="0070C0"/>
                </a:solidFill>
              </a:rPr>
              <a:t>Text Mining Process</a:t>
            </a:r>
          </a:p>
        </p:txBody>
      </p:sp>
      <p:sp>
        <p:nvSpPr>
          <p:cNvPr id="5" name="Rectangle 4"/>
          <p:cNvSpPr/>
          <p:nvPr/>
        </p:nvSpPr>
        <p:spPr>
          <a:xfrm>
            <a:off x="685800" y="2362200"/>
            <a:ext cx="1905000" cy="1371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Raw Unstructured data from websites, emails, tweets, journals</a:t>
            </a:r>
          </a:p>
        </p:txBody>
      </p:sp>
      <p:sp>
        <p:nvSpPr>
          <p:cNvPr id="6" name="Rectangle 5"/>
          <p:cNvSpPr/>
          <p:nvPr/>
        </p:nvSpPr>
        <p:spPr>
          <a:xfrm>
            <a:off x="685800" y="1600200"/>
            <a:ext cx="19050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 Collect Data</a:t>
            </a:r>
          </a:p>
        </p:txBody>
      </p:sp>
      <p:sp>
        <p:nvSpPr>
          <p:cNvPr id="7" name="Rectangle 6"/>
          <p:cNvSpPr/>
          <p:nvPr/>
        </p:nvSpPr>
        <p:spPr>
          <a:xfrm>
            <a:off x="3543300" y="3581400"/>
            <a:ext cx="1905000" cy="1371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Convert to a structured format</a:t>
            </a:r>
          </a:p>
        </p:txBody>
      </p:sp>
      <p:sp>
        <p:nvSpPr>
          <p:cNvPr id="8" name="Rectangle 7"/>
          <p:cNvSpPr/>
          <p:nvPr/>
        </p:nvSpPr>
        <p:spPr>
          <a:xfrm>
            <a:off x="3543300" y="2819400"/>
            <a:ext cx="19050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 Preprocess Data</a:t>
            </a:r>
          </a:p>
        </p:txBody>
      </p:sp>
      <p:sp>
        <p:nvSpPr>
          <p:cNvPr id="9" name="Rectangle 8"/>
          <p:cNvSpPr/>
          <p:nvPr/>
        </p:nvSpPr>
        <p:spPr>
          <a:xfrm>
            <a:off x="6324600" y="4190999"/>
            <a:ext cx="1905000" cy="18771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Apply standard descriptive or predictive analytics techniques such as clustering, classification etc.  </a:t>
            </a:r>
          </a:p>
        </p:txBody>
      </p:sp>
      <p:sp>
        <p:nvSpPr>
          <p:cNvPr id="10" name="Rectangle 9"/>
          <p:cNvSpPr/>
          <p:nvPr/>
        </p:nvSpPr>
        <p:spPr>
          <a:xfrm>
            <a:off x="6324600" y="3429000"/>
            <a:ext cx="19050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 Analyze Data</a:t>
            </a:r>
          </a:p>
        </p:txBody>
      </p:sp>
      <p:sp>
        <p:nvSpPr>
          <p:cNvPr id="13" name="Right Arrow 12"/>
          <p:cNvSpPr/>
          <p:nvPr/>
        </p:nvSpPr>
        <p:spPr>
          <a:xfrm>
            <a:off x="2590800" y="3276600"/>
            <a:ext cx="95250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ight Arrow 13"/>
          <p:cNvSpPr/>
          <p:nvPr/>
        </p:nvSpPr>
        <p:spPr>
          <a:xfrm>
            <a:off x="5448300" y="4190999"/>
            <a:ext cx="876300" cy="30480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6195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26960"/>
            <a:ext cx="8991600" cy="4848971"/>
          </a:xfrm>
        </p:spPr>
        <p:txBody>
          <a:bodyPr/>
          <a:lstStyle/>
          <a:p>
            <a:r>
              <a:rPr lang="en-US" sz="2600" dirty="0">
                <a:solidFill>
                  <a:srgbClr val="0070C0"/>
                </a:solidFill>
              </a:rPr>
              <a:t>Step 1: Collect Data</a:t>
            </a:r>
          </a:p>
          <a:p>
            <a:endParaRPr lang="en-US" dirty="0">
              <a:solidFill>
                <a:srgbClr val="0070C0"/>
              </a:solidFill>
            </a:endParaRPr>
          </a:p>
        </p:txBody>
      </p:sp>
      <p:sp>
        <p:nvSpPr>
          <p:cNvPr id="4" name="Title 1"/>
          <p:cNvSpPr>
            <a:spLocks noGrp="1"/>
          </p:cNvSpPr>
          <p:nvPr>
            <p:ph type="title"/>
          </p:nvPr>
        </p:nvSpPr>
        <p:spPr>
          <a:xfrm>
            <a:off x="457200" y="152400"/>
            <a:ext cx="8229600" cy="563562"/>
          </a:xfrm>
        </p:spPr>
        <p:txBody>
          <a:bodyPr>
            <a:normAutofit fontScale="90000"/>
          </a:bodyPr>
          <a:lstStyle/>
          <a:p>
            <a:r>
              <a:rPr lang="en-US" dirty="0">
                <a:solidFill>
                  <a:srgbClr val="0070C0"/>
                </a:solidFill>
              </a:rPr>
              <a:t>Text Mining Process</a:t>
            </a:r>
          </a:p>
        </p:txBody>
      </p:sp>
      <p:graphicFrame>
        <p:nvGraphicFramePr>
          <p:cNvPr id="5" name="Table 4"/>
          <p:cNvGraphicFramePr>
            <a:graphicFrameLocks noGrp="1"/>
          </p:cNvGraphicFramePr>
          <p:nvPr>
            <p:extLst>
              <p:ext uri="{D42A27DB-BD31-4B8C-83A1-F6EECF244321}">
                <p14:modId xmlns:p14="http://schemas.microsoft.com/office/powerpoint/2010/main" val="3538336877"/>
              </p:ext>
            </p:extLst>
          </p:nvPr>
        </p:nvGraphicFramePr>
        <p:xfrm>
          <a:off x="76200" y="1143000"/>
          <a:ext cx="8991600" cy="5181601"/>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4058247077"/>
                    </a:ext>
                  </a:extLst>
                </a:gridCol>
                <a:gridCol w="8001000">
                  <a:extLst>
                    <a:ext uri="{9D8B030D-6E8A-4147-A177-3AD203B41FA5}">
                      <a16:colId xmlns:a16="http://schemas.microsoft.com/office/drawing/2014/main" val="2075726350"/>
                    </a:ext>
                  </a:extLst>
                </a:gridCol>
              </a:tblGrid>
              <a:tr h="520435">
                <a:tc>
                  <a:txBody>
                    <a:bodyPr/>
                    <a:lstStyle/>
                    <a:p>
                      <a:r>
                        <a:rPr lang="en-US" sz="1700" dirty="0"/>
                        <a:t>Index</a:t>
                      </a:r>
                    </a:p>
                  </a:txBody>
                  <a:tcPr/>
                </a:tc>
                <a:tc>
                  <a:txBody>
                    <a:bodyPr/>
                    <a:lstStyle/>
                    <a:p>
                      <a:r>
                        <a:rPr lang="en-US" sz="1700" dirty="0"/>
                        <a:t>Document (tweet, email, article, webpage </a:t>
                      </a:r>
                      <a:r>
                        <a:rPr lang="en-US" sz="1700" dirty="0" err="1"/>
                        <a:t>etc</a:t>
                      </a:r>
                      <a:r>
                        <a:rPr lang="en-US" sz="1700" dirty="0"/>
                        <a:t>)</a:t>
                      </a:r>
                    </a:p>
                  </a:txBody>
                  <a:tcPr/>
                </a:tc>
                <a:extLst>
                  <a:ext uri="{0D108BD9-81ED-4DB2-BD59-A6C34878D82A}">
                    <a16:rowId xmlns:a16="http://schemas.microsoft.com/office/drawing/2014/main" val="1397205525"/>
                  </a:ext>
                </a:extLst>
              </a:tr>
              <a:tr h="1091600">
                <a:tc>
                  <a:txBody>
                    <a:bodyPr/>
                    <a:lstStyle/>
                    <a:p>
                      <a:r>
                        <a:rPr lang="en-US" sz="1600" dirty="0"/>
                        <a:t>1</a:t>
                      </a:r>
                    </a:p>
                  </a:txBody>
                  <a:tcPr/>
                </a:tc>
                <a:tc>
                  <a:txBody>
                    <a:bodyPr/>
                    <a:lstStyle/>
                    <a:p>
                      <a:r>
                        <a:rPr lang="en-US" sz="1600" b="0" i="0" kern="1200" dirty="0">
                          <a:solidFill>
                            <a:schemeClr val="dk1"/>
                          </a:solidFill>
                          <a:effectLst/>
                          <a:latin typeface="+mn-lt"/>
                          <a:ea typeface="+mn-ea"/>
                          <a:cs typeface="+mn-cs"/>
                        </a:rPr>
                        <a:t>I promise that I didn't just sign up to Amazon Prime Video just so I didn't have to get out of bed to put on a different DVD I would never do such a thing </a:t>
                      </a:r>
                      <a:endParaRPr lang="en-US" sz="1600" dirty="0"/>
                    </a:p>
                  </a:txBody>
                  <a:tcPr/>
                </a:tc>
                <a:extLst>
                  <a:ext uri="{0D108BD9-81ED-4DB2-BD59-A6C34878D82A}">
                    <a16:rowId xmlns:a16="http://schemas.microsoft.com/office/drawing/2014/main" val="1613799462"/>
                  </a:ext>
                </a:extLst>
              </a:tr>
              <a:tr h="587784">
                <a:tc>
                  <a:txBody>
                    <a:bodyPr/>
                    <a:lstStyle/>
                    <a:p>
                      <a:r>
                        <a:rPr lang="en-US" sz="1600" dirty="0"/>
                        <a:t>2</a:t>
                      </a:r>
                    </a:p>
                  </a:txBody>
                  <a:tcPr/>
                </a:tc>
                <a:tc>
                  <a:txBody>
                    <a:bodyPr/>
                    <a:lstStyle/>
                    <a:p>
                      <a:r>
                        <a:rPr lang="en-US" sz="1600" b="0" i="0" kern="1200" dirty="0">
                          <a:solidFill>
                            <a:schemeClr val="dk1"/>
                          </a:solidFill>
                          <a:effectLst/>
                          <a:latin typeface="+mn-lt"/>
                          <a:ea typeface="+mn-ea"/>
                          <a:cs typeface="+mn-cs"/>
                        </a:rPr>
                        <a:t>Watch out, online retailers. This is just how big Amazon is becoming:</a:t>
                      </a:r>
                      <a:endParaRPr lang="en-US" sz="1600" dirty="0"/>
                    </a:p>
                  </a:txBody>
                  <a:tcPr/>
                </a:tc>
                <a:extLst>
                  <a:ext uri="{0D108BD9-81ED-4DB2-BD59-A6C34878D82A}">
                    <a16:rowId xmlns:a16="http://schemas.microsoft.com/office/drawing/2014/main" val="4283748256"/>
                  </a:ext>
                </a:extLst>
              </a:tr>
              <a:tr h="966521">
                <a:tc>
                  <a:txBody>
                    <a:bodyPr/>
                    <a:lstStyle/>
                    <a:p>
                      <a:r>
                        <a:rPr lang="en-US" sz="1600" dirty="0"/>
                        <a:t>3</a:t>
                      </a:r>
                    </a:p>
                  </a:txBody>
                  <a:tcPr/>
                </a:tc>
                <a:tc>
                  <a:txBody>
                    <a:bodyPr/>
                    <a:lstStyle/>
                    <a:p>
                      <a:r>
                        <a:rPr lang="en-US" sz="1600" b="0" i="0" kern="1200" dirty="0">
                          <a:solidFill>
                            <a:schemeClr val="dk1"/>
                          </a:solidFill>
                          <a:effectLst/>
                          <a:latin typeface="+mn-lt"/>
                          <a:ea typeface="+mn-ea"/>
                          <a:cs typeface="+mn-cs"/>
                        </a:rPr>
                        <a:t>Amazon Prime Day will last 36 hours this year. As if they haven’t already disrupted enough industries they are now going after time.</a:t>
                      </a:r>
                      <a:endParaRPr lang="en-US" sz="1600" dirty="0"/>
                    </a:p>
                  </a:txBody>
                  <a:tcPr/>
                </a:tc>
                <a:extLst>
                  <a:ext uri="{0D108BD9-81ED-4DB2-BD59-A6C34878D82A}">
                    <a16:rowId xmlns:a16="http://schemas.microsoft.com/office/drawing/2014/main" val="2768631124"/>
                  </a:ext>
                </a:extLst>
              </a:tr>
              <a:tr h="335877">
                <a:tc>
                  <a:txBody>
                    <a:bodyPr/>
                    <a:lstStyle/>
                    <a:p>
                      <a:r>
                        <a:rPr lang="en-US" sz="1600" dirty="0"/>
                        <a:t>4</a:t>
                      </a:r>
                    </a:p>
                  </a:txBody>
                  <a:tcPr/>
                </a:tc>
                <a:tc>
                  <a:txBody>
                    <a:bodyPr/>
                    <a:lstStyle/>
                    <a:p>
                      <a:r>
                        <a:rPr lang="en-US" sz="1600" dirty="0"/>
                        <a:t>……</a:t>
                      </a:r>
                    </a:p>
                  </a:txBody>
                  <a:tcPr/>
                </a:tc>
                <a:extLst>
                  <a:ext uri="{0D108BD9-81ED-4DB2-BD59-A6C34878D82A}">
                    <a16:rowId xmlns:a16="http://schemas.microsoft.com/office/drawing/2014/main" val="2353814473"/>
                  </a:ext>
                </a:extLst>
              </a:tr>
              <a:tr h="335877">
                <a:tc>
                  <a:txBody>
                    <a:bodyPr/>
                    <a:lstStyle/>
                    <a:p>
                      <a:r>
                        <a:rPr lang="en-US" sz="1600" dirty="0"/>
                        <a:t>5</a:t>
                      </a:r>
                    </a:p>
                  </a:txBody>
                  <a:tcPr/>
                </a:tc>
                <a:tc>
                  <a:txBody>
                    <a:bodyPr/>
                    <a:lstStyle/>
                    <a:p>
                      <a:r>
                        <a:rPr lang="en-US" sz="1600" dirty="0"/>
                        <a:t>…….</a:t>
                      </a:r>
                    </a:p>
                  </a:txBody>
                  <a:tcPr/>
                </a:tc>
                <a:extLst>
                  <a:ext uri="{0D108BD9-81ED-4DB2-BD59-A6C34878D82A}">
                    <a16:rowId xmlns:a16="http://schemas.microsoft.com/office/drawing/2014/main" val="422094138"/>
                  </a:ext>
                </a:extLst>
              </a:tr>
              <a:tr h="1343507">
                <a:tc>
                  <a:txBody>
                    <a:bodyPr/>
                    <a:lstStyle/>
                    <a:p>
                      <a:r>
                        <a:rPr lang="en-US" sz="1600" dirty="0"/>
                        <a:t>6</a:t>
                      </a:r>
                    </a:p>
                  </a:txBody>
                  <a:tcPr/>
                </a:tc>
                <a:tc>
                  <a:txBody>
                    <a:bodyPr/>
                    <a:lstStyle/>
                    <a:p>
                      <a:r>
                        <a:rPr lang="en-US" sz="1600" b="0" i="0" kern="1200" dirty="0">
                          <a:solidFill>
                            <a:schemeClr val="dk1"/>
                          </a:solidFill>
                          <a:effectLst/>
                          <a:latin typeface="+mn-lt"/>
                          <a:ea typeface="+mn-ea"/>
                          <a:cs typeface="+mn-cs"/>
                        </a:rPr>
                        <a:t>I’m a hypocrite who uses </a:t>
                      </a:r>
                      <a:r>
                        <a:rPr lang="en-US" sz="1600" b="0" i="0" u="none" strike="noStrike" kern="1200" dirty="0">
                          <a:solidFill>
                            <a:schemeClr val="dk1"/>
                          </a:solidFill>
                          <a:effectLst/>
                          <a:latin typeface="+mn-lt"/>
                          <a:ea typeface="+mn-ea"/>
                          <a:cs typeface="+mn-cs"/>
                          <a:hlinkClick r:id="rId2"/>
                        </a:rPr>
                        <a:t>@amazon</a:t>
                      </a:r>
                      <a:r>
                        <a:rPr lang="en-US" sz="1600" b="0" i="0" kern="1200" dirty="0">
                          <a:solidFill>
                            <a:schemeClr val="dk1"/>
                          </a:solidFill>
                          <a:effectLst/>
                          <a:latin typeface="+mn-lt"/>
                          <a:ea typeface="+mn-ea"/>
                          <a:cs typeface="+mn-cs"/>
                        </a:rPr>
                        <a:t> but reading about exploiting people beyond their breaking point &amp; destroying local economies so </a:t>
                      </a:r>
                      <a:r>
                        <a:rPr lang="en-US" sz="1600" b="0" i="0" u="none" strike="noStrike" kern="1200" dirty="0">
                          <a:solidFill>
                            <a:schemeClr val="dk1"/>
                          </a:solidFill>
                          <a:effectLst/>
                          <a:latin typeface="+mn-lt"/>
                          <a:ea typeface="+mn-ea"/>
                          <a:cs typeface="+mn-cs"/>
                          <a:hlinkClick r:id="rId3"/>
                        </a:rPr>
                        <a:t>@</a:t>
                      </a:r>
                      <a:r>
                        <a:rPr lang="en-US" sz="1600" b="0" i="0" u="none" strike="noStrike" kern="1200" dirty="0" err="1">
                          <a:solidFill>
                            <a:schemeClr val="dk1"/>
                          </a:solidFill>
                          <a:effectLst/>
                          <a:latin typeface="+mn-lt"/>
                          <a:ea typeface="+mn-ea"/>
                          <a:cs typeface="+mn-cs"/>
                          <a:hlinkClick r:id="rId3"/>
                        </a:rPr>
                        <a:t>JeffBezos</a:t>
                      </a:r>
                      <a:r>
                        <a:rPr lang="en-US" sz="1600" b="0" i="0" kern="1200" dirty="0">
                          <a:solidFill>
                            <a:schemeClr val="dk1"/>
                          </a:solidFill>
                          <a:effectLst/>
                          <a:latin typeface="+mn-lt"/>
                          <a:ea typeface="+mn-ea"/>
                          <a:cs typeface="+mn-cs"/>
                        </a:rPr>
                        <a:t> can become wealthiest person on planet has me re-thinking it</a:t>
                      </a:r>
                      <a:endParaRPr lang="en-US" sz="1600" dirty="0"/>
                    </a:p>
                  </a:txBody>
                  <a:tcPr/>
                </a:tc>
                <a:extLst>
                  <a:ext uri="{0D108BD9-81ED-4DB2-BD59-A6C34878D82A}">
                    <a16:rowId xmlns:a16="http://schemas.microsoft.com/office/drawing/2014/main" val="3754636817"/>
                  </a:ext>
                </a:extLst>
              </a:tr>
            </a:tbl>
          </a:graphicData>
        </a:graphic>
      </p:graphicFrame>
    </p:spTree>
    <p:extLst>
      <p:ext uri="{BB962C8B-B14F-4D97-AF65-F5344CB8AC3E}">
        <p14:creationId xmlns:p14="http://schemas.microsoft.com/office/powerpoint/2010/main" val="3255448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257923"/>
          </a:xfrm>
        </p:spPr>
        <p:txBody>
          <a:bodyPr>
            <a:noAutofit/>
          </a:bodyPr>
          <a:lstStyle/>
          <a:p>
            <a:r>
              <a:rPr lang="en-US" sz="3600" dirty="0">
                <a:solidFill>
                  <a:srgbClr val="0070C0"/>
                </a:solidFill>
              </a:rPr>
              <a:t>Text Mining Process</a:t>
            </a:r>
          </a:p>
        </p:txBody>
      </p:sp>
      <p:sp>
        <p:nvSpPr>
          <p:cNvPr id="3" name="Content Placeholder 2"/>
          <p:cNvSpPr>
            <a:spLocks noGrp="1"/>
          </p:cNvSpPr>
          <p:nvPr>
            <p:ph idx="1"/>
          </p:nvPr>
        </p:nvSpPr>
        <p:spPr>
          <a:xfrm>
            <a:off x="0" y="457200"/>
            <a:ext cx="9067800" cy="6019800"/>
          </a:xfrm>
        </p:spPr>
        <p:txBody>
          <a:bodyPr>
            <a:normAutofit fontScale="92500" lnSpcReduction="10000"/>
          </a:bodyPr>
          <a:lstStyle/>
          <a:p>
            <a:r>
              <a:rPr lang="en-US" sz="2400" dirty="0"/>
              <a:t>Step 2 : Preprocess – clean &amp; convert to structured format</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Step 3 : Applying Supervised or Unsupervised models</a:t>
            </a:r>
          </a:p>
        </p:txBody>
      </p:sp>
      <p:graphicFrame>
        <p:nvGraphicFramePr>
          <p:cNvPr id="4" name="Table 3"/>
          <p:cNvGraphicFramePr>
            <a:graphicFrameLocks noGrp="1"/>
          </p:cNvGraphicFramePr>
          <p:nvPr>
            <p:extLst>
              <p:ext uri="{D42A27DB-BD31-4B8C-83A1-F6EECF244321}">
                <p14:modId xmlns:p14="http://schemas.microsoft.com/office/powerpoint/2010/main" val="1522327336"/>
              </p:ext>
            </p:extLst>
          </p:nvPr>
        </p:nvGraphicFramePr>
        <p:xfrm>
          <a:off x="114300" y="1458210"/>
          <a:ext cx="3733800" cy="4495541"/>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773756101"/>
                    </a:ext>
                  </a:extLst>
                </a:gridCol>
              </a:tblGrid>
              <a:tr h="798362">
                <a:tc>
                  <a:txBody>
                    <a:bodyPr/>
                    <a:lstStyle/>
                    <a:p>
                      <a:r>
                        <a:rPr lang="en-US" dirty="0"/>
                        <a:t>Clean up and break down text into structured format</a:t>
                      </a:r>
                    </a:p>
                  </a:txBody>
                  <a:tcPr/>
                </a:tc>
                <a:extLst>
                  <a:ext uri="{0D108BD9-81ED-4DB2-BD59-A6C34878D82A}">
                    <a16:rowId xmlns:a16="http://schemas.microsoft.com/office/drawing/2014/main" val="839377178"/>
                  </a:ext>
                </a:extLst>
              </a:tr>
              <a:tr h="906251">
                <a:tc>
                  <a:txBody>
                    <a:bodyPr/>
                    <a:lstStyle/>
                    <a:p>
                      <a:r>
                        <a:rPr lang="en-US" dirty="0"/>
                        <a:t>1.</a:t>
                      </a:r>
                      <a:r>
                        <a:rPr lang="en-US" baseline="0" dirty="0"/>
                        <a:t> </a:t>
                      </a:r>
                      <a:r>
                        <a:rPr lang="en-US" dirty="0"/>
                        <a:t>Tokenize:</a:t>
                      </a:r>
                      <a:r>
                        <a:rPr lang="en-US" baseline="0" dirty="0"/>
                        <a:t> Break down each document or tweet into words</a:t>
                      </a:r>
                      <a:endParaRPr lang="en-US" dirty="0"/>
                    </a:p>
                  </a:txBody>
                  <a:tcPr/>
                </a:tc>
                <a:extLst>
                  <a:ext uri="{0D108BD9-81ED-4DB2-BD59-A6C34878D82A}">
                    <a16:rowId xmlns:a16="http://schemas.microsoft.com/office/drawing/2014/main" val="1378485706"/>
                  </a:ext>
                </a:extLst>
              </a:tr>
              <a:tr h="798362">
                <a:tc>
                  <a:txBody>
                    <a:bodyPr/>
                    <a:lstStyle/>
                    <a:p>
                      <a:r>
                        <a:rPr lang="en-US" dirty="0"/>
                        <a:t>2.</a:t>
                      </a:r>
                      <a:r>
                        <a:rPr lang="en-US" baseline="0" dirty="0"/>
                        <a:t> Transform Cases: convert to lower or capital case</a:t>
                      </a:r>
                      <a:endParaRPr lang="en-US" dirty="0"/>
                    </a:p>
                  </a:txBody>
                  <a:tcPr/>
                </a:tc>
                <a:extLst>
                  <a:ext uri="{0D108BD9-81ED-4DB2-BD59-A6C34878D82A}">
                    <a16:rowId xmlns:a16="http://schemas.microsoft.com/office/drawing/2014/main" val="285790269"/>
                  </a:ext>
                </a:extLst>
              </a:tr>
              <a:tr h="798362">
                <a:tc>
                  <a:txBody>
                    <a:bodyPr/>
                    <a:lstStyle/>
                    <a:p>
                      <a:r>
                        <a:rPr lang="en-US" dirty="0"/>
                        <a:t>3. Remove stop</a:t>
                      </a:r>
                      <a:r>
                        <a:rPr lang="en-US" baseline="0" dirty="0"/>
                        <a:t> words: ‘a’, ‘or’, ‘is’, ‘are’</a:t>
                      </a:r>
                      <a:endParaRPr lang="en-US" dirty="0"/>
                    </a:p>
                  </a:txBody>
                  <a:tcPr/>
                </a:tc>
                <a:extLst>
                  <a:ext uri="{0D108BD9-81ED-4DB2-BD59-A6C34878D82A}">
                    <a16:rowId xmlns:a16="http://schemas.microsoft.com/office/drawing/2014/main" val="2767521148"/>
                  </a:ext>
                </a:extLst>
              </a:tr>
              <a:tr h="398068">
                <a:tc>
                  <a:txBody>
                    <a:bodyPr/>
                    <a:lstStyle/>
                    <a:p>
                      <a:r>
                        <a:rPr lang="en-US" dirty="0"/>
                        <a:t>4.</a:t>
                      </a:r>
                      <a:r>
                        <a:rPr lang="en-US" baseline="0" dirty="0"/>
                        <a:t> Remove Punctuation: @, . “, /</a:t>
                      </a:r>
                      <a:endParaRPr lang="en-US" dirty="0"/>
                    </a:p>
                  </a:txBody>
                  <a:tcPr/>
                </a:tc>
                <a:extLst>
                  <a:ext uri="{0D108BD9-81ED-4DB2-BD59-A6C34878D82A}">
                    <a16:rowId xmlns:a16="http://schemas.microsoft.com/office/drawing/2014/main" val="2123596014"/>
                  </a:ext>
                </a:extLst>
              </a:tr>
              <a:tr h="398068">
                <a:tc>
                  <a:txBody>
                    <a:bodyPr/>
                    <a:lstStyle/>
                    <a:p>
                      <a:r>
                        <a:rPr lang="en-US" dirty="0"/>
                        <a:t>5.</a:t>
                      </a:r>
                      <a:r>
                        <a:rPr lang="en-US" baseline="0" dirty="0"/>
                        <a:t> Stemming</a:t>
                      </a:r>
                      <a:endParaRPr lang="en-US" dirty="0"/>
                    </a:p>
                  </a:txBody>
                  <a:tcPr/>
                </a:tc>
                <a:extLst>
                  <a:ext uri="{0D108BD9-81ED-4DB2-BD59-A6C34878D82A}">
                    <a16:rowId xmlns:a16="http://schemas.microsoft.com/office/drawing/2014/main" val="867366952"/>
                  </a:ext>
                </a:extLst>
              </a:tr>
              <a:tr h="398068">
                <a:tc>
                  <a:txBody>
                    <a:bodyPr/>
                    <a:lstStyle/>
                    <a:p>
                      <a:r>
                        <a:rPr lang="en-US" dirty="0"/>
                        <a:t>6.</a:t>
                      </a:r>
                      <a:r>
                        <a:rPr lang="en-US" baseline="0" dirty="0"/>
                        <a:t> n-grams</a:t>
                      </a:r>
                      <a:endParaRPr lang="en-US" dirty="0"/>
                    </a:p>
                  </a:txBody>
                  <a:tcPr/>
                </a:tc>
                <a:extLst>
                  <a:ext uri="{0D108BD9-81ED-4DB2-BD59-A6C34878D82A}">
                    <a16:rowId xmlns:a16="http://schemas.microsoft.com/office/drawing/2014/main" val="995775988"/>
                  </a:ext>
                </a:extLst>
              </a:tr>
            </a:tbl>
          </a:graphicData>
        </a:graphic>
      </p:graphicFrame>
      <p:sp>
        <p:nvSpPr>
          <p:cNvPr id="5" name="TextBox 4"/>
          <p:cNvSpPr txBox="1"/>
          <p:nvPr/>
        </p:nvSpPr>
        <p:spPr>
          <a:xfrm>
            <a:off x="-76200" y="904246"/>
            <a:ext cx="9296400" cy="430887"/>
          </a:xfrm>
          <a:prstGeom prst="rect">
            <a:avLst/>
          </a:prstGeom>
          <a:noFill/>
        </p:spPr>
        <p:txBody>
          <a:bodyPr wrap="square" rtlCol="0">
            <a:spAutoFit/>
          </a:bodyPr>
          <a:lstStyle/>
          <a:p>
            <a:pPr marL="342900" indent="-342900">
              <a:buFontTx/>
              <a:buChar char="-"/>
            </a:pPr>
            <a:r>
              <a:rPr lang="en-US" sz="2200" dirty="0"/>
              <a:t>Ex: Bag of Words Method (baseline NLP method): One feature for each word</a:t>
            </a:r>
          </a:p>
        </p:txBody>
      </p:sp>
      <p:graphicFrame>
        <p:nvGraphicFramePr>
          <p:cNvPr id="6" name="Table 5"/>
          <p:cNvGraphicFramePr>
            <a:graphicFrameLocks noGrp="1"/>
          </p:cNvGraphicFramePr>
          <p:nvPr>
            <p:extLst>
              <p:ext uri="{D42A27DB-BD31-4B8C-83A1-F6EECF244321}">
                <p14:modId xmlns:p14="http://schemas.microsoft.com/office/powerpoint/2010/main" val="2926303970"/>
              </p:ext>
            </p:extLst>
          </p:nvPr>
        </p:nvGraphicFramePr>
        <p:xfrm>
          <a:off x="3962400" y="1458211"/>
          <a:ext cx="5105400" cy="4495538"/>
        </p:xfrm>
        <a:graphic>
          <a:graphicData uri="http://schemas.openxmlformats.org/drawingml/2006/table">
            <a:tbl>
              <a:tblPr firstRow="1" bandRow="1">
                <a:tableStyleId>{5C22544A-7EE6-4342-B048-85BDC9FD1C3A}</a:tableStyleId>
              </a:tblPr>
              <a:tblGrid>
                <a:gridCol w="628357">
                  <a:extLst>
                    <a:ext uri="{9D8B030D-6E8A-4147-A177-3AD203B41FA5}">
                      <a16:colId xmlns:a16="http://schemas.microsoft.com/office/drawing/2014/main" val="3977741374"/>
                    </a:ext>
                  </a:extLst>
                </a:gridCol>
                <a:gridCol w="1021080">
                  <a:extLst>
                    <a:ext uri="{9D8B030D-6E8A-4147-A177-3AD203B41FA5}">
                      <a16:colId xmlns:a16="http://schemas.microsoft.com/office/drawing/2014/main" val="3121203203"/>
                    </a:ext>
                  </a:extLst>
                </a:gridCol>
                <a:gridCol w="628357">
                  <a:extLst>
                    <a:ext uri="{9D8B030D-6E8A-4147-A177-3AD203B41FA5}">
                      <a16:colId xmlns:a16="http://schemas.microsoft.com/office/drawing/2014/main" val="2423563348"/>
                    </a:ext>
                  </a:extLst>
                </a:gridCol>
                <a:gridCol w="785446">
                  <a:extLst>
                    <a:ext uri="{9D8B030D-6E8A-4147-A177-3AD203B41FA5}">
                      <a16:colId xmlns:a16="http://schemas.microsoft.com/office/drawing/2014/main" val="3402370797"/>
                    </a:ext>
                  </a:extLst>
                </a:gridCol>
                <a:gridCol w="1127760">
                  <a:extLst>
                    <a:ext uri="{9D8B030D-6E8A-4147-A177-3AD203B41FA5}">
                      <a16:colId xmlns:a16="http://schemas.microsoft.com/office/drawing/2014/main" val="2096419483"/>
                    </a:ext>
                  </a:extLst>
                </a:gridCol>
                <a:gridCol w="600222">
                  <a:extLst>
                    <a:ext uri="{9D8B030D-6E8A-4147-A177-3AD203B41FA5}">
                      <a16:colId xmlns:a16="http://schemas.microsoft.com/office/drawing/2014/main" val="2189460376"/>
                    </a:ext>
                  </a:extLst>
                </a:gridCol>
                <a:gridCol w="314178">
                  <a:extLst>
                    <a:ext uri="{9D8B030D-6E8A-4147-A177-3AD203B41FA5}">
                      <a16:colId xmlns:a16="http://schemas.microsoft.com/office/drawing/2014/main" val="3313530984"/>
                    </a:ext>
                  </a:extLst>
                </a:gridCol>
              </a:tblGrid>
              <a:tr h="786719">
                <a:tc>
                  <a:txBody>
                    <a:bodyPr/>
                    <a:lstStyle/>
                    <a:p>
                      <a:r>
                        <a:rPr lang="en-US" dirty="0" err="1"/>
                        <a:t>Twt</a:t>
                      </a:r>
                      <a:endParaRPr lang="en-US" dirty="0"/>
                    </a:p>
                  </a:txBody>
                  <a:tcPr/>
                </a:tc>
                <a:tc>
                  <a:txBody>
                    <a:bodyPr/>
                    <a:lstStyle/>
                    <a:p>
                      <a:r>
                        <a:rPr lang="en-US" dirty="0"/>
                        <a:t>Amazon</a:t>
                      </a:r>
                    </a:p>
                  </a:txBody>
                  <a:tcPr/>
                </a:tc>
                <a:tc>
                  <a:txBody>
                    <a:bodyPr/>
                    <a:lstStyle/>
                    <a:p>
                      <a:r>
                        <a:rPr lang="en-US" dirty="0"/>
                        <a:t>big</a:t>
                      </a:r>
                    </a:p>
                  </a:txBody>
                  <a:tcPr/>
                </a:tc>
                <a:tc>
                  <a:txBody>
                    <a:bodyPr/>
                    <a:lstStyle/>
                    <a:p>
                      <a:r>
                        <a:rPr lang="en-US" dirty="0"/>
                        <a:t>never</a:t>
                      </a:r>
                    </a:p>
                  </a:txBody>
                  <a:tcPr/>
                </a:tc>
                <a:tc>
                  <a:txBody>
                    <a:bodyPr/>
                    <a:lstStyle/>
                    <a:p>
                      <a:r>
                        <a:rPr lang="en-US" dirty="0"/>
                        <a:t>hypocrite</a:t>
                      </a:r>
                    </a:p>
                  </a:txBody>
                  <a:tcPr/>
                </a:tc>
                <a:tc>
                  <a:txBody>
                    <a:bodyPr/>
                    <a:lstStyle/>
                    <a:p>
                      <a:r>
                        <a:rPr lang="en-US" dirty="0"/>
                        <a:t>sign</a:t>
                      </a:r>
                    </a:p>
                  </a:txBody>
                  <a:tcPr/>
                </a:tc>
                <a:tc>
                  <a:txBody>
                    <a:bodyPr/>
                    <a:lstStyle/>
                    <a:p>
                      <a:r>
                        <a:rPr lang="en-US" dirty="0"/>
                        <a:t>..</a:t>
                      </a:r>
                    </a:p>
                  </a:txBody>
                  <a:tcPr/>
                </a:tc>
                <a:extLst>
                  <a:ext uri="{0D108BD9-81ED-4DB2-BD59-A6C34878D82A}">
                    <a16:rowId xmlns:a16="http://schemas.microsoft.com/office/drawing/2014/main" val="1095211142"/>
                  </a:ext>
                </a:extLst>
              </a:tr>
              <a:tr h="786719">
                <a:tc>
                  <a:txBody>
                    <a:bodyPr/>
                    <a:lstStyle/>
                    <a:p>
                      <a:r>
                        <a:rPr lang="en-US" dirty="0"/>
                        <a:t>Tw.1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437156306"/>
                  </a:ext>
                </a:extLst>
              </a:tr>
              <a:tr h="786719">
                <a:tc>
                  <a:txBody>
                    <a:bodyPr/>
                    <a:lstStyle/>
                    <a:p>
                      <a:r>
                        <a:rPr lang="en-US" dirty="0"/>
                        <a:t>Tw.2</a:t>
                      </a:r>
                    </a:p>
                  </a:txBody>
                  <a:tcPr/>
                </a:tc>
                <a:tc>
                  <a:txBody>
                    <a:bodyPr/>
                    <a:lstStyle/>
                    <a:p>
                      <a:r>
                        <a:rPr lang="en-US" dirty="0"/>
                        <a:t>2</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2</a:t>
                      </a:r>
                    </a:p>
                  </a:txBody>
                  <a:tcPr/>
                </a:tc>
                <a:extLst>
                  <a:ext uri="{0D108BD9-81ED-4DB2-BD59-A6C34878D82A}">
                    <a16:rowId xmlns:a16="http://schemas.microsoft.com/office/drawing/2014/main" val="354889899"/>
                  </a:ext>
                </a:extLst>
              </a:tr>
              <a:tr h="786719">
                <a:tc>
                  <a:txBody>
                    <a:bodyPr/>
                    <a:lstStyle/>
                    <a:p>
                      <a:r>
                        <a:rPr lang="en-US" dirty="0"/>
                        <a:t>Tw.3</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375493613"/>
                  </a:ext>
                </a:extLst>
              </a:tr>
              <a:tr h="449554">
                <a:tc>
                  <a:txBody>
                    <a:bodyPr/>
                    <a:lstStyle/>
                    <a:p>
                      <a:r>
                        <a:rPr lang="en-US" dirty="0"/>
                        <a:t>Tw.4</a:t>
                      </a:r>
                    </a:p>
                  </a:txBody>
                  <a:tcPr/>
                </a:tc>
                <a:tc>
                  <a:txBody>
                    <a:bodyPr/>
                    <a:lstStyle/>
                    <a:p>
                      <a:r>
                        <a:rPr lang="en-US" dirty="0"/>
                        <a:t>1</a:t>
                      </a:r>
                    </a:p>
                  </a:txBody>
                  <a:tcPr/>
                </a:tc>
                <a:tc>
                  <a:txBody>
                    <a:bodyPr/>
                    <a:lstStyle/>
                    <a:p>
                      <a:r>
                        <a:rPr lang="en-US" dirty="0"/>
                        <a:t>2</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27838593"/>
                  </a:ext>
                </a:extLst>
              </a:tr>
              <a:tr h="449554">
                <a:tc>
                  <a:txBody>
                    <a:bodyPr/>
                    <a:lstStyle/>
                    <a:p>
                      <a:r>
                        <a:rPr lang="en-US" dirty="0"/>
                        <a:t>Tw.5</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807345020"/>
                  </a:ext>
                </a:extLst>
              </a:tr>
              <a:tr h="449554">
                <a:tc>
                  <a:txBody>
                    <a:bodyPr/>
                    <a:lstStyle/>
                    <a:p>
                      <a:r>
                        <a:rPr lang="en-US" dirty="0"/>
                        <a:t>Tw.6</a:t>
                      </a:r>
                    </a:p>
                  </a:txBody>
                  <a:tcPr/>
                </a:tc>
                <a:tc>
                  <a:txBody>
                    <a:bodyPr/>
                    <a:lstStyle/>
                    <a:p>
                      <a:r>
                        <a:rPr lang="en-US" dirty="0"/>
                        <a:t>3</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4171389115"/>
                  </a:ext>
                </a:extLst>
              </a:tr>
            </a:tbl>
          </a:graphicData>
        </a:graphic>
      </p:graphicFrame>
    </p:spTree>
    <p:extLst>
      <p:ext uri="{BB962C8B-B14F-4D97-AF65-F5344CB8AC3E}">
        <p14:creationId xmlns:p14="http://schemas.microsoft.com/office/powerpoint/2010/main" val="2029008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D6631-8848-4D07-8CC2-884F95EBEA01}"/>
              </a:ext>
            </a:extLst>
          </p:cNvPr>
          <p:cNvSpPr>
            <a:spLocks noGrp="1"/>
          </p:cNvSpPr>
          <p:nvPr>
            <p:ph type="title"/>
          </p:nvPr>
        </p:nvSpPr>
        <p:spPr>
          <a:xfrm>
            <a:off x="325570" y="0"/>
            <a:ext cx="8686800" cy="690806"/>
          </a:xfrm>
        </p:spPr>
        <p:txBody>
          <a:bodyPr>
            <a:normAutofit/>
          </a:bodyPr>
          <a:lstStyle/>
          <a:p>
            <a:r>
              <a:rPr lang="en-US" sz="3600" dirty="0">
                <a:solidFill>
                  <a:srgbClr val="0070C0"/>
                </a:solidFill>
              </a:rPr>
              <a:t>Techniques for Sentiment Analysis</a:t>
            </a:r>
          </a:p>
        </p:txBody>
      </p:sp>
      <p:sp>
        <p:nvSpPr>
          <p:cNvPr id="3" name="Content Placeholder 2">
            <a:extLst>
              <a:ext uri="{FF2B5EF4-FFF2-40B4-BE49-F238E27FC236}">
                <a16:creationId xmlns:a16="http://schemas.microsoft.com/office/drawing/2014/main" id="{24B92FBD-2269-49DB-9AAF-598123820B11}"/>
              </a:ext>
            </a:extLst>
          </p:cNvPr>
          <p:cNvSpPr>
            <a:spLocks noGrp="1"/>
          </p:cNvSpPr>
          <p:nvPr>
            <p:ph idx="1"/>
          </p:nvPr>
        </p:nvSpPr>
        <p:spPr>
          <a:xfrm>
            <a:off x="-154004" y="990600"/>
            <a:ext cx="7543800" cy="4315570"/>
          </a:xfrm>
        </p:spPr>
        <p:txBody>
          <a:bodyPr>
            <a:normAutofit fontScale="85000" lnSpcReduction="10000"/>
          </a:bodyPr>
          <a:lstStyle/>
          <a:p>
            <a:pPr lvl="1">
              <a:buFont typeface="Arial" panose="020B0604020202020204" pitchFamily="34" charset="0"/>
              <a:buChar char="•"/>
            </a:pPr>
            <a:r>
              <a:rPr lang="en-US" sz="3400" dirty="0"/>
              <a:t>Unsupervised Knowledge-based models</a:t>
            </a:r>
          </a:p>
          <a:p>
            <a:pPr lvl="2">
              <a:buFont typeface="Arial" panose="020B0604020202020204" pitchFamily="34" charset="0"/>
              <a:buChar char="•"/>
            </a:pPr>
            <a:r>
              <a:rPr lang="en-US" sz="3000" dirty="0"/>
              <a:t>Leverages Lexicons/databases </a:t>
            </a:r>
          </a:p>
          <a:p>
            <a:pPr lvl="1">
              <a:buFont typeface="Arial" panose="020B0604020202020204" pitchFamily="34" charset="0"/>
              <a:buChar char="•"/>
            </a:pPr>
            <a:endParaRPr lang="en-US" sz="3400" dirty="0"/>
          </a:p>
          <a:p>
            <a:pPr lvl="1">
              <a:buFont typeface="Arial" panose="020B0604020202020204" pitchFamily="34" charset="0"/>
              <a:buChar char="•"/>
            </a:pPr>
            <a:r>
              <a:rPr lang="en-US" sz="3400" dirty="0"/>
              <a:t>Supervised Models</a:t>
            </a:r>
          </a:p>
          <a:p>
            <a:pPr lvl="2">
              <a:buFont typeface="Arial" panose="020B0604020202020204" pitchFamily="34" charset="0"/>
              <a:buChar char="•"/>
            </a:pPr>
            <a:r>
              <a:rPr lang="en-US" sz="3000" dirty="0"/>
              <a:t>Statistical models &amp; Machine Learning</a:t>
            </a:r>
          </a:p>
          <a:p>
            <a:pPr lvl="1">
              <a:buFont typeface="Arial" panose="020B0604020202020204" pitchFamily="34" charset="0"/>
              <a:buChar char="•"/>
            </a:pPr>
            <a:endParaRPr lang="en-US" sz="3400" dirty="0"/>
          </a:p>
          <a:p>
            <a:pPr lvl="1">
              <a:buFont typeface="Arial" panose="020B0604020202020204" pitchFamily="34" charset="0"/>
              <a:buChar char="•"/>
            </a:pPr>
            <a:r>
              <a:rPr lang="en-US" sz="3400" dirty="0"/>
              <a:t>Hybrid Approaches</a:t>
            </a:r>
          </a:p>
          <a:p>
            <a:pPr lvl="2">
              <a:buFont typeface="Arial" panose="020B0604020202020204" pitchFamily="34" charset="0"/>
              <a:buChar char="•"/>
            </a:pPr>
            <a:r>
              <a:rPr lang="en-US" sz="3000" dirty="0"/>
              <a:t>Combines the elements of both Supervised and Unsupervised ML models</a:t>
            </a:r>
          </a:p>
          <a:p>
            <a:pPr>
              <a:buFont typeface="Arial" panose="020B0604020202020204" pitchFamily="34" charset="0"/>
              <a:buChar char="•"/>
            </a:pPr>
            <a:endParaRPr lang="en-US" sz="3400" dirty="0"/>
          </a:p>
        </p:txBody>
      </p:sp>
      <p:sp>
        <p:nvSpPr>
          <p:cNvPr id="4" name="Slide Number Placeholder 3">
            <a:extLst>
              <a:ext uri="{FF2B5EF4-FFF2-40B4-BE49-F238E27FC236}">
                <a16:creationId xmlns:a16="http://schemas.microsoft.com/office/drawing/2014/main" id="{3E3639AD-A0CE-43D5-B40D-5CDB1A7B5640}"/>
              </a:ext>
            </a:extLst>
          </p:cNvPr>
          <p:cNvSpPr>
            <a:spLocks noGrp="1"/>
          </p:cNvSpPr>
          <p:nvPr>
            <p:ph type="sldNum" sz="quarter" idx="4"/>
          </p:nvPr>
        </p:nvSpPr>
        <p:spPr/>
        <p:txBody>
          <a:bodyPr/>
          <a:lstStyle/>
          <a:p>
            <a:fld id="{38CFBFC5-68E7-4431-8625-A5845C183C00}" type="slidenum">
              <a:rPr lang="en-US" smtClean="0"/>
              <a:pPr/>
              <a:t>7</a:t>
            </a:fld>
            <a:endParaRPr lang="en-US" dirty="0"/>
          </a:p>
        </p:txBody>
      </p:sp>
      <p:pic>
        <p:nvPicPr>
          <p:cNvPr id="1026" name="Picture 2" descr="Image result for sentiment analysis">
            <a:extLst>
              <a:ext uri="{FF2B5EF4-FFF2-40B4-BE49-F238E27FC236}">
                <a16:creationId xmlns:a16="http://schemas.microsoft.com/office/drawing/2014/main" id="{459A84D4-63A2-4143-A7E7-93F453444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6178" y="1480665"/>
            <a:ext cx="1990742" cy="1491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54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09556-8050-4BA2-9BC8-064CA5BAD6AC}"/>
              </a:ext>
            </a:extLst>
          </p:cNvPr>
          <p:cNvSpPr>
            <a:spLocks noGrp="1"/>
          </p:cNvSpPr>
          <p:nvPr>
            <p:ph type="title"/>
          </p:nvPr>
        </p:nvSpPr>
        <p:spPr>
          <a:xfrm>
            <a:off x="544280" y="16043"/>
            <a:ext cx="8229600" cy="529389"/>
          </a:xfrm>
        </p:spPr>
        <p:txBody>
          <a:bodyPr>
            <a:noAutofit/>
          </a:bodyPr>
          <a:lstStyle/>
          <a:p>
            <a:r>
              <a:rPr lang="en-US" sz="3000" dirty="0">
                <a:solidFill>
                  <a:srgbClr val="0070C0"/>
                </a:solidFill>
              </a:rPr>
              <a:t>Unsupervised Lexicon based Models</a:t>
            </a:r>
          </a:p>
        </p:txBody>
      </p:sp>
      <p:sp>
        <p:nvSpPr>
          <p:cNvPr id="3" name="Content Placeholder 2">
            <a:extLst>
              <a:ext uri="{FF2B5EF4-FFF2-40B4-BE49-F238E27FC236}">
                <a16:creationId xmlns:a16="http://schemas.microsoft.com/office/drawing/2014/main" id="{F24242AE-E353-414F-9716-6D3ED496158A}"/>
              </a:ext>
            </a:extLst>
          </p:cNvPr>
          <p:cNvSpPr>
            <a:spLocks noGrp="1"/>
          </p:cNvSpPr>
          <p:nvPr>
            <p:ph idx="1"/>
          </p:nvPr>
        </p:nvSpPr>
        <p:spPr>
          <a:xfrm>
            <a:off x="371892" y="826168"/>
            <a:ext cx="8403760" cy="5205663"/>
          </a:xfrm>
        </p:spPr>
        <p:txBody>
          <a:bodyPr>
            <a:noAutofit/>
          </a:bodyPr>
          <a:lstStyle/>
          <a:p>
            <a:r>
              <a:rPr lang="en-US" sz="2400" dirty="0"/>
              <a:t>Unsupervised models are based on well curated</a:t>
            </a:r>
          </a:p>
          <a:p>
            <a:pPr lvl="1"/>
            <a:r>
              <a:rPr lang="en-US" sz="2000" dirty="0"/>
              <a:t>knowledgebases, lexicons, ontologies, and databases </a:t>
            </a:r>
          </a:p>
          <a:p>
            <a:pPr lvl="1"/>
            <a:r>
              <a:rPr lang="en-US" sz="2000" dirty="0"/>
              <a:t>These lexicons have detailed information (sentiment, mood, polarity, subjectivity etc..) related to subjective words and phrases</a:t>
            </a:r>
          </a:p>
          <a:p>
            <a:endParaRPr lang="en-US" sz="2400" dirty="0"/>
          </a:p>
          <a:p>
            <a:r>
              <a:rPr lang="en-US" sz="2400" dirty="0"/>
              <a:t>Sentiment on a particular text document can be computed by matching the presence of words in the document with the knowledge-bases and lexicons</a:t>
            </a:r>
          </a:p>
          <a:p>
            <a:endParaRPr lang="en-US" sz="2400" dirty="0"/>
          </a:p>
          <a:p>
            <a:r>
              <a:rPr lang="en-US" sz="2400" dirty="0"/>
              <a:t>Lexicons are typically vocabularies of words specially constructed to compute sentiment without the need for any supervised techniques</a:t>
            </a:r>
          </a:p>
          <a:p>
            <a:endParaRPr lang="en-US" sz="2400" dirty="0"/>
          </a:p>
          <a:p>
            <a:endParaRPr lang="en-US" sz="2400" dirty="0"/>
          </a:p>
        </p:txBody>
      </p:sp>
      <p:sp>
        <p:nvSpPr>
          <p:cNvPr id="4" name="Slide Number Placeholder 3">
            <a:extLst>
              <a:ext uri="{FF2B5EF4-FFF2-40B4-BE49-F238E27FC236}">
                <a16:creationId xmlns:a16="http://schemas.microsoft.com/office/drawing/2014/main" id="{3C2D6B3D-6815-427D-883E-6C44A45687E9}"/>
              </a:ext>
            </a:extLst>
          </p:cNvPr>
          <p:cNvSpPr>
            <a:spLocks noGrp="1"/>
          </p:cNvSpPr>
          <p:nvPr>
            <p:ph type="sldNum" sz="quarter" idx="4"/>
          </p:nvPr>
        </p:nvSpPr>
        <p:spPr/>
        <p:txBody>
          <a:bodyPr/>
          <a:lstStyle/>
          <a:p>
            <a:fld id="{38CFBFC5-68E7-4431-8625-A5845C183C00}" type="slidenum">
              <a:rPr lang="en-US" smtClean="0"/>
              <a:pPr/>
              <a:t>8</a:t>
            </a:fld>
            <a:endParaRPr lang="en-US" dirty="0"/>
          </a:p>
        </p:txBody>
      </p:sp>
    </p:spTree>
    <p:extLst>
      <p:ext uri="{BB962C8B-B14F-4D97-AF65-F5344CB8AC3E}">
        <p14:creationId xmlns:p14="http://schemas.microsoft.com/office/powerpoint/2010/main" val="4042189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828A-84B9-4631-8703-98FFA294CD98}"/>
              </a:ext>
            </a:extLst>
          </p:cNvPr>
          <p:cNvSpPr>
            <a:spLocks noGrp="1"/>
          </p:cNvSpPr>
          <p:nvPr>
            <p:ph type="title"/>
          </p:nvPr>
        </p:nvSpPr>
        <p:spPr/>
        <p:txBody>
          <a:bodyPr>
            <a:noAutofit/>
          </a:bodyPr>
          <a:lstStyle/>
          <a:p>
            <a:r>
              <a:rPr lang="en-US" sz="3400" dirty="0">
                <a:solidFill>
                  <a:srgbClr val="0070C0"/>
                </a:solidFill>
              </a:rPr>
              <a:t>Popular Lexicons/Databases for Sentiment Analysis</a:t>
            </a:r>
          </a:p>
        </p:txBody>
      </p:sp>
      <p:sp>
        <p:nvSpPr>
          <p:cNvPr id="3" name="Content Placeholder 2">
            <a:extLst>
              <a:ext uri="{FF2B5EF4-FFF2-40B4-BE49-F238E27FC236}">
                <a16:creationId xmlns:a16="http://schemas.microsoft.com/office/drawing/2014/main" id="{CE6099B4-9D4D-418B-87B8-64577C0457EF}"/>
              </a:ext>
            </a:extLst>
          </p:cNvPr>
          <p:cNvSpPr>
            <a:spLocks noGrp="1"/>
          </p:cNvSpPr>
          <p:nvPr>
            <p:ph idx="1"/>
          </p:nvPr>
        </p:nvSpPr>
        <p:spPr>
          <a:xfrm>
            <a:off x="457200" y="1600201"/>
            <a:ext cx="8229600" cy="4463715"/>
          </a:xfrm>
        </p:spPr>
        <p:txBody>
          <a:bodyPr>
            <a:normAutofit/>
          </a:bodyPr>
          <a:lstStyle/>
          <a:p>
            <a:r>
              <a:rPr lang="en-US" sz="2400" dirty="0"/>
              <a:t>Several popular Lexicons:</a:t>
            </a:r>
          </a:p>
          <a:p>
            <a:pPr lvl="1"/>
            <a:r>
              <a:rPr lang="en-US" sz="2400" dirty="0"/>
              <a:t>AFINN Lexicon</a:t>
            </a:r>
          </a:p>
          <a:p>
            <a:pPr lvl="1"/>
            <a:r>
              <a:rPr lang="en-US" sz="2400" dirty="0" err="1"/>
              <a:t>SentiWordNet</a:t>
            </a:r>
            <a:r>
              <a:rPr lang="en-US" sz="2400" dirty="0"/>
              <a:t> Lexicon</a:t>
            </a:r>
          </a:p>
          <a:p>
            <a:pPr lvl="1"/>
            <a:r>
              <a:rPr lang="en-US" sz="2400" dirty="0"/>
              <a:t>Vader Lexicon</a:t>
            </a:r>
          </a:p>
          <a:p>
            <a:pPr lvl="1"/>
            <a:r>
              <a:rPr lang="en-US" sz="2400" dirty="0"/>
              <a:t>Pattern Lexicon</a:t>
            </a:r>
          </a:p>
          <a:p>
            <a:pPr lvl="1"/>
            <a:r>
              <a:rPr lang="en-US" sz="2400" dirty="0"/>
              <a:t>Bing Liu Lexicon</a:t>
            </a:r>
          </a:p>
          <a:p>
            <a:pPr lvl="1"/>
            <a:r>
              <a:rPr lang="en-US" sz="2400" dirty="0"/>
              <a:t>MPQA Subjectivity Lexicon</a:t>
            </a:r>
          </a:p>
          <a:p>
            <a:pPr lvl="1"/>
            <a:r>
              <a:rPr lang="en-US" sz="2400" dirty="0" err="1"/>
              <a:t>Wordstat</a:t>
            </a:r>
            <a:endParaRPr lang="en-US" sz="2400" dirty="0"/>
          </a:p>
          <a:p>
            <a:pPr lvl="1"/>
            <a:r>
              <a:rPr lang="en-US" sz="2400" dirty="0" err="1"/>
              <a:t>SenticNet</a:t>
            </a:r>
            <a:endParaRPr lang="en-US" sz="2400" dirty="0"/>
          </a:p>
          <a:p>
            <a:endParaRPr lang="en-US" sz="2400" dirty="0"/>
          </a:p>
        </p:txBody>
      </p:sp>
      <p:sp>
        <p:nvSpPr>
          <p:cNvPr id="4" name="Slide Number Placeholder 3">
            <a:extLst>
              <a:ext uri="{FF2B5EF4-FFF2-40B4-BE49-F238E27FC236}">
                <a16:creationId xmlns:a16="http://schemas.microsoft.com/office/drawing/2014/main" id="{C5086A01-8EF3-4356-9076-6C87C6F4928F}"/>
              </a:ext>
            </a:extLst>
          </p:cNvPr>
          <p:cNvSpPr>
            <a:spLocks noGrp="1"/>
          </p:cNvSpPr>
          <p:nvPr>
            <p:ph type="sldNum" sz="quarter" idx="4"/>
          </p:nvPr>
        </p:nvSpPr>
        <p:spPr/>
        <p:txBody>
          <a:bodyPr/>
          <a:lstStyle/>
          <a:p>
            <a:fld id="{38CFBFC5-68E7-4431-8625-A5845C183C00}" type="slidenum">
              <a:rPr lang="en-US" smtClean="0"/>
              <a:pPr/>
              <a:t>9</a:t>
            </a:fld>
            <a:endParaRPr lang="en-US" dirty="0"/>
          </a:p>
        </p:txBody>
      </p:sp>
    </p:spTree>
    <p:extLst>
      <p:ext uri="{BB962C8B-B14F-4D97-AF65-F5344CB8AC3E}">
        <p14:creationId xmlns:p14="http://schemas.microsoft.com/office/powerpoint/2010/main" val="125804086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13109</TotalTime>
  <Words>1009</Words>
  <Application>Microsoft Office PowerPoint</Application>
  <PresentationFormat>On-screen Show (4:3)</PresentationFormat>
  <Paragraphs>220</Paragraphs>
  <Slides>12</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Helvetica</vt:lpstr>
      <vt:lpstr>Custom Design</vt:lpstr>
      <vt:lpstr>1_Office Theme</vt:lpstr>
      <vt:lpstr>PowerPoint Presentation</vt:lpstr>
      <vt:lpstr>Why Text Mining?</vt:lpstr>
      <vt:lpstr>Text Mining Applications</vt:lpstr>
      <vt:lpstr>Text Mining Process</vt:lpstr>
      <vt:lpstr>Text Mining Process</vt:lpstr>
      <vt:lpstr>Text Mining Process</vt:lpstr>
      <vt:lpstr>Techniques for Sentiment Analysis</vt:lpstr>
      <vt:lpstr>Unsupervised Lexicon based Models</vt:lpstr>
      <vt:lpstr>Popular Lexicons/Databases for Sentiment Analysis</vt:lpstr>
      <vt:lpstr>Few Lexicons for Sentiment Analysis (With Python packages)</vt:lpstr>
      <vt:lpstr>Traditional Supervised Models</vt:lpstr>
      <vt:lpstr>Text Mining with Python</vt:lpstr>
    </vt:vector>
  </TitlesOfParts>
  <Company>Southern Polytechnic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mghavi</dc:creator>
  <cp:lastModifiedBy>sridhar.palle@outlook.com</cp:lastModifiedBy>
  <cp:revision>335</cp:revision>
  <cp:lastPrinted>2015-10-22T02:51:15Z</cp:lastPrinted>
  <dcterms:created xsi:type="dcterms:W3CDTF">2015-09-29T15:54:55Z</dcterms:created>
  <dcterms:modified xsi:type="dcterms:W3CDTF">2019-05-18T14:18:35Z</dcterms:modified>
</cp:coreProperties>
</file>