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0"/>
  </p:notesMasterIdLst>
  <p:sldIdLst>
    <p:sldId id="354" r:id="rId3"/>
    <p:sldId id="378" r:id="rId4"/>
    <p:sldId id="380" r:id="rId5"/>
    <p:sldId id="396" r:id="rId6"/>
    <p:sldId id="381" r:id="rId7"/>
    <p:sldId id="379" r:id="rId8"/>
    <p:sldId id="38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02A"/>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91" autoAdjust="0"/>
    <p:restoredTop sz="87365" autoAdjust="0"/>
  </p:normalViewPr>
  <p:slideViewPr>
    <p:cSldViewPr>
      <p:cViewPr varScale="1">
        <p:scale>
          <a:sx n="99" d="100"/>
          <a:sy n="99" d="100"/>
        </p:scale>
        <p:origin x="154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BB8D0-B324-4516-932F-1964F55B9643}" type="datetimeFigureOut">
              <a:rPr lang="en-US" smtClean="0"/>
              <a:pPr/>
              <a:t>4/3/2019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00F9E-8907-4AC2-9C8F-2F93E4B0B31B}" type="slidenum">
              <a:rPr lang="en-US" smtClean="0"/>
              <a:pPr/>
              <a:t>‹#›</a:t>
            </a:fld>
            <a:endParaRPr lang="en-US"/>
          </a:p>
        </p:txBody>
      </p:sp>
    </p:spTree>
    <p:extLst>
      <p:ext uri="{BB962C8B-B14F-4D97-AF65-F5344CB8AC3E}">
        <p14:creationId xmlns:p14="http://schemas.microsoft.com/office/powerpoint/2010/main" val="365155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100F9E-8907-4AC2-9C8F-2F93E4B0B31B}" type="slidenum">
              <a:rPr lang="en-US" smtClean="0"/>
              <a:pPr/>
              <a:t>2</a:t>
            </a:fld>
            <a:endParaRPr lang="en-US"/>
          </a:p>
        </p:txBody>
      </p:sp>
    </p:spTree>
    <p:extLst>
      <p:ext uri="{BB962C8B-B14F-4D97-AF65-F5344CB8AC3E}">
        <p14:creationId xmlns:p14="http://schemas.microsoft.com/office/powerpoint/2010/main" val="387042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b="1" i="0">
                <a:solidFill>
                  <a:schemeClr val="bg1"/>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1260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457200" y="1600201"/>
            <a:ext cx="8229600" cy="4315570"/>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413549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75815"/>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089923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3895427" y="3059668"/>
            <a:ext cx="996683" cy="276999"/>
          </a:xfrm>
          <a:prstGeom prst="rect">
            <a:avLst/>
          </a:prstGeom>
        </p:spPr>
        <p:txBody>
          <a:bodyPr wrap="none">
            <a:spAutoFit/>
          </a:bodyPr>
          <a:lstStyle/>
          <a:p>
            <a:r>
              <a:rPr lang="en-US" sz="1200" dirty="0">
                <a:solidFill>
                  <a:schemeClr val="bg1"/>
                </a:solidFill>
              </a:rPr>
              <a:t>Version</a:t>
            </a:r>
            <a:r>
              <a:rPr lang="en-US" sz="1200" baseline="0" dirty="0">
                <a:solidFill>
                  <a:schemeClr val="bg1"/>
                </a:solidFill>
              </a:rPr>
              <a:t> 1.3.5</a:t>
            </a:r>
            <a:endParaRPr lang="en-US" sz="1200" dirty="0">
              <a:solidFill>
                <a:schemeClr val="bg1"/>
              </a:solidFill>
            </a:endParaRPr>
          </a:p>
        </p:txBody>
      </p:sp>
      <p:sp>
        <p:nvSpPr>
          <p:cNvPr id="15" name="TextBox 14"/>
          <p:cNvSpPr txBox="1"/>
          <p:nvPr userDrawn="1"/>
        </p:nvSpPr>
        <p:spPr>
          <a:xfrm>
            <a:off x="4582716" y="5760965"/>
            <a:ext cx="3984341" cy="438582"/>
          </a:xfrm>
          <a:prstGeom prst="rect">
            <a:avLst/>
          </a:prstGeom>
          <a:noFill/>
        </p:spPr>
        <p:txBody>
          <a:bodyPr wrap="square" lIns="0" tIns="0" rIns="0" bIns="0" rtlCol="0">
            <a:spAutoFit/>
          </a:bodyPr>
          <a:lstStyle/>
          <a:p>
            <a:pPr marL="0" algn="l"/>
            <a:r>
              <a:rPr lang="en-US" sz="950" kern="1200" baseline="0" dirty="0">
                <a:solidFill>
                  <a:schemeClr val="tx1"/>
                </a:solidFill>
                <a:effectLst/>
                <a:latin typeface="Calibri" panose="020F0502020204030204" pitchFamily="34" charset="0"/>
                <a:ea typeface="+mn-ea"/>
                <a:cs typeface="+mn-cs"/>
              </a:rPr>
              <a:t>© 2015 Consort Institute, LLC. All right reserved. This material may not be reproduced, displayed, modified or distributed in any forms by any means without the express prior written permission of Consort Institute, LLC</a:t>
            </a:r>
            <a:endParaRPr lang="en-US" sz="950" b="1" baseline="0" dirty="0">
              <a:latin typeface="Calibri" panose="020F0502020204030204" pitchFamily="34" charset="0"/>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2718" y="4789714"/>
            <a:ext cx="2139753" cy="739390"/>
          </a:xfrm>
          <a:prstGeom prst="rect">
            <a:avLst/>
          </a:prstGeom>
        </p:spPr>
      </p:pic>
      <p:sp>
        <p:nvSpPr>
          <p:cNvPr id="21" name="Rectangle 9"/>
          <p:cNvSpPr>
            <a:spLocks noChangeArrowheads="1"/>
          </p:cNvSpPr>
          <p:nvPr userDrawn="1"/>
        </p:nvSpPr>
        <p:spPr bwMode="auto">
          <a:xfrm>
            <a:off x="0" y="0"/>
            <a:ext cx="4038600" cy="6858000"/>
          </a:xfrm>
          <a:prstGeom prst="rect">
            <a:avLst/>
          </a:prstGeom>
          <a:solidFill>
            <a:srgbClr val="004991"/>
          </a:solidFill>
          <a:ln w="9525">
            <a:noFill/>
            <a:miter lim="800000"/>
            <a:headEnd/>
            <a:tailEnd/>
          </a:ln>
          <a:effectLst/>
        </p:spPr>
        <p:txBody>
          <a:bodyPr wrap="none" anchor="ctr"/>
          <a:lstStyle/>
          <a:p>
            <a:endParaRPr lang="en-US"/>
          </a:p>
        </p:txBody>
      </p:sp>
      <p:pic>
        <p:nvPicPr>
          <p:cNvPr id="22" name="Picture 21" descr="vertical white.png"/>
          <p:cNvPicPr>
            <a:picLocks noChangeAspect="1"/>
          </p:cNvPicPr>
          <p:nvPr userDrawn="1"/>
        </p:nvPicPr>
        <p:blipFill>
          <a:blip r:embed="rId4" cstate="print"/>
          <a:stretch>
            <a:fillRect/>
          </a:stretch>
        </p:blipFill>
        <p:spPr>
          <a:xfrm>
            <a:off x="609600" y="914400"/>
            <a:ext cx="2752900" cy="4932474"/>
          </a:xfrm>
          <a:prstGeom prst="rect">
            <a:avLst/>
          </a:prstGeom>
        </p:spPr>
      </p:pic>
      <p:sp>
        <p:nvSpPr>
          <p:cNvPr id="23" name="TextBox 22"/>
          <p:cNvSpPr txBox="1"/>
          <p:nvPr userDrawn="1"/>
        </p:nvSpPr>
        <p:spPr>
          <a:xfrm>
            <a:off x="4191000" y="2743200"/>
            <a:ext cx="4952999" cy="1908215"/>
          </a:xfrm>
          <a:prstGeom prst="rect">
            <a:avLst/>
          </a:prstGeom>
          <a:noFill/>
        </p:spPr>
        <p:txBody>
          <a:bodyPr wrap="square" lIns="0" tIns="0" rIns="0" bIns="0" rtlCol="0">
            <a:spAutoFit/>
          </a:bodyPr>
          <a:lstStyle/>
          <a:p>
            <a:pPr>
              <a:lnSpc>
                <a:spcPts val="4800"/>
              </a:lnSpc>
              <a:spcBef>
                <a:spcPts val="0"/>
              </a:spcBef>
            </a:pPr>
            <a:r>
              <a:rPr lang="en-US" sz="6000" b="1" dirty="0">
                <a:solidFill>
                  <a:schemeClr val="tx1"/>
                </a:solidFill>
                <a:effectLst/>
                <a:latin typeface="+mj-lt"/>
              </a:rPr>
              <a:t>Data Mining</a:t>
            </a:r>
          </a:p>
          <a:p>
            <a:pPr>
              <a:lnSpc>
                <a:spcPct val="100000"/>
              </a:lnSpc>
              <a:spcBef>
                <a:spcPts val="0"/>
              </a:spcBef>
            </a:pPr>
            <a:r>
              <a:rPr lang="en-US" sz="2800" b="1" dirty="0">
                <a:solidFill>
                  <a:schemeClr val="tx1"/>
                </a:solidFill>
                <a:effectLst/>
                <a:latin typeface="+mj-lt"/>
              </a:rPr>
              <a:t>With Rapid</a:t>
            </a:r>
            <a:r>
              <a:rPr lang="en-US" sz="2800" b="1" baseline="0" dirty="0">
                <a:solidFill>
                  <a:schemeClr val="tx1"/>
                </a:solidFill>
                <a:effectLst/>
                <a:latin typeface="+mj-lt"/>
              </a:rPr>
              <a:t> Miner</a:t>
            </a:r>
          </a:p>
          <a:p>
            <a:pPr>
              <a:lnSpc>
                <a:spcPct val="100000"/>
              </a:lnSpc>
              <a:spcBef>
                <a:spcPts val="0"/>
              </a:spcBef>
            </a:pPr>
            <a:endParaRPr lang="en-US" sz="2800" b="1" baseline="0" dirty="0">
              <a:solidFill>
                <a:schemeClr val="tx1"/>
              </a:solidFill>
              <a:effectLst/>
              <a:latin typeface="+mj-lt"/>
            </a:endParaRPr>
          </a:p>
          <a:p>
            <a:pPr>
              <a:lnSpc>
                <a:spcPct val="100000"/>
              </a:lnSpc>
              <a:spcBef>
                <a:spcPts val="0"/>
              </a:spcBef>
            </a:pPr>
            <a:r>
              <a:rPr lang="en-US" sz="2400" b="1" dirty="0">
                <a:solidFill>
                  <a:schemeClr val="tx1"/>
                </a:solidFill>
                <a:effectLst/>
                <a:latin typeface="+mj-lt"/>
              </a:rPr>
              <a:t>Reza </a:t>
            </a:r>
            <a:r>
              <a:rPr lang="en-US" sz="2400" b="1" dirty="0" err="1">
                <a:solidFill>
                  <a:schemeClr val="tx1"/>
                </a:solidFill>
                <a:effectLst/>
                <a:latin typeface="+mj-lt"/>
              </a:rPr>
              <a:t>Vaezi</a:t>
            </a:r>
            <a:r>
              <a:rPr lang="en-US" sz="2400" b="1" dirty="0">
                <a:solidFill>
                  <a:schemeClr val="tx1"/>
                </a:solidFill>
                <a:effectLst/>
                <a:latin typeface="+mj-lt"/>
              </a:rPr>
              <a:t>, Ph.D.</a:t>
            </a:r>
          </a:p>
        </p:txBody>
      </p:sp>
    </p:spTree>
    <p:extLst>
      <p:ext uri="{BB962C8B-B14F-4D97-AF65-F5344CB8AC3E}">
        <p14:creationId xmlns:p14="http://schemas.microsoft.com/office/powerpoint/2010/main" val="9378241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b="1" i="0" kern="1200" baseline="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9"/>
          <p:cNvSpPr>
            <a:spLocks noChangeArrowheads="1"/>
          </p:cNvSpPr>
          <p:nvPr userDrawn="1"/>
        </p:nvSpPr>
        <p:spPr bwMode="auto">
          <a:xfrm flipV="1">
            <a:off x="0" y="6440344"/>
            <a:ext cx="9144000" cy="417658"/>
          </a:xfrm>
          <a:prstGeom prst="rect">
            <a:avLst/>
          </a:prstGeom>
          <a:solidFill>
            <a:srgbClr val="004991"/>
          </a:solidFill>
          <a:ln w="9525">
            <a:noFill/>
            <a:miter lim="800000"/>
            <a:headEnd/>
            <a:tailEnd/>
          </a:ln>
          <a:effectLst/>
        </p:spPr>
        <p:txBody>
          <a:bodyPr wrap="none" anchor="ctr"/>
          <a:lstStyle/>
          <a:p>
            <a:endParaRPr lang="en-US"/>
          </a:p>
        </p:txBody>
      </p:sp>
      <p:sp>
        <p:nvSpPr>
          <p:cNvPr id="16" name="TextBox 15"/>
          <p:cNvSpPr txBox="1"/>
          <p:nvPr userDrawn="1"/>
        </p:nvSpPr>
        <p:spPr>
          <a:xfrm>
            <a:off x="3048000" y="6496913"/>
            <a:ext cx="3581400" cy="253916"/>
          </a:xfrm>
          <a:prstGeom prst="rect">
            <a:avLst/>
          </a:prstGeom>
          <a:noFill/>
        </p:spPr>
        <p:txBody>
          <a:bodyPr wrap="square" rtlCol="0">
            <a:spAutoFit/>
          </a:bodyPr>
          <a:lstStyle/>
          <a:p>
            <a:pPr algn="ctr"/>
            <a:r>
              <a:rPr lang="en-US" sz="1000" dirty="0">
                <a:solidFill>
                  <a:schemeClr val="bg1"/>
                </a:solidFill>
                <a:latin typeface="Calibri" panose="020F0502020204030204" pitchFamily="34" charset="0"/>
              </a:rPr>
              <a:t>ece.emory.edu | 404.727.6000 | ece@emory.edu</a:t>
            </a:r>
          </a:p>
        </p:txBody>
      </p:sp>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 y="6439721"/>
            <a:ext cx="2667000" cy="444500"/>
          </a:xfrm>
          <a:prstGeom prst="rect">
            <a:avLst/>
          </a:prstGeom>
        </p:spPr>
      </p:pic>
      <p:sp>
        <p:nvSpPr>
          <p:cNvPr id="18"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4247" y="6511870"/>
            <a:ext cx="663175" cy="231770"/>
          </a:xfrm>
          <a:prstGeom prst="rect">
            <a:avLst/>
          </a:prstGeom>
        </p:spPr>
      </p:pic>
    </p:spTree>
    <p:extLst>
      <p:ext uri="{BB962C8B-B14F-4D97-AF65-F5344CB8AC3E}">
        <p14:creationId xmlns:p14="http://schemas.microsoft.com/office/powerpoint/2010/main" val="26564065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457200" rtl="0" eaLnBrk="1" latinLnBrk="0" hangingPunct="1">
        <a:spcBef>
          <a:spcPct val="0"/>
        </a:spcBef>
        <a:buNone/>
        <a:defRPr sz="4400" b="1" i="0" kern="1200" baseline="0">
          <a:solidFill>
            <a:schemeClr val="tx1"/>
          </a:solidFill>
          <a:latin typeface="Calibri" panose="020F0502020204030204" pitchFamily="34" charset="0"/>
          <a:ea typeface="+mj-ea"/>
          <a:cs typeface="Helvetica"/>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Calibri" panose="020F0502020204030204" pitchFamily="34" charset="0"/>
          <a:ea typeface="+mn-ea"/>
          <a:cs typeface="Helvetica"/>
        </a:defRPr>
      </a:lvl1pPr>
      <a:lvl2pPr marL="742950" indent="-285750" algn="l" defTabSz="457200" rtl="0" eaLnBrk="1" latinLnBrk="0" hangingPunct="1">
        <a:spcBef>
          <a:spcPct val="20000"/>
        </a:spcBef>
        <a:buFont typeface="Arial"/>
        <a:buChar char="–"/>
        <a:defRPr sz="2800" kern="1200" baseline="0">
          <a:solidFill>
            <a:schemeClr val="tx1"/>
          </a:solidFill>
          <a:latin typeface="Calibri" panose="020F0502020204030204" pitchFamily="34" charset="0"/>
          <a:ea typeface="+mn-ea"/>
          <a:cs typeface="Helvetica"/>
        </a:defRPr>
      </a:lvl2pPr>
      <a:lvl3pPr marL="1143000" indent="-228600" algn="l" defTabSz="457200" rtl="0" eaLnBrk="1" latinLnBrk="0" hangingPunct="1">
        <a:spcBef>
          <a:spcPct val="20000"/>
        </a:spcBef>
        <a:buFont typeface="Arial"/>
        <a:buChar char="•"/>
        <a:defRPr sz="2400" kern="1200" baseline="0">
          <a:solidFill>
            <a:schemeClr val="tx1"/>
          </a:solidFill>
          <a:latin typeface="Calibri" panose="020F0502020204030204" pitchFamily="34" charset="0"/>
          <a:ea typeface="+mn-ea"/>
          <a:cs typeface="Helvetica"/>
        </a:defRPr>
      </a:lvl3pPr>
      <a:lvl4pPr marL="16002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4pPr>
      <a:lvl5pPr marL="20574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7.wmf"/><Relationship Id="rId3" Type="http://schemas.openxmlformats.org/officeDocument/2006/relationships/image" Target="../media/image19.png"/><Relationship Id="rId7" Type="http://schemas.openxmlformats.org/officeDocument/2006/relationships/image" Target="../media/image14.wmf"/><Relationship Id="rId12" Type="http://schemas.openxmlformats.org/officeDocument/2006/relationships/oleObject" Target="../embeddings/oleObject5.bin"/><Relationship Id="rId2" Type="http://schemas.openxmlformats.org/officeDocument/2006/relationships/slideLayout" Target="../slideLayouts/slideLayout3.xml"/><Relationship Id="rId16" Type="http://schemas.openxmlformats.org/officeDocument/2006/relationships/image" Target="../media/image20.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22.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7.bin"/><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8.bin"/><Relationship Id="rId7" Type="http://schemas.openxmlformats.org/officeDocument/2006/relationships/image" Target="../media/image24.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6.wmf"/><Relationship Id="rId5" Type="http://schemas.openxmlformats.org/officeDocument/2006/relationships/oleObject" Target="../embeddings/oleObject9.bin"/><Relationship Id="rId10" Type="http://schemas.openxmlformats.org/officeDocument/2006/relationships/oleObject" Target="../embeddings/oleObject12.bin"/><Relationship Id="rId4" Type="http://schemas.openxmlformats.org/officeDocument/2006/relationships/image" Target="../media/image23.wmf"/><Relationship Id="rId9" Type="http://schemas.openxmlformats.org/officeDocument/2006/relationships/image" Target="../media/image2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600201"/>
            <a:ext cx="5181600" cy="4315570"/>
          </a:xfrm>
        </p:spPr>
        <p:txBody>
          <a:bodyPr/>
          <a:lstStyle/>
          <a:p>
            <a:pPr marL="0" indent="0">
              <a:buNone/>
            </a:pPr>
            <a:r>
              <a:rPr lang="en-US" sz="3400" b="1" dirty="0"/>
              <a:t>     Predictive Analytics with Python (Regression)</a:t>
            </a:r>
            <a:endParaRPr lang="en-US" sz="3000" b="1" dirty="0"/>
          </a:p>
          <a:p>
            <a:pPr marL="0" indent="0">
              <a:buNone/>
            </a:pPr>
            <a:endParaRPr lang="en-US" dirty="0"/>
          </a:p>
          <a:p>
            <a:pPr marL="0" indent="0">
              <a:buNone/>
            </a:pPr>
            <a:r>
              <a:rPr lang="en-US" sz="2400" b="1" dirty="0"/>
              <a:t>Sridhar Palle, Ph.D.</a:t>
            </a:r>
          </a:p>
        </p:txBody>
      </p:sp>
      <p:pic>
        <p:nvPicPr>
          <p:cNvPr id="4" name="Picture 3"/>
          <p:cNvPicPr>
            <a:picLocks noChangeAspect="1"/>
          </p:cNvPicPr>
          <p:nvPr/>
        </p:nvPicPr>
        <p:blipFill>
          <a:blip r:embed="rId2"/>
          <a:stretch>
            <a:fillRect/>
          </a:stretch>
        </p:blipFill>
        <p:spPr>
          <a:xfrm>
            <a:off x="0" y="0"/>
            <a:ext cx="3733800" cy="6450496"/>
          </a:xfrm>
          <a:prstGeom prst="rect">
            <a:avLst/>
          </a:prstGeom>
        </p:spPr>
      </p:pic>
      <p:pic>
        <p:nvPicPr>
          <p:cNvPr id="6" name="Picture 5"/>
          <p:cNvPicPr>
            <a:picLocks noChangeAspect="1"/>
          </p:cNvPicPr>
          <p:nvPr/>
        </p:nvPicPr>
        <p:blipFill>
          <a:blip r:embed="rId3"/>
          <a:stretch>
            <a:fillRect/>
          </a:stretch>
        </p:blipFill>
        <p:spPr>
          <a:xfrm>
            <a:off x="4343400" y="5016904"/>
            <a:ext cx="2691000" cy="898867"/>
          </a:xfrm>
          <a:prstGeom prst="rect">
            <a:avLst/>
          </a:prstGeom>
        </p:spPr>
      </p:pic>
      <p:pic>
        <p:nvPicPr>
          <p:cNvPr id="2052" name="Picture 4" descr="Image result for pyth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15240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2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444"/>
            <a:ext cx="7772400" cy="485776"/>
          </a:xfrm>
        </p:spPr>
        <p:txBody>
          <a:bodyPr>
            <a:normAutofit fontScale="90000"/>
          </a:bodyPr>
          <a:lstStyle/>
          <a:p>
            <a:r>
              <a:rPr lang="en-US" sz="4000" dirty="0"/>
              <a:t>Python – Data Science</a:t>
            </a:r>
          </a:p>
        </p:txBody>
      </p:sp>
      <p:sp>
        <p:nvSpPr>
          <p:cNvPr id="3" name="Content Placeholder 2"/>
          <p:cNvSpPr>
            <a:spLocks noGrp="1"/>
          </p:cNvSpPr>
          <p:nvPr>
            <p:ph idx="1"/>
          </p:nvPr>
        </p:nvSpPr>
        <p:spPr>
          <a:xfrm>
            <a:off x="55720" y="1295400"/>
            <a:ext cx="8839200" cy="5130605"/>
          </a:xfrm>
        </p:spPr>
        <p:txBody>
          <a:bodyPr>
            <a:normAutofit/>
          </a:bodyPr>
          <a:lstStyle/>
          <a:p>
            <a:r>
              <a:rPr lang="en-US" dirty="0"/>
              <a:t>Python:          Core python, nuts and bolts</a:t>
            </a:r>
          </a:p>
          <a:p>
            <a:pPr marL="0" indent="0">
              <a:buNone/>
            </a:pPr>
            <a:endParaRPr lang="en-US" dirty="0"/>
          </a:p>
          <a:p>
            <a:r>
              <a:rPr lang="en-US" dirty="0"/>
              <a:t>Data Wrangling: </a:t>
            </a:r>
          </a:p>
          <a:p>
            <a:pPr marL="0" indent="0">
              <a:buNone/>
            </a:pPr>
            <a:endParaRPr lang="en-US" dirty="0"/>
          </a:p>
          <a:p>
            <a:r>
              <a:rPr lang="en-US" dirty="0"/>
              <a:t>Visualization:</a:t>
            </a:r>
          </a:p>
          <a:p>
            <a:endParaRPr lang="en-US" dirty="0"/>
          </a:p>
          <a:p>
            <a:r>
              <a:rPr lang="en-US" dirty="0"/>
              <a:t>Machine Learning:</a:t>
            </a:r>
          </a:p>
          <a:p>
            <a:endParaRPr lang="en-US" dirty="0"/>
          </a:p>
          <a:p>
            <a:endParaRPr lang="en-US" dirty="0"/>
          </a:p>
          <a:p>
            <a:pPr marL="0" indent="0">
              <a:buNone/>
            </a:pPr>
            <a:endParaRPr lang="en-US" dirty="0"/>
          </a:p>
        </p:txBody>
      </p:sp>
      <p:pic>
        <p:nvPicPr>
          <p:cNvPr id="5" name="Picture 4"/>
          <p:cNvPicPr>
            <a:picLocks noChangeAspect="1"/>
          </p:cNvPicPr>
          <p:nvPr/>
        </p:nvPicPr>
        <p:blipFill>
          <a:blip r:embed="rId3"/>
          <a:stretch>
            <a:fillRect/>
          </a:stretch>
        </p:blipFill>
        <p:spPr>
          <a:xfrm>
            <a:off x="3981674" y="4360222"/>
            <a:ext cx="2495326" cy="1312058"/>
          </a:xfrm>
          <a:prstGeom prst="rect">
            <a:avLst/>
          </a:prstGeom>
        </p:spPr>
      </p:pic>
      <p:pic>
        <p:nvPicPr>
          <p:cNvPr id="3076" name="Picture 4" descr="Image result for NUM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8802" y="2366358"/>
            <a:ext cx="1402325" cy="79342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183" y="2398624"/>
            <a:ext cx="36576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a:stretch>
            <a:fillRect/>
          </a:stretch>
        </p:blipFill>
        <p:spPr>
          <a:xfrm>
            <a:off x="3242320" y="3777421"/>
            <a:ext cx="1847162" cy="442675"/>
          </a:xfrm>
          <a:prstGeom prst="rect">
            <a:avLst/>
          </a:prstGeom>
        </p:spPr>
      </p:pic>
      <p:pic>
        <p:nvPicPr>
          <p:cNvPr id="10" name="Picture 4" descr="Image result for pyth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3600" y="1395636"/>
            <a:ext cx="589722" cy="589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15000" y="3777421"/>
            <a:ext cx="1524000" cy="461665"/>
          </a:xfrm>
          <a:prstGeom prst="rect">
            <a:avLst/>
          </a:prstGeom>
          <a:noFill/>
        </p:spPr>
        <p:txBody>
          <a:bodyPr wrap="square" rtlCol="0">
            <a:spAutoFit/>
          </a:bodyPr>
          <a:lstStyle/>
          <a:p>
            <a:r>
              <a:rPr lang="en-US" sz="2400" b="1" dirty="0" err="1">
                <a:solidFill>
                  <a:srgbClr val="0070C0"/>
                </a:solidFill>
                <a:latin typeface="Arial Rounded MT Bold" panose="020F0704030504030204" pitchFamily="34" charset="0"/>
                <a:ea typeface="Arial Unicode MS" panose="020B0604020202020204" pitchFamily="34" charset="-128"/>
                <a:cs typeface="Arial Unicode MS" panose="020B0604020202020204" pitchFamily="34" charset="-128"/>
              </a:rPr>
              <a:t>Seaborn</a:t>
            </a:r>
            <a:endParaRPr lang="en-US" sz="2400" b="1" dirty="0">
              <a:solidFill>
                <a:srgbClr val="0070C0"/>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4359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1913"/>
            <a:ext cx="8229600" cy="685800"/>
          </a:xfrm>
        </p:spPr>
        <p:txBody>
          <a:bodyPr>
            <a:normAutofit fontScale="90000"/>
          </a:bodyPr>
          <a:lstStyle/>
          <a:p>
            <a:r>
              <a:rPr lang="en-US" dirty="0"/>
              <a:t>Linear Regression</a:t>
            </a:r>
          </a:p>
        </p:txBody>
      </p:sp>
      <p:pic>
        <p:nvPicPr>
          <p:cNvPr id="7" name="Content Placeholder 6"/>
          <p:cNvPicPr>
            <a:picLocks noGrp="1" noChangeAspect="1"/>
          </p:cNvPicPr>
          <p:nvPr>
            <p:ph idx="1"/>
          </p:nvPr>
        </p:nvPicPr>
        <p:blipFill>
          <a:blip r:embed="rId3"/>
          <a:stretch>
            <a:fillRect/>
          </a:stretch>
        </p:blipFill>
        <p:spPr>
          <a:xfrm>
            <a:off x="4419601" y="747712"/>
            <a:ext cx="4724400" cy="4884123"/>
          </a:xfrm>
          <a:prstGeom prst="rect">
            <a:avLst/>
          </a:prstGeom>
        </p:spPr>
      </p:pic>
      <p:graphicFrame>
        <p:nvGraphicFramePr>
          <p:cNvPr id="8" name="Object 7"/>
          <p:cNvGraphicFramePr>
            <a:graphicFrameLocks noChangeAspect="1"/>
          </p:cNvGraphicFramePr>
          <p:nvPr>
            <p:extLst/>
          </p:nvPr>
        </p:nvGraphicFramePr>
        <p:xfrm>
          <a:off x="152400" y="1670888"/>
          <a:ext cx="1981200" cy="798871"/>
        </p:xfrm>
        <a:graphic>
          <a:graphicData uri="http://schemas.openxmlformats.org/presentationml/2006/ole">
            <mc:AlternateContent xmlns:mc="http://schemas.openxmlformats.org/markup-compatibility/2006">
              <mc:Choice xmlns:v="urn:schemas-microsoft-com:vml" Requires="v">
                <p:oleObj spid="_x0000_s1170" name="Equation" r:id="rId4" imgW="787320" imgH="317160" progId="">
                  <p:embed/>
                </p:oleObj>
              </mc:Choice>
              <mc:Fallback>
                <p:oleObj name="Equation" r:id="rId4" imgW="787320" imgH="317160"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70888"/>
                        <a:ext cx="1981200" cy="7988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nvPr>
        </p:nvGraphicFramePr>
        <p:xfrm>
          <a:off x="192157" y="935038"/>
          <a:ext cx="5521140" cy="512762"/>
        </p:xfrm>
        <a:graphic>
          <a:graphicData uri="http://schemas.openxmlformats.org/presentationml/2006/ole">
            <mc:AlternateContent xmlns:mc="http://schemas.openxmlformats.org/markup-compatibility/2006">
              <mc:Choice xmlns:v="urn:schemas-microsoft-com:vml" Requires="v">
                <p:oleObj spid="_x0000_s1171" name="Equation" r:id="rId6" imgW="2044440" imgH="190440" progId="">
                  <p:embed/>
                </p:oleObj>
              </mc:Choice>
              <mc:Fallback>
                <p:oleObj name="Equation" r:id="rId6" imgW="2044440" imgH="190440" progId="">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157" y="935038"/>
                        <a:ext cx="5521140"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nvPr>
        </p:nvGraphicFramePr>
        <p:xfrm>
          <a:off x="212726" y="2586038"/>
          <a:ext cx="2492018" cy="986196"/>
        </p:xfrm>
        <a:graphic>
          <a:graphicData uri="http://schemas.openxmlformats.org/presentationml/2006/ole">
            <mc:AlternateContent xmlns:mc="http://schemas.openxmlformats.org/markup-compatibility/2006">
              <mc:Choice xmlns:v="urn:schemas-microsoft-com:vml" Requires="v">
                <p:oleObj spid="_x0000_s1172" name="Equation" r:id="rId8" imgW="1155600" imgH="457200" progId="">
                  <p:embed/>
                </p:oleObj>
              </mc:Choice>
              <mc:Fallback>
                <p:oleObj name="Equation" r:id="rId8" imgW="1155600" imgH="457200" progId="">
                  <p:embed/>
                  <p:pic>
                    <p:nvPicPr>
                      <p:cNvPr id="0"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726" y="2586038"/>
                        <a:ext cx="2492018" cy="986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nvPr>
        </p:nvGraphicFramePr>
        <p:xfrm>
          <a:off x="152400" y="3572234"/>
          <a:ext cx="2404579" cy="951593"/>
        </p:xfrm>
        <a:graphic>
          <a:graphicData uri="http://schemas.openxmlformats.org/presentationml/2006/ole">
            <mc:AlternateContent xmlns:mc="http://schemas.openxmlformats.org/markup-compatibility/2006">
              <mc:Choice xmlns:v="urn:schemas-microsoft-com:vml" Requires="v">
                <p:oleObj spid="_x0000_s1173" name="Equation" r:id="rId10" imgW="1155600" imgH="457200" progId="">
                  <p:embed/>
                </p:oleObj>
              </mc:Choice>
              <mc:Fallback>
                <p:oleObj name="Equation" r:id="rId10" imgW="1155600" imgH="45720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3572234"/>
                        <a:ext cx="2404579" cy="951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192157" y="4597414"/>
          <a:ext cx="1869541" cy="891627"/>
        </p:xfrm>
        <a:graphic>
          <a:graphicData uri="http://schemas.openxmlformats.org/presentationml/2006/ole">
            <mc:AlternateContent xmlns:mc="http://schemas.openxmlformats.org/markup-compatibility/2006">
              <mc:Choice xmlns:v="urn:schemas-microsoft-com:vml" Requires="v">
                <p:oleObj spid="_x0000_s1174" name="Equation" r:id="rId12" imgW="825480" imgH="393480" progId="">
                  <p:embed/>
                </p:oleObj>
              </mc:Choice>
              <mc:Fallback>
                <p:oleObj name="Equation" r:id="rId12" imgW="825480" imgH="393480" progId="">
                  <p:embed/>
                  <p:pic>
                    <p:nvPicPr>
                      <p:cNvPr id="0"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157" y="4597414"/>
                        <a:ext cx="1869541" cy="8916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74632" y="5653229"/>
            <a:ext cx="5345374" cy="646331"/>
          </a:xfrm>
          <a:prstGeom prst="rect">
            <a:avLst/>
          </a:prstGeom>
          <a:noFill/>
        </p:spPr>
        <p:txBody>
          <a:bodyPr wrap="none" rtlCol="0">
            <a:spAutoFit/>
          </a:bodyPr>
          <a:lstStyle/>
          <a:p>
            <a:r>
              <a:rPr lang="en-US" b="1" dirty="0"/>
              <a:t>R</a:t>
            </a:r>
            <a:r>
              <a:rPr lang="en-US" b="1" baseline="30000" dirty="0"/>
              <a:t>2</a:t>
            </a:r>
            <a:r>
              <a:rPr lang="en-US" b="1" dirty="0"/>
              <a:t> = 0 (Implies no improvement over base line model)</a:t>
            </a:r>
          </a:p>
          <a:p>
            <a:r>
              <a:rPr lang="en-US" b="1" dirty="0"/>
              <a:t>R</a:t>
            </a:r>
            <a:r>
              <a:rPr lang="en-US" b="1" baseline="30000" dirty="0"/>
              <a:t>2</a:t>
            </a:r>
            <a:r>
              <a:rPr lang="en-US" b="1" dirty="0"/>
              <a:t> = 1 (Perfect Model and Fit)</a:t>
            </a:r>
          </a:p>
        </p:txBody>
      </p:sp>
      <p:graphicFrame>
        <p:nvGraphicFramePr>
          <p:cNvPr id="14" name="Object 13"/>
          <p:cNvGraphicFramePr>
            <a:graphicFrameLocks noChangeAspect="1"/>
          </p:cNvGraphicFramePr>
          <p:nvPr>
            <p:extLst/>
          </p:nvPr>
        </p:nvGraphicFramePr>
        <p:xfrm>
          <a:off x="2302525" y="1947544"/>
          <a:ext cx="2398276" cy="486452"/>
        </p:xfrm>
        <a:graphic>
          <a:graphicData uri="http://schemas.openxmlformats.org/presentationml/2006/ole">
            <mc:AlternateContent xmlns:mc="http://schemas.openxmlformats.org/markup-compatibility/2006">
              <mc:Choice xmlns:v="urn:schemas-microsoft-com:vml" Requires="v">
                <p:oleObj spid="_x0000_s1175" name="Equation" r:id="rId14" imgW="939600" imgH="190440" progId="">
                  <p:embed/>
                </p:oleObj>
              </mc:Choice>
              <mc:Fallback>
                <p:oleObj name="Equation" r:id="rId14" imgW="939600" imgH="190440" progId="">
                  <p:embed/>
                  <p:pic>
                    <p:nvPicPr>
                      <p:cNvPr id="0" name="Picture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02525" y="1947544"/>
                        <a:ext cx="2398276" cy="4864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p:cNvPicPr>
            <a:picLocks noChangeAspect="1"/>
          </p:cNvPicPr>
          <p:nvPr/>
        </p:nvPicPr>
        <p:blipFill>
          <a:blip r:embed="rId16"/>
          <a:stretch>
            <a:fillRect/>
          </a:stretch>
        </p:blipFill>
        <p:spPr>
          <a:xfrm>
            <a:off x="5544124" y="5566460"/>
            <a:ext cx="3599876" cy="819867"/>
          </a:xfrm>
          <a:prstGeom prst="rect">
            <a:avLst/>
          </a:prstGeom>
        </p:spPr>
      </p:pic>
    </p:spTree>
    <p:extLst>
      <p:ext uri="{BB962C8B-B14F-4D97-AF65-F5344CB8AC3E}">
        <p14:creationId xmlns:p14="http://schemas.microsoft.com/office/powerpoint/2010/main" val="30234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1"/>
            <a:ext cx="8229600" cy="769979"/>
          </a:xfrm>
        </p:spPr>
        <p:txBody>
          <a:bodyPr>
            <a:normAutofit/>
          </a:bodyPr>
          <a:lstStyle/>
          <a:p>
            <a:r>
              <a:rPr lang="en-US" sz="3600" b="0" dirty="0">
                <a:latin typeface="Helvetica" panose="020B0604020202020204" pitchFamily="34" charset="0"/>
                <a:cs typeface="Helvetica" panose="020B0604020202020204" pitchFamily="34" charset="0"/>
              </a:rPr>
              <a:t>Linear Regression</a:t>
            </a:r>
          </a:p>
        </p:txBody>
      </p:sp>
      <p:sp>
        <p:nvSpPr>
          <p:cNvPr id="4" name="Slide Number Placeholder 3"/>
          <p:cNvSpPr>
            <a:spLocks noGrp="1"/>
          </p:cNvSpPr>
          <p:nvPr>
            <p:ph type="sldNum" sz="quarter" idx="4"/>
          </p:nvPr>
        </p:nvSpPr>
        <p:spPr/>
        <p:txBody>
          <a:bodyPr/>
          <a:lstStyle/>
          <a:p>
            <a:fld id="{38CFBFC5-68E7-4431-8625-A5845C183C00}" type="slidenum">
              <a:rPr lang="en-US" smtClean="0"/>
              <a:pPr/>
              <a:t>4</a:t>
            </a:fld>
            <a:endParaRPr lang="en-US" dirty="0"/>
          </a:p>
        </p:txBody>
      </p:sp>
      <mc:AlternateContent xmlns:mc="http://schemas.openxmlformats.org/markup-compatibility/2006" xmlns:a14="http://schemas.microsoft.com/office/drawing/2010/main">
        <mc:Choice Requires="a14">
          <p:sp>
            <p:nvSpPr>
              <p:cNvPr id="9" name="Object 8">
                <a:extLst>
                  <a:ext uri="{FF2B5EF4-FFF2-40B4-BE49-F238E27FC236}">
                    <a16:creationId xmlns:a16="http://schemas.microsoft.com/office/drawing/2014/main" id="{DBEA50F2-F397-405A-B00A-152D8397113F}"/>
                  </a:ext>
                </a:extLst>
              </p:cNvPr>
              <p:cNvSpPr txBox="1"/>
              <p:nvPr/>
            </p:nvSpPr>
            <p:spPr>
              <a:xfrm>
                <a:off x="155367" y="3602445"/>
                <a:ext cx="2898321" cy="106754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limUpp>
                        <m:limUppPr>
                          <m:ctrlPr>
                            <a:rPr lang="en-US" sz="2200" i="1" smtClean="0">
                              <a:solidFill>
                                <a:srgbClr val="000000"/>
                              </a:solidFill>
                              <a:latin typeface="Cambria Math" panose="02040503050406030204" pitchFamily="18" charset="0"/>
                            </a:rPr>
                          </m:ctrlPr>
                        </m:limUppPr>
                        <m:e>
                          <m:r>
                            <a:rPr lang="en-US" sz="2200" i="1">
                              <a:solidFill>
                                <a:srgbClr val="000000"/>
                              </a:solidFill>
                              <a:latin typeface="Cambria Math" panose="02040503050406030204" pitchFamily="18" charset="0"/>
                            </a:rPr>
                            <m:t>𝑌</m:t>
                          </m:r>
                        </m:e>
                        <m:lim>
                          <m:r>
                            <m:rPr>
                              <m:sty m:val="p"/>
                            </m:rPr>
                            <a:rPr lang="en-US" sz="2200" i="1">
                              <a:solidFill>
                                <a:srgbClr val="000000"/>
                              </a:solidFill>
                              <a:latin typeface="Cambria Math" panose="02040503050406030204" pitchFamily="18" charset="0"/>
                            </a:rPr>
                            <m:t>Λ</m:t>
                          </m:r>
                        </m:lim>
                      </m:limUpp>
                      <m:r>
                        <a:rPr lang="en-US" sz="2200" b="0" i="1" smtClean="0">
                          <a:solidFill>
                            <a:srgbClr val="000000"/>
                          </a:solidFill>
                          <a:latin typeface="Cambria Math" panose="02040503050406030204" pitchFamily="18" charset="0"/>
                        </a:rPr>
                        <m:t>−</m:t>
                      </m:r>
                      <m:r>
                        <a:rPr lang="en-US" sz="2200" b="0" i="1" smtClean="0">
                          <a:solidFill>
                            <a:srgbClr val="000000"/>
                          </a:solidFill>
                          <a:latin typeface="Cambria Math" panose="02040503050406030204" pitchFamily="18" charset="0"/>
                        </a:rPr>
                        <m:t>𝑃𝑟𝑒𝑑𝑖𝑐𝑡𝑒𝑑</m:t>
                      </m:r>
                      <m:r>
                        <a:rPr lang="en-US" sz="2200" b="0" i="1" smtClean="0">
                          <a:solidFill>
                            <a:srgbClr val="000000"/>
                          </a:solidFill>
                          <a:latin typeface="Cambria Math" panose="02040503050406030204" pitchFamily="18" charset="0"/>
                        </a:rPr>
                        <m:t> </m:t>
                      </m:r>
                      <m:r>
                        <a:rPr lang="en-US" sz="2200" b="0" i="1" smtClean="0">
                          <a:solidFill>
                            <a:srgbClr val="000000"/>
                          </a:solidFill>
                          <a:latin typeface="Cambria Math" panose="02040503050406030204" pitchFamily="18" charset="0"/>
                        </a:rPr>
                        <m:t>𝑉𝑎𝑙𝑢𝑒</m:t>
                      </m:r>
                      <m:r>
                        <a:rPr lang="en-US" sz="2200" b="0" i="1" smtClean="0">
                          <a:solidFill>
                            <a:srgbClr val="000000"/>
                          </a:solidFill>
                          <a:latin typeface="Cambria Math" panose="02040503050406030204" pitchFamily="18" charset="0"/>
                        </a:rPr>
                        <m:t> =</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𝛽</m:t>
                          </m:r>
                        </m:e>
                        <m:sub>
                          <m:r>
                            <a:rPr lang="en-US" sz="2200" i="1">
                              <a:solidFill>
                                <a:srgbClr val="000000"/>
                              </a:solidFill>
                              <a:latin typeface="Cambria Math" panose="02040503050406030204" pitchFamily="18" charset="0"/>
                            </a:rPr>
                            <m:t>0</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𝛽</m:t>
                          </m:r>
                        </m:e>
                        <m:sub>
                          <m:r>
                            <a:rPr lang="en-US" sz="2200" i="1">
                              <a:solidFill>
                                <a:srgbClr val="000000"/>
                              </a:solidFill>
                              <a:latin typeface="Cambria Math" panose="02040503050406030204" pitchFamily="18" charset="0"/>
                            </a:rPr>
                            <m:t>1</m:t>
                          </m:r>
                        </m:sub>
                      </m:sSub>
                      <m:r>
                        <a:rPr lang="en-US" sz="2200" i="1">
                          <a:solidFill>
                            <a:srgbClr val="000000"/>
                          </a:solidFill>
                          <a:latin typeface="Cambria Math" panose="02040503050406030204" pitchFamily="18" charset="0"/>
                        </a:rPr>
                        <m:t>𝑥</m:t>
                      </m:r>
                    </m:oMath>
                  </m:oMathPara>
                </a14:m>
                <a:endParaRPr lang="en-US" sz="2200" dirty="0"/>
              </a:p>
            </p:txBody>
          </p:sp>
        </mc:Choice>
        <mc:Fallback xmlns="">
          <p:sp>
            <p:nvSpPr>
              <p:cNvPr id="9" name="Object 8">
                <a:extLst>
                  <a:ext uri="{FF2B5EF4-FFF2-40B4-BE49-F238E27FC236}">
                    <a16:creationId xmlns:a16="http://schemas.microsoft.com/office/drawing/2014/main" id="{DBEA50F2-F397-405A-B00A-152D8397113F}"/>
                  </a:ext>
                </a:extLst>
              </p:cNvPr>
              <p:cNvSpPr txBox="1">
                <a:spLocks noRot="1" noChangeAspect="1" noMove="1" noResize="1" noEditPoints="1" noAdjustHandles="1" noChangeArrowheads="1" noChangeShapeType="1" noTextEdit="1"/>
              </p:cNvSpPr>
              <p:nvPr/>
            </p:nvSpPr>
            <p:spPr>
              <a:xfrm>
                <a:off x="155367" y="3602445"/>
                <a:ext cx="2898321" cy="10675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bject 9">
                <a:extLst>
                  <a:ext uri="{FF2B5EF4-FFF2-40B4-BE49-F238E27FC236}">
                    <a16:creationId xmlns:a16="http://schemas.microsoft.com/office/drawing/2014/main" id="{527A1139-81E0-4B43-A7C2-231104F56B38}"/>
                  </a:ext>
                </a:extLst>
              </p:cNvPr>
              <p:cNvSpPr txBox="1"/>
              <p:nvPr/>
            </p:nvSpPr>
            <p:spPr>
              <a:xfrm>
                <a:off x="191398" y="2956690"/>
                <a:ext cx="3367379" cy="59773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en-US" sz="2200" i="1">
                          <a:solidFill>
                            <a:srgbClr val="000000"/>
                          </a:solidFill>
                          <a:latin typeface="Cambria Math" panose="02040503050406030204" pitchFamily="18" charset="0"/>
                        </a:rPr>
                        <m:t>𝑌</m:t>
                      </m:r>
                      <m:r>
                        <m:rPr>
                          <m:nor/>
                        </m:rPr>
                        <a:rPr lang="en-US" sz="2200" b="0" i="0" smtClean="0">
                          <a:solidFill>
                            <a:srgbClr val="000000"/>
                          </a:solidFill>
                          <a:latin typeface="Cambria Math" panose="02040503050406030204" pitchFamily="18" charset="0"/>
                        </a:rPr>
                        <m:t> − </m:t>
                      </m:r>
                      <m:r>
                        <m:rPr>
                          <m:nor/>
                        </m:rPr>
                        <a:rPr lang="en-US" sz="2200" b="0" i="0" smtClean="0">
                          <a:solidFill>
                            <a:srgbClr val="000000"/>
                          </a:solidFill>
                          <a:latin typeface="Cambria Math" panose="02040503050406030204" pitchFamily="18" charset="0"/>
                        </a:rPr>
                        <m:t>Actual</m:t>
                      </m:r>
                      <m:r>
                        <m:rPr>
                          <m:nor/>
                        </m:rPr>
                        <a:rPr lang="en-US" sz="2200" b="0" i="0" smtClean="0">
                          <a:solidFill>
                            <a:srgbClr val="000000"/>
                          </a:solidFill>
                          <a:latin typeface="Cambria Math" panose="02040503050406030204" pitchFamily="18" charset="0"/>
                        </a:rPr>
                        <m:t> </m:t>
                      </m:r>
                      <m:r>
                        <m:rPr>
                          <m:nor/>
                        </m:rPr>
                        <a:rPr lang="en-US" sz="2200" i="0">
                          <a:solidFill>
                            <a:srgbClr val="000000"/>
                          </a:solidFill>
                          <a:latin typeface="Cambria Math" panose="02040503050406030204" pitchFamily="18" charset="0"/>
                        </a:rPr>
                        <m:t>Target</m:t>
                      </m:r>
                      <m:r>
                        <m:rPr>
                          <m:nor/>
                        </m:rPr>
                        <a:rPr lang="en-US" sz="2200" i="0">
                          <a:solidFill>
                            <a:srgbClr val="000000"/>
                          </a:solidFill>
                          <a:latin typeface="Cambria Math" panose="02040503050406030204" pitchFamily="18" charset="0"/>
                        </a:rPr>
                        <m:t> </m:t>
                      </m:r>
                      <m:r>
                        <m:rPr>
                          <m:nor/>
                        </m:rPr>
                        <a:rPr lang="en-US" sz="2200" i="0">
                          <a:solidFill>
                            <a:srgbClr val="000000"/>
                          </a:solidFill>
                          <a:latin typeface="Cambria Math" panose="02040503050406030204" pitchFamily="18" charset="0"/>
                        </a:rPr>
                        <m:t>Variable</m:t>
                      </m:r>
                    </m:oMath>
                  </m:oMathPara>
                </a14:m>
                <a:endParaRPr lang="en-US" sz="2200" dirty="0"/>
              </a:p>
            </p:txBody>
          </p:sp>
        </mc:Choice>
        <mc:Fallback xmlns="">
          <p:sp>
            <p:nvSpPr>
              <p:cNvPr id="10" name="Object 9">
                <a:extLst>
                  <a:ext uri="{FF2B5EF4-FFF2-40B4-BE49-F238E27FC236}">
                    <a16:creationId xmlns:a16="http://schemas.microsoft.com/office/drawing/2014/main" id="{527A1139-81E0-4B43-A7C2-231104F56B38}"/>
                  </a:ext>
                </a:extLst>
              </p:cNvPr>
              <p:cNvSpPr txBox="1">
                <a:spLocks noRot="1" noChangeAspect="1" noMove="1" noResize="1" noEditPoints="1" noAdjustHandles="1" noChangeArrowheads="1" noChangeShapeType="1" noTextEdit="1"/>
              </p:cNvSpPr>
              <p:nvPr/>
            </p:nvSpPr>
            <p:spPr>
              <a:xfrm>
                <a:off x="191398" y="2956690"/>
                <a:ext cx="3367379" cy="597730"/>
              </a:xfrm>
              <a:prstGeom prst="rect">
                <a:avLst/>
              </a:prstGeom>
              <a:blipFill>
                <a:blip r:embed="rId4"/>
                <a:stretch>
                  <a:fillRect/>
                </a:stretch>
              </a:blipFill>
            </p:spPr>
            <p:txBody>
              <a:bodyPr/>
              <a:lstStyle/>
              <a:p>
                <a:r>
                  <a:rPr lang="en-US">
                    <a:noFill/>
                  </a:rPr>
                  <a:t> </a:t>
                </a:r>
              </a:p>
            </p:txBody>
          </p:sp>
        </mc:Fallback>
      </mc:AlternateContent>
      <p:graphicFrame>
        <p:nvGraphicFramePr>
          <p:cNvPr id="11" name="Object 10">
            <a:extLst>
              <a:ext uri="{FF2B5EF4-FFF2-40B4-BE49-F238E27FC236}">
                <a16:creationId xmlns:a16="http://schemas.microsoft.com/office/drawing/2014/main" id="{F12737C1-F9E3-4BE6-BA50-D5B5F7F8C1EA}"/>
              </a:ext>
            </a:extLst>
          </p:cNvPr>
          <p:cNvGraphicFramePr>
            <a:graphicFrameLocks noChangeAspect="1"/>
          </p:cNvGraphicFramePr>
          <p:nvPr>
            <p:extLst/>
          </p:nvPr>
        </p:nvGraphicFramePr>
        <p:xfrm>
          <a:off x="216146" y="4627471"/>
          <a:ext cx="1953063" cy="772909"/>
        </p:xfrm>
        <a:graphic>
          <a:graphicData uri="http://schemas.openxmlformats.org/presentationml/2006/ole">
            <mc:AlternateContent xmlns:mc="http://schemas.openxmlformats.org/markup-compatibility/2006">
              <mc:Choice xmlns:v="urn:schemas-microsoft-com:vml" Requires="v">
                <p:oleObj spid="_x0000_s3078" name="Equation" r:id="rId5" imgW="1155600" imgH="457200" progId="Equation.DSMT4">
                  <p:embed/>
                </p:oleObj>
              </mc:Choice>
              <mc:Fallback>
                <p:oleObj name="Equation" r:id="rId5" imgW="1155600" imgH="457200" progId="Equation.DSMT4">
                  <p:embed/>
                  <p:pic>
                    <p:nvPicPr>
                      <p:cNvPr id="11" name="Object 10">
                        <a:extLst>
                          <a:ext uri="{FF2B5EF4-FFF2-40B4-BE49-F238E27FC236}">
                            <a16:creationId xmlns:a16="http://schemas.microsoft.com/office/drawing/2014/main" id="{F12737C1-F9E3-4BE6-BA50-D5B5F7F8C1EA}"/>
                          </a:ext>
                        </a:extLst>
                      </p:cNvPr>
                      <p:cNvPicPr/>
                      <p:nvPr/>
                    </p:nvPicPr>
                    <p:blipFill>
                      <a:blip r:embed="rId6"/>
                      <a:stretch>
                        <a:fillRect/>
                      </a:stretch>
                    </p:blipFill>
                    <p:spPr>
                      <a:xfrm>
                        <a:off x="216146" y="4627471"/>
                        <a:ext cx="1953063" cy="772909"/>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F642B9F1-4933-4048-9171-217868A5E8CA}"/>
              </a:ext>
            </a:extLst>
          </p:cNvPr>
          <p:cNvSpPr txBox="1"/>
          <p:nvPr/>
        </p:nvSpPr>
        <p:spPr>
          <a:xfrm>
            <a:off x="85983" y="5475975"/>
            <a:ext cx="348122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Sum of Square Errors (SSE)</a:t>
            </a:r>
          </a:p>
          <a:p>
            <a:r>
              <a:rPr lang="en-US" sz="2000" dirty="0">
                <a:latin typeface="Times New Roman" panose="02020603050405020304" pitchFamily="18" charset="0"/>
                <a:cs typeface="Times New Roman" panose="02020603050405020304" pitchFamily="18" charset="0"/>
              </a:rPr>
              <a:t> should be small</a:t>
            </a:r>
          </a:p>
        </p:txBody>
      </p:sp>
      <p:pic>
        <p:nvPicPr>
          <p:cNvPr id="5" name="Picture 4">
            <a:extLst>
              <a:ext uri="{FF2B5EF4-FFF2-40B4-BE49-F238E27FC236}">
                <a16:creationId xmlns:a16="http://schemas.microsoft.com/office/drawing/2014/main" id="{2CDFB9F1-A65B-4721-B06E-A243F8409440}"/>
              </a:ext>
            </a:extLst>
          </p:cNvPr>
          <p:cNvPicPr>
            <a:picLocks noChangeAspect="1"/>
          </p:cNvPicPr>
          <p:nvPr/>
        </p:nvPicPr>
        <p:blipFill>
          <a:blip r:embed="rId7"/>
          <a:stretch>
            <a:fillRect/>
          </a:stretch>
        </p:blipFill>
        <p:spPr>
          <a:xfrm>
            <a:off x="3567210" y="1884129"/>
            <a:ext cx="5576790" cy="4504180"/>
          </a:xfrm>
          <a:prstGeom prst="rect">
            <a:avLst/>
          </a:prstGeom>
        </p:spPr>
      </p:pic>
      <mc:AlternateContent xmlns:mc="http://schemas.openxmlformats.org/markup-compatibility/2006" xmlns:a14="http://schemas.microsoft.com/office/drawing/2010/main">
        <mc:Choice Requires="a14">
          <p:sp>
            <p:nvSpPr>
              <p:cNvPr id="15" name="Object 9">
                <a:extLst>
                  <a:ext uri="{FF2B5EF4-FFF2-40B4-BE49-F238E27FC236}">
                    <a16:creationId xmlns:a16="http://schemas.microsoft.com/office/drawing/2014/main" id="{C21D4DEF-9BE1-4064-BB5A-36FCDEDB8739}"/>
                  </a:ext>
                </a:extLst>
              </p:cNvPr>
              <p:cNvSpPr txBox="1"/>
              <p:nvPr/>
            </p:nvSpPr>
            <p:spPr>
              <a:xfrm>
                <a:off x="191398" y="2381215"/>
                <a:ext cx="3755992" cy="597730"/>
              </a:xfrm>
              <a:prstGeom prst="rect">
                <a:avLst/>
              </a:prstGeom>
            </p:spPr>
            <p:txBody>
              <a:bodyPr>
                <a:noAutofit/>
              </a:bodyPr>
              <a:lstStyle/>
              <a:p>
                <a:r>
                  <a:rPr lang="en-US" sz="2200" dirty="0">
                    <a:solidFill>
                      <a:srgbClr val="000000"/>
                    </a:solidFill>
                  </a:rPr>
                  <a:t>X</a:t>
                </a:r>
                <a14:m>
                  <m:oMath xmlns:m="http://schemas.openxmlformats.org/officeDocument/2006/math">
                    <m:r>
                      <a:rPr lang="en-US" sz="2200" i="0" dirty="0">
                        <a:solidFill>
                          <a:srgbClr val="000000"/>
                        </a:solidFill>
                        <a:latin typeface="Cambria Math" panose="02040503050406030204" pitchFamily="18" charset="0"/>
                      </a:rPr>
                      <m:t> </m:t>
                    </m:r>
                    <m:r>
                      <a:rPr lang="en-US" sz="2200" b="0" i="0" dirty="0" smtClean="0">
                        <a:solidFill>
                          <a:srgbClr val="000000"/>
                        </a:solidFill>
                        <a:latin typeface="Cambria Math" panose="02040503050406030204" pitchFamily="18" charset="0"/>
                      </a:rPr>
                      <m:t>− </m:t>
                    </m:r>
                    <m:r>
                      <m:rPr>
                        <m:nor/>
                      </m:rPr>
                      <a:rPr lang="en-US" sz="2200" b="0" smtClean="0">
                        <a:solidFill>
                          <a:srgbClr val="000000"/>
                        </a:solidFill>
                        <a:latin typeface="Cambria Math" panose="02040503050406030204" pitchFamily="18" charset="0"/>
                      </a:rPr>
                      <m:t>Independent</m:t>
                    </m:r>
                    <m:r>
                      <m:rPr>
                        <m:nor/>
                      </m:rPr>
                      <a:rPr lang="en-US" sz="2200" b="0" smtClean="0">
                        <a:solidFill>
                          <a:srgbClr val="000000"/>
                        </a:solidFill>
                        <a:latin typeface="Cambria Math" panose="02040503050406030204" pitchFamily="18" charset="0"/>
                      </a:rPr>
                      <m:t> </m:t>
                    </m:r>
                    <m:r>
                      <m:rPr>
                        <m:nor/>
                      </m:rPr>
                      <a:rPr lang="en-US" sz="2200" b="0" smtClean="0">
                        <a:solidFill>
                          <a:srgbClr val="000000"/>
                        </a:solidFill>
                        <a:latin typeface="Cambria Math" panose="02040503050406030204" pitchFamily="18" charset="0"/>
                      </a:rPr>
                      <m:t>Variable</m:t>
                    </m:r>
                  </m:oMath>
                </a14:m>
                <a:endParaRPr lang="en-US" sz="2200" dirty="0"/>
              </a:p>
            </p:txBody>
          </p:sp>
        </mc:Choice>
        <mc:Fallback xmlns="">
          <p:sp>
            <p:nvSpPr>
              <p:cNvPr id="15" name="Object 9">
                <a:extLst>
                  <a:ext uri="{FF2B5EF4-FFF2-40B4-BE49-F238E27FC236}">
                    <a16:creationId xmlns:a16="http://schemas.microsoft.com/office/drawing/2014/main" id="{C21D4DEF-9BE1-4064-BB5A-36FCDEDB8739}"/>
                  </a:ext>
                </a:extLst>
              </p:cNvPr>
              <p:cNvSpPr txBox="1">
                <a:spLocks noRot="1" noChangeAspect="1" noMove="1" noResize="1" noEditPoints="1" noAdjustHandles="1" noChangeArrowheads="1" noChangeShapeType="1" noTextEdit="1"/>
              </p:cNvSpPr>
              <p:nvPr/>
            </p:nvSpPr>
            <p:spPr>
              <a:xfrm>
                <a:off x="191398" y="2381215"/>
                <a:ext cx="3755992" cy="597730"/>
              </a:xfrm>
              <a:prstGeom prst="rect">
                <a:avLst/>
              </a:prstGeom>
              <a:blipFill>
                <a:blip r:embed="rId8"/>
                <a:stretch>
                  <a:fillRect l="-2107" t="-714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93D390E-3241-49C4-B09B-5D9CFB18EDF4}"/>
              </a:ext>
            </a:extLst>
          </p:cNvPr>
          <p:cNvCxnSpPr>
            <a:cxnSpLocks/>
          </p:cNvCxnSpPr>
          <p:nvPr/>
        </p:nvCxnSpPr>
        <p:spPr>
          <a:xfrm>
            <a:off x="4226658" y="3744935"/>
            <a:ext cx="475567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16B0C27-3FC2-4479-A691-C5DCC59F9696}"/>
              </a:ext>
            </a:extLst>
          </p:cNvPr>
          <p:cNvCxnSpPr>
            <a:cxnSpLocks/>
          </p:cNvCxnSpPr>
          <p:nvPr/>
        </p:nvCxnSpPr>
        <p:spPr>
          <a:xfrm flipV="1">
            <a:off x="4700878" y="2210326"/>
            <a:ext cx="3118967" cy="348977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6637C0-E44A-47B4-9E74-2722EBA7A6E0}"/>
              </a:ext>
            </a:extLst>
          </p:cNvPr>
          <p:cNvCxnSpPr/>
          <p:nvPr/>
        </p:nvCxnSpPr>
        <p:spPr>
          <a:xfrm flipV="1">
            <a:off x="4410149" y="2176806"/>
            <a:ext cx="4388692" cy="3037113"/>
          </a:xfrm>
          <a:prstGeom prst="line">
            <a:avLst/>
          </a:prstGeom>
          <a:ln w="44450">
            <a:solidFill>
              <a:srgbClr val="00B050"/>
            </a:solidFill>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C0A10C23-9BC4-4D82-926F-9B9140EB087D}"/>
              </a:ext>
            </a:extLst>
          </p:cNvPr>
          <p:cNvSpPr/>
          <p:nvPr/>
        </p:nvSpPr>
        <p:spPr>
          <a:xfrm>
            <a:off x="155367" y="834491"/>
            <a:ext cx="8826966" cy="446276"/>
          </a:xfrm>
          <a:prstGeom prst="rect">
            <a:avLst/>
          </a:prstGeom>
        </p:spPr>
        <p:txBody>
          <a:bodyPr wrap="square">
            <a:spAutoFit/>
          </a:bodyPr>
          <a:lstStyle/>
          <a:p>
            <a:r>
              <a:rPr lang="en-US" sz="2300" dirty="0">
                <a:solidFill>
                  <a:srgbClr val="0070C0"/>
                </a:solidFill>
              </a:rPr>
              <a:t>In Regression, the goal is to predict a target variable which is continuous</a:t>
            </a:r>
          </a:p>
        </p:txBody>
      </p:sp>
      <p:sp>
        <p:nvSpPr>
          <p:cNvPr id="14" name="Rectangle 13">
            <a:extLst>
              <a:ext uri="{FF2B5EF4-FFF2-40B4-BE49-F238E27FC236}">
                <a16:creationId xmlns:a16="http://schemas.microsoft.com/office/drawing/2014/main" id="{CA58AB02-8E48-417C-85BD-ED2929EAC899}"/>
              </a:ext>
            </a:extLst>
          </p:cNvPr>
          <p:cNvSpPr/>
          <p:nvPr/>
        </p:nvSpPr>
        <p:spPr>
          <a:xfrm>
            <a:off x="3785677" y="1356155"/>
            <a:ext cx="4949368" cy="369332"/>
          </a:xfrm>
          <a:prstGeom prst="rect">
            <a:avLst/>
          </a:prstGeom>
        </p:spPr>
        <p:txBody>
          <a:bodyPr wrap="none">
            <a:spAutoFit/>
          </a:bodyPr>
          <a:lstStyle/>
          <a:p>
            <a:r>
              <a:rPr lang="en-US" dirty="0">
                <a:solidFill>
                  <a:srgbClr val="0070C0"/>
                </a:solidFill>
              </a:rPr>
              <a:t>Practical Housing Example: Predicting House Prices</a:t>
            </a:r>
          </a:p>
        </p:txBody>
      </p:sp>
      <p:sp>
        <p:nvSpPr>
          <p:cNvPr id="16" name="Freeform: Shape 15">
            <a:extLst>
              <a:ext uri="{FF2B5EF4-FFF2-40B4-BE49-F238E27FC236}">
                <a16:creationId xmlns:a16="http://schemas.microsoft.com/office/drawing/2014/main" id="{76C9B7AE-6F7A-4540-A1B8-FC43E146454D}"/>
              </a:ext>
            </a:extLst>
          </p:cNvPr>
          <p:cNvSpPr/>
          <p:nvPr/>
        </p:nvSpPr>
        <p:spPr>
          <a:xfrm>
            <a:off x="4417996" y="1905802"/>
            <a:ext cx="3957181" cy="3060834"/>
          </a:xfrm>
          <a:custGeom>
            <a:avLst/>
            <a:gdLst>
              <a:gd name="connsiteX0" fmla="*/ 0 w 3957181"/>
              <a:gd name="connsiteY0" fmla="*/ 3060834 h 3060834"/>
              <a:gd name="connsiteX1" fmla="*/ 134753 w 3957181"/>
              <a:gd name="connsiteY1" fmla="*/ 2868329 h 3060834"/>
              <a:gd name="connsiteX2" fmla="*/ 490888 w 3957181"/>
              <a:gd name="connsiteY2" fmla="*/ 2868329 h 3060834"/>
              <a:gd name="connsiteX3" fmla="*/ 519764 w 3957181"/>
              <a:gd name="connsiteY3" fmla="*/ 2618072 h 3060834"/>
              <a:gd name="connsiteX4" fmla="*/ 683393 w 3957181"/>
              <a:gd name="connsiteY4" fmla="*/ 2733575 h 3060834"/>
              <a:gd name="connsiteX5" fmla="*/ 827772 w 3957181"/>
              <a:gd name="connsiteY5" fmla="*/ 2618072 h 3060834"/>
              <a:gd name="connsiteX6" fmla="*/ 789271 w 3957181"/>
              <a:gd name="connsiteY6" fmla="*/ 2425566 h 3060834"/>
              <a:gd name="connsiteX7" fmla="*/ 1155031 w 3957181"/>
              <a:gd name="connsiteY7" fmla="*/ 2223436 h 3060834"/>
              <a:gd name="connsiteX8" fmla="*/ 1328286 w 3957181"/>
              <a:gd name="connsiteY8" fmla="*/ 2444817 h 3060834"/>
              <a:gd name="connsiteX9" fmla="*/ 1771048 w 3957181"/>
              <a:gd name="connsiteY9" fmla="*/ 2107933 h 3060834"/>
              <a:gd name="connsiteX10" fmla="*/ 1925052 w 3957181"/>
              <a:gd name="connsiteY10" fmla="*/ 2242686 h 3060834"/>
              <a:gd name="connsiteX11" fmla="*/ 2242686 w 3957181"/>
              <a:gd name="connsiteY11" fmla="*/ 1953929 h 3060834"/>
              <a:gd name="connsiteX12" fmla="*/ 2945330 w 3957181"/>
              <a:gd name="connsiteY12" fmla="*/ 2040556 h 3060834"/>
              <a:gd name="connsiteX13" fmla="*/ 2868328 w 3957181"/>
              <a:gd name="connsiteY13" fmla="*/ 1665171 h 3060834"/>
              <a:gd name="connsiteX14" fmla="*/ 3282215 w 3957181"/>
              <a:gd name="connsiteY14" fmla="*/ 1453415 h 3060834"/>
              <a:gd name="connsiteX15" fmla="*/ 3657600 w 3957181"/>
              <a:gd name="connsiteY15" fmla="*/ 837398 h 3060834"/>
              <a:gd name="connsiteX16" fmla="*/ 3850105 w 3957181"/>
              <a:gd name="connsiteY16" fmla="*/ 770021 h 3060834"/>
              <a:gd name="connsiteX17" fmla="*/ 3955983 w 3957181"/>
              <a:gd name="connsiteY17" fmla="*/ 433137 h 3060834"/>
              <a:gd name="connsiteX18" fmla="*/ 3898231 w 3957181"/>
              <a:gd name="connsiteY18" fmla="*/ 442762 h 3060834"/>
              <a:gd name="connsiteX19" fmla="*/ 3763478 w 3957181"/>
              <a:gd name="connsiteY19" fmla="*/ 0 h 30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7181" h="3060834">
                <a:moveTo>
                  <a:pt x="0" y="3060834"/>
                </a:moveTo>
                <a:cubicBezTo>
                  <a:pt x="26469" y="2980623"/>
                  <a:pt x="52938" y="2900413"/>
                  <a:pt x="134753" y="2868329"/>
                </a:cubicBezTo>
                <a:cubicBezTo>
                  <a:pt x="216568" y="2836245"/>
                  <a:pt x="426720" y="2910038"/>
                  <a:pt x="490888" y="2868329"/>
                </a:cubicBezTo>
                <a:cubicBezTo>
                  <a:pt x="555056" y="2826620"/>
                  <a:pt x="487680" y="2640531"/>
                  <a:pt x="519764" y="2618072"/>
                </a:cubicBezTo>
                <a:cubicBezTo>
                  <a:pt x="551848" y="2595613"/>
                  <a:pt x="632058" y="2733575"/>
                  <a:pt x="683393" y="2733575"/>
                </a:cubicBezTo>
                <a:cubicBezTo>
                  <a:pt x="734728" y="2733575"/>
                  <a:pt x="810126" y="2669407"/>
                  <a:pt x="827772" y="2618072"/>
                </a:cubicBezTo>
                <a:cubicBezTo>
                  <a:pt x="845418" y="2566737"/>
                  <a:pt x="734728" y="2491339"/>
                  <a:pt x="789271" y="2425566"/>
                </a:cubicBezTo>
                <a:cubicBezTo>
                  <a:pt x="843814" y="2359793"/>
                  <a:pt x="1065195" y="2220227"/>
                  <a:pt x="1155031" y="2223436"/>
                </a:cubicBezTo>
                <a:cubicBezTo>
                  <a:pt x="1244867" y="2226644"/>
                  <a:pt x="1225617" y="2464067"/>
                  <a:pt x="1328286" y="2444817"/>
                </a:cubicBezTo>
                <a:cubicBezTo>
                  <a:pt x="1430956" y="2425566"/>
                  <a:pt x="1671587" y="2141621"/>
                  <a:pt x="1771048" y="2107933"/>
                </a:cubicBezTo>
                <a:cubicBezTo>
                  <a:pt x="1870509" y="2074244"/>
                  <a:pt x="1846446" y="2268353"/>
                  <a:pt x="1925052" y="2242686"/>
                </a:cubicBezTo>
                <a:cubicBezTo>
                  <a:pt x="2003658" y="2217019"/>
                  <a:pt x="2072640" y="1987617"/>
                  <a:pt x="2242686" y="1953929"/>
                </a:cubicBezTo>
                <a:cubicBezTo>
                  <a:pt x="2412732" y="1920241"/>
                  <a:pt x="2841056" y="2088682"/>
                  <a:pt x="2945330" y="2040556"/>
                </a:cubicBezTo>
                <a:cubicBezTo>
                  <a:pt x="3049604" y="1992430"/>
                  <a:pt x="2812181" y="1763028"/>
                  <a:pt x="2868328" y="1665171"/>
                </a:cubicBezTo>
                <a:cubicBezTo>
                  <a:pt x="2924475" y="1567314"/>
                  <a:pt x="3150670" y="1591377"/>
                  <a:pt x="3282215" y="1453415"/>
                </a:cubicBezTo>
                <a:cubicBezTo>
                  <a:pt x="3413760" y="1315453"/>
                  <a:pt x="3562952" y="951297"/>
                  <a:pt x="3657600" y="837398"/>
                </a:cubicBezTo>
                <a:cubicBezTo>
                  <a:pt x="3752248" y="723499"/>
                  <a:pt x="3800375" y="837398"/>
                  <a:pt x="3850105" y="770021"/>
                </a:cubicBezTo>
                <a:cubicBezTo>
                  <a:pt x="3899836" y="702644"/>
                  <a:pt x="3955983" y="433137"/>
                  <a:pt x="3955983" y="433137"/>
                </a:cubicBezTo>
                <a:cubicBezTo>
                  <a:pt x="3964004" y="378594"/>
                  <a:pt x="3930315" y="514951"/>
                  <a:pt x="3898231" y="442762"/>
                </a:cubicBezTo>
                <a:cubicBezTo>
                  <a:pt x="3866147" y="370573"/>
                  <a:pt x="3814812" y="185286"/>
                  <a:pt x="3763478" y="0"/>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304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01"/>
            <a:ext cx="8229600" cy="513499"/>
          </a:xfrm>
        </p:spPr>
        <p:txBody>
          <a:bodyPr>
            <a:normAutofit fontScale="90000"/>
          </a:bodyPr>
          <a:lstStyle/>
          <a:p>
            <a:r>
              <a:rPr lang="en-US" dirty="0"/>
              <a:t>Algorithm </a:t>
            </a:r>
          </a:p>
        </p:txBody>
      </p:sp>
      <p:sp>
        <p:nvSpPr>
          <p:cNvPr id="3" name="Content Placeholder 2"/>
          <p:cNvSpPr>
            <a:spLocks noGrp="1"/>
          </p:cNvSpPr>
          <p:nvPr>
            <p:ph idx="1"/>
          </p:nvPr>
        </p:nvSpPr>
        <p:spPr>
          <a:xfrm>
            <a:off x="234156" y="762000"/>
            <a:ext cx="8675688" cy="5486400"/>
          </a:xfrm>
        </p:spPr>
        <p:txBody>
          <a:bodyPr>
            <a:normAutofit fontScale="70000" lnSpcReduction="20000"/>
          </a:bodyPr>
          <a:lstStyle/>
          <a:p>
            <a:pPr marL="914400" lvl="1" indent="-514350">
              <a:buAutoNum type="arabicPeriod"/>
            </a:pPr>
            <a:r>
              <a:rPr lang="en-US" sz="3200" dirty="0"/>
              <a:t>Initialize</a:t>
            </a:r>
          </a:p>
          <a:p>
            <a:pPr marL="514350" indent="-514350">
              <a:buAutoNum type="arabicPeriod"/>
            </a:pPr>
            <a:endParaRPr lang="en-US" sz="3600" dirty="0"/>
          </a:p>
          <a:p>
            <a:pPr marL="0" indent="0">
              <a:buNone/>
            </a:pPr>
            <a:r>
              <a:rPr lang="en-US" sz="3600" u="sng" dirty="0"/>
              <a:t>Loop over some iterations or until min SSE{</a:t>
            </a:r>
          </a:p>
          <a:p>
            <a:pPr marL="0" indent="0">
              <a:buNone/>
            </a:pPr>
            <a:endParaRPr lang="en-US" sz="3600" dirty="0"/>
          </a:p>
          <a:p>
            <a:pPr marL="400050" lvl="1" indent="0">
              <a:buNone/>
            </a:pPr>
            <a:r>
              <a:rPr lang="en-US" sz="3200" dirty="0"/>
              <a:t>2. Compute SSE over all examples</a:t>
            </a:r>
          </a:p>
          <a:p>
            <a:pPr marL="400050" lvl="1" indent="0">
              <a:buNone/>
            </a:pPr>
            <a:endParaRPr lang="en-US" sz="3200" dirty="0"/>
          </a:p>
          <a:p>
            <a:pPr marL="400050" lvl="1" indent="0">
              <a:buNone/>
            </a:pPr>
            <a:r>
              <a:rPr lang="en-US" sz="3200" dirty="0"/>
              <a:t>3. Minimize SSE on</a:t>
            </a:r>
          </a:p>
          <a:p>
            <a:pPr lvl="2"/>
            <a:r>
              <a:rPr lang="en-US" sz="3200" dirty="0"/>
              <a:t>Gradient Descent</a:t>
            </a:r>
          </a:p>
          <a:p>
            <a:pPr marL="400050" lvl="1" indent="0">
              <a:buNone/>
            </a:pPr>
            <a:endParaRPr lang="en-US" sz="3200" dirty="0"/>
          </a:p>
          <a:p>
            <a:pPr marL="400050" lvl="1" indent="0">
              <a:buNone/>
            </a:pPr>
            <a:endParaRPr lang="en-US" sz="3200" dirty="0"/>
          </a:p>
          <a:p>
            <a:pPr marL="400050" lvl="1" indent="0">
              <a:buNone/>
            </a:pPr>
            <a:endParaRPr lang="en-US" sz="3200" dirty="0"/>
          </a:p>
          <a:p>
            <a:pPr marL="400050" lvl="1" indent="0">
              <a:buNone/>
            </a:pPr>
            <a:endParaRPr lang="en-US" sz="3200" dirty="0"/>
          </a:p>
          <a:p>
            <a:pPr marL="400050" lvl="1" indent="0">
              <a:buNone/>
            </a:pPr>
            <a:r>
              <a:rPr lang="en-US" sz="3200" dirty="0"/>
              <a:t>4. Repeat step 2</a:t>
            </a:r>
          </a:p>
          <a:p>
            <a:pPr marL="400050" lvl="1" indent="0">
              <a:buNone/>
            </a:pPr>
            <a:endParaRPr lang="en-US" dirty="0"/>
          </a:p>
          <a:p>
            <a:pPr lvl="1"/>
            <a:endParaRPr lang="en-US" dirty="0"/>
          </a:p>
          <a:p>
            <a:pPr marL="457200" lvl="1" indent="0">
              <a:buNone/>
            </a:pPr>
            <a:r>
              <a:rPr lang="en-US" dirty="0"/>
              <a:t>  </a:t>
            </a:r>
          </a:p>
        </p:txBody>
      </p:sp>
      <p:graphicFrame>
        <p:nvGraphicFramePr>
          <p:cNvPr id="4" name="Object 3"/>
          <p:cNvGraphicFramePr>
            <a:graphicFrameLocks noChangeAspect="1"/>
          </p:cNvGraphicFramePr>
          <p:nvPr>
            <p:extLst/>
          </p:nvPr>
        </p:nvGraphicFramePr>
        <p:xfrm>
          <a:off x="2362200" y="685800"/>
          <a:ext cx="882650" cy="529005"/>
        </p:xfrm>
        <a:graphic>
          <a:graphicData uri="http://schemas.openxmlformats.org/presentationml/2006/ole">
            <mc:AlternateContent xmlns:mc="http://schemas.openxmlformats.org/markup-compatibility/2006">
              <mc:Choice xmlns:v="urn:schemas-microsoft-com:vml" Requires="v">
                <p:oleObj spid="_x0000_s2170" name="Equation" r:id="rId3" imgW="380880" imgH="228600" progId="">
                  <p:embed/>
                </p:oleObj>
              </mc:Choice>
              <mc:Fallback>
                <p:oleObj name="Equation" r:id="rId3" imgW="380880" imgH="2286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685800"/>
                        <a:ext cx="882650" cy="5290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nvPr>
        </p:nvGraphicFramePr>
        <p:xfrm>
          <a:off x="3357090" y="2819400"/>
          <a:ext cx="799950" cy="479440"/>
        </p:xfrm>
        <a:graphic>
          <a:graphicData uri="http://schemas.openxmlformats.org/presentationml/2006/ole">
            <mc:AlternateContent xmlns:mc="http://schemas.openxmlformats.org/markup-compatibility/2006">
              <mc:Choice xmlns:v="urn:schemas-microsoft-com:vml" Requires="v">
                <p:oleObj spid="_x0000_s2171" name="Equation" r:id="rId5" imgW="380880" imgH="228600" progId="">
                  <p:embed/>
                </p:oleObj>
              </mc:Choice>
              <mc:Fallback>
                <p:oleObj name="Equation" r:id="rId5" imgW="380880" imgH="22860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090" y="2819400"/>
                        <a:ext cx="799950" cy="479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nvPr>
        </p:nvGraphicFramePr>
        <p:xfrm>
          <a:off x="234156" y="3810000"/>
          <a:ext cx="2208653" cy="862283"/>
        </p:xfrm>
        <a:graphic>
          <a:graphicData uri="http://schemas.openxmlformats.org/presentationml/2006/ole">
            <mc:AlternateContent xmlns:mc="http://schemas.openxmlformats.org/markup-compatibility/2006">
              <mc:Choice xmlns:v="urn:schemas-microsoft-com:vml" Requires="v">
                <p:oleObj spid="_x0000_s2172" name="Equation" r:id="rId6" imgW="1104840" imgH="431640" progId="">
                  <p:embed/>
                </p:oleObj>
              </mc:Choice>
              <mc:Fallback>
                <p:oleObj name="Equation" r:id="rId6" imgW="1104840" imgH="43164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156" y="3810000"/>
                        <a:ext cx="2208653" cy="862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nvPr>
        </p:nvGraphicFramePr>
        <p:xfrm>
          <a:off x="2689225" y="3810000"/>
          <a:ext cx="2057400" cy="821999"/>
        </p:xfrm>
        <a:graphic>
          <a:graphicData uri="http://schemas.openxmlformats.org/presentationml/2006/ole">
            <mc:AlternateContent xmlns:mc="http://schemas.openxmlformats.org/markup-compatibility/2006">
              <mc:Choice xmlns:v="urn:schemas-microsoft-com:vml" Requires="v">
                <p:oleObj spid="_x0000_s2173" name="Equation" r:id="rId8" imgW="1079280" imgH="431640" progId="">
                  <p:embed/>
                </p:oleObj>
              </mc:Choice>
              <mc:Fallback>
                <p:oleObj name="Equation" r:id="rId8" imgW="1079280" imgH="431640" progId="">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9225" y="3810000"/>
                        <a:ext cx="2057400" cy="821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5257800" y="2071012"/>
          <a:ext cx="3500104" cy="631848"/>
        </p:xfrm>
        <a:graphic>
          <a:graphicData uri="http://schemas.openxmlformats.org/presentationml/2006/ole">
            <mc:AlternateContent xmlns:mc="http://schemas.openxmlformats.org/markup-compatibility/2006">
              <mc:Choice xmlns:v="urn:schemas-microsoft-com:vml" Requires="v">
                <p:oleObj spid="_x0000_s2174" name="Equation" r:id="rId10" imgW="1549080" imgH="279360" progId="">
                  <p:embed/>
                </p:oleObj>
              </mc:Choice>
              <mc:Fallback>
                <p:oleObj name="Equation" r:id="rId10" imgW="1549080" imgH="279360" progId="">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2071012"/>
                        <a:ext cx="3500104" cy="6318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7239000" y="6138069"/>
            <a:ext cx="1772345" cy="338554"/>
          </a:xfrm>
          <a:prstGeom prst="rect">
            <a:avLst/>
          </a:prstGeom>
          <a:noFill/>
        </p:spPr>
        <p:txBody>
          <a:bodyPr wrap="none" rtlCol="0">
            <a:spAutoFit/>
          </a:bodyPr>
          <a:lstStyle/>
          <a:p>
            <a:r>
              <a:rPr lang="en-US" sz="1600" i="1" dirty="0"/>
              <a:t>Source: Andrew Ng</a:t>
            </a:r>
          </a:p>
        </p:txBody>
      </p:sp>
    </p:spTree>
    <p:extLst>
      <p:ext uri="{BB962C8B-B14F-4D97-AF65-F5344CB8AC3E}">
        <p14:creationId xmlns:p14="http://schemas.microsoft.com/office/powerpoint/2010/main" val="260027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381000"/>
          </a:xfrm>
        </p:spPr>
        <p:txBody>
          <a:bodyPr>
            <a:normAutofit fontScale="90000"/>
          </a:bodyPr>
          <a:lstStyle/>
          <a:p>
            <a:r>
              <a:rPr lang="en-US" dirty="0"/>
              <a:t>Data Science - Procedure</a:t>
            </a:r>
          </a:p>
        </p:txBody>
      </p:sp>
      <p:sp>
        <p:nvSpPr>
          <p:cNvPr id="3" name="Content Placeholder 2"/>
          <p:cNvSpPr>
            <a:spLocks noGrp="1"/>
          </p:cNvSpPr>
          <p:nvPr>
            <p:ph idx="1"/>
          </p:nvPr>
        </p:nvSpPr>
        <p:spPr>
          <a:xfrm>
            <a:off x="76200" y="609600"/>
            <a:ext cx="8839200" cy="5867400"/>
          </a:xfrm>
        </p:spPr>
        <p:txBody>
          <a:bodyPr>
            <a:normAutofit fontScale="32500" lnSpcReduction="20000"/>
          </a:bodyPr>
          <a:lstStyle/>
          <a:p>
            <a:r>
              <a:rPr lang="en-US" sz="5500" dirty="0"/>
              <a:t>Data Collection</a:t>
            </a:r>
          </a:p>
          <a:p>
            <a:pPr lvl="1"/>
            <a:r>
              <a:rPr lang="en-US" sz="4900" dirty="0"/>
              <a:t>Importing, gathering Data or Data Sets</a:t>
            </a:r>
          </a:p>
          <a:p>
            <a:pPr marL="457200" lvl="1" indent="0">
              <a:buNone/>
            </a:pPr>
            <a:endParaRPr lang="en-US" sz="4900" dirty="0"/>
          </a:p>
          <a:p>
            <a:r>
              <a:rPr lang="en-US" sz="5500" dirty="0"/>
              <a:t>Data Exploration</a:t>
            </a:r>
          </a:p>
          <a:p>
            <a:pPr lvl="1"/>
            <a:r>
              <a:rPr lang="en-US" sz="4900" dirty="0"/>
              <a:t>Examine the data set </a:t>
            </a:r>
          </a:p>
          <a:p>
            <a:pPr lvl="2"/>
            <a:r>
              <a:rPr lang="en-US" sz="4900" dirty="0"/>
              <a:t>Visualizations</a:t>
            </a:r>
          </a:p>
          <a:p>
            <a:pPr lvl="2"/>
            <a:r>
              <a:rPr lang="en-US" sz="4900" dirty="0"/>
              <a:t>Correlations, statistics</a:t>
            </a:r>
          </a:p>
          <a:p>
            <a:pPr marL="914400" lvl="2" indent="0">
              <a:buNone/>
            </a:pPr>
            <a:endParaRPr lang="en-US" sz="4900" dirty="0"/>
          </a:p>
          <a:p>
            <a:r>
              <a:rPr lang="en-US" sz="5500" dirty="0"/>
              <a:t>Data Preparation</a:t>
            </a:r>
          </a:p>
          <a:p>
            <a:pPr lvl="1"/>
            <a:r>
              <a:rPr lang="en-US" sz="4900" dirty="0"/>
              <a:t>Remove variables of non-importance</a:t>
            </a:r>
          </a:p>
          <a:p>
            <a:pPr lvl="1"/>
            <a:r>
              <a:rPr lang="en-US" sz="4900" dirty="0"/>
              <a:t>Remove outliers, clean-up</a:t>
            </a:r>
          </a:p>
          <a:p>
            <a:pPr lvl="1"/>
            <a:r>
              <a:rPr lang="en-US" sz="4900" dirty="0"/>
              <a:t>Normalization (do this after the step below)</a:t>
            </a:r>
          </a:p>
          <a:p>
            <a:pPr lvl="1"/>
            <a:r>
              <a:rPr lang="en-US" sz="4900" dirty="0"/>
              <a:t>Remove Missing Values (do this after the step below)</a:t>
            </a:r>
          </a:p>
          <a:p>
            <a:endParaRPr lang="en-US" sz="4900" dirty="0"/>
          </a:p>
          <a:p>
            <a:r>
              <a:rPr lang="en-US" sz="5500" dirty="0"/>
              <a:t>Train/Test split</a:t>
            </a:r>
          </a:p>
          <a:p>
            <a:endParaRPr lang="en-US" sz="4900" dirty="0"/>
          </a:p>
          <a:p>
            <a:r>
              <a:rPr lang="en-US" sz="5500" dirty="0"/>
              <a:t>Performance across models</a:t>
            </a:r>
          </a:p>
          <a:p>
            <a:pPr lvl="1"/>
            <a:r>
              <a:rPr lang="en-US" sz="4900" dirty="0"/>
              <a:t>Different ML-models (using default hyper parameters)</a:t>
            </a:r>
          </a:p>
          <a:p>
            <a:pPr lvl="1"/>
            <a:r>
              <a:rPr lang="en-US" sz="4900" dirty="0"/>
              <a:t>Tune hyper parameters</a:t>
            </a:r>
          </a:p>
          <a:p>
            <a:pPr marL="457200" lvl="1" indent="0">
              <a:buNone/>
            </a:pPr>
            <a:endParaRPr lang="en-US" sz="4900" dirty="0"/>
          </a:p>
          <a:p>
            <a:r>
              <a:rPr lang="en-US" sz="5500" dirty="0"/>
              <a:t>Test Models</a:t>
            </a:r>
          </a:p>
          <a:p>
            <a:pPr lvl="1"/>
            <a:r>
              <a:rPr lang="en-US" sz="4900" dirty="0"/>
              <a:t>Cross-Validation with k-fold splits</a:t>
            </a:r>
          </a:p>
          <a:p>
            <a:pPr lvl="1"/>
            <a:r>
              <a:rPr lang="en-US" sz="4900" dirty="0"/>
              <a:t>Report Average k-fold test scores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1613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7843143" y="-111924"/>
            <a:ext cx="1300857" cy="515920"/>
          </a:xfrm>
          <a:prstGeom prst="rect">
            <a:avLst/>
          </a:prstGeom>
        </p:spPr>
      </p:pic>
      <p:sp>
        <p:nvSpPr>
          <p:cNvPr id="12" name="Rectangle 11"/>
          <p:cNvSpPr/>
          <p:nvPr/>
        </p:nvSpPr>
        <p:spPr>
          <a:xfrm>
            <a:off x="3429000" y="0"/>
            <a:ext cx="1927131" cy="369332"/>
          </a:xfrm>
          <a:prstGeom prst="rect">
            <a:avLst/>
          </a:prstGeom>
        </p:spPr>
        <p:txBody>
          <a:bodyPr wrap="none">
            <a:spAutoFit/>
          </a:bodyPr>
          <a:lstStyle/>
          <a:p>
            <a:r>
              <a:rPr lang="en-US" b="1" dirty="0" err="1"/>
              <a:t>Scikit</a:t>
            </a:r>
            <a:r>
              <a:rPr lang="en-US" b="1" dirty="0"/>
              <a:t>-Learn Basics</a:t>
            </a: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3455178777"/>
              </p:ext>
            </p:extLst>
          </p:nvPr>
        </p:nvGraphicFramePr>
        <p:xfrm>
          <a:off x="381000" y="348539"/>
          <a:ext cx="8382000" cy="6093351"/>
        </p:xfrm>
        <a:graphic>
          <a:graphicData uri="http://schemas.openxmlformats.org/drawingml/2006/table">
            <a:tbl>
              <a:tblPr firstRow="1" bandRow="1"/>
              <a:tblGrid>
                <a:gridCol w="4188088">
                  <a:extLst>
                    <a:ext uri="{9D8B030D-6E8A-4147-A177-3AD203B41FA5}">
                      <a16:colId xmlns:a16="http://schemas.microsoft.com/office/drawing/2014/main" val="2428748779"/>
                    </a:ext>
                  </a:extLst>
                </a:gridCol>
                <a:gridCol w="4193912">
                  <a:extLst>
                    <a:ext uri="{9D8B030D-6E8A-4147-A177-3AD203B41FA5}">
                      <a16:colId xmlns:a16="http://schemas.microsoft.com/office/drawing/2014/main" val="1988305140"/>
                    </a:ext>
                  </a:extLst>
                </a:gridCol>
              </a:tblGrid>
              <a:tr h="5715000">
                <a:tc>
                  <a:txBody>
                    <a:bodyPr/>
                    <a:lstStyle/>
                    <a:p>
                      <a:pPr marL="0" marR="0">
                        <a:lnSpc>
                          <a:spcPct val="106000"/>
                        </a:lnSpc>
                        <a:spcBef>
                          <a:spcPts val="0"/>
                        </a:spcBef>
                        <a:spcAft>
                          <a:spcPts val="0"/>
                        </a:spcAft>
                      </a:pPr>
                      <a:r>
                        <a:rPr lang="en-US" sz="1200" b="1"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 Load Data Sets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a) Built-in </a:t>
                      </a:r>
                      <a:r>
                        <a:rPr lang="en-US" sz="1200" b="1" kern="1200" dirty="0" err="1">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datsets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datasets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dir</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(datasets) – </a:t>
                      </a: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will list the available data sets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dset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datasets.load_diabetes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is a dictionary which contains actual data, target variable, feature names, and 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b). Other datasets </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can be loaded in as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Numpy</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arrays or data frames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pd.read_csv</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pd.read_table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pd.read_excel</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2. Data Preparation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Train/test split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train_test_split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train_test_split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X,y</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Standardization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StandardScaler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scaler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StandardScaler</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scaler.fit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scaler.transform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scaler.transform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Polynomial Features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PolynomialFeatures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PolynomialFeatures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X_train_poly</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poly.fit_transform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X_test_poly</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poly.fit_transform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019" marR="47019" marT="65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6000"/>
                        </a:lnSpc>
                        <a:spcBef>
                          <a:spcPts val="0"/>
                        </a:spcBef>
                        <a:spcAft>
                          <a:spcPts val="0"/>
                        </a:spcAft>
                      </a:pPr>
                      <a:r>
                        <a:rPr lang="en-US" sz="1200" b="1"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3. Training a 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Few ML algorithms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sklearn.linear_model</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LinearRegression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sklearn.linear_model</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sklearn.tree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sklearn.svm</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SVC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sklearn.ensemble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Training &amp; making predictions (Ex: linear regression)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lr</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lr.fit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y_train</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lr.predict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predictions on test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y_prob</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lr.predict_proba</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X_test</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probabilities on test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4. Evaluation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a) Regression</a:t>
                      </a:r>
                      <a:endParaRPr lang="en-US" sz="1200" dirty="0">
                        <a:effectLst/>
                        <a:latin typeface="Calibri" panose="020F0502020204030204" pitchFamily="34" charset="0"/>
                      </a:endParaRPr>
                    </a:p>
                    <a:p>
                      <a:pPr marL="0" marR="0">
                        <a:lnSpc>
                          <a:spcPct val="107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sklearn.metrics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r2_score,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mean_squared_error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r2_score(</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mean_squared_error</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E46C0A"/>
                          </a:solidFill>
                          <a:effectLst/>
                          <a:latin typeface="Calibri" panose="020F0502020204030204" pitchFamily="34" charset="0"/>
                          <a:ea typeface="Calibri" panose="020F0502020204030204" pitchFamily="34" charset="0"/>
                          <a:cs typeface="Times New Roman" panose="02020603050405020304" pitchFamily="18" charset="0"/>
                        </a:rPr>
                        <a:t>b) Classification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sklearn.metrics</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import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accuracy_score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recall_score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precision_score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confusion_matrix</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roc_auc_score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confusion_matrix</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accuracy_score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recall_score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precision_score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y_test,y_pred</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roc_auc_score</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200" b="1"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y_test,y_prob</a:t>
                      </a:r>
                      <a:r>
                        <a:rPr lang="en-US" sz="12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692" marR="62692" marT="31346" marB="3134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9894324"/>
                  </a:ext>
                </a:extLst>
              </a:tr>
            </a:tbl>
          </a:graphicData>
        </a:graphic>
      </p:graphicFrame>
    </p:spTree>
    <p:extLst>
      <p:ext uri="{BB962C8B-B14F-4D97-AF65-F5344CB8AC3E}">
        <p14:creationId xmlns:p14="http://schemas.microsoft.com/office/powerpoint/2010/main" val="20257208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7087</TotalTime>
  <Words>324</Words>
  <Application>Microsoft Office PowerPoint</Application>
  <PresentationFormat>On-screen Show (4:3)</PresentationFormat>
  <Paragraphs>128</Paragraphs>
  <Slides>7</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6" baseType="lpstr">
      <vt:lpstr>Arial</vt:lpstr>
      <vt:lpstr>Arial Rounded MT Bold</vt:lpstr>
      <vt:lpstr>Calibri</vt:lpstr>
      <vt:lpstr>Cambria Math</vt:lpstr>
      <vt:lpstr>Helvetica</vt:lpstr>
      <vt:lpstr>Times New Roman</vt:lpstr>
      <vt:lpstr>Custom Design</vt:lpstr>
      <vt:lpstr>1_Office Theme</vt:lpstr>
      <vt:lpstr>Equation</vt:lpstr>
      <vt:lpstr>PowerPoint Presentation</vt:lpstr>
      <vt:lpstr>Python – Data Science</vt:lpstr>
      <vt:lpstr>Linear Regression</vt:lpstr>
      <vt:lpstr>Linear Regression</vt:lpstr>
      <vt:lpstr>Algorithm </vt:lpstr>
      <vt:lpstr>Data Science - Procedure</vt:lpstr>
      <vt:lpstr>PowerPoint Presentation</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mghavi</dc:creator>
  <cp:lastModifiedBy>sridhar.palle@outlook.com</cp:lastModifiedBy>
  <cp:revision>380</cp:revision>
  <cp:lastPrinted>2015-10-22T02:51:15Z</cp:lastPrinted>
  <dcterms:created xsi:type="dcterms:W3CDTF">2015-09-29T15:54:55Z</dcterms:created>
  <dcterms:modified xsi:type="dcterms:W3CDTF">2019-04-04T00:31:07Z</dcterms:modified>
</cp:coreProperties>
</file>