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7"/>
  </p:notesMasterIdLst>
  <p:sldIdLst>
    <p:sldId id="354" r:id="rId3"/>
    <p:sldId id="489" r:id="rId4"/>
    <p:sldId id="436" r:id="rId5"/>
    <p:sldId id="381" r:id="rId6"/>
    <p:sldId id="372" r:id="rId7"/>
    <p:sldId id="373" r:id="rId8"/>
    <p:sldId id="374" r:id="rId9"/>
    <p:sldId id="375" r:id="rId10"/>
    <p:sldId id="383" r:id="rId11"/>
    <p:sldId id="379" r:id="rId12"/>
    <p:sldId id="380" r:id="rId13"/>
    <p:sldId id="362" r:id="rId14"/>
    <p:sldId id="378" r:id="rId15"/>
    <p:sldId id="3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62" autoAdjust="0"/>
    <p:restoredTop sz="83425" autoAdjust="0"/>
  </p:normalViewPr>
  <p:slideViewPr>
    <p:cSldViewPr>
      <p:cViewPr varScale="1">
        <p:scale>
          <a:sx n="95" d="100"/>
          <a:sy n="95" d="100"/>
        </p:scale>
        <p:origin x="166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B224E-7E9D-4BDD-AB6D-E1E84C1B4CFF}" type="slidenum">
              <a:rPr lang="en-US" smtClean="0"/>
              <a:t>2</a:t>
            </a:fld>
            <a:endParaRPr lang="en-US"/>
          </a:p>
        </p:txBody>
      </p:sp>
    </p:spTree>
    <p:extLst>
      <p:ext uri="{BB962C8B-B14F-4D97-AF65-F5344CB8AC3E}">
        <p14:creationId xmlns:p14="http://schemas.microsoft.com/office/powerpoint/2010/main" val="355499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4</a:t>
            </a:fld>
            <a:endParaRPr lang="en-US"/>
          </a:p>
        </p:txBody>
      </p:sp>
    </p:spTree>
    <p:extLst>
      <p:ext uri="{BB962C8B-B14F-4D97-AF65-F5344CB8AC3E}">
        <p14:creationId xmlns:p14="http://schemas.microsoft.com/office/powerpoint/2010/main" val="331669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applications:</a:t>
            </a:r>
            <a:r>
              <a:rPr lang="en-US" baseline="0" dirty="0"/>
              <a:t> Web applications, scientific computing, gaming, education, data science, software development </a:t>
            </a:r>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5</a:t>
            </a:fld>
            <a:endParaRPr lang="en-US"/>
          </a:p>
        </p:txBody>
      </p:sp>
    </p:spTree>
    <p:extLst>
      <p:ext uri="{BB962C8B-B14F-4D97-AF65-F5344CB8AC3E}">
        <p14:creationId xmlns:p14="http://schemas.microsoft.com/office/powerpoint/2010/main" val="118659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typically used when data analysis</a:t>
            </a:r>
            <a:r>
              <a:rPr lang="en-US" baseline="0" dirty="0"/>
              <a:t> tasks need to be integrated with web applications.</a:t>
            </a:r>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11</a:t>
            </a:fld>
            <a:endParaRPr lang="en-US"/>
          </a:p>
        </p:txBody>
      </p:sp>
    </p:spTree>
    <p:extLst>
      <p:ext uri="{BB962C8B-B14F-4D97-AF65-F5344CB8AC3E}">
        <p14:creationId xmlns:p14="http://schemas.microsoft.com/office/powerpoint/2010/main" val="411440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A8FD4-92AD-4AA4-80CC-D8048F8667F9}" type="slidenum">
              <a:rPr lang="en-US" smtClean="0"/>
              <a:pPr/>
              <a:t>12</a:t>
            </a:fld>
            <a:endParaRPr lang="en-US"/>
          </a:p>
        </p:txBody>
      </p:sp>
    </p:spTree>
    <p:extLst>
      <p:ext uri="{BB962C8B-B14F-4D97-AF65-F5344CB8AC3E}">
        <p14:creationId xmlns:p14="http://schemas.microsoft.com/office/powerpoint/2010/main" val="362760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13</a:t>
            </a:fld>
            <a:endParaRPr lang="en-US"/>
          </a:p>
        </p:txBody>
      </p:sp>
    </p:spTree>
    <p:extLst>
      <p:ext uri="{BB962C8B-B14F-4D97-AF65-F5344CB8AC3E}">
        <p14:creationId xmlns:p14="http://schemas.microsoft.com/office/powerpoint/2010/main" val="387042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hyperlink" Target="https://www.orison.biz/blogs/ch3ckmat3/2015/06/r-vs-python-for-data-scienc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14.em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buNone/>
            </a:pPr>
            <a:r>
              <a:rPr lang="en-US" sz="3400" b="1" dirty="0"/>
              <a:t>     Python for </a:t>
            </a:r>
          </a:p>
          <a:p>
            <a:pPr marL="0" indent="0">
              <a:buNone/>
            </a:pPr>
            <a:r>
              <a:rPr lang="en-US" sz="3400" b="1" dirty="0"/>
              <a:t>Data Analytics</a:t>
            </a:r>
            <a:endParaRPr lang="en-US" sz="3000" b="1" dirty="0"/>
          </a:p>
          <a:p>
            <a:pPr marL="0" indent="0">
              <a:buNone/>
            </a:pPr>
            <a:endParaRPr lang="en-US" dirty="0"/>
          </a:p>
          <a:p>
            <a:pPr marL="0" indent="0">
              <a:buNone/>
            </a:pPr>
            <a:r>
              <a:rPr lang="en-US" sz="2400" b="1" dirty="0"/>
              <a:t>Sridhar Palle, Ph.D.</a:t>
            </a: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pic>
        <p:nvPicPr>
          <p:cNvPr id="2052" name="Picture 4" descr="Image result for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15240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2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 y="685800"/>
            <a:ext cx="4572000" cy="4343400"/>
          </a:xfrm>
          <a:prstGeom prst="rect">
            <a:avLst/>
          </a:prstGeom>
        </p:spPr>
      </p:pic>
      <p:pic>
        <p:nvPicPr>
          <p:cNvPr id="3074" name="Picture 2" descr="Image result for R vs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4" y="802781"/>
            <a:ext cx="3857625"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6019800"/>
            <a:ext cx="8686800" cy="646331"/>
          </a:xfrm>
          <a:prstGeom prst="rect">
            <a:avLst/>
          </a:prstGeom>
        </p:spPr>
        <p:txBody>
          <a:bodyPr wrap="square">
            <a:spAutoFit/>
          </a:bodyPr>
          <a:lstStyle/>
          <a:p>
            <a:r>
              <a:rPr lang="en-US" dirty="0">
                <a:hlinkClick r:id="rId4"/>
              </a:rPr>
              <a:t>https://www.orison.biz/blogs/ch3ckmat3/2015/06/r-vs-python-for-data-science/</a:t>
            </a:r>
            <a:endParaRPr lang="en-US" dirty="0"/>
          </a:p>
          <a:p>
            <a:endParaRPr lang="en-US" dirty="0"/>
          </a:p>
        </p:txBody>
      </p:sp>
      <p:pic>
        <p:nvPicPr>
          <p:cNvPr id="3078" name="Picture 6" descr="Image result for R vs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313"/>
            <a:ext cx="2133599" cy="870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200" y="5259825"/>
            <a:ext cx="8915400" cy="584775"/>
          </a:xfrm>
          <a:prstGeom prst="rect">
            <a:avLst/>
          </a:prstGeom>
        </p:spPr>
        <p:txBody>
          <a:bodyPr wrap="square">
            <a:spAutoFit/>
          </a:bodyPr>
          <a:lstStyle/>
          <a:p>
            <a:r>
              <a:rPr lang="en-US" sz="1600" b="1" dirty="0">
                <a:latin typeface="Comic Sans MS" panose="030F0702030302020204" pitchFamily="66" charset="0"/>
              </a:rPr>
              <a:t>R is good for ad hoc analysis and exploring datasets, while Python is better for data manipulation and repeated tasks, – Quartz.com Former Data Editor Chris </a:t>
            </a:r>
            <a:r>
              <a:rPr lang="en-US" sz="1600" b="1" dirty="0" err="1">
                <a:latin typeface="Comic Sans MS" panose="030F0702030302020204" pitchFamily="66" charset="0"/>
              </a:rPr>
              <a:t>Groskopf</a:t>
            </a:r>
            <a:endParaRPr lang="en-US" sz="1600" b="1" dirty="0">
              <a:latin typeface="Comic Sans MS" panose="030F0702030302020204" pitchFamily="66" charset="0"/>
            </a:endParaRPr>
          </a:p>
        </p:txBody>
      </p:sp>
      <p:sp>
        <p:nvSpPr>
          <p:cNvPr id="2" name="TextBox 1"/>
          <p:cNvSpPr txBox="1"/>
          <p:nvPr/>
        </p:nvSpPr>
        <p:spPr>
          <a:xfrm>
            <a:off x="7314988" y="5049115"/>
            <a:ext cx="1231171" cy="276999"/>
          </a:xfrm>
          <a:prstGeom prst="rect">
            <a:avLst/>
          </a:prstGeom>
          <a:noFill/>
        </p:spPr>
        <p:txBody>
          <a:bodyPr wrap="none" rtlCol="0">
            <a:spAutoFit/>
          </a:bodyPr>
          <a:lstStyle/>
          <a:p>
            <a:r>
              <a:rPr lang="en-US" sz="1200" b="1" i="1" dirty="0"/>
              <a:t>Ucanalytics.com</a:t>
            </a:r>
          </a:p>
        </p:txBody>
      </p:sp>
    </p:spTree>
    <p:extLst>
      <p:ext uri="{BB962C8B-B14F-4D97-AF65-F5344CB8AC3E}">
        <p14:creationId xmlns:p14="http://schemas.microsoft.com/office/powerpoint/2010/main" val="348854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78" y="-76200"/>
            <a:ext cx="8229600" cy="792162"/>
          </a:xfrm>
        </p:spPr>
        <p:txBody>
          <a:bodyPr/>
          <a:lstStyle/>
          <a:p>
            <a:r>
              <a:rPr lang="en-US" dirty="0"/>
              <a:t>Python pros/cons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3856570"/>
              </p:ext>
            </p:extLst>
          </p:nvPr>
        </p:nvGraphicFramePr>
        <p:xfrm>
          <a:off x="190778" y="851987"/>
          <a:ext cx="8534400" cy="524732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392854020"/>
                    </a:ext>
                  </a:extLst>
                </a:gridCol>
                <a:gridCol w="4419600">
                  <a:extLst>
                    <a:ext uri="{9D8B030D-6E8A-4147-A177-3AD203B41FA5}">
                      <a16:colId xmlns:a16="http://schemas.microsoft.com/office/drawing/2014/main" val="267054040"/>
                    </a:ext>
                  </a:extLst>
                </a:gridCol>
              </a:tblGrid>
              <a:tr h="437484">
                <a:tc>
                  <a:txBody>
                    <a:bodyPr/>
                    <a:lstStyle/>
                    <a:p>
                      <a:r>
                        <a:rPr lang="en-US" sz="2400" dirty="0"/>
                        <a:t>Pros</a:t>
                      </a:r>
                    </a:p>
                  </a:txBody>
                  <a:tcPr/>
                </a:tc>
                <a:tc>
                  <a:txBody>
                    <a:bodyPr/>
                    <a:lstStyle/>
                    <a:p>
                      <a:r>
                        <a:rPr lang="en-US" sz="2400" dirty="0"/>
                        <a:t>Cons</a:t>
                      </a:r>
                    </a:p>
                  </a:txBody>
                  <a:tcPr/>
                </a:tc>
                <a:extLst>
                  <a:ext uri="{0D108BD9-81ED-4DB2-BD59-A6C34878D82A}">
                    <a16:rowId xmlns:a16="http://schemas.microsoft.com/office/drawing/2014/main" val="1783457687"/>
                  </a:ext>
                </a:extLst>
              </a:tr>
              <a:tr h="1351369">
                <a:tc>
                  <a:txBody>
                    <a:bodyPr/>
                    <a:lstStyle/>
                    <a:p>
                      <a:r>
                        <a:rPr lang="en-US" sz="2400" dirty="0"/>
                        <a:t>Readability</a:t>
                      </a:r>
                      <a:r>
                        <a:rPr lang="en-US" sz="2400" baseline="0" dirty="0"/>
                        <a:t>, simplicity, learning curve is easy. Easy to code and debug. Less time coding and more time playing.</a:t>
                      </a:r>
                      <a:endParaRPr lang="en-US" sz="2400" dirty="0"/>
                    </a:p>
                  </a:txBody>
                  <a:tcPr/>
                </a:tc>
                <a:tc>
                  <a:txBody>
                    <a:bodyPr/>
                    <a:lstStyle/>
                    <a:p>
                      <a:r>
                        <a:rPr lang="en-US" sz="2400" dirty="0"/>
                        <a:t>Number</a:t>
                      </a:r>
                      <a:r>
                        <a:rPr lang="en-US" sz="2400" baseline="0" dirty="0"/>
                        <a:t> of packages.</a:t>
                      </a:r>
                      <a:endParaRPr lang="en-US" sz="2400" dirty="0"/>
                    </a:p>
                  </a:txBody>
                  <a:tcPr/>
                </a:tc>
                <a:extLst>
                  <a:ext uri="{0D108BD9-81ED-4DB2-BD59-A6C34878D82A}">
                    <a16:rowId xmlns:a16="http://schemas.microsoft.com/office/drawing/2014/main" val="2107947854"/>
                  </a:ext>
                </a:extLst>
              </a:tr>
              <a:tr h="1033400">
                <a:tc>
                  <a:txBody>
                    <a:bodyPr/>
                    <a:lstStyle/>
                    <a:p>
                      <a:r>
                        <a:rPr lang="en-US" sz="2400" dirty="0"/>
                        <a:t>General Purpose Programming Language. Production ready language.</a:t>
                      </a:r>
                    </a:p>
                  </a:txBody>
                  <a:tcPr/>
                </a:tc>
                <a:tc>
                  <a:txBody>
                    <a:bodyPr/>
                    <a:lstStyle/>
                    <a:p>
                      <a:r>
                        <a:rPr lang="en-US" sz="2400" dirty="0"/>
                        <a:t>Visualization</a:t>
                      </a:r>
                      <a:r>
                        <a:rPr lang="en-US" sz="2400" baseline="0" dirty="0"/>
                        <a:t> Capabilities</a:t>
                      </a:r>
                      <a:endParaRPr lang="en-US" sz="2400" dirty="0"/>
                    </a:p>
                  </a:txBody>
                  <a:tcPr/>
                </a:tc>
                <a:extLst>
                  <a:ext uri="{0D108BD9-81ED-4DB2-BD59-A6C34878D82A}">
                    <a16:rowId xmlns:a16="http://schemas.microsoft.com/office/drawing/2014/main" val="1243051553"/>
                  </a:ext>
                </a:extLst>
              </a:tr>
              <a:tr h="8744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Typically</a:t>
                      </a:r>
                      <a:r>
                        <a:rPr lang="en-US" sz="2400" baseline="0" dirty="0"/>
                        <a:t> preferred by programmers and developers.</a:t>
                      </a:r>
                      <a:endParaRPr lang="en-US" sz="2400" dirty="0"/>
                    </a:p>
                  </a:txBody>
                  <a:tcPr/>
                </a:tc>
                <a:tc>
                  <a:txBody>
                    <a:bodyPr/>
                    <a:lstStyle/>
                    <a:p>
                      <a:r>
                        <a:rPr lang="en-US" sz="2400" dirty="0"/>
                        <a:t>Slower</a:t>
                      </a:r>
                    </a:p>
                  </a:txBody>
                  <a:tcPr/>
                </a:tc>
                <a:extLst>
                  <a:ext uri="{0D108BD9-81ED-4DB2-BD59-A6C34878D82A}">
                    <a16:rowId xmlns:a16="http://schemas.microsoft.com/office/drawing/2014/main" val="1599627094"/>
                  </a:ext>
                </a:extLst>
              </a:tr>
              <a:tr h="516700">
                <a:tc>
                  <a:txBody>
                    <a:bodyPr/>
                    <a:lstStyle/>
                    <a:p>
                      <a:r>
                        <a:rPr lang="en-US" sz="2400" dirty="0"/>
                        <a:t>Great</a:t>
                      </a:r>
                      <a:r>
                        <a:rPr lang="en-US" sz="2400" baseline="0" dirty="0"/>
                        <a:t> community support.</a:t>
                      </a:r>
                    </a:p>
                  </a:txBody>
                  <a:tcPr/>
                </a:tc>
                <a:tc>
                  <a:txBody>
                    <a:bodyPr/>
                    <a:lstStyle/>
                    <a:p>
                      <a:endParaRPr lang="en-US" sz="2400"/>
                    </a:p>
                  </a:txBody>
                  <a:tcPr/>
                </a:tc>
                <a:extLst>
                  <a:ext uri="{0D108BD9-81ED-4DB2-BD59-A6C34878D82A}">
                    <a16:rowId xmlns:a16="http://schemas.microsoft.com/office/drawing/2014/main" val="688383568"/>
                  </a:ext>
                </a:extLst>
              </a:tr>
              <a:tr h="655811">
                <a:tc>
                  <a:txBody>
                    <a:bodyPr/>
                    <a:lstStyle/>
                    <a:p>
                      <a:r>
                        <a:rPr lang="en-US" sz="2400" dirty="0"/>
                        <a:t>Open-Source</a:t>
                      </a:r>
                      <a:r>
                        <a:rPr lang="en-US" sz="2400" baseline="0" dirty="0"/>
                        <a:t>! Free! </a:t>
                      </a:r>
                      <a:r>
                        <a:rPr lang="en-US" sz="2400" baseline="0" dirty="0">
                          <a:sym typeface="Wingdings" panose="05000000000000000000" pitchFamily="2" charset="2"/>
                        </a:rPr>
                        <a:t></a:t>
                      </a:r>
                    </a:p>
                  </a:txBody>
                  <a:tcPr/>
                </a:tc>
                <a:tc>
                  <a:txBody>
                    <a:bodyPr/>
                    <a:lstStyle/>
                    <a:p>
                      <a:endParaRPr lang="en-US" sz="2400" dirty="0"/>
                    </a:p>
                  </a:txBody>
                  <a:tcPr/>
                </a:tc>
                <a:extLst>
                  <a:ext uri="{0D108BD9-81ED-4DB2-BD59-A6C34878D82A}">
                    <a16:rowId xmlns:a16="http://schemas.microsoft.com/office/drawing/2014/main" val="2848408903"/>
                  </a:ext>
                </a:extLst>
              </a:tr>
            </a:tbl>
          </a:graphicData>
        </a:graphic>
      </p:graphicFrame>
      <p:sp>
        <p:nvSpPr>
          <p:cNvPr id="7" name="TextBox 6"/>
          <p:cNvSpPr txBox="1"/>
          <p:nvPr/>
        </p:nvSpPr>
        <p:spPr>
          <a:xfrm>
            <a:off x="7270196" y="6096000"/>
            <a:ext cx="1867178" cy="369332"/>
          </a:xfrm>
          <a:prstGeom prst="rect">
            <a:avLst/>
          </a:prstGeom>
          <a:noFill/>
        </p:spPr>
        <p:txBody>
          <a:bodyPr wrap="none" rtlCol="0">
            <a:spAutoFit/>
          </a:bodyPr>
          <a:lstStyle/>
          <a:p>
            <a:r>
              <a:rPr lang="en-US" dirty="0"/>
              <a:t>Source: </a:t>
            </a:r>
            <a:r>
              <a:rPr lang="en-US" dirty="0" err="1"/>
              <a:t>datacamp</a:t>
            </a:r>
            <a:endParaRPr lang="en-US" dirty="0"/>
          </a:p>
        </p:txBody>
      </p:sp>
      <p:pic>
        <p:nvPicPr>
          <p:cNvPr id="5" name="Picture 4" descr="Image result for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2908"/>
            <a:ext cx="728870" cy="72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96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574" y="6626"/>
            <a:ext cx="8229600" cy="553036"/>
          </a:xfrm>
        </p:spPr>
        <p:txBody>
          <a:bodyPr>
            <a:normAutofit fontScale="90000"/>
          </a:bodyPr>
          <a:lstStyle/>
          <a:p>
            <a:r>
              <a:rPr lang="en-US" dirty="0"/>
              <a:t>Tools to learn Python</a:t>
            </a:r>
          </a:p>
        </p:txBody>
      </p:sp>
      <p:sp>
        <p:nvSpPr>
          <p:cNvPr id="4" name="Content Placeholder 3"/>
          <p:cNvSpPr>
            <a:spLocks noGrp="1"/>
          </p:cNvSpPr>
          <p:nvPr>
            <p:ph sz="quarter" idx="1"/>
          </p:nvPr>
        </p:nvSpPr>
        <p:spPr>
          <a:xfrm>
            <a:off x="72887" y="2064612"/>
            <a:ext cx="8686800" cy="4495800"/>
          </a:xfrm>
        </p:spPr>
        <p:txBody>
          <a:bodyPr>
            <a:normAutofit fontScale="70000" lnSpcReduction="20000"/>
          </a:bodyPr>
          <a:lstStyle/>
          <a:p>
            <a:r>
              <a:rPr lang="en-US" dirty="0" err="1"/>
              <a:t>Jupyter</a:t>
            </a:r>
            <a:r>
              <a:rPr lang="en-US" dirty="0"/>
              <a:t> (</a:t>
            </a:r>
            <a:r>
              <a:rPr lang="en-US" dirty="0" err="1"/>
              <a:t>Ipython</a:t>
            </a:r>
            <a:r>
              <a:rPr lang="en-US" dirty="0"/>
              <a:t>) Notebook</a:t>
            </a:r>
          </a:p>
          <a:p>
            <a:pPr marL="457200" lvl="1" indent="0">
              <a:buNone/>
            </a:pPr>
            <a:r>
              <a:rPr lang="en-US" dirty="0" err="1"/>
              <a:t>IPython</a:t>
            </a:r>
            <a:r>
              <a:rPr lang="en-US" dirty="0"/>
              <a:t> provides a rich architecture for interactive computing with:</a:t>
            </a:r>
          </a:p>
          <a:p>
            <a:pPr lvl="1"/>
            <a:r>
              <a:rPr lang="en-US" dirty="0"/>
              <a:t>A web application that allows you to create and share documents that contains live code, equations, visualizations and explanatory text.</a:t>
            </a:r>
          </a:p>
          <a:p>
            <a:endParaRPr lang="en-US" dirty="0"/>
          </a:p>
          <a:p>
            <a:endParaRPr lang="en-US" dirty="0"/>
          </a:p>
          <a:p>
            <a:endParaRPr lang="en-US" dirty="0"/>
          </a:p>
          <a:p>
            <a:endParaRPr lang="en-US" dirty="0"/>
          </a:p>
          <a:p>
            <a:endParaRPr lang="en-US" dirty="0"/>
          </a:p>
          <a:p>
            <a:endParaRPr lang="en-US" dirty="0"/>
          </a:p>
          <a:p>
            <a:endParaRPr lang="en-US" dirty="0"/>
          </a:p>
          <a:p>
            <a:pPr lvl="1"/>
            <a:r>
              <a:rPr lang="en-US" b="1" dirty="0" err="1"/>
              <a:t>Spyder</a:t>
            </a:r>
            <a:r>
              <a:rPr lang="en-US" dirty="0"/>
              <a:t> is an open source cross-platform integrated development environment (IDE) for scientific programming in the Python language</a:t>
            </a:r>
          </a:p>
        </p:txBody>
      </p:sp>
      <p:pic>
        <p:nvPicPr>
          <p:cNvPr id="4100" name="Picture 4" descr="Spyder IDE logo and word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1251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42999"/>
            <a:ext cx="516663" cy="5166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0" y="592093"/>
            <a:ext cx="2575927" cy="1275851"/>
          </a:xfrm>
          <a:prstGeom prst="rect">
            <a:avLst/>
          </a:prstGeom>
        </p:spPr>
      </p:pic>
    </p:spTree>
    <p:extLst>
      <p:ext uri="{BB962C8B-B14F-4D97-AF65-F5344CB8AC3E}">
        <p14:creationId xmlns:p14="http://schemas.microsoft.com/office/powerpoint/2010/main" val="334078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443"/>
            <a:ext cx="8229600" cy="944562"/>
          </a:xfrm>
        </p:spPr>
        <p:txBody>
          <a:bodyPr>
            <a:normAutofit/>
          </a:bodyPr>
          <a:lstStyle/>
          <a:p>
            <a:r>
              <a:rPr lang="en-US" sz="4000" dirty="0"/>
              <a:t>Design of Python</a:t>
            </a:r>
          </a:p>
        </p:txBody>
      </p:sp>
      <p:sp>
        <p:nvSpPr>
          <p:cNvPr id="3" name="Content Placeholder 2"/>
          <p:cNvSpPr>
            <a:spLocks noGrp="1"/>
          </p:cNvSpPr>
          <p:nvPr>
            <p:ph idx="1"/>
          </p:nvPr>
        </p:nvSpPr>
        <p:spPr>
          <a:xfrm>
            <a:off x="152400" y="1117794"/>
            <a:ext cx="8839200" cy="5130605"/>
          </a:xfrm>
        </p:spPr>
        <p:txBody>
          <a:bodyPr>
            <a:normAutofit fontScale="92500" lnSpcReduction="10000"/>
          </a:bodyPr>
          <a:lstStyle/>
          <a:p>
            <a:r>
              <a:rPr lang="en-US" dirty="0"/>
              <a:t>Core Python</a:t>
            </a:r>
          </a:p>
          <a:p>
            <a:pPr lvl="1"/>
            <a:r>
              <a:rPr lang="en-US" dirty="0"/>
              <a:t>String, List, Tuple, Dictionary, Set</a:t>
            </a:r>
          </a:p>
          <a:p>
            <a:pPr lvl="1"/>
            <a:r>
              <a:rPr lang="en-US" dirty="0"/>
              <a:t>Conditionals &amp; Loops</a:t>
            </a:r>
          </a:p>
          <a:p>
            <a:pPr lvl="1"/>
            <a:r>
              <a:rPr lang="en-US" dirty="0"/>
              <a:t>Functions</a:t>
            </a:r>
          </a:p>
          <a:p>
            <a:endParaRPr lang="en-US" dirty="0"/>
          </a:p>
          <a:p>
            <a:r>
              <a:rPr lang="en-US" dirty="0"/>
              <a:t>Several additional modules that can be imported for more functionalities</a:t>
            </a:r>
          </a:p>
          <a:p>
            <a:pPr lvl="1"/>
            <a:r>
              <a:rPr lang="en-US" dirty="0" err="1"/>
              <a:t>Numpy</a:t>
            </a:r>
            <a:endParaRPr lang="en-US" dirty="0"/>
          </a:p>
          <a:p>
            <a:pPr lvl="1"/>
            <a:r>
              <a:rPr lang="en-US" dirty="0"/>
              <a:t>pandas </a:t>
            </a:r>
          </a:p>
          <a:p>
            <a:pPr lvl="1"/>
            <a:r>
              <a:rPr lang="en-US" dirty="0" err="1"/>
              <a:t>Sckit</a:t>
            </a:r>
            <a:r>
              <a:rPr lang="en-US" dirty="0"/>
              <a:t>-learn</a:t>
            </a:r>
          </a:p>
          <a:p>
            <a:pPr lvl="1"/>
            <a:r>
              <a:rPr lang="en-US" dirty="0" err="1"/>
              <a:t>matplotlib</a:t>
            </a:r>
            <a:r>
              <a:rPr lang="en-US" dirty="0"/>
              <a:t> </a:t>
            </a:r>
          </a:p>
        </p:txBody>
      </p:sp>
      <p:pic>
        <p:nvPicPr>
          <p:cNvPr id="5" name="Picture 4"/>
          <p:cNvPicPr>
            <a:picLocks noChangeAspect="1"/>
          </p:cNvPicPr>
          <p:nvPr/>
        </p:nvPicPr>
        <p:blipFill>
          <a:blip r:embed="rId3"/>
          <a:stretch>
            <a:fillRect/>
          </a:stretch>
        </p:blipFill>
        <p:spPr>
          <a:xfrm>
            <a:off x="2670458" y="4829943"/>
            <a:ext cx="1899867" cy="998962"/>
          </a:xfrm>
          <a:prstGeom prst="rect">
            <a:avLst/>
          </a:prstGeom>
        </p:spPr>
      </p:pic>
      <p:pic>
        <p:nvPicPr>
          <p:cNvPr id="3076" name="Picture 4" descr="Image result for NUM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5974" y="4267200"/>
            <a:ext cx="1271114" cy="7191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8908" y="5012909"/>
            <a:ext cx="3237673" cy="6745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stretch>
            <a:fillRect/>
          </a:stretch>
        </p:blipFill>
        <p:spPr>
          <a:xfrm>
            <a:off x="3281199" y="5844014"/>
            <a:ext cx="1709063" cy="409580"/>
          </a:xfrm>
          <a:prstGeom prst="rect">
            <a:avLst/>
          </a:prstGeom>
        </p:spPr>
      </p:pic>
      <p:pic>
        <p:nvPicPr>
          <p:cNvPr id="10" name="Picture 4" descr="Image result for pyth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9912" y="250231"/>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9" name="Flowchart: Process 8">
            <a:extLst>
              <a:ext uri="{FF2B5EF4-FFF2-40B4-BE49-F238E27FC236}">
                <a16:creationId xmlns:a16="http://schemas.microsoft.com/office/drawing/2014/main" id="{028AFEEC-A882-448A-AF6B-9AA4826E68E2}"/>
              </a:ext>
            </a:extLst>
          </p:cNvPr>
          <p:cNvSpPr/>
          <p:nvPr/>
        </p:nvSpPr>
        <p:spPr>
          <a:xfrm>
            <a:off x="5543294" y="5740206"/>
            <a:ext cx="1518822" cy="45150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Seaborn</a:t>
            </a:r>
          </a:p>
        </p:txBody>
      </p:sp>
    </p:spTree>
    <p:extLst>
      <p:ext uri="{BB962C8B-B14F-4D97-AF65-F5344CB8AC3E}">
        <p14:creationId xmlns:p14="http://schemas.microsoft.com/office/powerpoint/2010/main" val="244359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313"/>
            <a:ext cx="8229600" cy="682487"/>
          </a:xfrm>
        </p:spPr>
        <p:txBody>
          <a:bodyPr>
            <a:normAutofit fontScale="90000"/>
          </a:bodyPr>
          <a:lstStyle/>
          <a:p>
            <a:r>
              <a:rPr lang="en-US" dirty="0"/>
              <a:t>Words of Wisdom</a:t>
            </a:r>
          </a:p>
        </p:txBody>
      </p:sp>
      <p:sp>
        <p:nvSpPr>
          <p:cNvPr id="3" name="Content Placeholder 2"/>
          <p:cNvSpPr>
            <a:spLocks noGrp="1"/>
          </p:cNvSpPr>
          <p:nvPr>
            <p:ph idx="1"/>
          </p:nvPr>
        </p:nvSpPr>
        <p:spPr>
          <a:xfrm>
            <a:off x="76200" y="838200"/>
            <a:ext cx="8915400" cy="5077571"/>
          </a:xfrm>
        </p:spPr>
        <p:txBody>
          <a:bodyPr>
            <a:normAutofit/>
          </a:bodyPr>
          <a:lstStyle/>
          <a:p>
            <a:r>
              <a:rPr lang="en-US" sz="2200" i="1" dirty="0">
                <a:latin typeface="Times New Roman" panose="02020603050405020304" pitchFamily="18" charset="0"/>
                <a:cs typeface="Times New Roman" panose="02020603050405020304" pitchFamily="18" charset="0"/>
              </a:rPr>
              <a:t>Being an effective practitioner of data science is less about memorizing the tool or command you should use for every possible situation and more about learning to effectively find the information you don’t know…</a:t>
            </a:r>
          </a:p>
          <a:p>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Practice is the key for learning any programming language. It builds muscle memory.</a:t>
            </a:r>
          </a:p>
          <a:p>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One can spend an entire lifetime learning all the intricacies of Python and details of programming. But this is not very productive. Better to first write code that works. Improvements and efficiencies can come later.</a:t>
            </a:r>
          </a:p>
          <a:p>
            <a:pPr lvl="1"/>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3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576"/>
            <a:ext cx="8229600" cy="659757"/>
          </a:xfrm>
        </p:spPr>
        <p:txBody>
          <a:bodyPr>
            <a:normAutofit fontScale="90000"/>
          </a:bodyPr>
          <a:lstStyle/>
          <a:p>
            <a:r>
              <a:rPr lang="en-US" b="0" dirty="0">
                <a:solidFill>
                  <a:srgbClr val="C00000"/>
                </a:solidFill>
              </a:rPr>
              <a:t>What is Data Analytics?</a:t>
            </a:r>
          </a:p>
        </p:txBody>
      </p:sp>
      <p:sp>
        <p:nvSpPr>
          <p:cNvPr id="3" name="Content Placeholder 2"/>
          <p:cNvSpPr>
            <a:spLocks noGrp="1"/>
          </p:cNvSpPr>
          <p:nvPr>
            <p:ph idx="1"/>
          </p:nvPr>
        </p:nvSpPr>
        <p:spPr>
          <a:xfrm>
            <a:off x="87080" y="969010"/>
            <a:ext cx="6466120" cy="4919979"/>
          </a:xfrm>
        </p:spPr>
        <p:txBody>
          <a:bodyPr>
            <a:normAutofit/>
          </a:bodyPr>
          <a:lstStyle/>
          <a:p>
            <a:r>
              <a:rPr lang="en-US" sz="2200" b="0" dirty="0"/>
              <a:t>Interdisciplinary field that employs scientific methods and analytical tools in generating actionable insights from diverse types of data </a:t>
            </a:r>
          </a:p>
          <a:p>
            <a:pPr lvl="1"/>
            <a:r>
              <a:rPr lang="en-US" sz="2000" dirty="0"/>
              <a:t>Visualization, Statistics, Programming</a:t>
            </a:r>
          </a:p>
          <a:p>
            <a:pPr lvl="1"/>
            <a:r>
              <a:rPr lang="en-US" sz="2000" b="1" dirty="0"/>
              <a:t>Machine Learning (ML)/Artificial Intelligence</a:t>
            </a:r>
            <a:r>
              <a:rPr lang="en-US" sz="2000" dirty="0"/>
              <a:t> </a:t>
            </a:r>
          </a:p>
          <a:p>
            <a:pPr lvl="1"/>
            <a:r>
              <a:rPr lang="en-US" sz="2000" dirty="0"/>
              <a:t>Distributed/Cloud Computing</a:t>
            </a:r>
          </a:p>
          <a:p>
            <a:pPr marL="0" indent="0">
              <a:buNone/>
            </a:pPr>
            <a:endParaRPr lang="en-US" sz="2400" b="0" dirty="0"/>
          </a:p>
          <a:p>
            <a:r>
              <a:rPr lang="en-US" sz="2000" b="0" dirty="0"/>
              <a:t>Information that is implicitly present in the data, (but hitherto unknown value) is discovered</a:t>
            </a:r>
          </a:p>
          <a:p>
            <a:endParaRPr lang="en-US" sz="2000" b="0" dirty="0"/>
          </a:p>
          <a:p>
            <a:r>
              <a:rPr lang="en-US" sz="2000" b="0" dirty="0"/>
              <a:t>Practical application of </a:t>
            </a:r>
            <a:r>
              <a:rPr lang="en-US" sz="2000" b="1" dirty="0"/>
              <a:t>AI/ML </a:t>
            </a:r>
            <a:r>
              <a:rPr lang="en-US" sz="2000" dirty="0"/>
              <a:t>techniques </a:t>
            </a:r>
            <a:r>
              <a:rPr lang="en-US" sz="2000" b="0" dirty="0"/>
              <a:t>with a complete focus on solving real-world problems</a:t>
            </a:r>
          </a:p>
          <a:p>
            <a:endParaRPr lang="en-US" sz="2000" b="0" dirty="0"/>
          </a:p>
          <a:p>
            <a:endParaRPr lang="en-US" sz="2200" b="0" dirty="0"/>
          </a:p>
        </p:txBody>
      </p:sp>
      <p:sp>
        <p:nvSpPr>
          <p:cNvPr id="4" name="Slide Number Placeholder 3"/>
          <p:cNvSpPr>
            <a:spLocks noGrp="1"/>
          </p:cNvSpPr>
          <p:nvPr>
            <p:ph type="sldNum" sz="quarter" idx="4"/>
          </p:nvPr>
        </p:nvSpPr>
        <p:spPr>
          <a:xfrm>
            <a:off x="8190646" y="6534150"/>
            <a:ext cx="914400" cy="323850"/>
          </a:xfrm>
        </p:spPr>
        <p:txBody>
          <a:bodyPr/>
          <a:lstStyle/>
          <a:p>
            <a:fld id="{38CFBFC5-68E7-4431-8625-A5845C183C00}" type="slidenum">
              <a:rPr lang="en-US" smtClean="0"/>
              <a:pPr/>
              <a:t>2</a:t>
            </a:fld>
            <a:endParaRPr lang="en-US" dirty="0"/>
          </a:p>
        </p:txBody>
      </p:sp>
      <p:pic>
        <p:nvPicPr>
          <p:cNvPr id="13316" name="Picture 4" descr="Image result for data analytics">
            <a:extLst>
              <a:ext uri="{FF2B5EF4-FFF2-40B4-BE49-F238E27FC236}">
                <a16:creationId xmlns:a16="http://schemas.microsoft.com/office/drawing/2014/main" id="{8679734B-2B97-4588-ADDA-3CC8A31C2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997084"/>
            <a:ext cx="2358301" cy="220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02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7E6-F4DA-4661-ACF8-263584C8F108}"/>
              </a:ext>
            </a:extLst>
          </p:cNvPr>
          <p:cNvSpPr>
            <a:spLocks noGrp="1"/>
          </p:cNvSpPr>
          <p:nvPr>
            <p:ph type="title"/>
          </p:nvPr>
        </p:nvSpPr>
        <p:spPr>
          <a:xfrm>
            <a:off x="535021" y="0"/>
            <a:ext cx="8229600" cy="704484"/>
          </a:xfrm>
        </p:spPr>
        <p:txBody>
          <a:bodyPr>
            <a:normAutofit fontScale="90000"/>
          </a:bodyPr>
          <a:lstStyle/>
          <a:p>
            <a:r>
              <a:rPr lang="en-US" b="0" dirty="0">
                <a:solidFill>
                  <a:srgbClr val="C00000"/>
                </a:solidFill>
              </a:rPr>
              <a:t>What is Machine learning?</a:t>
            </a:r>
          </a:p>
        </p:txBody>
      </p:sp>
      <p:sp>
        <p:nvSpPr>
          <p:cNvPr id="4" name="Slide Number Placeholder 3">
            <a:extLst>
              <a:ext uri="{FF2B5EF4-FFF2-40B4-BE49-F238E27FC236}">
                <a16:creationId xmlns:a16="http://schemas.microsoft.com/office/drawing/2014/main" id="{2F7E2F1E-44C7-4B27-B851-2D23D323E637}"/>
              </a:ext>
            </a:extLst>
          </p:cNvPr>
          <p:cNvSpPr>
            <a:spLocks noGrp="1"/>
          </p:cNvSpPr>
          <p:nvPr>
            <p:ph type="sldNum" sz="quarter" idx="4"/>
          </p:nvPr>
        </p:nvSpPr>
        <p:spPr/>
        <p:txBody>
          <a:bodyPr/>
          <a:lstStyle/>
          <a:p>
            <a:fld id="{38CFBFC5-68E7-4431-8625-A5845C183C00}" type="slidenum">
              <a:rPr lang="en-US" smtClean="0"/>
              <a:pPr/>
              <a:t>3</a:t>
            </a:fld>
            <a:endParaRPr lang="en-US" dirty="0"/>
          </a:p>
        </p:txBody>
      </p:sp>
      <p:sp>
        <p:nvSpPr>
          <p:cNvPr id="6" name="Content Placeholder 5">
            <a:extLst>
              <a:ext uri="{FF2B5EF4-FFF2-40B4-BE49-F238E27FC236}">
                <a16:creationId xmlns:a16="http://schemas.microsoft.com/office/drawing/2014/main" id="{C0924A1F-968E-4B32-BC5F-1EF41A43EF85}"/>
              </a:ext>
            </a:extLst>
          </p:cNvPr>
          <p:cNvSpPr>
            <a:spLocks noGrp="1"/>
          </p:cNvSpPr>
          <p:nvPr>
            <p:ph idx="1"/>
          </p:nvPr>
        </p:nvSpPr>
        <p:spPr>
          <a:xfrm>
            <a:off x="0" y="1338351"/>
            <a:ext cx="6184669" cy="4983480"/>
          </a:xfrm>
        </p:spPr>
        <p:txBody>
          <a:bodyPr>
            <a:normAutofit/>
          </a:bodyPr>
          <a:lstStyle/>
          <a:p>
            <a:r>
              <a:rPr lang="en-US" sz="2600" b="0" dirty="0"/>
              <a:t>Machine learning (ML) is the ability of a computer system to learn from the environment and improve itself from experience without the need for any explicit programming. </a:t>
            </a:r>
          </a:p>
          <a:p>
            <a:endParaRPr lang="en-US" sz="2600" b="0" dirty="0"/>
          </a:p>
          <a:p>
            <a:r>
              <a:rPr lang="en-US" sz="2600" b="0" dirty="0"/>
              <a:t>ML focuses on enabling algorithms to learn from the data provided, by gathering insights and make predictions on previously unseen data</a:t>
            </a:r>
            <a:endParaRPr lang="en-US" sz="2600" dirty="0"/>
          </a:p>
        </p:txBody>
      </p:sp>
      <p:pic>
        <p:nvPicPr>
          <p:cNvPr id="1026" name="Picture 2" descr="Image result for machine learning">
            <a:extLst>
              <a:ext uri="{FF2B5EF4-FFF2-40B4-BE49-F238E27FC236}">
                <a16:creationId xmlns:a16="http://schemas.microsoft.com/office/drawing/2014/main" id="{CE31F300-9216-4947-BE70-3A82395ED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927" y="1678245"/>
            <a:ext cx="2535382" cy="279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34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92162"/>
          </a:xfrm>
        </p:spPr>
        <p:txBody>
          <a:bodyPr>
            <a:normAutofit/>
          </a:bodyPr>
          <a:lstStyle/>
          <a:p>
            <a:r>
              <a:rPr lang="en-US" sz="3000" dirty="0"/>
              <a:t>Data analytics Journey Map</a:t>
            </a:r>
          </a:p>
        </p:txBody>
      </p:sp>
      <p:pic>
        <p:nvPicPr>
          <p:cNvPr id="4" name="Content Placeholder 3"/>
          <p:cNvPicPr>
            <a:picLocks noGrp="1" noChangeAspect="1"/>
          </p:cNvPicPr>
          <p:nvPr>
            <p:ph idx="1"/>
          </p:nvPr>
        </p:nvPicPr>
        <p:blipFill>
          <a:blip r:embed="rId3"/>
          <a:stretch>
            <a:fillRect/>
          </a:stretch>
        </p:blipFill>
        <p:spPr>
          <a:xfrm>
            <a:off x="609600" y="541678"/>
            <a:ext cx="7924800" cy="5630522"/>
          </a:xfrm>
          <a:prstGeom prst="rect">
            <a:avLst/>
          </a:prstGeom>
        </p:spPr>
      </p:pic>
    </p:spTree>
    <p:extLst>
      <p:ext uri="{BB962C8B-B14F-4D97-AF65-F5344CB8AC3E}">
        <p14:creationId xmlns:p14="http://schemas.microsoft.com/office/powerpoint/2010/main" val="93965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39"/>
            <a:ext cx="8229600" cy="639762"/>
          </a:xfrm>
        </p:spPr>
        <p:txBody>
          <a:bodyPr>
            <a:normAutofit fontScale="90000"/>
          </a:bodyPr>
          <a:lstStyle/>
          <a:p>
            <a:r>
              <a:rPr lang="en-US" dirty="0"/>
              <a:t>Python</a:t>
            </a:r>
          </a:p>
        </p:txBody>
      </p:sp>
      <p:sp>
        <p:nvSpPr>
          <p:cNvPr id="3" name="Content Placeholder 2"/>
          <p:cNvSpPr>
            <a:spLocks noGrp="1"/>
          </p:cNvSpPr>
          <p:nvPr>
            <p:ph idx="1"/>
          </p:nvPr>
        </p:nvSpPr>
        <p:spPr>
          <a:xfrm>
            <a:off x="304800" y="914400"/>
            <a:ext cx="8839200" cy="5446299"/>
          </a:xfrm>
        </p:spPr>
        <p:txBody>
          <a:bodyPr>
            <a:normAutofit fontScale="77500" lnSpcReduction="20000"/>
          </a:bodyPr>
          <a:lstStyle/>
          <a:p>
            <a:r>
              <a:rPr lang="en-US" dirty="0"/>
              <a:t>Python is a high level programming language for general purpose programming</a:t>
            </a:r>
          </a:p>
          <a:p>
            <a:endParaRPr lang="en-US" dirty="0"/>
          </a:p>
          <a:p>
            <a:r>
              <a:rPr lang="en-US" dirty="0"/>
              <a:t>It is created by Guido Van Rossum in 1991</a:t>
            </a:r>
          </a:p>
          <a:p>
            <a:pPr marL="0" indent="0">
              <a:buNone/>
            </a:pPr>
            <a:r>
              <a:rPr lang="en-US" dirty="0"/>
              <a:t>   (He was given the post of BDFL by Python community)</a:t>
            </a:r>
          </a:p>
          <a:p>
            <a:endParaRPr lang="en-US" dirty="0"/>
          </a:p>
          <a:p>
            <a:r>
              <a:rPr lang="en-US" dirty="0"/>
              <a:t>Code readability is emphasized in Python. Simpler, cleaner code.</a:t>
            </a:r>
          </a:p>
          <a:p>
            <a:endParaRPr lang="en-US" dirty="0"/>
          </a:p>
          <a:p>
            <a:r>
              <a:rPr lang="en-US" dirty="0"/>
              <a:t>Zen of Python</a:t>
            </a:r>
          </a:p>
          <a:p>
            <a:pPr lvl="1"/>
            <a:r>
              <a:rPr lang="en-US" dirty="0"/>
              <a:t>Beautiful is better than ugly</a:t>
            </a:r>
          </a:p>
          <a:p>
            <a:pPr lvl="1"/>
            <a:r>
              <a:rPr lang="en-US" dirty="0"/>
              <a:t>Explicit is better than implicit</a:t>
            </a:r>
          </a:p>
          <a:p>
            <a:pPr lvl="1"/>
            <a:r>
              <a:rPr lang="en-US" dirty="0"/>
              <a:t>Simple is better than complex</a:t>
            </a:r>
          </a:p>
          <a:p>
            <a:pPr lvl="1"/>
            <a:r>
              <a:rPr lang="en-US" dirty="0"/>
              <a:t>Complex is better than complicated</a:t>
            </a:r>
          </a:p>
          <a:p>
            <a:pPr lvl="1"/>
            <a:r>
              <a:rPr lang="en-US" dirty="0"/>
              <a:t>Readability counts</a:t>
            </a:r>
          </a:p>
          <a:p>
            <a:endParaRPr lang="en-US" dirty="0"/>
          </a:p>
          <a:p>
            <a:endParaRPr lang="en-US" dirty="0"/>
          </a:p>
          <a:p>
            <a:endParaRPr lang="en-US" dirty="0"/>
          </a:p>
        </p:txBody>
      </p:sp>
      <p:pic>
        <p:nvPicPr>
          <p:cNvPr id="7" name="Picture 4" descr="Image result for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0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5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252"/>
            <a:ext cx="8229600" cy="520148"/>
          </a:xfrm>
        </p:spPr>
        <p:txBody>
          <a:bodyPr>
            <a:normAutofit fontScale="90000"/>
          </a:bodyPr>
          <a:lstStyle/>
          <a:p>
            <a:r>
              <a:rPr lang="en-US" dirty="0"/>
              <a:t>Demand for Python</a:t>
            </a:r>
          </a:p>
        </p:txBody>
      </p:sp>
      <p:sp>
        <p:nvSpPr>
          <p:cNvPr id="5" name="TextBox 4"/>
          <p:cNvSpPr txBox="1"/>
          <p:nvPr/>
        </p:nvSpPr>
        <p:spPr>
          <a:xfrm>
            <a:off x="457200" y="6067425"/>
            <a:ext cx="2291268" cy="369332"/>
          </a:xfrm>
          <a:prstGeom prst="rect">
            <a:avLst/>
          </a:prstGeom>
          <a:noFill/>
        </p:spPr>
        <p:txBody>
          <a:bodyPr wrap="none" rtlCol="0">
            <a:spAutoFit/>
          </a:bodyPr>
          <a:lstStyle/>
          <a:p>
            <a:r>
              <a:rPr lang="en-US" dirty="0"/>
              <a:t>Source: </a:t>
            </a:r>
            <a:r>
              <a:rPr lang="en-US" dirty="0" err="1"/>
              <a:t>StackOverflow</a:t>
            </a:r>
            <a:endParaRPr lang="en-US" dirty="0"/>
          </a:p>
        </p:txBody>
      </p:sp>
      <p:pic>
        <p:nvPicPr>
          <p:cNvPr id="1026" name="Picture 2" descr="http://news.codecademy.com/content/images/2018/01/growth_major_languages-1-1400x1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752164"/>
            <a:ext cx="4495799" cy="5315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ypl.github.io/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50" y="1600200"/>
            <a:ext cx="133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pypl.github.io/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1600200"/>
            <a:ext cx="133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ypl.github.io/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1600200"/>
            <a:ext cx="133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pypl.github.io/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450" y="1600200"/>
            <a:ext cx="133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ypl.github.io/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1600200"/>
            <a:ext cx="1333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4953000" y="1143000"/>
            <a:ext cx="4012500" cy="5109091"/>
          </a:xfrm>
          <a:prstGeom prst="rect">
            <a:avLst/>
          </a:prstGeom>
        </p:spPr>
      </p:pic>
      <p:sp>
        <p:nvSpPr>
          <p:cNvPr id="10" name="TextBox 9"/>
          <p:cNvSpPr txBox="1"/>
          <p:nvPr/>
        </p:nvSpPr>
        <p:spPr>
          <a:xfrm>
            <a:off x="4644530" y="729837"/>
            <a:ext cx="4287840" cy="369332"/>
          </a:xfrm>
          <a:prstGeom prst="rect">
            <a:avLst/>
          </a:prstGeom>
          <a:noFill/>
        </p:spPr>
        <p:txBody>
          <a:bodyPr wrap="none" rtlCol="0">
            <a:spAutoFit/>
          </a:bodyPr>
          <a:lstStyle/>
          <a:p>
            <a:r>
              <a:rPr lang="en-US" b="1" dirty="0"/>
              <a:t>PYPL Most Popular Programming Language</a:t>
            </a:r>
          </a:p>
        </p:txBody>
      </p:sp>
      <p:pic>
        <p:nvPicPr>
          <p:cNvPr id="17" name="Picture 4" descr="Image result for pyth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3800" y="-3634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67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533400"/>
          </a:xfrm>
        </p:spPr>
        <p:txBody>
          <a:bodyPr>
            <a:normAutofit fontScale="90000"/>
          </a:bodyPr>
          <a:lstStyle/>
          <a:p>
            <a:r>
              <a:rPr lang="en-US" dirty="0"/>
              <a:t>Top Data Science Tools</a:t>
            </a:r>
          </a:p>
        </p:txBody>
      </p:sp>
      <p:pic>
        <p:nvPicPr>
          <p:cNvPr id="1026" name="Picture 2" descr="Top Analytics Data Science Machine Learning Software, 2015-20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914400"/>
            <a:ext cx="621289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3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ata Science/Analytics Tools, Technologies and Languages used in 20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0"/>
            <a:ext cx="79248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3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Python Applications</a:t>
            </a:r>
          </a:p>
        </p:txBody>
      </p:sp>
      <p:graphicFrame>
        <p:nvGraphicFramePr>
          <p:cNvPr id="5" name="Table 4"/>
          <p:cNvGraphicFramePr>
            <a:graphicFrameLocks noGrp="1"/>
          </p:cNvGraphicFramePr>
          <p:nvPr>
            <p:extLst>
              <p:ext uri="{D42A27DB-BD31-4B8C-83A1-F6EECF244321}">
                <p14:modId xmlns:p14="http://schemas.microsoft.com/office/powerpoint/2010/main" val="994511252"/>
              </p:ext>
            </p:extLst>
          </p:nvPr>
        </p:nvGraphicFramePr>
        <p:xfrm>
          <a:off x="1143000" y="1447800"/>
          <a:ext cx="6172200" cy="4572001"/>
        </p:xfrm>
        <a:graphic>
          <a:graphicData uri="http://schemas.openxmlformats.org/drawingml/2006/table">
            <a:tbl>
              <a:tblPr firstRow="1" bandRow="1">
                <a:tableStyleId>{3B4B98B0-60AC-42C2-AFA5-B58CD77FA1E5}</a:tableStyleId>
              </a:tblPr>
              <a:tblGrid>
                <a:gridCol w="6172200">
                  <a:extLst>
                    <a:ext uri="{9D8B030D-6E8A-4147-A177-3AD203B41FA5}">
                      <a16:colId xmlns:a16="http://schemas.microsoft.com/office/drawing/2014/main" val="2683968474"/>
                    </a:ext>
                  </a:extLst>
                </a:gridCol>
              </a:tblGrid>
              <a:tr h="792366">
                <a:tc>
                  <a:txBody>
                    <a:bodyPr/>
                    <a:lstStyle/>
                    <a:p>
                      <a:r>
                        <a:rPr lang="en-US" dirty="0"/>
                        <a:t>1. Data Science</a:t>
                      </a:r>
                    </a:p>
                  </a:txBody>
                  <a:tcPr/>
                </a:tc>
                <a:extLst>
                  <a:ext uri="{0D108BD9-81ED-4DB2-BD59-A6C34878D82A}">
                    <a16:rowId xmlns:a16="http://schemas.microsoft.com/office/drawing/2014/main" val="561180114"/>
                  </a:ext>
                </a:extLst>
              </a:tr>
              <a:tr h="762191">
                <a:tc>
                  <a:txBody>
                    <a:bodyPr/>
                    <a:lstStyle/>
                    <a:p>
                      <a:r>
                        <a:rPr lang="en-US" dirty="0"/>
                        <a:t>2.</a:t>
                      </a:r>
                      <a:r>
                        <a:rPr lang="en-US" baseline="0" dirty="0"/>
                        <a:t> Web Applications</a:t>
                      </a:r>
                      <a:endParaRPr lang="en-US" dirty="0"/>
                    </a:p>
                  </a:txBody>
                  <a:tcPr/>
                </a:tc>
                <a:extLst>
                  <a:ext uri="{0D108BD9-81ED-4DB2-BD59-A6C34878D82A}">
                    <a16:rowId xmlns:a16="http://schemas.microsoft.com/office/drawing/2014/main" val="2710724558"/>
                  </a:ext>
                </a:extLst>
              </a:tr>
              <a:tr h="762191">
                <a:tc>
                  <a:txBody>
                    <a:bodyPr/>
                    <a:lstStyle/>
                    <a:p>
                      <a:r>
                        <a:rPr lang="en-US" dirty="0"/>
                        <a:t>3. Gaming</a:t>
                      </a:r>
                    </a:p>
                  </a:txBody>
                  <a:tcPr/>
                </a:tc>
                <a:extLst>
                  <a:ext uri="{0D108BD9-81ED-4DB2-BD59-A6C34878D82A}">
                    <a16:rowId xmlns:a16="http://schemas.microsoft.com/office/drawing/2014/main" val="991419675"/>
                  </a:ext>
                </a:extLst>
              </a:tr>
              <a:tr h="751751">
                <a:tc>
                  <a:txBody>
                    <a:bodyPr/>
                    <a:lstStyle/>
                    <a:p>
                      <a:r>
                        <a:rPr lang="en-US" dirty="0"/>
                        <a:t>4. Education</a:t>
                      </a:r>
                    </a:p>
                  </a:txBody>
                  <a:tcPr/>
                </a:tc>
                <a:extLst>
                  <a:ext uri="{0D108BD9-81ED-4DB2-BD59-A6C34878D82A}">
                    <a16:rowId xmlns:a16="http://schemas.microsoft.com/office/drawing/2014/main" val="2342515849"/>
                  </a:ext>
                </a:extLst>
              </a:tr>
              <a:tr h="751751">
                <a:tc>
                  <a:txBody>
                    <a:bodyPr/>
                    <a:lstStyle/>
                    <a:p>
                      <a:r>
                        <a:rPr lang="en-US" dirty="0"/>
                        <a:t>5. Software</a:t>
                      </a:r>
                      <a:r>
                        <a:rPr lang="en-US" baseline="0" dirty="0"/>
                        <a:t> development</a:t>
                      </a:r>
                      <a:endParaRPr lang="en-US" dirty="0"/>
                    </a:p>
                  </a:txBody>
                  <a:tcPr/>
                </a:tc>
                <a:extLst>
                  <a:ext uri="{0D108BD9-81ED-4DB2-BD59-A6C34878D82A}">
                    <a16:rowId xmlns:a16="http://schemas.microsoft.com/office/drawing/2014/main" val="667890386"/>
                  </a:ext>
                </a:extLst>
              </a:tr>
              <a:tr h="751751">
                <a:tc>
                  <a:txBody>
                    <a:bodyPr/>
                    <a:lstStyle/>
                    <a:p>
                      <a:r>
                        <a:rPr lang="en-US" dirty="0"/>
                        <a:t>6. Business Applications</a:t>
                      </a:r>
                    </a:p>
                  </a:txBody>
                  <a:tcPr/>
                </a:tc>
                <a:extLst>
                  <a:ext uri="{0D108BD9-81ED-4DB2-BD59-A6C34878D82A}">
                    <a16:rowId xmlns:a16="http://schemas.microsoft.com/office/drawing/2014/main" val="3122782057"/>
                  </a:ext>
                </a:extLst>
              </a:tr>
            </a:tbl>
          </a:graphicData>
        </a:graphic>
      </p:graphicFrame>
    </p:spTree>
    <p:extLst>
      <p:ext uri="{BB962C8B-B14F-4D97-AF65-F5344CB8AC3E}">
        <p14:creationId xmlns:p14="http://schemas.microsoft.com/office/powerpoint/2010/main" val="29917599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6805</TotalTime>
  <Words>575</Words>
  <Application>Microsoft Office PowerPoint</Application>
  <PresentationFormat>On-screen Show (4:3)</PresentationFormat>
  <Paragraphs>99</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Comic Sans MS</vt:lpstr>
      <vt:lpstr>Helvetica</vt:lpstr>
      <vt:lpstr>Times New Roman</vt:lpstr>
      <vt:lpstr>Verdana</vt:lpstr>
      <vt:lpstr>Wingdings</vt:lpstr>
      <vt:lpstr>Custom Design</vt:lpstr>
      <vt:lpstr>1_Office Theme</vt:lpstr>
      <vt:lpstr>PowerPoint Presentation</vt:lpstr>
      <vt:lpstr>What is Data Analytics?</vt:lpstr>
      <vt:lpstr>What is Machine learning?</vt:lpstr>
      <vt:lpstr>Data analytics Journey Map</vt:lpstr>
      <vt:lpstr>Python</vt:lpstr>
      <vt:lpstr>Demand for Python</vt:lpstr>
      <vt:lpstr>Top Data Science Tools</vt:lpstr>
      <vt:lpstr>PowerPoint Presentation</vt:lpstr>
      <vt:lpstr>Python Applications</vt:lpstr>
      <vt:lpstr>PowerPoint Presentation</vt:lpstr>
      <vt:lpstr>Python pros/cons</vt:lpstr>
      <vt:lpstr>Tools to learn Python</vt:lpstr>
      <vt:lpstr>Design of Python</vt:lpstr>
      <vt:lpstr>Words of Wisdom</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sridhar.palle@outlook.com</cp:lastModifiedBy>
  <cp:revision>373</cp:revision>
  <cp:lastPrinted>2015-10-22T02:51:15Z</cp:lastPrinted>
  <dcterms:created xsi:type="dcterms:W3CDTF">2015-09-29T15:54:55Z</dcterms:created>
  <dcterms:modified xsi:type="dcterms:W3CDTF">2019-03-13T21:19:24Z</dcterms:modified>
</cp:coreProperties>
</file>