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0"/>
  </p:notesMasterIdLst>
  <p:sldIdLst>
    <p:sldId id="371" r:id="rId3"/>
    <p:sldId id="360" r:id="rId4"/>
    <p:sldId id="373" r:id="rId5"/>
    <p:sldId id="372" r:id="rId6"/>
    <p:sldId id="374" r:id="rId7"/>
    <p:sldId id="375" r:id="rId8"/>
    <p:sldId id="51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B01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1" autoAdjust="0"/>
    <p:restoredTop sz="79412" autoAdjust="0"/>
  </p:normalViewPr>
  <p:slideViewPr>
    <p:cSldViewPr>
      <p:cViewPr varScale="1">
        <p:scale>
          <a:sx n="57" d="100"/>
          <a:sy n="57" d="100"/>
        </p:scale>
        <p:origin x="112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4/9/2019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r>
              <a:rPr lang="en-US" dirty="0"/>
              <a:t>A vast majority of business data are stored in text documents that are virtually unstructured. According to a study by Merrill Lynch and Gartner, 85 to 90 percent of all corporate data are captured and stored in some sort of unstructured form (McKnight, 2005).The same study also stated that this unstructured data are doubling in size every</a:t>
            </a:r>
          </a:p>
          <a:p>
            <a:r>
              <a:rPr lang="en-US" dirty="0"/>
              <a:t>18 months. Because knowledge is power in today’s business world, and knowledge is derived from data and information, businesses that effectively and efficiently tap into their</a:t>
            </a:r>
          </a:p>
          <a:p>
            <a:r>
              <a:rPr lang="en-US" dirty="0"/>
              <a:t>text data sources will have the necessary knowledge to make better decisions, leading to a competitive advantage over those businesses that lag behind.</a:t>
            </a:r>
          </a:p>
        </p:txBody>
      </p:sp>
      <p:sp>
        <p:nvSpPr>
          <p:cNvPr id="26627" name="Slide Number Placeholder 3"/>
          <p:cNvSpPr>
            <a:spLocks noGrp="1"/>
          </p:cNvSpPr>
          <p:nvPr>
            <p:ph type="sldNum" sz="quarter" idx="5"/>
          </p:nvPr>
        </p:nvSpPr>
        <p:spPr>
          <a:noFill/>
        </p:spPr>
        <p:txBody>
          <a:bodyPr/>
          <a:lstStyle/>
          <a:p>
            <a:fld id="{FC886572-81CB-4996-9F79-DB59F11413EE}" type="slidenum">
              <a:rPr lang="en-US" smtClean="0">
                <a:cs typeface="Arial" charset="0"/>
              </a:rPr>
              <a:pPr/>
              <a:t>2</a:t>
            </a:fld>
            <a:endParaRPr lang="en-US">
              <a:cs typeface="Arial" charset="0"/>
            </a:endParaRPr>
          </a:p>
        </p:txBody>
      </p:sp>
    </p:spTree>
    <p:extLst>
      <p:ext uri="{BB962C8B-B14F-4D97-AF65-F5344CB8AC3E}">
        <p14:creationId xmlns:p14="http://schemas.microsoft.com/office/powerpoint/2010/main" val="342040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endParaRPr lang="en-US"/>
          </a:p>
        </p:txBody>
      </p:sp>
      <p:sp>
        <p:nvSpPr>
          <p:cNvPr id="51203" name="Slide Number Placeholder 3"/>
          <p:cNvSpPr>
            <a:spLocks noGrp="1"/>
          </p:cNvSpPr>
          <p:nvPr>
            <p:ph type="sldNum" sz="quarter" idx="5"/>
          </p:nvPr>
        </p:nvSpPr>
        <p:spPr>
          <a:noFill/>
        </p:spPr>
        <p:txBody>
          <a:bodyPr/>
          <a:lstStyle/>
          <a:p>
            <a:fld id="{239CD6B8-F520-41CF-8CEC-71BD42CA96AE}" type="slidenum">
              <a:rPr lang="en-US" smtClean="0">
                <a:cs typeface="Arial" charset="0"/>
              </a:rPr>
              <a:pPr/>
              <a:t>3</a:t>
            </a:fld>
            <a:endParaRPr lang="en-US">
              <a:cs typeface="Arial" charset="0"/>
            </a:endParaRPr>
          </a:p>
        </p:txBody>
      </p:sp>
    </p:spTree>
    <p:extLst>
      <p:ext uri="{BB962C8B-B14F-4D97-AF65-F5344CB8AC3E}">
        <p14:creationId xmlns:p14="http://schemas.microsoft.com/office/powerpoint/2010/main" val="370854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JeffBezos" TargetMode="External"/><Relationship Id="rId2" Type="http://schemas.openxmlformats.org/officeDocument/2006/relationships/hyperlink" Target="https://twitter.com/amazo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1600201"/>
            <a:ext cx="4572000" cy="4315570"/>
          </a:xfrm>
        </p:spPr>
        <p:txBody>
          <a:bodyPr/>
          <a:lstStyle/>
          <a:p>
            <a:pPr marL="0" indent="0">
              <a:buNone/>
            </a:pPr>
            <a:r>
              <a:rPr lang="en-US" sz="4000" b="1" dirty="0"/>
              <a:t>Text Mining with Python</a:t>
            </a:r>
          </a:p>
          <a:p>
            <a:pPr marL="0" indent="0">
              <a:buNone/>
            </a:pPr>
            <a:endParaRPr lang="en-US" dirty="0"/>
          </a:p>
          <a:p>
            <a:pPr marL="0" indent="0">
              <a:buNone/>
            </a:pPr>
            <a:r>
              <a:rPr lang="en-US" sz="2400" b="1" dirty="0"/>
              <a:t>Sridhar Palle, Ph.D.</a:t>
            </a:r>
          </a:p>
        </p:txBody>
      </p:sp>
      <p:pic>
        <p:nvPicPr>
          <p:cNvPr id="4" name="Picture 3"/>
          <p:cNvPicPr>
            <a:picLocks noChangeAspect="1"/>
          </p:cNvPicPr>
          <p:nvPr/>
        </p:nvPicPr>
        <p:blipFill>
          <a:blip r:embed="rId2"/>
          <a:stretch>
            <a:fillRect/>
          </a:stretch>
        </p:blipFill>
        <p:spPr>
          <a:xfrm>
            <a:off x="0" y="0"/>
            <a:ext cx="3733800" cy="6858000"/>
          </a:xfrm>
          <a:prstGeom prst="rect">
            <a:avLst/>
          </a:prstGeom>
        </p:spPr>
      </p:pic>
      <p:pic>
        <p:nvPicPr>
          <p:cNvPr id="6" name="Picture 5"/>
          <p:cNvPicPr>
            <a:picLocks noChangeAspect="1"/>
          </p:cNvPicPr>
          <p:nvPr/>
        </p:nvPicPr>
        <p:blipFill>
          <a:blip r:embed="rId3"/>
          <a:stretch>
            <a:fillRect/>
          </a:stretch>
        </p:blipFill>
        <p:spPr>
          <a:xfrm>
            <a:off x="4343400" y="5016904"/>
            <a:ext cx="2691000" cy="898867"/>
          </a:xfrm>
          <a:prstGeom prst="rect">
            <a:avLst/>
          </a:prstGeom>
        </p:spPr>
      </p:pic>
    </p:spTree>
    <p:extLst>
      <p:ext uri="{BB962C8B-B14F-4D97-AF65-F5344CB8AC3E}">
        <p14:creationId xmlns:p14="http://schemas.microsoft.com/office/powerpoint/2010/main" val="252208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845" y="76200"/>
            <a:ext cx="8229600" cy="421131"/>
          </a:xfrm>
        </p:spPr>
        <p:txBody>
          <a:bodyPr>
            <a:noAutofit/>
          </a:bodyPr>
          <a:lstStyle/>
          <a:p>
            <a:pPr eaLnBrk="1" hangingPunct="1">
              <a:defRPr/>
            </a:pPr>
            <a:r>
              <a:rPr lang="en-US" sz="3600" dirty="0"/>
              <a:t>Why Text Mining?</a:t>
            </a:r>
          </a:p>
        </p:txBody>
      </p:sp>
      <p:sp>
        <p:nvSpPr>
          <p:cNvPr id="25602" name="Content Placeholder 2"/>
          <p:cNvSpPr>
            <a:spLocks noGrp="1"/>
          </p:cNvSpPr>
          <p:nvPr>
            <p:ph idx="1"/>
          </p:nvPr>
        </p:nvSpPr>
        <p:spPr>
          <a:xfrm>
            <a:off x="76200" y="685800"/>
            <a:ext cx="5410200" cy="5638800"/>
          </a:xfrm>
        </p:spPr>
        <p:txBody>
          <a:bodyPr>
            <a:normAutofit fontScale="92500" lnSpcReduction="20000"/>
          </a:bodyPr>
          <a:lstStyle/>
          <a:p>
            <a:pPr eaLnBrk="1" hangingPunct="1"/>
            <a:r>
              <a:rPr lang="en-US" sz="1800" dirty="0"/>
              <a:t>Majority of  worlds data is in unstructured form (most of which is text) (Merrill Lynch and Gartner study)</a:t>
            </a:r>
          </a:p>
          <a:p>
            <a:pPr eaLnBrk="1" hangingPunct="1"/>
            <a:endParaRPr lang="en-US" sz="1800" dirty="0"/>
          </a:p>
          <a:p>
            <a:pPr eaLnBrk="1" hangingPunct="1"/>
            <a:r>
              <a:rPr lang="en-US" sz="1800" dirty="0"/>
              <a:t>Unstructured corporate data is doubling in</a:t>
            </a:r>
          </a:p>
          <a:p>
            <a:pPr marL="0" indent="0" eaLnBrk="1" hangingPunct="1">
              <a:buNone/>
            </a:pPr>
            <a:r>
              <a:rPr lang="en-US" sz="1800" dirty="0"/>
              <a:t>     size every 18 months. Ex: 500 million tweets/day</a:t>
            </a:r>
          </a:p>
          <a:p>
            <a:pPr marL="0" indent="0" eaLnBrk="1" hangingPunct="1">
              <a:buNone/>
            </a:pPr>
            <a:endParaRPr lang="en-US" sz="1800" dirty="0"/>
          </a:p>
          <a:p>
            <a:r>
              <a:rPr lang="en-US" sz="1800" dirty="0"/>
              <a:t>If all the data in the world was equivalent to water on earth, then textual data is like the ocean, making up a majority of the volume (Siegel 2013)</a:t>
            </a:r>
          </a:p>
          <a:p>
            <a:pPr marL="0" indent="0" eaLnBrk="1" hangingPunct="1">
              <a:buNone/>
            </a:pPr>
            <a:endParaRPr lang="en-US" sz="1800" dirty="0"/>
          </a:p>
          <a:p>
            <a:r>
              <a:rPr lang="en-US" sz="1800" dirty="0"/>
              <a:t>So what exactly is text mining</a:t>
            </a:r>
          </a:p>
          <a:p>
            <a:pPr lvl="1"/>
            <a:r>
              <a:rPr lang="en-US" sz="1800" dirty="0"/>
              <a:t>A process of analyzing vast collections of textual documents to extract key concepts, themes, hidden trends, and make predictions</a:t>
            </a:r>
          </a:p>
          <a:p>
            <a:pPr marL="457200" lvl="1" indent="0">
              <a:buNone/>
            </a:pPr>
            <a:endParaRPr lang="en-US" sz="1800" dirty="0"/>
          </a:p>
          <a:p>
            <a:pPr lvl="1"/>
            <a:r>
              <a:rPr lang="en-US" sz="1800" dirty="0"/>
              <a:t>Better fits the “mining” metaphor in data mining. Separate valuable key words from a mass of other words.</a:t>
            </a:r>
          </a:p>
          <a:p>
            <a:pPr eaLnBrk="1" hangingPunct="1"/>
            <a:endParaRPr lang="en-US" sz="1800" dirty="0"/>
          </a:p>
          <a:p>
            <a:pPr eaLnBrk="1" hangingPunct="1"/>
            <a:r>
              <a:rPr lang="en-US" sz="1800" dirty="0"/>
              <a:t>Generating actionable intelligence from textual data is of paramount importance for a variety of industries and applications (Ex: Facebook)</a:t>
            </a:r>
          </a:p>
          <a:p>
            <a:pPr marL="0" indent="0" eaLnBrk="1" hangingPunct="1">
              <a:buNone/>
            </a:pPr>
            <a:endParaRPr lang="en-US" sz="1800" dirty="0"/>
          </a:p>
        </p:txBody>
      </p:sp>
      <p:pic>
        <p:nvPicPr>
          <p:cNvPr id="1028" name="Picture 4" descr="Image result for 80% data is unstructu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564" y="702733"/>
            <a:ext cx="329437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ructured vs Unstructured Data: Exploring an Untapped Data Reserve">
            <a:extLst>
              <a:ext uri="{FF2B5EF4-FFF2-40B4-BE49-F238E27FC236}">
                <a16:creationId xmlns:a16="http://schemas.microsoft.com/office/drawing/2014/main" id="{012F9621-4718-46FF-B4E3-D31AF1F16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809999"/>
            <a:ext cx="3473870" cy="22797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2C583F-130E-4BB4-B920-F60EB7CE8BB1}"/>
              </a:ext>
            </a:extLst>
          </p:cNvPr>
          <p:cNvSpPr txBox="1"/>
          <p:nvPr/>
        </p:nvSpPr>
        <p:spPr>
          <a:xfrm>
            <a:off x="7223335" y="6121400"/>
            <a:ext cx="1658787" cy="276999"/>
          </a:xfrm>
          <a:prstGeom prst="rect">
            <a:avLst/>
          </a:prstGeom>
          <a:noFill/>
        </p:spPr>
        <p:txBody>
          <a:bodyPr wrap="none" rtlCol="0">
            <a:spAutoFit/>
          </a:bodyPr>
          <a:lstStyle/>
          <a:p>
            <a:r>
              <a:rPr lang="en-US" sz="1200" i="1" dirty="0"/>
              <a:t>Source: blog.aliyen.com</a:t>
            </a:r>
          </a:p>
        </p:txBody>
      </p:sp>
    </p:spTree>
    <p:extLst>
      <p:ext uri="{BB962C8B-B14F-4D97-AF65-F5344CB8AC3E}">
        <p14:creationId xmlns:p14="http://schemas.microsoft.com/office/powerpoint/2010/main" val="369618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092"/>
            <a:ext cx="8229600" cy="563562"/>
          </a:xfrm>
        </p:spPr>
        <p:txBody>
          <a:bodyPr>
            <a:normAutofit fontScale="90000"/>
          </a:bodyPr>
          <a:lstStyle/>
          <a:p>
            <a:pPr eaLnBrk="1" hangingPunct="1">
              <a:defRPr/>
            </a:pPr>
            <a:r>
              <a:rPr lang="en-US" dirty="0"/>
              <a:t>Text Mining Applications</a:t>
            </a:r>
          </a:p>
        </p:txBody>
      </p:sp>
      <p:sp>
        <p:nvSpPr>
          <p:cNvPr id="50178" name="Content Placeholder 2"/>
          <p:cNvSpPr>
            <a:spLocks noGrp="1"/>
          </p:cNvSpPr>
          <p:nvPr>
            <p:ph idx="1"/>
          </p:nvPr>
        </p:nvSpPr>
        <p:spPr>
          <a:xfrm>
            <a:off x="457200" y="1143000"/>
            <a:ext cx="8497888" cy="5105400"/>
          </a:xfrm>
        </p:spPr>
        <p:txBody>
          <a:bodyPr>
            <a:normAutofit fontScale="62500" lnSpcReduction="20000"/>
          </a:bodyPr>
          <a:lstStyle/>
          <a:p>
            <a:pPr eaLnBrk="1" hangingPunct="1"/>
            <a:r>
              <a:rPr lang="en-US" sz="2800" dirty="0"/>
              <a:t>Sentiment Analysis </a:t>
            </a:r>
          </a:p>
          <a:p>
            <a:pPr lvl="1"/>
            <a:r>
              <a:rPr lang="en-US" sz="2400" dirty="0"/>
              <a:t>Ex: analyzing tweets for brand sentiment</a:t>
            </a:r>
          </a:p>
          <a:p>
            <a:pPr eaLnBrk="1" hangingPunct="1"/>
            <a:endParaRPr lang="en-US" sz="2800" dirty="0"/>
          </a:p>
          <a:p>
            <a:pPr eaLnBrk="1" hangingPunct="1"/>
            <a:r>
              <a:rPr lang="en-US" sz="2800" dirty="0"/>
              <a:t>Spam filtering, event detection in emails</a:t>
            </a:r>
          </a:p>
          <a:p>
            <a:pPr eaLnBrk="1" hangingPunct="1"/>
            <a:endParaRPr lang="en-US" sz="2800" dirty="0"/>
          </a:p>
          <a:p>
            <a:pPr eaLnBrk="1" hangingPunct="1"/>
            <a:r>
              <a:rPr lang="en-US" sz="2800" dirty="0"/>
              <a:t>Ediscovery problem in Litigation</a:t>
            </a:r>
          </a:p>
          <a:p>
            <a:pPr eaLnBrk="1" hangingPunct="1"/>
            <a:endParaRPr lang="en-US" sz="2800" dirty="0"/>
          </a:p>
          <a:p>
            <a:pPr eaLnBrk="1" hangingPunct="1"/>
            <a:r>
              <a:rPr lang="en-US" sz="2800" dirty="0"/>
              <a:t>Marketing applications</a:t>
            </a:r>
          </a:p>
          <a:p>
            <a:pPr lvl="1" eaLnBrk="1" hangingPunct="1"/>
            <a:r>
              <a:rPr lang="en-US" sz="2400" dirty="0"/>
              <a:t>Enables better CRM</a:t>
            </a:r>
          </a:p>
          <a:p>
            <a:pPr lvl="1" eaLnBrk="1" hangingPunct="1"/>
            <a:endParaRPr lang="en-US" sz="2400" dirty="0"/>
          </a:p>
          <a:p>
            <a:pPr eaLnBrk="1" hangingPunct="1"/>
            <a:r>
              <a:rPr lang="en-US" sz="2800" dirty="0"/>
              <a:t>Security applications</a:t>
            </a:r>
          </a:p>
          <a:p>
            <a:pPr lvl="1" eaLnBrk="1" hangingPunct="1"/>
            <a:r>
              <a:rPr lang="en-US" sz="2400" dirty="0"/>
              <a:t>Deception detection </a:t>
            </a:r>
          </a:p>
          <a:p>
            <a:pPr marL="457200" lvl="1" indent="0" eaLnBrk="1" hangingPunct="1">
              <a:buNone/>
            </a:pPr>
            <a:endParaRPr lang="en-US" sz="2400" dirty="0"/>
          </a:p>
          <a:p>
            <a:pPr eaLnBrk="1" hangingPunct="1"/>
            <a:r>
              <a:rPr lang="en-US" sz="2800" dirty="0"/>
              <a:t>Medicine and biology</a:t>
            </a:r>
          </a:p>
          <a:p>
            <a:pPr lvl="1" eaLnBrk="1" hangingPunct="1"/>
            <a:r>
              <a:rPr lang="en-US" sz="2400" dirty="0"/>
              <a:t>Analyzing clinical reports</a:t>
            </a:r>
          </a:p>
          <a:p>
            <a:pPr lvl="1" eaLnBrk="1" hangingPunct="1"/>
            <a:endParaRPr lang="en-US" sz="2400" dirty="0"/>
          </a:p>
          <a:p>
            <a:pPr eaLnBrk="1" hangingPunct="1"/>
            <a:r>
              <a:rPr lang="en-US" sz="2800" dirty="0"/>
              <a:t>Academic applications</a:t>
            </a:r>
          </a:p>
          <a:p>
            <a:pPr lvl="1" eaLnBrk="1" hangingPunct="1"/>
            <a:r>
              <a:rPr lang="en-US" sz="2400" dirty="0"/>
              <a:t>Journal reviews</a:t>
            </a:r>
          </a:p>
          <a:p>
            <a:pPr lvl="1"/>
            <a:r>
              <a:rPr lang="en-US" sz="2400" dirty="0"/>
              <a:t>Research stream analysis</a:t>
            </a:r>
          </a:p>
          <a:p>
            <a:pPr marL="457200" lvl="1" indent="0" eaLnBrk="1" hangingPunct="1">
              <a:buNone/>
            </a:pPr>
            <a:endParaRPr lang="en-US" sz="2400" dirty="0"/>
          </a:p>
        </p:txBody>
      </p:sp>
      <p:pic>
        <p:nvPicPr>
          <p:cNvPr id="4" name="Picture 3"/>
          <p:cNvPicPr>
            <a:picLocks noChangeAspect="1"/>
          </p:cNvPicPr>
          <p:nvPr/>
        </p:nvPicPr>
        <p:blipFill>
          <a:blip r:embed="rId3"/>
          <a:stretch>
            <a:fillRect/>
          </a:stretch>
        </p:blipFill>
        <p:spPr>
          <a:xfrm>
            <a:off x="4495800" y="2754451"/>
            <a:ext cx="4423937" cy="3646349"/>
          </a:xfrm>
          <a:prstGeom prst="rect">
            <a:avLst/>
          </a:prstGeom>
        </p:spPr>
      </p:pic>
      <p:pic>
        <p:nvPicPr>
          <p:cNvPr id="2054" name="Picture 6" descr="Image result for sentiment analys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648652"/>
            <a:ext cx="3163888"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24728" y="2477452"/>
            <a:ext cx="1319272" cy="276999"/>
          </a:xfrm>
          <a:prstGeom prst="rect">
            <a:avLst/>
          </a:prstGeom>
          <a:noFill/>
        </p:spPr>
        <p:txBody>
          <a:bodyPr wrap="none" rtlCol="0">
            <a:spAutoFit/>
          </a:bodyPr>
          <a:lstStyle/>
          <a:p>
            <a:r>
              <a:rPr lang="en-US" sz="1200" i="1" dirty="0"/>
              <a:t>Source: </a:t>
            </a:r>
            <a:r>
              <a:rPr lang="en-US" sz="1200" i="1" dirty="0" err="1"/>
              <a:t>kdnuggets</a:t>
            </a:r>
            <a:endParaRPr lang="en-US" sz="1200" i="1" dirty="0"/>
          </a:p>
        </p:txBody>
      </p:sp>
    </p:spTree>
    <p:extLst>
      <p:ext uri="{BB962C8B-B14F-4D97-AF65-F5344CB8AC3E}">
        <p14:creationId xmlns:p14="http://schemas.microsoft.com/office/powerpoint/2010/main" val="114951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Text Mining Process</a:t>
            </a:r>
          </a:p>
        </p:txBody>
      </p:sp>
      <p:sp>
        <p:nvSpPr>
          <p:cNvPr id="5" name="Rectangle 4"/>
          <p:cNvSpPr/>
          <p:nvPr/>
        </p:nvSpPr>
        <p:spPr>
          <a:xfrm>
            <a:off x="685800" y="2362200"/>
            <a:ext cx="1905000" cy="1371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Raw Unstructured data from websites, emails, tweets, journals</a:t>
            </a:r>
          </a:p>
        </p:txBody>
      </p:sp>
      <p:sp>
        <p:nvSpPr>
          <p:cNvPr id="6" name="Rectangle 5"/>
          <p:cNvSpPr/>
          <p:nvPr/>
        </p:nvSpPr>
        <p:spPr>
          <a:xfrm>
            <a:off x="685800" y="16002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Collect Data</a:t>
            </a:r>
          </a:p>
        </p:txBody>
      </p:sp>
      <p:sp>
        <p:nvSpPr>
          <p:cNvPr id="7" name="Rectangle 6"/>
          <p:cNvSpPr/>
          <p:nvPr/>
        </p:nvSpPr>
        <p:spPr>
          <a:xfrm>
            <a:off x="3543300" y="3581400"/>
            <a:ext cx="1905000" cy="1371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Convert to a structured format</a:t>
            </a:r>
          </a:p>
        </p:txBody>
      </p:sp>
      <p:sp>
        <p:nvSpPr>
          <p:cNvPr id="8" name="Rectangle 7"/>
          <p:cNvSpPr/>
          <p:nvPr/>
        </p:nvSpPr>
        <p:spPr>
          <a:xfrm>
            <a:off x="3543300" y="28194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Preprocess Data</a:t>
            </a:r>
          </a:p>
        </p:txBody>
      </p:sp>
      <p:sp>
        <p:nvSpPr>
          <p:cNvPr id="9" name="Rectangle 8"/>
          <p:cNvSpPr/>
          <p:nvPr/>
        </p:nvSpPr>
        <p:spPr>
          <a:xfrm>
            <a:off x="6324600" y="4190999"/>
            <a:ext cx="1905000" cy="18771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Apply standard descriptive or predictive analytics techniques such as clustering, classification etc.  </a:t>
            </a:r>
          </a:p>
        </p:txBody>
      </p:sp>
      <p:sp>
        <p:nvSpPr>
          <p:cNvPr id="10" name="Rectangle 9"/>
          <p:cNvSpPr/>
          <p:nvPr/>
        </p:nvSpPr>
        <p:spPr>
          <a:xfrm>
            <a:off x="6324600" y="3429000"/>
            <a:ext cx="19050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Analyze Data</a:t>
            </a:r>
          </a:p>
        </p:txBody>
      </p:sp>
      <p:sp>
        <p:nvSpPr>
          <p:cNvPr id="13" name="Right Arrow 12"/>
          <p:cNvSpPr/>
          <p:nvPr/>
        </p:nvSpPr>
        <p:spPr>
          <a:xfrm>
            <a:off x="2590800" y="3276600"/>
            <a:ext cx="9525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5448300" y="4190999"/>
            <a:ext cx="876300" cy="3048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19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26960"/>
            <a:ext cx="8991600" cy="4848971"/>
          </a:xfrm>
        </p:spPr>
        <p:txBody>
          <a:bodyPr/>
          <a:lstStyle/>
          <a:p>
            <a:r>
              <a:rPr lang="en-US" sz="2600" dirty="0"/>
              <a:t>Step 1: Collect Data</a:t>
            </a:r>
          </a:p>
          <a:p>
            <a:endParaRPr lang="en-US" dirty="0"/>
          </a:p>
        </p:txBody>
      </p:sp>
      <p:sp>
        <p:nvSpPr>
          <p:cNvPr id="4" name="Title 1"/>
          <p:cNvSpPr>
            <a:spLocks noGrp="1"/>
          </p:cNvSpPr>
          <p:nvPr>
            <p:ph type="title"/>
          </p:nvPr>
        </p:nvSpPr>
        <p:spPr>
          <a:xfrm>
            <a:off x="457200" y="152400"/>
            <a:ext cx="8229600" cy="563562"/>
          </a:xfrm>
        </p:spPr>
        <p:txBody>
          <a:bodyPr>
            <a:normAutofit fontScale="90000"/>
          </a:bodyPr>
          <a:lstStyle/>
          <a:p>
            <a:r>
              <a:rPr lang="en-US" dirty="0"/>
              <a:t>Text Mining Process</a:t>
            </a:r>
          </a:p>
        </p:txBody>
      </p:sp>
      <p:graphicFrame>
        <p:nvGraphicFramePr>
          <p:cNvPr id="5" name="Table 4"/>
          <p:cNvGraphicFramePr>
            <a:graphicFrameLocks noGrp="1"/>
          </p:cNvGraphicFramePr>
          <p:nvPr>
            <p:extLst>
              <p:ext uri="{D42A27DB-BD31-4B8C-83A1-F6EECF244321}">
                <p14:modId xmlns:p14="http://schemas.microsoft.com/office/powerpoint/2010/main" val="3538336877"/>
              </p:ext>
            </p:extLst>
          </p:nvPr>
        </p:nvGraphicFramePr>
        <p:xfrm>
          <a:off x="76200" y="1143000"/>
          <a:ext cx="8991600" cy="5181601"/>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4058247077"/>
                    </a:ext>
                  </a:extLst>
                </a:gridCol>
                <a:gridCol w="8001000">
                  <a:extLst>
                    <a:ext uri="{9D8B030D-6E8A-4147-A177-3AD203B41FA5}">
                      <a16:colId xmlns:a16="http://schemas.microsoft.com/office/drawing/2014/main" val="2075726350"/>
                    </a:ext>
                  </a:extLst>
                </a:gridCol>
              </a:tblGrid>
              <a:tr h="520435">
                <a:tc>
                  <a:txBody>
                    <a:bodyPr/>
                    <a:lstStyle/>
                    <a:p>
                      <a:r>
                        <a:rPr lang="en-US" sz="1700" dirty="0"/>
                        <a:t>Index</a:t>
                      </a:r>
                    </a:p>
                  </a:txBody>
                  <a:tcPr/>
                </a:tc>
                <a:tc>
                  <a:txBody>
                    <a:bodyPr/>
                    <a:lstStyle/>
                    <a:p>
                      <a:r>
                        <a:rPr lang="en-US" sz="1700" dirty="0"/>
                        <a:t>Document (tweet, email, article, webpage </a:t>
                      </a:r>
                      <a:r>
                        <a:rPr lang="en-US" sz="1700" dirty="0" err="1"/>
                        <a:t>etc</a:t>
                      </a:r>
                      <a:r>
                        <a:rPr lang="en-US" sz="1700" dirty="0"/>
                        <a:t>)</a:t>
                      </a:r>
                    </a:p>
                  </a:txBody>
                  <a:tcPr/>
                </a:tc>
                <a:extLst>
                  <a:ext uri="{0D108BD9-81ED-4DB2-BD59-A6C34878D82A}">
                    <a16:rowId xmlns:a16="http://schemas.microsoft.com/office/drawing/2014/main" val="1397205525"/>
                  </a:ext>
                </a:extLst>
              </a:tr>
              <a:tr h="1091600">
                <a:tc>
                  <a:txBody>
                    <a:bodyPr/>
                    <a:lstStyle/>
                    <a:p>
                      <a:r>
                        <a:rPr lang="en-US" sz="1600" dirty="0"/>
                        <a:t>1</a:t>
                      </a:r>
                    </a:p>
                  </a:txBody>
                  <a:tcPr/>
                </a:tc>
                <a:tc>
                  <a:txBody>
                    <a:bodyPr/>
                    <a:lstStyle/>
                    <a:p>
                      <a:r>
                        <a:rPr lang="en-US" sz="1600" b="0" i="0" kern="1200" dirty="0">
                          <a:solidFill>
                            <a:schemeClr val="dk1"/>
                          </a:solidFill>
                          <a:effectLst/>
                          <a:latin typeface="+mn-lt"/>
                          <a:ea typeface="+mn-ea"/>
                          <a:cs typeface="+mn-cs"/>
                        </a:rPr>
                        <a:t>I promise that I didn't just sign up to Amazon Prime Video just so I didn't have to get out of bed to put on a different DVD I would never do such a thing </a:t>
                      </a:r>
                      <a:endParaRPr lang="en-US" sz="1600" dirty="0"/>
                    </a:p>
                  </a:txBody>
                  <a:tcPr/>
                </a:tc>
                <a:extLst>
                  <a:ext uri="{0D108BD9-81ED-4DB2-BD59-A6C34878D82A}">
                    <a16:rowId xmlns:a16="http://schemas.microsoft.com/office/drawing/2014/main" val="1613799462"/>
                  </a:ext>
                </a:extLst>
              </a:tr>
              <a:tr h="587784">
                <a:tc>
                  <a:txBody>
                    <a:bodyPr/>
                    <a:lstStyle/>
                    <a:p>
                      <a:r>
                        <a:rPr lang="en-US" sz="1600" dirty="0"/>
                        <a:t>2</a:t>
                      </a:r>
                    </a:p>
                  </a:txBody>
                  <a:tcPr/>
                </a:tc>
                <a:tc>
                  <a:txBody>
                    <a:bodyPr/>
                    <a:lstStyle/>
                    <a:p>
                      <a:r>
                        <a:rPr lang="en-US" sz="1600" b="0" i="0" kern="1200" dirty="0">
                          <a:solidFill>
                            <a:schemeClr val="dk1"/>
                          </a:solidFill>
                          <a:effectLst/>
                          <a:latin typeface="+mn-lt"/>
                          <a:ea typeface="+mn-ea"/>
                          <a:cs typeface="+mn-cs"/>
                        </a:rPr>
                        <a:t>Watch out, online retailers. This is just how big Amazon is becoming:</a:t>
                      </a:r>
                      <a:endParaRPr lang="en-US" sz="1600" dirty="0"/>
                    </a:p>
                  </a:txBody>
                  <a:tcPr/>
                </a:tc>
                <a:extLst>
                  <a:ext uri="{0D108BD9-81ED-4DB2-BD59-A6C34878D82A}">
                    <a16:rowId xmlns:a16="http://schemas.microsoft.com/office/drawing/2014/main" val="4283748256"/>
                  </a:ext>
                </a:extLst>
              </a:tr>
              <a:tr h="966521">
                <a:tc>
                  <a:txBody>
                    <a:bodyPr/>
                    <a:lstStyle/>
                    <a:p>
                      <a:r>
                        <a:rPr lang="en-US" sz="1600" dirty="0"/>
                        <a:t>3</a:t>
                      </a:r>
                    </a:p>
                  </a:txBody>
                  <a:tcPr/>
                </a:tc>
                <a:tc>
                  <a:txBody>
                    <a:bodyPr/>
                    <a:lstStyle/>
                    <a:p>
                      <a:r>
                        <a:rPr lang="en-US" sz="1600" b="0" i="0" kern="1200" dirty="0">
                          <a:solidFill>
                            <a:schemeClr val="dk1"/>
                          </a:solidFill>
                          <a:effectLst/>
                          <a:latin typeface="+mn-lt"/>
                          <a:ea typeface="+mn-ea"/>
                          <a:cs typeface="+mn-cs"/>
                        </a:rPr>
                        <a:t>Amazon Prime Day will last 36 hours this year. As if they haven’t already disrupted enough industries they are now going after time.</a:t>
                      </a:r>
                      <a:endParaRPr lang="en-US" sz="1600" dirty="0"/>
                    </a:p>
                  </a:txBody>
                  <a:tcPr/>
                </a:tc>
                <a:extLst>
                  <a:ext uri="{0D108BD9-81ED-4DB2-BD59-A6C34878D82A}">
                    <a16:rowId xmlns:a16="http://schemas.microsoft.com/office/drawing/2014/main" val="2768631124"/>
                  </a:ext>
                </a:extLst>
              </a:tr>
              <a:tr h="335877">
                <a:tc>
                  <a:txBody>
                    <a:bodyPr/>
                    <a:lstStyle/>
                    <a:p>
                      <a:r>
                        <a:rPr lang="en-US" sz="1600" dirty="0"/>
                        <a:t>4</a:t>
                      </a:r>
                    </a:p>
                  </a:txBody>
                  <a:tcPr/>
                </a:tc>
                <a:tc>
                  <a:txBody>
                    <a:bodyPr/>
                    <a:lstStyle/>
                    <a:p>
                      <a:r>
                        <a:rPr lang="en-US" sz="1600" dirty="0"/>
                        <a:t>……</a:t>
                      </a:r>
                    </a:p>
                  </a:txBody>
                  <a:tcPr/>
                </a:tc>
                <a:extLst>
                  <a:ext uri="{0D108BD9-81ED-4DB2-BD59-A6C34878D82A}">
                    <a16:rowId xmlns:a16="http://schemas.microsoft.com/office/drawing/2014/main" val="2353814473"/>
                  </a:ext>
                </a:extLst>
              </a:tr>
              <a:tr h="335877">
                <a:tc>
                  <a:txBody>
                    <a:bodyPr/>
                    <a:lstStyle/>
                    <a:p>
                      <a:r>
                        <a:rPr lang="en-US" sz="1600" dirty="0"/>
                        <a:t>5</a:t>
                      </a:r>
                    </a:p>
                  </a:txBody>
                  <a:tcPr/>
                </a:tc>
                <a:tc>
                  <a:txBody>
                    <a:bodyPr/>
                    <a:lstStyle/>
                    <a:p>
                      <a:r>
                        <a:rPr lang="en-US" sz="1600" dirty="0"/>
                        <a:t>…….</a:t>
                      </a:r>
                    </a:p>
                  </a:txBody>
                  <a:tcPr/>
                </a:tc>
                <a:extLst>
                  <a:ext uri="{0D108BD9-81ED-4DB2-BD59-A6C34878D82A}">
                    <a16:rowId xmlns:a16="http://schemas.microsoft.com/office/drawing/2014/main" val="422094138"/>
                  </a:ext>
                </a:extLst>
              </a:tr>
              <a:tr h="1343507">
                <a:tc>
                  <a:txBody>
                    <a:bodyPr/>
                    <a:lstStyle/>
                    <a:p>
                      <a:r>
                        <a:rPr lang="en-US" sz="1600" dirty="0"/>
                        <a:t>6</a:t>
                      </a:r>
                    </a:p>
                  </a:txBody>
                  <a:tcPr/>
                </a:tc>
                <a:tc>
                  <a:txBody>
                    <a:bodyPr/>
                    <a:lstStyle/>
                    <a:p>
                      <a:r>
                        <a:rPr lang="en-US" sz="1600" b="0" i="0" kern="1200" dirty="0">
                          <a:solidFill>
                            <a:schemeClr val="dk1"/>
                          </a:solidFill>
                          <a:effectLst/>
                          <a:latin typeface="+mn-lt"/>
                          <a:ea typeface="+mn-ea"/>
                          <a:cs typeface="+mn-cs"/>
                        </a:rPr>
                        <a:t>I’m a hypocrite who uses </a:t>
                      </a:r>
                      <a:r>
                        <a:rPr lang="en-US" sz="1600" b="0" i="0" u="none" strike="noStrike" kern="1200" dirty="0">
                          <a:solidFill>
                            <a:schemeClr val="dk1"/>
                          </a:solidFill>
                          <a:effectLst/>
                          <a:latin typeface="+mn-lt"/>
                          <a:ea typeface="+mn-ea"/>
                          <a:cs typeface="+mn-cs"/>
                          <a:hlinkClick r:id="rId2"/>
                        </a:rPr>
                        <a:t>@amazon</a:t>
                      </a:r>
                      <a:r>
                        <a:rPr lang="en-US" sz="1600" b="0" i="0" kern="1200" dirty="0">
                          <a:solidFill>
                            <a:schemeClr val="dk1"/>
                          </a:solidFill>
                          <a:effectLst/>
                          <a:latin typeface="+mn-lt"/>
                          <a:ea typeface="+mn-ea"/>
                          <a:cs typeface="+mn-cs"/>
                        </a:rPr>
                        <a:t> but reading about exploiting people beyond their breaking point &amp; destroying local economies so </a:t>
                      </a:r>
                      <a:r>
                        <a:rPr lang="en-US" sz="1600" b="0" i="0" u="none" strike="noStrike" kern="1200" dirty="0">
                          <a:solidFill>
                            <a:schemeClr val="dk1"/>
                          </a:solidFill>
                          <a:effectLst/>
                          <a:latin typeface="+mn-lt"/>
                          <a:ea typeface="+mn-ea"/>
                          <a:cs typeface="+mn-cs"/>
                          <a:hlinkClick r:id="rId3"/>
                        </a:rPr>
                        <a:t>@</a:t>
                      </a:r>
                      <a:r>
                        <a:rPr lang="en-US" sz="1600" b="0" i="0" u="none" strike="noStrike" kern="1200" dirty="0" err="1">
                          <a:solidFill>
                            <a:schemeClr val="dk1"/>
                          </a:solidFill>
                          <a:effectLst/>
                          <a:latin typeface="+mn-lt"/>
                          <a:ea typeface="+mn-ea"/>
                          <a:cs typeface="+mn-cs"/>
                          <a:hlinkClick r:id="rId3"/>
                        </a:rPr>
                        <a:t>JeffBezos</a:t>
                      </a:r>
                      <a:r>
                        <a:rPr lang="en-US" sz="1600" b="0" i="0" kern="1200" dirty="0">
                          <a:solidFill>
                            <a:schemeClr val="dk1"/>
                          </a:solidFill>
                          <a:effectLst/>
                          <a:latin typeface="+mn-lt"/>
                          <a:ea typeface="+mn-ea"/>
                          <a:cs typeface="+mn-cs"/>
                        </a:rPr>
                        <a:t> can become wealthiest person on planet has me re-thinking it</a:t>
                      </a:r>
                      <a:endParaRPr lang="en-US" sz="1600" dirty="0"/>
                    </a:p>
                  </a:txBody>
                  <a:tcPr/>
                </a:tc>
                <a:extLst>
                  <a:ext uri="{0D108BD9-81ED-4DB2-BD59-A6C34878D82A}">
                    <a16:rowId xmlns:a16="http://schemas.microsoft.com/office/drawing/2014/main" val="3754636817"/>
                  </a:ext>
                </a:extLst>
              </a:tr>
            </a:tbl>
          </a:graphicData>
        </a:graphic>
      </p:graphicFrame>
    </p:spTree>
    <p:extLst>
      <p:ext uri="{BB962C8B-B14F-4D97-AF65-F5344CB8AC3E}">
        <p14:creationId xmlns:p14="http://schemas.microsoft.com/office/powerpoint/2010/main" val="325544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57923"/>
          </a:xfrm>
        </p:spPr>
        <p:txBody>
          <a:bodyPr>
            <a:normAutofit fontScale="90000"/>
          </a:bodyPr>
          <a:lstStyle/>
          <a:p>
            <a:r>
              <a:rPr lang="en-US" dirty="0"/>
              <a:t>Text Mining Process</a:t>
            </a:r>
          </a:p>
        </p:txBody>
      </p:sp>
      <p:sp>
        <p:nvSpPr>
          <p:cNvPr id="3" name="Content Placeholder 2"/>
          <p:cNvSpPr>
            <a:spLocks noGrp="1"/>
          </p:cNvSpPr>
          <p:nvPr>
            <p:ph idx="1"/>
          </p:nvPr>
        </p:nvSpPr>
        <p:spPr>
          <a:xfrm>
            <a:off x="0" y="457200"/>
            <a:ext cx="9067800" cy="6019800"/>
          </a:xfrm>
        </p:spPr>
        <p:txBody>
          <a:bodyPr>
            <a:normAutofit fontScale="92500" lnSpcReduction="10000"/>
          </a:bodyPr>
          <a:lstStyle/>
          <a:p>
            <a:r>
              <a:rPr lang="en-US" sz="2400" dirty="0"/>
              <a:t>Step 2 : Preprocess – clean &amp; convert to structured format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Step 3 : Applying clustering or predictive analytics</a:t>
            </a:r>
          </a:p>
        </p:txBody>
      </p:sp>
      <p:graphicFrame>
        <p:nvGraphicFramePr>
          <p:cNvPr id="4" name="Table 3"/>
          <p:cNvGraphicFramePr>
            <a:graphicFrameLocks noGrp="1"/>
          </p:cNvGraphicFramePr>
          <p:nvPr>
            <p:extLst>
              <p:ext uri="{D42A27DB-BD31-4B8C-83A1-F6EECF244321}">
                <p14:modId xmlns:p14="http://schemas.microsoft.com/office/powerpoint/2010/main" val="1522327336"/>
              </p:ext>
            </p:extLst>
          </p:nvPr>
        </p:nvGraphicFramePr>
        <p:xfrm>
          <a:off x="114300" y="1458210"/>
          <a:ext cx="3733800" cy="4495541"/>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773756101"/>
                    </a:ext>
                  </a:extLst>
                </a:gridCol>
              </a:tblGrid>
              <a:tr h="798362">
                <a:tc>
                  <a:txBody>
                    <a:bodyPr/>
                    <a:lstStyle/>
                    <a:p>
                      <a:r>
                        <a:rPr lang="en-US" dirty="0"/>
                        <a:t>Clean up and break down text into structured format</a:t>
                      </a:r>
                    </a:p>
                  </a:txBody>
                  <a:tcPr/>
                </a:tc>
                <a:extLst>
                  <a:ext uri="{0D108BD9-81ED-4DB2-BD59-A6C34878D82A}">
                    <a16:rowId xmlns:a16="http://schemas.microsoft.com/office/drawing/2014/main" val="839377178"/>
                  </a:ext>
                </a:extLst>
              </a:tr>
              <a:tr h="906251">
                <a:tc>
                  <a:txBody>
                    <a:bodyPr/>
                    <a:lstStyle/>
                    <a:p>
                      <a:r>
                        <a:rPr lang="en-US" dirty="0"/>
                        <a:t>1.</a:t>
                      </a:r>
                      <a:r>
                        <a:rPr lang="en-US" baseline="0" dirty="0"/>
                        <a:t> </a:t>
                      </a:r>
                      <a:r>
                        <a:rPr lang="en-US" dirty="0"/>
                        <a:t>Tokenize:</a:t>
                      </a:r>
                      <a:r>
                        <a:rPr lang="en-US" baseline="0" dirty="0"/>
                        <a:t> Break down each document or tweet into words</a:t>
                      </a:r>
                      <a:endParaRPr lang="en-US" dirty="0"/>
                    </a:p>
                  </a:txBody>
                  <a:tcPr/>
                </a:tc>
                <a:extLst>
                  <a:ext uri="{0D108BD9-81ED-4DB2-BD59-A6C34878D82A}">
                    <a16:rowId xmlns:a16="http://schemas.microsoft.com/office/drawing/2014/main" val="1378485706"/>
                  </a:ext>
                </a:extLst>
              </a:tr>
              <a:tr h="798362">
                <a:tc>
                  <a:txBody>
                    <a:bodyPr/>
                    <a:lstStyle/>
                    <a:p>
                      <a:r>
                        <a:rPr lang="en-US" dirty="0"/>
                        <a:t>2.</a:t>
                      </a:r>
                      <a:r>
                        <a:rPr lang="en-US" baseline="0" dirty="0"/>
                        <a:t> Transform Cases: convert to lower or capital case</a:t>
                      </a:r>
                      <a:endParaRPr lang="en-US" dirty="0"/>
                    </a:p>
                  </a:txBody>
                  <a:tcPr/>
                </a:tc>
                <a:extLst>
                  <a:ext uri="{0D108BD9-81ED-4DB2-BD59-A6C34878D82A}">
                    <a16:rowId xmlns:a16="http://schemas.microsoft.com/office/drawing/2014/main" val="285790269"/>
                  </a:ext>
                </a:extLst>
              </a:tr>
              <a:tr h="798362">
                <a:tc>
                  <a:txBody>
                    <a:bodyPr/>
                    <a:lstStyle/>
                    <a:p>
                      <a:r>
                        <a:rPr lang="en-US" dirty="0"/>
                        <a:t>3. Remove stop</a:t>
                      </a:r>
                      <a:r>
                        <a:rPr lang="en-US" baseline="0" dirty="0"/>
                        <a:t> words: ‘a’, ‘or’, ‘is’, ‘are’</a:t>
                      </a:r>
                      <a:endParaRPr lang="en-US" dirty="0"/>
                    </a:p>
                  </a:txBody>
                  <a:tcPr/>
                </a:tc>
                <a:extLst>
                  <a:ext uri="{0D108BD9-81ED-4DB2-BD59-A6C34878D82A}">
                    <a16:rowId xmlns:a16="http://schemas.microsoft.com/office/drawing/2014/main" val="2767521148"/>
                  </a:ext>
                </a:extLst>
              </a:tr>
              <a:tr h="398068">
                <a:tc>
                  <a:txBody>
                    <a:bodyPr/>
                    <a:lstStyle/>
                    <a:p>
                      <a:r>
                        <a:rPr lang="en-US" dirty="0"/>
                        <a:t>4.</a:t>
                      </a:r>
                      <a:r>
                        <a:rPr lang="en-US" baseline="0" dirty="0"/>
                        <a:t> Remove Punctuation: @, . “, /</a:t>
                      </a:r>
                      <a:endParaRPr lang="en-US" dirty="0"/>
                    </a:p>
                  </a:txBody>
                  <a:tcPr/>
                </a:tc>
                <a:extLst>
                  <a:ext uri="{0D108BD9-81ED-4DB2-BD59-A6C34878D82A}">
                    <a16:rowId xmlns:a16="http://schemas.microsoft.com/office/drawing/2014/main" val="2123596014"/>
                  </a:ext>
                </a:extLst>
              </a:tr>
              <a:tr h="398068">
                <a:tc>
                  <a:txBody>
                    <a:bodyPr/>
                    <a:lstStyle/>
                    <a:p>
                      <a:r>
                        <a:rPr lang="en-US" dirty="0"/>
                        <a:t>5.</a:t>
                      </a:r>
                      <a:r>
                        <a:rPr lang="en-US" baseline="0" dirty="0"/>
                        <a:t> Stemming</a:t>
                      </a:r>
                      <a:endParaRPr lang="en-US" dirty="0"/>
                    </a:p>
                  </a:txBody>
                  <a:tcPr/>
                </a:tc>
                <a:extLst>
                  <a:ext uri="{0D108BD9-81ED-4DB2-BD59-A6C34878D82A}">
                    <a16:rowId xmlns:a16="http://schemas.microsoft.com/office/drawing/2014/main" val="867366952"/>
                  </a:ext>
                </a:extLst>
              </a:tr>
              <a:tr h="398068">
                <a:tc>
                  <a:txBody>
                    <a:bodyPr/>
                    <a:lstStyle/>
                    <a:p>
                      <a:r>
                        <a:rPr lang="en-US" dirty="0"/>
                        <a:t>6.</a:t>
                      </a:r>
                      <a:r>
                        <a:rPr lang="en-US" baseline="0" dirty="0"/>
                        <a:t> n-grams</a:t>
                      </a:r>
                      <a:endParaRPr lang="en-US" dirty="0"/>
                    </a:p>
                  </a:txBody>
                  <a:tcPr/>
                </a:tc>
                <a:extLst>
                  <a:ext uri="{0D108BD9-81ED-4DB2-BD59-A6C34878D82A}">
                    <a16:rowId xmlns:a16="http://schemas.microsoft.com/office/drawing/2014/main" val="995775988"/>
                  </a:ext>
                </a:extLst>
              </a:tr>
            </a:tbl>
          </a:graphicData>
        </a:graphic>
      </p:graphicFrame>
      <p:sp>
        <p:nvSpPr>
          <p:cNvPr id="5" name="TextBox 4"/>
          <p:cNvSpPr txBox="1"/>
          <p:nvPr/>
        </p:nvSpPr>
        <p:spPr>
          <a:xfrm>
            <a:off x="-76200" y="904246"/>
            <a:ext cx="9296400" cy="430887"/>
          </a:xfrm>
          <a:prstGeom prst="rect">
            <a:avLst/>
          </a:prstGeom>
          <a:noFill/>
        </p:spPr>
        <p:txBody>
          <a:bodyPr wrap="square" rtlCol="0">
            <a:spAutoFit/>
          </a:bodyPr>
          <a:lstStyle/>
          <a:p>
            <a:pPr marL="342900" indent="-342900">
              <a:buFontTx/>
              <a:buChar char="-"/>
            </a:pPr>
            <a:r>
              <a:rPr lang="en-US" sz="2200" dirty="0"/>
              <a:t>Ex: Bag of Words Method (baseline NLP method): One feature for each word</a:t>
            </a:r>
          </a:p>
        </p:txBody>
      </p:sp>
      <p:graphicFrame>
        <p:nvGraphicFramePr>
          <p:cNvPr id="6" name="Table 5"/>
          <p:cNvGraphicFramePr>
            <a:graphicFrameLocks noGrp="1"/>
          </p:cNvGraphicFramePr>
          <p:nvPr>
            <p:extLst>
              <p:ext uri="{D42A27DB-BD31-4B8C-83A1-F6EECF244321}">
                <p14:modId xmlns:p14="http://schemas.microsoft.com/office/powerpoint/2010/main" val="2926303970"/>
              </p:ext>
            </p:extLst>
          </p:nvPr>
        </p:nvGraphicFramePr>
        <p:xfrm>
          <a:off x="3962400" y="1458211"/>
          <a:ext cx="5105400" cy="4495538"/>
        </p:xfrm>
        <a:graphic>
          <a:graphicData uri="http://schemas.openxmlformats.org/drawingml/2006/table">
            <a:tbl>
              <a:tblPr firstRow="1" bandRow="1">
                <a:tableStyleId>{5C22544A-7EE6-4342-B048-85BDC9FD1C3A}</a:tableStyleId>
              </a:tblPr>
              <a:tblGrid>
                <a:gridCol w="628357">
                  <a:extLst>
                    <a:ext uri="{9D8B030D-6E8A-4147-A177-3AD203B41FA5}">
                      <a16:colId xmlns:a16="http://schemas.microsoft.com/office/drawing/2014/main" val="3977741374"/>
                    </a:ext>
                  </a:extLst>
                </a:gridCol>
                <a:gridCol w="1021080">
                  <a:extLst>
                    <a:ext uri="{9D8B030D-6E8A-4147-A177-3AD203B41FA5}">
                      <a16:colId xmlns:a16="http://schemas.microsoft.com/office/drawing/2014/main" val="3121203203"/>
                    </a:ext>
                  </a:extLst>
                </a:gridCol>
                <a:gridCol w="628357">
                  <a:extLst>
                    <a:ext uri="{9D8B030D-6E8A-4147-A177-3AD203B41FA5}">
                      <a16:colId xmlns:a16="http://schemas.microsoft.com/office/drawing/2014/main" val="2423563348"/>
                    </a:ext>
                  </a:extLst>
                </a:gridCol>
                <a:gridCol w="785446">
                  <a:extLst>
                    <a:ext uri="{9D8B030D-6E8A-4147-A177-3AD203B41FA5}">
                      <a16:colId xmlns:a16="http://schemas.microsoft.com/office/drawing/2014/main" val="3402370797"/>
                    </a:ext>
                  </a:extLst>
                </a:gridCol>
                <a:gridCol w="1127760">
                  <a:extLst>
                    <a:ext uri="{9D8B030D-6E8A-4147-A177-3AD203B41FA5}">
                      <a16:colId xmlns:a16="http://schemas.microsoft.com/office/drawing/2014/main" val="2096419483"/>
                    </a:ext>
                  </a:extLst>
                </a:gridCol>
                <a:gridCol w="600222">
                  <a:extLst>
                    <a:ext uri="{9D8B030D-6E8A-4147-A177-3AD203B41FA5}">
                      <a16:colId xmlns:a16="http://schemas.microsoft.com/office/drawing/2014/main" val="2189460376"/>
                    </a:ext>
                  </a:extLst>
                </a:gridCol>
                <a:gridCol w="314178">
                  <a:extLst>
                    <a:ext uri="{9D8B030D-6E8A-4147-A177-3AD203B41FA5}">
                      <a16:colId xmlns:a16="http://schemas.microsoft.com/office/drawing/2014/main" val="3313530984"/>
                    </a:ext>
                  </a:extLst>
                </a:gridCol>
              </a:tblGrid>
              <a:tr h="786719">
                <a:tc>
                  <a:txBody>
                    <a:bodyPr/>
                    <a:lstStyle/>
                    <a:p>
                      <a:r>
                        <a:rPr lang="en-US" dirty="0" err="1"/>
                        <a:t>Twt</a:t>
                      </a:r>
                      <a:endParaRPr lang="en-US" dirty="0"/>
                    </a:p>
                  </a:txBody>
                  <a:tcPr/>
                </a:tc>
                <a:tc>
                  <a:txBody>
                    <a:bodyPr/>
                    <a:lstStyle/>
                    <a:p>
                      <a:r>
                        <a:rPr lang="en-US" dirty="0"/>
                        <a:t>Amazon</a:t>
                      </a:r>
                    </a:p>
                  </a:txBody>
                  <a:tcPr/>
                </a:tc>
                <a:tc>
                  <a:txBody>
                    <a:bodyPr/>
                    <a:lstStyle/>
                    <a:p>
                      <a:r>
                        <a:rPr lang="en-US" dirty="0"/>
                        <a:t>big</a:t>
                      </a:r>
                    </a:p>
                  </a:txBody>
                  <a:tcPr/>
                </a:tc>
                <a:tc>
                  <a:txBody>
                    <a:bodyPr/>
                    <a:lstStyle/>
                    <a:p>
                      <a:r>
                        <a:rPr lang="en-US" dirty="0"/>
                        <a:t>never</a:t>
                      </a:r>
                    </a:p>
                  </a:txBody>
                  <a:tcPr/>
                </a:tc>
                <a:tc>
                  <a:txBody>
                    <a:bodyPr/>
                    <a:lstStyle/>
                    <a:p>
                      <a:r>
                        <a:rPr lang="en-US" dirty="0"/>
                        <a:t>hypocrite</a:t>
                      </a:r>
                    </a:p>
                  </a:txBody>
                  <a:tcPr/>
                </a:tc>
                <a:tc>
                  <a:txBody>
                    <a:bodyPr/>
                    <a:lstStyle/>
                    <a:p>
                      <a:r>
                        <a:rPr lang="en-US" dirty="0"/>
                        <a:t>sign</a:t>
                      </a:r>
                    </a:p>
                  </a:txBody>
                  <a:tcPr/>
                </a:tc>
                <a:tc>
                  <a:txBody>
                    <a:bodyPr/>
                    <a:lstStyle/>
                    <a:p>
                      <a:r>
                        <a:rPr lang="en-US" dirty="0"/>
                        <a:t>..</a:t>
                      </a:r>
                    </a:p>
                  </a:txBody>
                  <a:tcPr/>
                </a:tc>
                <a:extLst>
                  <a:ext uri="{0D108BD9-81ED-4DB2-BD59-A6C34878D82A}">
                    <a16:rowId xmlns:a16="http://schemas.microsoft.com/office/drawing/2014/main" val="1095211142"/>
                  </a:ext>
                </a:extLst>
              </a:tr>
              <a:tr h="786719">
                <a:tc>
                  <a:txBody>
                    <a:bodyPr/>
                    <a:lstStyle/>
                    <a:p>
                      <a:r>
                        <a:rPr lang="en-US" dirty="0"/>
                        <a:t>Tw.1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437156306"/>
                  </a:ext>
                </a:extLst>
              </a:tr>
              <a:tr h="786719">
                <a:tc>
                  <a:txBody>
                    <a:bodyPr/>
                    <a:lstStyle/>
                    <a:p>
                      <a:r>
                        <a:rPr lang="en-US" dirty="0"/>
                        <a:t>Tw.2</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354889899"/>
                  </a:ext>
                </a:extLst>
              </a:tr>
              <a:tr h="786719">
                <a:tc>
                  <a:txBody>
                    <a:bodyPr/>
                    <a:lstStyle/>
                    <a:p>
                      <a:r>
                        <a:rPr lang="en-US" dirty="0"/>
                        <a:t>Tw.3</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375493613"/>
                  </a:ext>
                </a:extLst>
              </a:tr>
              <a:tr h="449554">
                <a:tc>
                  <a:txBody>
                    <a:bodyPr/>
                    <a:lstStyle/>
                    <a:p>
                      <a:r>
                        <a:rPr lang="en-US" dirty="0"/>
                        <a:t>Tw.4</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7838593"/>
                  </a:ext>
                </a:extLst>
              </a:tr>
              <a:tr h="449554">
                <a:tc>
                  <a:txBody>
                    <a:bodyPr/>
                    <a:lstStyle/>
                    <a:p>
                      <a:r>
                        <a:rPr lang="en-US" dirty="0"/>
                        <a:t>Tw.5</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807345020"/>
                  </a:ext>
                </a:extLst>
              </a:tr>
              <a:tr h="449554">
                <a:tc>
                  <a:txBody>
                    <a:bodyPr/>
                    <a:lstStyle/>
                    <a:p>
                      <a:r>
                        <a:rPr lang="en-US" dirty="0"/>
                        <a:t>Tw.6</a:t>
                      </a:r>
                    </a:p>
                  </a:txBody>
                  <a:tcPr/>
                </a:tc>
                <a:tc>
                  <a:txBody>
                    <a:bodyPr/>
                    <a:lstStyle/>
                    <a:p>
                      <a:r>
                        <a:rPr lang="en-US" dirty="0"/>
                        <a:t>3</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71389115"/>
                  </a:ext>
                </a:extLst>
              </a:tr>
            </a:tbl>
          </a:graphicData>
        </a:graphic>
      </p:graphicFrame>
    </p:spTree>
    <p:extLst>
      <p:ext uri="{BB962C8B-B14F-4D97-AF65-F5344CB8AC3E}">
        <p14:creationId xmlns:p14="http://schemas.microsoft.com/office/powerpoint/2010/main" val="202900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9705-AA90-4960-9ABD-D3F744A6A155}"/>
              </a:ext>
            </a:extLst>
          </p:cNvPr>
          <p:cNvSpPr>
            <a:spLocks noGrp="1"/>
          </p:cNvSpPr>
          <p:nvPr>
            <p:ph type="title"/>
          </p:nvPr>
        </p:nvSpPr>
        <p:spPr>
          <a:xfrm>
            <a:off x="370120" y="232280"/>
            <a:ext cx="8229600" cy="690806"/>
          </a:xfrm>
        </p:spPr>
        <p:txBody>
          <a:bodyPr>
            <a:noAutofit/>
          </a:bodyPr>
          <a:lstStyle/>
          <a:p>
            <a:r>
              <a:rPr lang="en-US" sz="3600" b="0" dirty="0"/>
              <a:t>Text Mining with Python</a:t>
            </a:r>
          </a:p>
        </p:txBody>
      </p:sp>
      <p:sp>
        <p:nvSpPr>
          <p:cNvPr id="3" name="Content Placeholder 2">
            <a:extLst>
              <a:ext uri="{FF2B5EF4-FFF2-40B4-BE49-F238E27FC236}">
                <a16:creationId xmlns:a16="http://schemas.microsoft.com/office/drawing/2014/main" id="{5B22C603-E8BC-4F6F-AD17-D5F8D7292943}"/>
              </a:ext>
            </a:extLst>
          </p:cNvPr>
          <p:cNvSpPr>
            <a:spLocks noGrp="1"/>
          </p:cNvSpPr>
          <p:nvPr>
            <p:ph idx="1"/>
          </p:nvPr>
        </p:nvSpPr>
        <p:spPr>
          <a:xfrm>
            <a:off x="370120" y="1600200"/>
            <a:ext cx="8229600" cy="4668078"/>
          </a:xfrm>
        </p:spPr>
        <p:txBody>
          <a:bodyPr>
            <a:normAutofit/>
          </a:bodyPr>
          <a:lstStyle/>
          <a:p>
            <a:r>
              <a:rPr lang="en-US" b="0" dirty="0"/>
              <a:t>Please go to the link below</a:t>
            </a:r>
          </a:p>
          <a:p>
            <a:pPr lvl="1"/>
            <a:r>
              <a:rPr lang="en-US" dirty="0"/>
              <a:t>Tinyurl.com/</a:t>
            </a:r>
            <a:r>
              <a:rPr lang="en-US" dirty="0" err="1"/>
              <a:t>ece</a:t>
            </a:r>
            <a:r>
              <a:rPr lang="en-US" dirty="0"/>
              <a:t>-</a:t>
            </a:r>
            <a:r>
              <a:rPr lang="en-US" dirty="0" err="1"/>
              <a:t>bdata</a:t>
            </a:r>
            <a:r>
              <a:rPr lang="en-US" dirty="0"/>
              <a:t>-python/</a:t>
            </a:r>
          </a:p>
          <a:p>
            <a:pPr marL="457200" lvl="1" indent="0">
              <a:buNone/>
            </a:pPr>
            <a:endParaRPr lang="en-US" dirty="0"/>
          </a:p>
          <a:p>
            <a:r>
              <a:rPr lang="en-US" b="0" dirty="0"/>
              <a:t>Download the folder</a:t>
            </a:r>
          </a:p>
          <a:p>
            <a:pPr lvl="1"/>
            <a:r>
              <a:rPr lang="en-US" dirty="0"/>
              <a:t>TM</a:t>
            </a:r>
          </a:p>
          <a:p>
            <a:pPr lvl="1"/>
            <a:endParaRPr lang="en-US" b="0" dirty="0"/>
          </a:p>
          <a:p>
            <a:r>
              <a:rPr lang="en-US" b="0" dirty="0"/>
              <a:t>Open Jupyter notebooks related </a:t>
            </a:r>
            <a:r>
              <a:rPr lang="en-US" b="0"/>
              <a:t>to text mining </a:t>
            </a:r>
            <a:r>
              <a:rPr lang="en-US" b="0" dirty="0"/>
              <a:t>using Anaconda</a:t>
            </a:r>
          </a:p>
          <a:p>
            <a:pPr lvl="1"/>
            <a:endParaRPr lang="en-US" dirty="0"/>
          </a:p>
        </p:txBody>
      </p:sp>
      <p:sp>
        <p:nvSpPr>
          <p:cNvPr id="4" name="Slide Number Placeholder 3">
            <a:extLst>
              <a:ext uri="{FF2B5EF4-FFF2-40B4-BE49-F238E27FC236}">
                <a16:creationId xmlns:a16="http://schemas.microsoft.com/office/drawing/2014/main" id="{ED24F9A8-F501-459D-91BE-B2AF975A372F}"/>
              </a:ext>
            </a:extLst>
          </p:cNvPr>
          <p:cNvSpPr>
            <a:spLocks noGrp="1"/>
          </p:cNvSpPr>
          <p:nvPr>
            <p:ph type="sldNum" sz="quarter" idx="4"/>
          </p:nvPr>
        </p:nvSpPr>
        <p:spPr/>
        <p:txBody>
          <a:bodyPr/>
          <a:lstStyle/>
          <a:p>
            <a:fld id="{38CFBFC5-68E7-4431-8625-A5845C183C00}" type="slidenum">
              <a:rPr lang="en-US" smtClean="0"/>
              <a:pPr/>
              <a:t>7</a:t>
            </a:fld>
            <a:endParaRPr lang="en-US" dirty="0"/>
          </a:p>
        </p:txBody>
      </p:sp>
    </p:spTree>
    <p:extLst>
      <p:ext uri="{BB962C8B-B14F-4D97-AF65-F5344CB8AC3E}">
        <p14:creationId xmlns:p14="http://schemas.microsoft.com/office/powerpoint/2010/main" val="6156883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13060</TotalTime>
  <Words>710</Words>
  <Application>Microsoft Office PowerPoint</Application>
  <PresentationFormat>On-screen Show (4:3)</PresentationFormat>
  <Paragraphs>150</Paragraphs>
  <Slides>7</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Helvetica</vt:lpstr>
      <vt:lpstr>Custom Design</vt:lpstr>
      <vt:lpstr>1_Office Theme</vt:lpstr>
      <vt:lpstr>PowerPoint Presentation</vt:lpstr>
      <vt:lpstr>Why Text Mining?</vt:lpstr>
      <vt:lpstr>Text Mining Applications</vt:lpstr>
      <vt:lpstr>Text Mining Process</vt:lpstr>
      <vt:lpstr>Text Mining Process</vt:lpstr>
      <vt:lpstr>Text Mining Process</vt:lpstr>
      <vt:lpstr>Text Mining with Python</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 P</cp:lastModifiedBy>
  <cp:revision>327</cp:revision>
  <cp:lastPrinted>2015-10-22T02:51:15Z</cp:lastPrinted>
  <dcterms:created xsi:type="dcterms:W3CDTF">2015-09-29T15:54:55Z</dcterms:created>
  <dcterms:modified xsi:type="dcterms:W3CDTF">2019-04-09T13:24:41Z</dcterms:modified>
</cp:coreProperties>
</file>