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This data-driven analysis is presenting as a consultation document of how to make high-level decisions </a:t>
            </a:r>
            <a:endParaRPr/>
          </a:p>
          <a:p>
            <a:pPr indent="0" lvl="0" marL="0" rtl="0" algn="l">
              <a:spcBef>
                <a:spcPts val="0"/>
              </a:spcBef>
              <a:spcAft>
                <a:spcPts val="0"/>
              </a:spcAft>
              <a:buSzPts val="1100"/>
              <a:buNone/>
            </a:pPr>
            <a:r>
              <a:rPr lang="en"/>
              <a:t>about budget allocation in Eglence Inc. for maximizing the profit from the game catch the pink flamingo. </a:t>
            </a:r>
            <a:endParaRPr/>
          </a:p>
          <a:p>
            <a:pPr indent="0" lvl="0" marL="0" rtl="0" algn="l">
              <a:spcBef>
                <a:spcPts val="0"/>
              </a:spcBef>
              <a:spcAft>
                <a:spcPts val="0"/>
              </a:spcAft>
              <a:buSzPts val="1100"/>
              <a:buNone/>
            </a:pPr>
            <a:r>
              <a:rPr lang="en"/>
              <a:t>The data is from game history of various players at different times and can be considered as an unbiased sample.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The users’ experience is a crucial part of every application. Most of the money-related decisions of users can be changed through different level of user experience and how they interact with the app. Hence, analysis this UX/UI data is an essential part of every app analysis process. On the other hand, users are contacting to each other in the game and join in groups. This is another important part of data, because of their group behavior and how they impact other person’s decisions. For instance, some groups may be more active in in-app purchasing, while the other more active in sharing the app to their friends. Identifying those will lead to better business related decisions.</a:t>
            </a:r>
            <a:endParaRPr/>
          </a:p>
          <a:p>
            <a:pPr indent="0" lvl="0" marL="0" rtl="0" algn="l">
              <a:spcBef>
                <a:spcPts val="0"/>
              </a:spcBef>
              <a:spcAft>
                <a:spcPts val="0"/>
              </a:spcAft>
              <a:buSzPts val="1100"/>
              <a:buNone/>
            </a:pPr>
            <a:r>
              <a:rPr lang="en"/>
              <a:t>Fill in appropriate/key data set descriptions.</a:t>
            </a:r>
            <a:endParaRPr/>
          </a:p>
          <a:p>
            <a:pPr indent="0" lvl="0" marL="0" rtl="0" algn="l">
              <a:spcBef>
                <a:spcPts val="0"/>
              </a:spcBef>
              <a:spcAft>
                <a:spcPts val="0"/>
              </a:spcAft>
              <a:buSzPts val="1100"/>
              <a:buNone/>
            </a:pPr>
            <a:r>
              <a:rPr lang="en"/>
              <a:t>In your script, be sure to make clear how this is a data science story.  State in your own words YOUR opinion of why the different kinds and sources of data are so important for Eglence to be able to identify new revenue opportunities.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Exploratory Data Analysis shows that some items attract more users to buy them, and some other items generate more money based on their price. There are a variety of decisions that can be made regarding each category. For example, lowering the price of unattractive goods, or do changing the marketing methods for them to see if their unpopularity is intrinsic or not. Another decision can be made about the purchasers, to put more effort on finding and satisfying their needs.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Separation between high spenders (HighRollers) and low spenders (PennyPinchers) is the most essential part of this analysis. Its purpose is to find the money spending pattern of a user based on their activity in the app. This task has been accomplished through training a decision tree classifier using Gini-Index as its impurity measure. The analysis shows that the most important feature that can demonstrate the user’s spending pattern is their platform. Basically, Iphone owners are spending more money in the app rather than other platforms.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As there is no exact rule to show the best classes to separate users, a clustering algorithm could make the analysis more concise. A K-means clustering algorithm with 3 clusters and above features is fitting to the data, and it turned out three classes of users. Cluster 1 they are the best to expand the app with their friends and the company can plan on incentives for them. Using any sort of           marketing with this goal seems reasonable. Cluster 2 They like to buy online materials and they are spending money on the ads and in-app purchases. Targeted sales funnels will work best for this cluster users. Cluster 3 The company should make some in-game incentives for these users to attract them for clicking more on the money-making ads</a:t>
            </a:r>
            <a:endParaRPr/>
          </a:p>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This chat data model is created using Neo4j graphic tool from six chat data csv files. The data contains information regarding users, teams, team chat sessions, chat items, chats and timestamps to support node creations.  It provides data to build relationships for creating chats, joining teams, leaving teams, mentioning teams, and responding to chats. From this graph model, we perform various analysis on player behaviours.  The first step is to use Cypher query to load six chat data csv files into Neo4j. The queries create nodes and edges when each file is loaded. After the chat data is loaded, we perform various queries to find the longest conversation chain using the "ResponseTo" edge label and participants in this conversation; who is chattiest users are in the chattiest teams by analyzing the User, ChatItem, Team nodes and PartOf, TeamChatSession edges. Finally, we find the most active users by using cluster coefficient. One mentioned another user in a chat; One created a chatItem in response to another user’s chatItem. The analysis can benefit Eglence Inc. by targeting the most active users for revenue generation in the Flamingo Game. In this exercise, getting used to the Cypher queries are very important when needed to get information from graphic database in Neo4j.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Since iPhone users are the biggest spenders, Eglence Inc. can release more in-app advertisements targeting iPhone users. For example, Eglence Inc. can introduce more team playing events in the Catching the Flamingo Game. In these team plays, users can utilize iPhones' microphone and camera to coordinate in chasing and catching flamingos. When users are playing in a team, prompt some strategies and associated tools for the team to catch flamingos. Eglence Inc. will increase revenue when these active players perform in-app purchases.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4"/>
            <a:ext cx="3045625" cy="2030571"/>
            <a:chOff x="6098378" y="4"/>
            <a:chExt cx="3045625" cy="2030571"/>
          </a:xfrm>
        </p:grpSpPr>
        <p:sp>
          <p:nvSpPr>
            <p:cNvPr id="11" name="Google Shape;11;p2"/>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2"/>
            <a:ext cx="8222100" cy="432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4"/>
            <a:ext cx="3045625" cy="2030571"/>
            <a:chOff x="6098378" y="4"/>
            <a:chExt cx="3045625" cy="2030571"/>
          </a:xfrm>
        </p:grpSpPr>
        <p:sp>
          <p:nvSpPr>
            <p:cNvPr id="71" name="Google Shape;71;p11"/>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228600" lvl="0" marL="457200" algn="ctr">
              <a:lnSpc>
                <a:spcPct val="115000"/>
              </a:lnSpc>
              <a:spcBef>
                <a:spcPts val="0"/>
              </a:spcBef>
              <a:spcAft>
                <a:spcPts val="0"/>
              </a:spcAft>
              <a:buClr>
                <a:schemeClr val="lt1"/>
              </a:buClr>
              <a:buSzPts val="1800"/>
              <a:buNone/>
              <a:defRPr>
                <a:solidFill>
                  <a:schemeClr val="lt1"/>
                </a:solidFill>
              </a:defRPr>
            </a:lvl1pPr>
            <a:lvl2pPr indent="-228600" lvl="1" marL="914400" algn="ctr">
              <a:lnSpc>
                <a:spcPct val="115000"/>
              </a:lnSpc>
              <a:spcBef>
                <a:spcPts val="1600"/>
              </a:spcBef>
              <a:spcAft>
                <a:spcPts val="0"/>
              </a:spcAft>
              <a:buClr>
                <a:schemeClr val="lt1"/>
              </a:buClr>
              <a:buSzPts val="1400"/>
              <a:buNone/>
              <a:defRPr>
                <a:solidFill>
                  <a:schemeClr val="lt1"/>
                </a:solidFill>
              </a:defRPr>
            </a:lvl2pPr>
            <a:lvl3pPr indent="-228600" lvl="2" marL="1371600" algn="ctr">
              <a:lnSpc>
                <a:spcPct val="115000"/>
              </a:lnSpc>
              <a:spcBef>
                <a:spcPts val="1600"/>
              </a:spcBef>
              <a:spcAft>
                <a:spcPts val="0"/>
              </a:spcAft>
              <a:buClr>
                <a:schemeClr val="lt1"/>
              </a:buClr>
              <a:buSzPts val="1400"/>
              <a:buNone/>
              <a:defRPr>
                <a:solidFill>
                  <a:schemeClr val="lt1"/>
                </a:solidFill>
              </a:defRPr>
            </a:lvl3pPr>
            <a:lvl4pPr indent="-228600" lvl="3" marL="1828800" algn="ctr">
              <a:lnSpc>
                <a:spcPct val="115000"/>
              </a:lnSpc>
              <a:spcBef>
                <a:spcPts val="1600"/>
              </a:spcBef>
              <a:spcAft>
                <a:spcPts val="0"/>
              </a:spcAft>
              <a:buClr>
                <a:schemeClr val="lt1"/>
              </a:buClr>
              <a:buSzPts val="1400"/>
              <a:buNone/>
              <a:defRPr>
                <a:solidFill>
                  <a:schemeClr val="lt1"/>
                </a:solidFill>
              </a:defRPr>
            </a:lvl4pPr>
            <a:lvl5pPr indent="-228600" lvl="4" marL="2286000" algn="ctr">
              <a:lnSpc>
                <a:spcPct val="115000"/>
              </a:lnSpc>
              <a:spcBef>
                <a:spcPts val="1600"/>
              </a:spcBef>
              <a:spcAft>
                <a:spcPts val="0"/>
              </a:spcAft>
              <a:buClr>
                <a:schemeClr val="lt1"/>
              </a:buClr>
              <a:buSzPts val="1400"/>
              <a:buNone/>
              <a:defRPr>
                <a:solidFill>
                  <a:schemeClr val="lt1"/>
                </a:solidFill>
              </a:defRPr>
            </a:lvl5pPr>
            <a:lvl6pPr indent="-228600" lvl="5" marL="2743200" algn="ctr">
              <a:lnSpc>
                <a:spcPct val="115000"/>
              </a:lnSpc>
              <a:spcBef>
                <a:spcPts val="1600"/>
              </a:spcBef>
              <a:spcAft>
                <a:spcPts val="0"/>
              </a:spcAft>
              <a:buClr>
                <a:schemeClr val="lt1"/>
              </a:buClr>
              <a:buSzPts val="1400"/>
              <a:buNone/>
              <a:defRPr>
                <a:solidFill>
                  <a:schemeClr val="lt1"/>
                </a:solidFill>
              </a:defRPr>
            </a:lvl6pPr>
            <a:lvl7pPr indent="-228600" lvl="6" marL="3200400" algn="ctr">
              <a:lnSpc>
                <a:spcPct val="115000"/>
              </a:lnSpc>
              <a:spcBef>
                <a:spcPts val="1600"/>
              </a:spcBef>
              <a:spcAft>
                <a:spcPts val="0"/>
              </a:spcAft>
              <a:buClr>
                <a:schemeClr val="lt1"/>
              </a:buClr>
              <a:buSzPts val="1400"/>
              <a:buNone/>
              <a:defRPr>
                <a:solidFill>
                  <a:schemeClr val="lt1"/>
                </a:solidFill>
              </a:defRPr>
            </a:lvl7pPr>
            <a:lvl8pPr indent="-228600" lvl="7" marL="3657600" algn="ctr">
              <a:lnSpc>
                <a:spcPct val="115000"/>
              </a:lnSpc>
              <a:spcBef>
                <a:spcPts val="1600"/>
              </a:spcBef>
              <a:spcAft>
                <a:spcPts val="0"/>
              </a:spcAft>
              <a:buClr>
                <a:schemeClr val="lt1"/>
              </a:buClr>
              <a:buSzPts val="1400"/>
              <a:buNone/>
              <a:defRPr>
                <a:solidFill>
                  <a:schemeClr val="lt1"/>
                </a:solidFill>
              </a:defRPr>
            </a:lvl8pPr>
            <a:lvl9pPr indent="-228600" lvl="8" marL="4114800" algn="ctr">
              <a:lnSpc>
                <a:spcPct val="115000"/>
              </a:lnSpc>
              <a:spcBef>
                <a:spcPts val="1600"/>
              </a:spcBef>
              <a:spcAft>
                <a:spcPts val="1600"/>
              </a:spcAft>
              <a:buClr>
                <a:schemeClr val="lt1"/>
              </a:buClr>
              <a:buSzPts val="1400"/>
              <a:buNone/>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2"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228600" lvl="0" marL="457200" algn="l">
              <a:lnSpc>
                <a:spcPct val="115000"/>
              </a:lnSpc>
              <a:spcBef>
                <a:spcPts val="0"/>
              </a:spcBef>
              <a:spcAft>
                <a:spcPts val="0"/>
              </a:spcAft>
              <a:buSzPts val="1800"/>
              <a:buNone/>
              <a:defRPr/>
            </a:lvl1pPr>
            <a:lvl2pPr indent="-228600" lvl="1" marL="914400" algn="l">
              <a:lnSpc>
                <a:spcPct val="115000"/>
              </a:lnSpc>
              <a:spcBef>
                <a:spcPts val="1600"/>
              </a:spcBef>
              <a:spcAft>
                <a:spcPts val="0"/>
              </a:spcAft>
              <a:buSzPts val="1400"/>
              <a:buNone/>
              <a:defRPr/>
            </a:lvl2pPr>
            <a:lvl3pPr indent="-228600" lvl="2" marL="1371600" algn="l">
              <a:lnSpc>
                <a:spcPct val="115000"/>
              </a:lnSpc>
              <a:spcBef>
                <a:spcPts val="1600"/>
              </a:spcBef>
              <a:spcAft>
                <a:spcPts val="0"/>
              </a:spcAft>
              <a:buSzPts val="1400"/>
              <a:buNone/>
              <a:defRPr/>
            </a:lvl3pPr>
            <a:lvl4pPr indent="-228600" lvl="3" marL="1828800" algn="l">
              <a:lnSpc>
                <a:spcPct val="115000"/>
              </a:lnSpc>
              <a:spcBef>
                <a:spcPts val="1600"/>
              </a:spcBef>
              <a:spcAft>
                <a:spcPts val="0"/>
              </a:spcAft>
              <a:buSzPts val="1400"/>
              <a:buNone/>
              <a:defRPr/>
            </a:lvl4pPr>
            <a:lvl5pPr indent="-228600" lvl="4" marL="2286000" algn="l">
              <a:lnSpc>
                <a:spcPct val="115000"/>
              </a:lnSpc>
              <a:spcBef>
                <a:spcPts val="1600"/>
              </a:spcBef>
              <a:spcAft>
                <a:spcPts val="0"/>
              </a:spcAft>
              <a:buSzPts val="1400"/>
              <a:buNone/>
              <a:defRPr/>
            </a:lvl5pPr>
            <a:lvl6pPr indent="-228600" lvl="5" marL="2743200" algn="l">
              <a:lnSpc>
                <a:spcPct val="115000"/>
              </a:lnSpc>
              <a:spcBef>
                <a:spcPts val="1600"/>
              </a:spcBef>
              <a:spcAft>
                <a:spcPts val="0"/>
              </a:spcAft>
              <a:buSzPts val="1400"/>
              <a:buNone/>
              <a:defRPr/>
            </a:lvl6pPr>
            <a:lvl7pPr indent="-228600" lvl="6" marL="3200400" algn="l">
              <a:lnSpc>
                <a:spcPct val="115000"/>
              </a:lnSpc>
              <a:spcBef>
                <a:spcPts val="1600"/>
              </a:spcBef>
              <a:spcAft>
                <a:spcPts val="0"/>
              </a:spcAft>
              <a:buSzPts val="1400"/>
              <a:buNone/>
              <a:defRPr/>
            </a:lvl7pPr>
            <a:lvl8pPr indent="-228600" lvl="7" marL="3657600" algn="l">
              <a:lnSpc>
                <a:spcPct val="115000"/>
              </a:lnSpc>
              <a:spcBef>
                <a:spcPts val="1600"/>
              </a:spcBef>
              <a:spcAft>
                <a:spcPts val="0"/>
              </a:spcAft>
              <a:buSzPts val="1400"/>
              <a:buNone/>
              <a:defRPr/>
            </a:lvl8pPr>
            <a:lvl9pPr indent="-228600" lvl="8" marL="4114800" algn="l">
              <a:lnSpc>
                <a:spcPct val="115000"/>
              </a:lnSpc>
              <a:spcBef>
                <a:spcPts val="1600"/>
              </a:spcBef>
              <a:spcAft>
                <a:spcPts val="1600"/>
              </a:spcAft>
              <a:buSzPts val="1400"/>
              <a:buNone/>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4"/>
            <a:ext cx="3045625" cy="2030571"/>
            <a:chOff x="6098378" y="4"/>
            <a:chExt cx="3045625" cy="2030571"/>
          </a:xfrm>
        </p:grpSpPr>
        <p:sp>
          <p:nvSpPr>
            <p:cNvPr id="31" name="Google Shape;31;p4"/>
            <p:cNvSpPr/>
            <p:nvPr/>
          </p:nvSpPr>
          <p:spPr>
            <a:xfrm>
              <a:off x="8128803" y="15"/>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4"/>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6"/>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6"/>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228600" lvl="0" marL="457200" algn="l">
              <a:lnSpc>
                <a:spcPct val="115000"/>
              </a:lnSpc>
              <a:spcBef>
                <a:spcPts val="0"/>
              </a:spcBef>
              <a:spcAft>
                <a:spcPts val="0"/>
              </a:spcAft>
              <a:buSzPts val="1400"/>
              <a:buNone/>
              <a:defRPr sz="14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228600" lvl="0" marL="457200" algn="l">
              <a:lnSpc>
                <a:spcPct val="115000"/>
              </a:lnSpc>
              <a:spcBef>
                <a:spcPts val="0"/>
              </a:spcBef>
              <a:spcAft>
                <a:spcPts val="0"/>
              </a:spcAft>
              <a:buSzPts val="1200"/>
              <a:buNone/>
              <a:defRPr sz="1200"/>
            </a:lvl1pPr>
            <a:lvl2pPr indent="-228600" lvl="1" marL="914400" algn="l">
              <a:lnSpc>
                <a:spcPct val="115000"/>
              </a:lnSpc>
              <a:spcBef>
                <a:spcPts val="1600"/>
              </a:spcBef>
              <a:spcAft>
                <a:spcPts val="0"/>
              </a:spcAft>
              <a:buSzPts val="1200"/>
              <a:buNone/>
              <a:defRPr sz="1200"/>
            </a:lvl2pPr>
            <a:lvl3pPr indent="-228600" lvl="2" marL="1371600" algn="l">
              <a:lnSpc>
                <a:spcPct val="115000"/>
              </a:lnSpc>
              <a:spcBef>
                <a:spcPts val="1600"/>
              </a:spcBef>
              <a:spcAft>
                <a:spcPts val="0"/>
              </a:spcAft>
              <a:buSzPts val="1200"/>
              <a:buNone/>
              <a:defRPr sz="1200"/>
            </a:lvl3pPr>
            <a:lvl4pPr indent="-228600" lvl="3" marL="1828800" algn="l">
              <a:lnSpc>
                <a:spcPct val="115000"/>
              </a:lnSpc>
              <a:spcBef>
                <a:spcPts val="1600"/>
              </a:spcBef>
              <a:spcAft>
                <a:spcPts val="0"/>
              </a:spcAft>
              <a:buSzPts val="1200"/>
              <a:buNone/>
              <a:defRPr sz="1200"/>
            </a:lvl4pPr>
            <a:lvl5pPr indent="-228600" lvl="4" marL="2286000" algn="l">
              <a:lnSpc>
                <a:spcPct val="115000"/>
              </a:lnSpc>
              <a:spcBef>
                <a:spcPts val="1600"/>
              </a:spcBef>
              <a:spcAft>
                <a:spcPts val="0"/>
              </a:spcAft>
              <a:buSzPts val="1200"/>
              <a:buNone/>
              <a:defRPr sz="1200"/>
            </a:lvl5pPr>
            <a:lvl6pPr indent="-228600" lvl="5" marL="2743200" algn="l">
              <a:lnSpc>
                <a:spcPct val="115000"/>
              </a:lnSpc>
              <a:spcBef>
                <a:spcPts val="1600"/>
              </a:spcBef>
              <a:spcAft>
                <a:spcPts val="0"/>
              </a:spcAft>
              <a:buSzPts val="1200"/>
              <a:buNone/>
              <a:defRPr sz="1200"/>
            </a:lvl6pPr>
            <a:lvl7pPr indent="-228600" lvl="6" marL="3200400" algn="l">
              <a:lnSpc>
                <a:spcPct val="115000"/>
              </a:lnSpc>
              <a:spcBef>
                <a:spcPts val="1600"/>
              </a:spcBef>
              <a:spcAft>
                <a:spcPts val="0"/>
              </a:spcAft>
              <a:buSzPts val="1200"/>
              <a:buNone/>
              <a:defRPr sz="1200"/>
            </a:lvl7pPr>
            <a:lvl8pPr indent="-228600" lvl="7" marL="3657600" algn="l">
              <a:lnSpc>
                <a:spcPct val="115000"/>
              </a:lnSpc>
              <a:spcBef>
                <a:spcPts val="1600"/>
              </a:spcBef>
              <a:spcAft>
                <a:spcPts val="0"/>
              </a:spcAft>
              <a:buSzPts val="1200"/>
              <a:buNone/>
              <a:defRPr sz="1200"/>
            </a:lvl8pPr>
            <a:lvl9pPr indent="-228600" lvl="8" marL="4114800" algn="l">
              <a:lnSpc>
                <a:spcPct val="115000"/>
              </a:lnSpc>
              <a:spcBef>
                <a:spcPts val="1600"/>
              </a:spcBef>
              <a:spcAft>
                <a:spcPts val="1600"/>
              </a:spcAft>
              <a:buSzPts val="1200"/>
              <a:buNone/>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4"/>
            <a:ext cx="3045625" cy="2030571"/>
            <a:chOff x="6098378" y="4"/>
            <a:chExt cx="3045625" cy="2030571"/>
          </a:xfrm>
        </p:grpSpPr>
        <p:sp>
          <p:nvSpPr>
            <p:cNvPr id="52" name="Google Shape;52;p8"/>
            <p:cNvSpPr/>
            <p:nvPr/>
          </p:nvSpPr>
          <p:spPr>
            <a:xfrm>
              <a:off x="8128803" y="15"/>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4"/>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6"/>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6"/>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algn="l">
              <a:lnSpc>
                <a:spcPct val="115000"/>
              </a:lnSpc>
              <a:spcBef>
                <a:spcPts val="0"/>
              </a:spcBef>
              <a:spcAft>
                <a:spcPts val="0"/>
              </a:spcAft>
              <a:buClr>
                <a:schemeClr val="lt1"/>
              </a:buClr>
              <a:buSzPts val="1800"/>
              <a:buNone/>
              <a:defRPr>
                <a:solidFill>
                  <a:schemeClr val="lt1"/>
                </a:solidFill>
              </a:defRPr>
            </a:lvl1pPr>
            <a:lvl2pPr indent="-228600" lvl="1" marL="914400" algn="l">
              <a:lnSpc>
                <a:spcPct val="115000"/>
              </a:lnSpc>
              <a:spcBef>
                <a:spcPts val="1600"/>
              </a:spcBef>
              <a:spcAft>
                <a:spcPts val="0"/>
              </a:spcAft>
              <a:buClr>
                <a:schemeClr val="lt1"/>
              </a:buClr>
              <a:buSzPts val="1400"/>
              <a:buNone/>
              <a:defRPr>
                <a:solidFill>
                  <a:schemeClr val="lt1"/>
                </a:solidFill>
              </a:defRPr>
            </a:lvl2pPr>
            <a:lvl3pPr indent="-228600" lvl="2" marL="1371600" algn="l">
              <a:lnSpc>
                <a:spcPct val="115000"/>
              </a:lnSpc>
              <a:spcBef>
                <a:spcPts val="1600"/>
              </a:spcBef>
              <a:spcAft>
                <a:spcPts val="0"/>
              </a:spcAft>
              <a:buClr>
                <a:schemeClr val="lt1"/>
              </a:buClr>
              <a:buSzPts val="1400"/>
              <a:buNone/>
              <a:defRPr>
                <a:solidFill>
                  <a:schemeClr val="lt1"/>
                </a:solidFill>
              </a:defRPr>
            </a:lvl3pPr>
            <a:lvl4pPr indent="-228600" lvl="3" marL="1828800" algn="l">
              <a:lnSpc>
                <a:spcPct val="115000"/>
              </a:lnSpc>
              <a:spcBef>
                <a:spcPts val="1600"/>
              </a:spcBef>
              <a:spcAft>
                <a:spcPts val="0"/>
              </a:spcAft>
              <a:buClr>
                <a:schemeClr val="lt1"/>
              </a:buClr>
              <a:buSzPts val="1400"/>
              <a:buNone/>
              <a:defRPr>
                <a:solidFill>
                  <a:schemeClr val="lt1"/>
                </a:solidFill>
              </a:defRPr>
            </a:lvl4pPr>
            <a:lvl5pPr indent="-228600" lvl="4" marL="2286000" algn="l">
              <a:lnSpc>
                <a:spcPct val="115000"/>
              </a:lnSpc>
              <a:spcBef>
                <a:spcPts val="1600"/>
              </a:spcBef>
              <a:spcAft>
                <a:spcPts val="0"/>
              </a:spcAft>
              <a:buClr>
                <a:schemeClr val="lt1"/>
              </a:buClr>
              <a:buSzPts val="1400"/>
              <a:buNone/>
              <a:defRPr>
                <a:solidFill>
                  <a:schemeClr val="lt1"/>
                </a:solidFill>
              </a:defRPr>
            </a:lvl5pPr>
            <a:lvl6pPr indent="-228600" lvl="5" marL="2743200" algn="l">
              <a:lnSpc>
                <a:spcPct val="115000"/>
              </a:lnSpc>
              <a:spcBef>
                <a:spcPts val="1600"/>
              </a:spcBef>
              <a:spcAft>
                <a:spcPts val="0"/>
              </a:spcAft>
              <a:buClr>
                <a:schemeClr val="lt1"/>
              </a:buClr>
              <a:buSzPts val="1400"/>
              <a:buNone/>
              <a:defRPr>
                <a:solidFill>
                  <a:schemeClr val="lt1"/>
                </a:solidFill>
              </a:defRPr>
            </a:lvl6pPr>
            <a:lvl7pPr indent="-228600" lvl="6" marL="3200400" algn="l">
              <a:lnSpc>
                <a:spcPct val="115000"/>
              </a:lnSpc>
              <a:spcBef>
                <a:spcPts val="1600"/>
              </a:spcBef>
              <a:spcAft>
                <a:spcPts val="0"/>
              </a:spcAft>
              <a:buClr>
                <a:schemeClr val="lt1"/>
              </a:buClr>
              <a:buSzPts val="1400"/>
              <a:buNone/>
              <a:defRPr>
                <a:solidFill>
                  <a:schemeClr val="lt1"/>
                </a:solidFill>
              </a:defRPr>
            </a:lvl7pPr>
            <a:lvl8pPr indent="-228600" lvl="7" marL="3657600" algn="l">
              <a:lnSpc>
                <a:spcPct val="115000"/>
              </a:lnSpc>
              <a:spcBef>
                <a:spcPts val="1600"/>
              </a:spcBef>
              <a:spcAft>
                <a:spcPts val="0"/>
              </a:spcAft>
              <a:buClr>
                <a:schemeClr val="lt1"/>
              </a:buClr>
              <a:buSzPts val="1400"/>
              <a:buNone/>
              <a:defRPr>
                <a:solidFill>
                  <a:schemeClr val="lt1"/>
                </a:solidFill>
              </a:defRPr>
            </a:lvl8pPr>
            <a:lvl9pPr indent="-228600" lvl="8" marL="4114800" algn="l">
              <a:lnSpc>
                <a:spcPct val="115000"/>
              </a:lnSpc>
              <a:spcBef>
                <a:spcPts val="1600"/>
              </a:spcBef>
              <a:spcAft>
                <a:spcPts val="1600"/>
              </a:spcAft>
              <a:buClr>
                <a:schemeClr val="lt1"/>
              </a:buClr>
              <a:buSzPts val="1400"/>
              <a:buNone/>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1600"/>
              </a:spcBef>
              <a:spcAft>
                <a:spcPts val="0"/>
              </a:spcAft>
              <a:buSzPts val="1800"/>
              <a:buNone/>
              <a:defRPr/>
            </a:lvl3pPr>
            <a:lvl4pPr indent="-228600" lvl="3" marL="1828800" algn="l">
              <a:lnSpc>
                <a:spcPct val="115000"/>
              </a:lnSpc>
              <a:spcBef>
                <a:spcPts val="1600"/>
              </a:spcBef>
              <a:spcAft>
                <a:spcPts val="0"/>
              </a:spcAft>
              <a:buSzPts val="1800"/>
              <a:buNone/>
              <a:defRPr/>
            </a:lvl4pPr>
            <a:lvl5pPr indent="-228600" lvl="4" marL="2286000" algn="l">
              <a:lnSpc>
                <a:spcPct val="115000"/>
              </a:lnSpc>
              <a:spcBef>
                <a:spcPts val="1600"/>
              </a:spcBef>
              <a:spcAft>
                <a:spcPts val="0"/>
              </a:spcAft>
              <a:buSzPts val="1800"/>
              <a:buNone/>
              <a:defRPr/>
            </a:lvl5pPr>
            <a:lvl6pPr indent="-228600" lvl="5" marL="2743200" algn="l">
              <a:lnSpc>
                <a:spcPct val="115000"/>
              </a:lnSpc>
              <a:spcBef>
                <a:spcPts val="1600"/>
              </a:spcBef>
              <a:spcAft>
                <a:spcPts val="0"/>
              </a:spcAft>
              <a:buSzPts val="1800"/>
              <a:buNone/>
              <a:defRPr/>
            </a:lvl6pPr>
            <a:lvl7pPr indent="-228600" lvl="6" marL="3200400" algn="l">
              <a:lnSpc>
                <a:spcPct val="115000"/>
              </a:lnSpc>
              <a:spcBef>
                <a:spcPts val="1600"/>
              </a:spcBef>
              <a:spcAft>
                <a:spcPts val="0"/>
              </a:spcAft>
              <a:buSzPts val="1800"/>
              <a:buNone/>
              <a:defRPr/>
            </a:lvl7pPr>
            <a:lvl8pPr indent="-228600" lvl="7" marL="3657600" algn="l">
              <a:lnSpc>
                <a:spcPct val="115000"/>
              </a:lnSpc>
              <a:spcBef>
                <a:spcPts val="1600"/>
              </a:spcBef>
              <a:spcAft>
                <a:spcPts val="0"/>
              </a:spcAft>
              <a:buSzPts val="1800"/>
              <a:buNone/>
              <a:defRPr/>
            </a:lvl8pPr>
            <a:lvl9pPr indent="-228600" lvl="8" marL="4114800" algn="l">
              <a:lnSpc>
                <a:spcPct val="115000"/>
              </a:lnSpc>
              <a:spcBef>
                <a:spcPts val="1600"/>
              </a:spcBef>
              <a:spcAft>
                <a:spcPts val="1600"/>
              </a:spcAft>
              <a:buSzPts val="1800"/>
              <a:buNone/>
              <a:defRPr/>
            </a:lvl9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vl2pPr indent="-228600" lvl="1" marL="9144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dk2"/>
              </a:buClr>
              <a:buSzPts val="1400"/>
              <a:buFont typeface="Roboto"/>
              <a:buNone/>
              <a:defRPr b="0" i="0" sz="1400" u="none" cap="none" strike="noStrike">
                <a:solidFill>
                  <a:schemeClr val="dk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dk2"/>
              </a:buClr>
              <a:buSzPts val="1400"/>
              <a:buFont typeface="Roboto"/>
              <a:buNone/>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680053"/>
            <a:ext cx="8222100" cy="193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t/>
            </a:r>
            <a:endParaRPr b="1"/>
          </a:p>
          <a:p>
            <a:pPr indent="0" lvl="0" marL="0" rtl="0" algn="ctr">
              <a:lnSpc>
                <a:spcPct val="100000"/>
              </a:lnSpc>
              <a:spcBef>
                <a:spcPts val="0"/>
              </a:spcBef>
              <a:spcAft>
                <a:spcPts val="0"/>
              </a:spcAft>
              <a:buSzPts val="4200"/>
              <a:buNone/>
            </a:pPr>
            <a:r>
              <a:rPr lang="en"/>
              <a:t>How can we increase revenue </a:t>
            </a:r>
            <a:endParaRPr/>
          </a:p>
          <a:p>
            <a:pPr indent="0" lvl="0" marL="0" rtl="0" algn="ctr">
              <a:lnSpc>
                <a:spcPct val="100000"/>
              </a:lnSpc>
              <a:spcBef>
                <a:spcPts val="0"/>
              </a:spcBef>
              <a:spcAft>
                <a:spcPts val="0"/>
              </a:spcAft>
              <a:buSzPts val="4200"/>
              <a:buNone/>
            </a:pPr>
            <a:r>
              <a:rPr lang="en"/>
              <a:t>from</a:t>
            </a:r>
            <a:endParaRPr/>
          </a:p>
          <a:p>
            <a:pPr indent="0" lvl="0" marL="0" rtl="0" algn="ctr">
              <a:lnSpc>
                <a:spcPct val="100000"/>
              </a:lnSpc>
              <a:spcBef>
                <a:spcPts val="0"/>
              </a:spcBef>
              <a:spcAft>
                <a:spcPts val="0"/>
              </a:spcAft>
              <a:buSzPts val="4200"/>
              <a:buNone/>
            </a:pPr>
            <a:r>
              <a:rPr lang="en"/>
              <a:t>Catch the Pink Flamingo?</a:t>
            </a:r>
            <a:endParaRPr/>
          </a:p>
        </p:txBody>
      </p:sp>
      <p:sp>
        <p:nvSpPr>
          <p:cNvPr id="86" name="Google Shape;86;p13"/>
          <p:cNvSpPr txBox="1"/>
          <p:nvPr>
            <p:ph idx="1" type="subTitle"/>
          </p:nvPr>
        </p:nvSpPr>
        <p:spPr>
          <a:xfrm>
            <a:off x="598088" y="2715912"/>
            <a:ext cx="8222100" cy="4329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solidFill>
                  <a:srgbClr val="073763"/>
                </a:solidFill>
              </a:rPr>
              <a:t>Nima Afshari</a:t>
            </a:r>
            <a:endParaRPr/>
          </a:p>
        </p:txBody>
      </p:sp>
      <p:pic>
        <p:nvPicPr>
          <p:cNvPr id="87" name="Google Shape;87;p13"/>
          <p:cNvPicPr preferRelativeResize="0"/>
          <p:nvPr/>
        </p:nvPicPr>
        <p:blipFill>
          <a:blip r:embed="rId3">
            <a:alphaModFix amt="67000"/>
          </a:blip>
          <a:stretch>
            <a:fillRect/>
          </a:stretch>
        </p:blipFill>
        <p:spPr>
          <a:xfrm>
            <a:off x="6540999" y="412525"/>
            <a:ext cx="3618036" cy="4824048"/>
          </a:xfrm>
          <a:prstGeom prst="rect">
            <a:avLst/>
          </a:prstGeom>
          <a:noFill/>
          <a:ln>
            <a:noFill/>
          </a:ln>
        </p:spPr>
      </p:pic>
      <p:sp>
        <p:nvSpPr>
          <p:cNvPr id="88" name="Google Shape;88;p13"/>
          <p:cNvSpPr txBox="1"/>
          <p:nvPr/>
        </p:nvSpPr>
        <p:spPr>
          <a:xfrm>
            <a:off x="7526600" y="4573700"/>
            <a:ext cx="1293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Eglence Inc.</a:t>
            </a:r>
            <a:endParaRPr>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 </a:t>
            </a:r>
            <a:endParaRPr/>
          </a:p>
        </p:txBody>
      </p:sp>
      <p:sp>
        <p:nvSpPr>
          <p:cNvPr id="94" name="Google Shape;94;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Type of available data for the analysis: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Datasets related to users’ interactions with the game including sessions, purchases, clicks, team data, platform, etc</a:t>
            </a:r>
            <a:endParaRPr/>
          </a:p>
          <a:p>
            <a:pPr indent="-342900" lvl="0" marL="457200" rtl="0" algn="l">
              <a:lnSpc>
                <a:spcPct val="115000"/>
              </a:lnSpc>
              <a:spcBef>
                <a:spcPts val="0"/>
              </a:spcBef>
              <a:spcAft>
                <a:spcPts val="0"/>
              </a:spcAft>
              <a:buSzPts val="1800"/>
              <a:buChar char="●"/>
            </a:pPr>
            <a:r>
              <a:rPr lang="en"/>
              <a:t>Chat data between users in teams, how they are interacting and join an left to the groups</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Exploration Overview</a:t>
            </a:r>
            <a:endParaRPr/>
          </a:p>
        </p:txBody>
      </p:sp>
      <p:sp>
        <p:nvSpPr>
          <p:cNvPr id="100" name="Google Shape;100;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Key findings during data exploration: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Based on Items available to purchases: </a:t>
            </a:r>
            <a:endParaRPr/>
          </a:p>
          <a:p>
            <a:pPr indent="-342900" lvl="0" marL="457200" rtl="0" algn="l">
              <a:lnSpc>
                <a:spcPct val="115000"/>
              </a:lnSpc>
              <a:spcBef>
                <a:spcPts val="0"/>
              </a:spcBef>
              <a:spcAft>
                <a:spcPts val="0"/>
              </a:spcAft>
              <a:buSzPts val="1800"/>
              <a:buChar char="●"/>
            </a:pPr>
            <a:r>
              <a:rPr lang="en"/>
              <a:t>Some are more interesting for the users like item 2</a:t>
            </a:r>
            <a:endParaRPr/>
          </a:p>
          <a:p>
            <a:pPr indent="-342900" lvl="0" marL="457200" rtl="0" algn="l">
              <a:lnSpc>
                <a:spcPct val="115000"/>
              </a:lnSpc>
              <a:spcBef>
                <a:spcPts val="0"/>
              </a:spcBef>
              <a:spcAft>
                <a:spcPts val="0"/>
              </a:spcAft>
              <a:buSzPts val="1800"/>
              <a:buChar char="●"/>
            </a:pPr>
            <a:r>
              <a:rPr lang="en"/>
              <a:t>Some generates more total money like item 5</a:t>
            </a:r>
            <a:endParaRPr/>
          </a:p>
          <a:p>
            <a:pPr indent="-342900" lvl="0" marL="457200" rtl="0" algn="l">
              <a:lnSpc>
                <a:spcPct val="115000"/>
              </a:lnSpc>
              <a:spcBef>
                <a:spcPts val="0"/>
              </a:spcBef>
              <a:spcAft>
                <a:spcPts val="0"/>
              </a:spcAft>
              <a:buSzPts val="1800"/>
              <a:buChar char="●"/>
            </a:pPr>
            <a:r>
              <a:rPr lang="en"/>
              <a:t>Raking the users based on total amount of purchases can lead to better focus on more spender needs</a:t>
            </a:r>
            <a:endParaRPr/>
          </a:p>
          <a:p>
            <a:pPr indent="0" lvl="0" marL="457200" rtl="0" algn="l">
              <a:lnSpc>
                <a:spcPct val="115000"/>
              </a:lnSpc>
              <a:spcBef>
                <a:spcPts val="0"/>
              </a:spcBef>
              <a:spcAft>
                <a:spcPts val="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have we learned from classification?</a:t>
            </a:r>
            <a:endParaRPr/>
          </a:p>
        </p:txBody>
      </p:sp>
      <p:sp>
        <p:nvSpPr>
          <p:cNvPr id="106" name="Google Shape;106;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Separation between HighRollers and PennyPinchers: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A classification task that distinguishes two important class of app users.</a:t>
            </a:r>
            <a:endParaRPr/>
          </a:p>
          <a:p>
            <a:pPr indent="-342900" lvl="0" marL="457200" rtl="0" algn="l">
              <a:lnSpc>
                <a:spcPct val="115000"/>
              </a:lnSpc>
              <a:spcBef>
                <a:spcPts val="0"/>
              </a:spcBef>
              <a:spcAft>
                <a:spcPts val="0"/>
              </a:spcAft>
              <a:buSzPts val="1800"/>
              <a:buChar char="●"/>
            </a:pPr>
            <a:r>
              <a:rPr lang="en"/>
              <a:t>Decision tree classifier with Gini index as impurity measure</a:t>
            </a:r>
            <a:endParaRPr/>
          </a:p>
          <a:p>
            <a:pPr indent="-342900" lvl="0" marL="457200" rtl="0" algn="l">
              <a:lnSpc>
                <a:spcPct val="115000"/>
              </a:lnSpc>
              <a:spcBef>
                <a:spcPts val="0"/>
              </a:spcBef>
              <a:spcAft>
                <a:spcPts val="0"/>
              </a:spcAft>
              <a:buSzPts val="1800"/>
              <a:buChar char="●"/>
            </a:pPr>
            <a:r>
              <a:rPr lang="en"/>
              <a:t>Classes are based on money spent on a single item (avg $5)</a:t>
            </a:r>
            <a:endParaRPr/>
          </a:p>
          <a:p>
            <a:pPr indent="-342900" lvl="0" marL="457200" rtl="0" algn="l">
              <a:lnSpc>
                <a:spcPct val="115000"/>
              </a:lnSpc>
              <a:spcBef>
                <a:spcPts val="0"/>
              </a:spcBef>
              <a:spcAft>
                <a:spcPts val="0"/>
              </a:spcAft>
              <a:buSzPts val="1800"/>
              <a:buChar char="●"/>
            </a:pPr>
            <a:r>
              <a:rPr lang="en"/>
              <a:t>Turns out that HighRollers are basically users with Iphone platform</a:t>
            </a:r>
            <a:endParaRPr/>
          </a:p>
          <a:p>
            <a:pPr indent="0" lvl="0" marL="0" rtl="0" algn="l">
              <a:lnSpc>
                <a:spcPct val="115000"/>
              </a:lnSpc>
              <a:spcBef>
                <a:spcPts val="0"/>
              </a:spcBef>
              <a:spcAft>
                <a:spcPts val="0"/>
              </a:spcAft>
              <a:buSzPts val="1800"/>
              <a:buNone/>
            </a:pPr>
            <a:r>
              <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 calcmode="lin" valueType="num">
                                      <p:cBhvr additive="base">
                                        <p:cTn dur="1000"/>
                                        <p:tgtEl>
                                          <p:spTgt spid="1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 calcmode="lin" valueType="num">
                                      <p:cBhvr additive="base">
                                        <p:cTn dur="1000"/>
                                        <p:tgtEl>
                                          <p:spTgt spid="1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 calcmode="lin" valueType="num">
                                      <p:cBhvr additive="base">
                                        <p:cTn dur="1000"/>
                                        <p:tgtEl>
                                          <p:spTgt spid="10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 calcmode="lin" valueType="num">
                                      <p:cBhvr additive="base">
                                        <p:cTn dur="1000"/>
                                        <p:tgtEl>
                                          <p:spTgt spid="10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 calcmode="lin" valueType="num">
                                      <p:cBhvr additive="base">
                                        <p:cTn dur="1000"/>
                                        <p:tgtEl>
                                          <p:spTgt spid="10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 calcmode="lin" valueType="num">
                                      <p:cBhvr additive="base">
                                        <p:cTn dur="1000"/>
                                        <p:tgtEl>
                                          <p:spTgt spid="10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 calcmode="lin" valueType="num">
                                      <p:cBhvr additive="base">
                                        <p:cTn dur="1000"/>
                                        <p:tgtEl>
                                          <p:spTgt spid="10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have we learned from clustering? </a:t>
            </a:r>
            <a:endParaRPr/>
          </a:p>
        </p:txBody>
      </p:sp>
      <p:sp>
        <p:nvSpPr>
          <p:cNvPr id="112" name="Google Shape;112;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Using </a:t>
            </a:r>
            <a:r>
              <a:rPr lang="en"/>
              <a:t>clustering t</a:t>
            </a:r>
            <a:r>
              <a:rPr lang="en"/>
              <a:t>o find more specific relation between groups of users:</a:t>
            </a:r>
            <a:endParaRPr/>
          </a:p>
          <a:p>
            <a:pPr indent="0" lvl="0" marL="0" rtl="0" algn="l">
              <a:lnSpc>
                <a:spcPct val="115000"/>
              </a:lnSpc>
              <a:spcBef>
                <a:spcPts val="0"/>
              </a:spcBef>
              <a:spcAft>
                <a:spcPts val="0"/>
              </a:spcAft>
              <a:buSzPts val="1800"/>
              <a:buNone/>
            </a:pPr>
            <a:r>
              <a:t/>
            </a:r>
            <a:endParaRPr/>
          </a:p>
          <a:p>
            <a:pPr indent="0" lvl="0" marL="0" rtl="0" algn="l">
              <a:spcBef>
                <a:spcPts val="0"/>
              </a:spcBef>
              <a:spcAft>
                <a:spcPts val="0"/>
              </a:spcAft>
              <a:buNone/>
            </a:pPr>
            <a:r>
              <a:rPr lang="en"/>
              <a:t>A K-means clustering with 3 clusters is used based on the selected features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Features include:</a:t>
            </a:r>
            <a:endParaRPr/>
          </a:p>
          <a:p>
            <a:pPr indent="-342900" lvl="0" marL="457200" rtl="0" algn="l">
              <a:lnSpc>
                <a:spcPct val="115000"/>
              </a:lnSpc>
              <a:spcBef>
                <a:spcPts val="0"/>
              </a:spcBef>
              <a:spcAft>
                <a:spcPts val="0"/>
              </a:spcAft>
              <a:buSzPts val="1800"/>
              <a:buChar char="●"/>
            </a:pPr>
            <a:r>
              <a:rPr lang="en"/>
              <a:t>Total number of ad-clicks per user</a:t>
            </a:r>
            <a:endParaRPr/>
          </a:p>
          <a:p>
            <a:pPr indent="-342900" lvl="0" marL="457200" rtl="0" algn="l">
              <a:lnSpc>
                <a:spcPct val="115000"/>
              </a:lnSpc>
              <a:spcBef>
                <a:spcPts val="0"/>
              </a:spcBef>
              <a:spcAft>
                <a:spcPts val="0"/>
              </a:spcAft>
              <a:buSzPts val="1800"/>
              <a:buChar char="●"/>
            </a:pPr>
            <a:r>
              <a:rPr lang="en"/>
              <a:t>Some of the money spent on all ad categories by each user </a:t>
            </a:r>
            <a:r>
              <a:rPr lang="en"/>
              <a:t> </a:t>
            </a:r>
            <a:endParaRPr/>
          </a:p>
          <a:p>
            <a:pPr indent="-342900" lvl="0" marL="457200" rtl="0" algn="l">
              <a:lnSpc>
                <a:spcPct val="115000"/>
              </a:lnSpc>
              <a:spcBef>
                <a:spcPts val="0"/>
              </a:spcBef>
              <a:spcAft>
                <a:spcPts val="0"/>
              </a:spcAft>
              <a:buSzPts val="1800"/>
              <a:buChar char="●"/>
            </a:pPr>
            <a:r>
              <a:rPr lang="en"/>
              <a:t>Game clicks per hour by each user</a:t>
            </a:r>
            <a:endParaRPr/>
          </a:p>
          <a:p>
            <a:pPr indent="0" lvl="0" marL="0" rtl="0" algn="l">
              <a:lnSpc>
                <a:spcPct val="115000"/>
              </a:lnSpc>
              <a:spcBef>
                <a:spcPts val="0"/>
              </a:spcBef>
              <a:spcAft>
                <a:spcPts val="0"/>
              </a:spcAft>
              <a:buNone/>
            </a:pPr>
            <a:r>
              <a:t/>
            </a:r>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 calcmode="lin" valueType="num">
                                      <p:cBhvr additive="base">
                                        <p:cTn dur="500"/>
                                        <p:tgtEl>
                                          <p:spTgt spid="1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 calcmode="lin" valueType="num">
                                      <p:cBhvr additive="base">
                                        <p:cTn dur="500"/>
                                        <p:tgtEl>
                                          <p:spTgt spid="1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 calcmode="lin" valueType="num">
                                      <p:cBhvr additive="base">
                                        <p:cTn dur="500"/>
                                        <p:tgtEl>
                                          <p:spTgt spid="1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 calcmode="lin" valueType="num">
                                      <p:cBhvr additive="base">
                                        <p:cTn dur="500"/>
                                        <p:tgtEl>
                                          <p:spTgt spid="1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 calcmode="lin" valueType="num">
                                      <p:cBhvr additive="base">
                                        <p:cTn dur="500"/>
                                        <p:tgtEl>
                                          <p:spTgt spid="1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 calcmode="lin" valueType="num">
                                      <p:cBhvr additive="base">
                                        <p:cTn dur="500"/>
                                        <p:tgtEl>
                                          <p:spTgt spid="1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 calcmode="lin" valueType="num">
                                      <p:cBhvr additive="base">
                                        <p:cTn dur="500"/>
                                        <p:tgtEl>
                                          <p:spTgt spid="11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 calcmode="lin" valueType="num">
                                      <p:cBhvr additive="base">
                                        <p:cTn dur="500"/>
                                        <p:tgtEl>
                                          <p:spTgt spid="11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 calcmode="lin" valueType="num">
                                      <p:cBhvr additive="base">
                                        <p:cTn dur="500"/>
                                        <p:tgtEl>
                                          <p:spTgt spid="11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From our chat graph analysis, what further exploration should we undertake?</a:t>
            </a:r>
            <a:endParaRPr/>
          </a:p>
        </p:txBody>
      </p:sp>
      <p:sp>
        <p:nvSpPr>
          <p:cNvPr id="118" name="Google Shape;118;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Exploring chat data is important because of social behaviors of users: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Graph analysis shows that users act in some way like their groups</a:t>
            </a:r>
            <a:endParaRPr/>
          </a:p>
          <a:p>
            <a:pPr indent="-342900" lvl="0" marL="457200" rtl="0" algn="l">
              <a:lnSpc>
                <a:spcPct val="115000"/>
              </a:lnSpc>
              <a:spcBef>
                <a:spcPts val="0"/>
              </a:spcBef>
              <a:spcAft>
                <a:spcPts val="0"/>
              </a:spcAft>
              <a:buSzPts val="1800"/>
              <a:buChar char="●"/>
            </a:pPr>
            <a:r>
              <a:rPr lang="en"/>
              <a:t>Identifying each group needs can lead to better decisions</a:t>
            </a:r>
            <a:endParaRPr/>
          </a:p>
          <a:p>
            <a:pPr indent="-342900" lvl="0" marL="457200" rtl="0" algn="l">
              <a:lnSpc>
                <a:spcPct val="115000"/>
              </a:lnSpc>
              <a:spcBef>
                <a:spcPts val="0"/>
              </a:spcBef>
              <a:spcAft>
                <a:spcPts val="0"/>
              </a:spcAft>
              <a:buSzPts val="1800"/>
              <a:buChar char="●"/>
            </a:pPr>
            <a:r>
              <a:rPr lang="en"/>
              <a:t>For example the most chattiest user are part of the most chattiest groups</a:t>
            </a:r>
            <a:endParaRPr/>
          </a:p>
          <a:p>
            <a:pPr indent="-342900" lvl="0" marL="457200" rtl="0" algn="l">
              <a:lnSpc>
                <a:spcPct val="115000"/>
              </a:lnSpc>
              <a:spcBef>
                <a:spcPts val="0"/>
              </a:spcBef>
              <a:spcAft>
                <a:spcPts val="0"/>
              </a:spcAft>
              <a:buSzPts val="1800"/>
              <a:buChar char="●"/>
            </a:pPr>
            <a:r>
              <a:rPr lang="en"/>
              <a:t>They can be targeted as active users for any kind of marketing of the product</a:t>
            </a:r>
            <a:endParaRPr/>
          </a:p>
          <a:p>
            <a:pPr indent="-342900" lvl="0" marL="457200" rtl="0" algn="l">
              <a:lnSpc>
                <a:spcPct val="115000"/>
              </a:lnSpc>
              <a:spcBef>
                <a:spcPts val="0"/>
              </a:spcBef>
              <a:spcAft>
                <a:spcPts val="0"/>
              </a:spcAft>
              <a:buSzPts val="1800"/>
              <a:buChar char="●"/>
            </a:pPr>
            <a:r>
              <a:rPr lang="en"/>
              <a:t>Also these users can be targeted for arranging the app atmosphere to be more competing and interesting</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 calcmode="lin" valueType="num">
                                      <p:cBhvr additive="base">
                                        <p:cTn dur="1000"/>
                                        <p:tgtEl>
                                          <p:spTgt spid="1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 calcmode="lin" valueType="num">
                                      <p:cBhvr additive="base">
                                        <p:cTn dur="1000"/>
                                        <p:tgtEl>
                                          <p:spTgt spid="1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 calcmode="lin" valueType="num">
                                      <p:cBhvr additive="base">
                                        <p:cTn dur="1000"/>
                                        <p:tgtEl>
                                          <p:spTgt spid="1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 calcmode="lin" valueType="num">
                                      <p:cBhvr additive="base">
                                        <p:cTn dur="1000"/>
                                        <p:tgtEl>
                                          <p:spTgt spid="1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 calcmode="lin" valueType="num">
                                      <p:cBhvr additive="base">
                                        <p:cTn dur="1000"/>
                                        <p:tgtEl>
                                          <p:spTgt spid="11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 calcmode="lin" valueType="num">
                                      <p:cBhvr additive="base">
                                        <p:cTn dur="1000"/>
                                        <p:tgtEl>
                                          <p:spTgt spid="11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 calcmode="lin" valueType="num">
                                      <p:cBhvr additive="base">
                                        <p:cTn dur="1000"/>
                                        <p:tgtEl>
                                          <p:spTgt spid="11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 calcmode="lin" valueType="num">
                                      <p:cBhvr additive="base">
                                        <p:cTn dur="1000"/>
                                        <p:tgtEl>
                                          <p:spTgt spid="118">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Recommendation</a:t>
            </a:r>
            <a:endParaRPr/>
          </a:p>
        </p:txBody>
      </p:sp>
      <p:sp>
        <p:nvSpPr>
          <p:cNvPr id="124" name="Google Shape;124;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Putting some effort on Native iPhone apps and make the app faster and more fancy to make the users attracted to spend more time in it. Spending more time in the app can lead to engagement and hence more purchasing. </a:t>
            </a:r>
            <a:endParaRPr/>
          </a:p>
          <a:p>
            <a:pPr indent="-342900" lvl="0" marL="457200" rtl="0" algn="l">
              <a:lnSpc>
                <a:spcPct val="115000"/>
              </a:lnSpc>
              <a:spcBef>
                <a:spcPts val="0"/>
              </a:spcBef>
              <a:spcAft>
                <a:spcPts val="0"/>
              </a:spcAft>
              <a:buSzPts val="1800"/>
              <a:buChar char="●"/>
            </a:pPr>
            <a:r>
              <a:rPr lang="en"/>
              <a:t>Starting some sales funnels specifically for iPhone users to elevate the number of them. This would lead to more HighRoller users and more revenue for the company. </a:t>
            </a:r>
            <a:endParaRPr/>
          </a:p>
          <a:p>
            <a:pPr indent="-342900" lvl="0" marL="457200" rtl="0" algn="l">
              <a:lnSpc>
                <a:spcPct val="115000"/>
              </a:lnSpc>
              <a:spcBef>
                <a:spcPts val="0"/>
              </a:spcBef>
              <a:spcAft>
                <a:spcPts val="0"/>
              </a:spcAft>
              <a:buSzPts val="1800"/>
              <a:buChar char="●"/>
            </a:pPr>
            <a:r>
              <a:rPr lang="en"/>
              <a:t>Based on the clustering analysis, some recommendations have given for each cluster</a:t>
            </a:r>
            <a:endParaRPr/>
          </a:p>
          <a:p>
            <a:pPr indent="-342900" lvl="0" marL="457200" rtl="0" algn="l">
              <a:lnSpc>
                <a:spcPct val="115000"/>
              </a:lnSpc>
              <a:spcBef>
                <a:spcPts val="0"/>
              </a:spcBef>
              <a:spcAft>
                <a:spcPts val="0"/>
              </a:spcAft>
              <a:buSzPts val="1800"/>
              <a:buChar char="●"/>
            </a:pPr>
            <a:r>
              <a:rPr lang="en"/>
              <a:t>Target the chattiest groups and users for making your app atmosphere more competing</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SzPts val="1800"/>
              <a:buNone/>
            </a:pPr>
            <a:r>
              <a:t/>
            </a:r>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1000"/>
                                        <p:tgtEl>
                                          <p:spTgt spid="1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1000"/>
                                        <p:tgtEl>
                                          <p:spTgt spid="1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1000"/>
                                        <p:tgtEl>
                                          <p:spTgt spid="1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 calcmode="lin" valueType="num">
                                      <p:cBhvr additive="base">
                                        <p:cTn dur="1000"/>
                                        <p:tgtEl>
                                          <p:spTgt spid="1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 calcmode="lin" valueType="num">
                                      <p:cBhvr additive="base">
                                        <p:cTn dur="1000"/>
                                        <p:tgtEl>
                                          <p:spTgt spid="1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 calcmode="lin" valueType="num">
                                      <p:cBhvr additive="base">
                                        <p:cTn dur="1000"/>
                                        <p:tgtEl>
                                          <p:spTgt spid="1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 calcmode="lin" valueType="num">
                                      <p:cBhvr additive="base">
                                        <p:cTn dur="1000"/>
                                        <p:tgtEl>
                                          <p:spTgt spid="1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