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HY헤드라인M" panose="02030600000101010101" pitchFamily="18" charset="-127"/>
      <p:regular r:id="rId13"/>
    </p:embeddedFont>
    <p:embeddedFont>
      <p:font typeface="Inter" panose="020B0600000101010101" charset="0"/>
      <p:regular r:id="rId14"/>
    </p:embeddedFont>
    <p:embeddedFont>
      <p:font typeface="나눔고딕" panose="020D0604000000000000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151"/>
    <a:srgbClr val="494949"/>
    <a:srgbClr val="F95F88"/>
    <a:srgbClr val="FFF5F5"/>
    <a:srgbClr val="FFF0F0"/>
    <a:srgbClr val="FFFBFC"/>
    <a:srgbClr val="FFF3F6"/>
    <a:srgbClr val="FA7497"/>
    <a:srgbClr val="FD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2A88-3454-4A79-8608-421B63E4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39B22-4F80-F495-B66A-C908FCD1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DDF14-0C93-140F-3D2F-E9541F0E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101-49AE-DBA6-9AAD-18A18F6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FD04-C0BE-F06F-2EF2-8D63FC36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EB8E9-DB73-738B-8A05-C84CFA26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1378-838F-1C01-0F0D-7463B3B7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F192-B487-8FA8-2ABB-57D6B813C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DDCE2C-50B1-2481-076F-480DD53C5448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/>
          <p:nvPr/>
        </p:nvSpPr>
        <p:spPr>
          <a:xfrm>
            <a:off x="2320479" y="3335178"/>
            <a:ext cx="9989439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RAG 기반 학사 정보 제공 AI 서비스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36987" y="279082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종합설계프로젝트 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팀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8C2EE-8697-39FD-CD81-8E0279B26E29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C1D39F8-2070-56DE-F242-7F4F8B802887}"/>
              </a:ext>
            </a:extLst>
          </p:cNvPr>
          <p:cNvSpPr/>
          <p:nvPr/>
        </p:nvSpPr>
        <p:spPr>
          <a:xfrm>
            <a:off x="11028558" y="7685246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FFC5-1391-8972-EA00-62F6F198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2DCAC-8406-DA1D-8C16-8260D21E9161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34F020D-67D3-7665-68AB-C21730EC0ECF}"/>
              </a:ext>
            </a:extLst>
          </p:cNvPr>
          <p:cNvSpPr/>
          <p:nvPr/>
        </p:nvSpPr>
        <p:spPr>
          <a:xfrm>
            <a:off x="4196358" y="371432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ko-KR" altLang="en-US" sz="60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감사합니다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EB563B-8B84-D451-96E4-92DDC3D379DA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94F4DE33-03FA-F654-17AF-9831F0BC9A1D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6853-0C50-76B0-AB44-154B4B82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F97845-3037-9265-6E43-36F71CF44FB5}"/>
              </a:ext>
            </a:extLst>
          </p:cNvPr>
          <p:cNvSpPr/>
          <p:nvPr/>
        </p:nvSpPr>
        <p:spPr>
          <a:xfrm>
            <a:off x="703279" y="3043015"/>
            <a:ext cx="13223842" cy="98991"/>
          </a:xfrm>
          <a:prstGeom prst="rect">
            <a:avLst/>
          </a:prstGeom>
          <a:solidFill>
            <a:srgbClr val="FA7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5B96B-86A1-7B9B-872C-66D8A3D825E6}"/>
              </a:ext>
            </a:extLst>
          </p:cNvPr>
          <p:cNvSpPr/>
          <p:nvPr/>
        </p:nvSpPr>
        <p:spPr>
          <a:xfrm>
            <a:off x="12757034" y="7775048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3DCF747-40C2-849D-CFEF-6311D4EB3F60}"/>
              </a:ext>
            </a:extLst>
          </p:cNvPr>
          <p:cNvSpPr txBox="1"/>
          <p:nvPr/>
        </p:nvSpPr>
        <p:spPr>
          <a:xfrm>
            <a:off x="93526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1.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F402EF0-1FFA-5233-5F52-F8B735EE53A8}"/>
              </a:ext>
            </a:extLst>
          </p:cNvPr>
          <p:cNvSpPr txBox="1"/>
          <p:nvPr/>
        </p:nvSpPr>
        <p:spPr>
          <a:xfrm>
            <a:off x="529887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2.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92B97237-1AF3-6DC5-3304-5D212D8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6" y="450571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12CE2CFA-BEE4-33A1-DB0F-68E17EEA76A8}"/>
              </a:ext>
            </a:extLst>
          </p:cNvPr>
          <p:cNvSpPr txBox="1"/>
          <p:nvPr/>
        </p:nvSpPr>
        <p:spPr>
          <a:xfrm>
            <a:off x="9739518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3.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AFF6FD12-5688-3E07-D510-1581C9DF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11" y="4505404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45" name="TextBox 34">
            <a:extLst>
              <a:ext uri="{FF2B5EF4-FFF2-40B4-BE49-F238E27FC236}">
                <a16:creationId xmlns:a16="http://schemas.microsoft.com/office/drawing/2014/main" id="{5A358862-5582-398A-688C-1D2B2E788C0F}"/>
              </a:ext>
            </a:extLst>
          </p:cNvPr>
          <p:cNvSpPr txBox="1"/>
          <p:nvPr/>
        </p:nvSpPr>
        <p:spPr>
          <a:xfrm>
            <a:off x="3625850" y="1171527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dist">
              <a:lnSpc>
                <a:spcPct val="83000"/>
              </a:lnSpc>
            </a:pPr>
            <a:r>
              <a:rPr lang="en-US" sz="9000" b="0" i="0" u="none" strike="noStrike" spc="-100" dirty="0">
                <a:solidFill>
                  <a:srgbClr val="1919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ans Light" panose="020B0203030804020204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E1F9-59D2-727E-E674-A3F328378BAC}"/>
              </a:ext>
            </a:extLst>
          </p:cNvPr>
          <p:cNvSpPr/>
          <p:nvPr/>
        </p:nvSpPr>
        <p:spPr>
          <a:xfrm rot="5400000" flipV="1">
            <a:off x="127676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503EB-E66A-FF1F-FEBB-E666712D276C}"/>
              </a:ext>
            </a:extLst>
          </p:cNvPr>
          <p:cNvSpPr/>
          <p:nvPr/>
        </p:nvSpPr>
        <p:spPr>
          <a:xfrm rot="5400000" flipV="1">
            <a:off x="-6572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0CF0-E4D7-01E2-A287-A3330B899442}"/>
              </a:ext>
            </a:extLst>
          </p:cNvPr>
          <p:cNvSpPr/>
          <p:nvPr/>
        </p:nvSpPr>
        <p:spPr>
          <a:xfrm>
            <a:off x="703279" y="7742294"/>
            <a:ext cx="13223842" cy="98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0B-FDBB-C379-C282-DDD694908905}"/>
              </a:ext>
            </a:extLst>
          </p:cNvPr>
          <p:cNvSpPr/>
          <p:nvPr/>
        </p:nvSpPr>
        <p:spPr>
          <a:xfrm rot="5400000" flipV="1">
            <a:off x="-1542775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7CC78-512D-F51F-3C39-C22E756BA570}"/>
              </a:ext>
            </a:extLst>
          </p:cNvPr>
          <p:cNvSpPr/>
          <p:nvPr/>
        </p:nvSpPr>
        <p:spPr>
          <a:xfrm rot="5400000" flipV="1">
            <a:off x="11867684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A37B1-2C04-414A-EC35-FBE8DF98B4B4}"/>
              </a:ext>
            </a:extLst>
          </p:cNvPr>
          <p:cNvSpPr txBox="1"/>
          <p:nvPr/>
        </p:nvSpPr>
        <p:spPr>
          <a:xfrm>
            <a:off x="2117597" y="4241033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C458-E8CF-753E-E445-987EA9DE7C7D}"/>
              </a:ext>
            </a:extLst>
          </p:cNvPr>
          <p:cNvSpPr txBox="1"/>
          <p:nvPr/>
        </p:nvSpPr>
        <p:spPr>
          <a:xfrm>
            <a:off x="6797999" y="4242360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전체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구성도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F63E1-61BA-F2EB-6FB4-CF05C2A9FCB7}"/>
              </a:ext>
            </a:extLst>
          </p:cNvPr>
          <p:cNvSpPr txBox="1"/>
          <p:nvPr/>
        </p:nvSpPr>
        <p:spPr>
          <a:xfrm>
            <a:off x="10952509" y="4595324"/>
            <a:ext cx="274361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ko-KR" altLang="en-US" sz="2250" dirty="0"/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id="{F7B385C2-2440-061E-259C-CADF5CA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" y="4513156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E7FD08FB-8F5B-5F73-770A-D357BD91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15" y="6431162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pic>
        <p:nvPicPr>
          <p:cNvPr id="49" name="Picture 28">
            <a:extLst>
              <a:ext uri="{FF2B5EF4-FFF2-40B4-BE49-F238E27FC236}">
                <a16:creationId xmlns:a16="http://schemas.microsoft.com/office/drawing/2014/main" id="{7F569564-C905-227A-6F7F-C4271ED5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0" y="6430847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0B27AB-47EC-C675-17D1-FA7E04406F44}"/>
              </a:ext>
            </a:extLst>
          </p:cNvPr>
          <p:cNvSpPr txBox="1"/>
          <p:nvPr/>
        </p:nvSpPr>
        <p:spPr>
          <a:xfrm>
            <a:off x="2704889" y="6166476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FB08C-8351-87C6-B8B2-BE8E958CBADC}"/>
              </a:ext>
            </a:extLst>
          </p:cNvPr>
          <p:cNvSpPr txBox="1"/>
          <p:nvPr/>
        </p:nvSpPr>
        <p:spPr>
          <a:xfrm>
            <a:off x="7084213" y="6167803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동영상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결과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FCDBF-0B3E-D454-2AEB-ACE993A6F638}"/>
              </a:ext>
            </a:extLst>
          </p:cNvPr>
          <p:cNvSpPr txBox="1"/>
          <p:nvPr/>
        </p:nvSpPr>
        <p:spPr>
          <a:xfrm>
            <a:off x="11004550" y="6198650"/>
            <a:ext cx="274361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</a:t>
            </a:r>
            <a:r>
              <a:rPr lang="en-US" altLang="ko-KR" sz="22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활용방안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Picture 20">
            <a:extLst>
              <a:ext uri="{FF2B5EF4-FFF2-40B4-BE49-F238E27FC236}">
                <a16:creationId xmlns:a16="http://schemas.microsoft.com/office/drawing/2014/main" id="{C310D1E3-9266-3B8C-3BBC-E069F1D4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0" y="643859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95D17FB1-FFBC-24DF-39AC-E7789B51C0CD}"/>
              </a:ext>
            </a:extLst>
          </p:cNvPr>
          <p:cNvSpPr txBox="1"/>
          <p:nvPr/>
        </p:nvSpPr>
        <p:spPr>
          <a:xfrm>
            <a:off x="96500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4.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CF53D0A7-EB47-C1FE-6D9D-B751E8D9DD2D}"/>
              </a:ext>
            </a:extLst>
          </p:cNvPr>
          <p:cNvSpPr txBox="1"/>
          <p:nvPr/>
        </p:nvSpPr>
        <p:spPr>
          <a:xfrm>
            <a:off x="532861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5.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ED716178-D5DB-E676-5A54-1957A30F699C}"/>
              </a:ext>
            </a:extLst>
          </p:cNvPr>
          <p:cNvSpPr txBox="1"/>
          <p:nvPr/>
        </p:nvSpPr>
        <p:spPr>
          <a:xfrm>
            <a:off x="9769255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6.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9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검색의 불편함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320784"/>
            <a:ext cx="41207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학생들은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필요한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정보를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얻기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위해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웹사이트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공지사항을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검색하거나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학과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사무실에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직접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문의해야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이는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시간과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노력이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많이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드는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과정이며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,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특히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신입생이나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정보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검색에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익숙하지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않은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학생들에게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큰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불편함으로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작용합니다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  <a:cs typeface="ADLaM Display" panose="020F0502020204030204" pitchFamily="2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254704" y="479488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 부담 증가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32090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특정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상세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문의가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집중되면서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동일한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제공해야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비효율적인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상황이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발생하고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직원들의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증가하고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715738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전달의 비효율성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32078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유사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동일한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여러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번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제공해야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상황이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발생하고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직원들에게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추가적인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가중시키고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317-CD55-7A14-C91A-77704EB0630B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45B30E-6F2E-0C05-69ED-65BD0BC8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964531"/>
            <a:ext cx="4120753" cy="260764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CB958B1-9C03-724E-C7BE-C6907ACB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95FCF3-9C77-F29F-692A-E8F5CBA4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 descr="스크린샷, 디자인이(가) 표시된 사진">
            <a:extLst>
              <a:ext uri="{FF2B5EF4-FFF2-40B4-BE49-F238E27FC236}">
                <a16:creationId xmlns:a16="http://schemas.microsoft.com/office/drawing/2014/main" id="{86FDAEC8-7934-5BDD-F39A-D348A4D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1" t="28184" r="33592" b="28591"/>
          <a:stretch/>
        </p:blipFill>
        <p:spPr>
          <a:xfrm>
            <a:off x="5434646" y="1964531"/>
            <a:ext cx="3760987" cy="2607643"/>
          </a:xfrm>
          <a:prstGeom prst="rect">
            <a:avLst/>
          </a:prstGeom>
        </p:spPr>
      </p:pic>
      <p:pic>
        <p:nvPicPr>
          <p:cNvPr id="6" name="그림 5" descr="만화 영화이(가) 표시된 사진">
            <a:extLst>
              <a:ext uri="{FF2B5EF4-FFF2-40B4-BE49-F238E27FC236}">
                <a16:creationId xmlns:a16="http://schemas.microsoft.com/office/drawing/2014/main" id="{DE7FC819-9913-78B4-7808-AABED167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7" y="1949369"/>
            <a:ext cx="3934207" cy="262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D478E6-5C77-582E-550E-28ECD78D4177}"/>
              </a:ext>
            </a:extLst>
          </p:cNvPr>
          <p:cNvSpPr/>
          <p:nvPr/>
        </p:nvSpPr>
        <p:spPr>
          <a:xfrm>
            <a:off x="9667560" y="3144644"/>
            <a:ext cx="4348976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501C63-CF13-8A9B-010A-F9BDFB54C67B}"/>
              </a:ext>
            </a:extLst>
          </p:cNvPr>
          <p:cNvSpPr/>
          <p:nvPr/>
        </p:nvSpPr>
        <p:spPr>
          <a:xfrm>
            <a:off x="5120464" y="3144644"/>
            <a:ext cx="4255112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E451-5A15-B157-3206-BB13B6FF7214}"/>
              </a:ext>
            </a:extLst>
          </p:cNvPr>
          <p:cNvSpPr/>
          <p:nvPr/>
        </p:nvSpPr>
        <p:spPr>
          <a:xfrm>
            <a:off x="490657" y="3144644"/>
            <a:ext cx="4348976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4611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배경 및 목표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3" y="348293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23" y="427672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접근성 개선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223" y="48027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학사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진로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더욱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쉽게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접근할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있도록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구현합니다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48293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4276728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기반 학습 및 최적화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480274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수집한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성능을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지속적으로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개선하고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피드백을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반영합니다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58" y="348293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6458" y="4276728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불균형 해소 및 자동화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916458" y="48027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친화적인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인터페이스를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질문에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응답을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자동화합니다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C858-CBE5-6C60-CED0-8637B0FCB05A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5282" y="84106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전체 구성도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D7362-D6E9-9661-B1E5-27556025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29" y="2028892"/>
            <a:ext cx="11580542" cy="55906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9FA330-79A6-9E08-2F90-082FA864F673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8" y="1569244"/>
            <a:ext cx="958215" cy="15332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6430" y="1760815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수집 및 전처리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6430" y="2205038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크롤링을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경북대학교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컴퓨터학부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페이지에서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자동으로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수집했습니다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텍스트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벡터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데이터베이스에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저장하고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data:image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/png;base64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형식으로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저장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합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" y="3102531"/>
            <a:ext cx="958215" cy="15332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6430" y="3294102"/>
            <a:ext cx="371546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문서 검색 및 추출 (Ensemble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16430" y="3738324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TF-IDF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Sparse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Retriever와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Solar-Embedding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Dense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Retriever를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결합하여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가장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관련이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높은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상위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10개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문서를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선별했습니다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키워드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중심과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의미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결합하여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더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정확한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추출이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8" y="4635818"/>
            <a:ext cx="958215" cy="15332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16430" y="4827389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답변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생성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(Stuff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16430" y="5271611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검색된 문서를 기반으로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FAISS 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를 사용해 문서가 질문과 높은 관련성을 가지는지 확인하고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Langchain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Prompt Template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 통해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프롴프트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설계 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Upstage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의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츨력을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통해 초기 답변을 제공받고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Stuff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답변을 생성합니다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98" y="6169104"/>
            <a:ext cx="958215" cy="153328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16430" y="6360676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개발 및 통합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916430" y="6804898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프론트엔드는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React와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TypeScript,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Vite를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활용하여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구축했고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백엔드는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NestJS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API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서버를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구축했습니다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저장은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MongoDB를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사용했으며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Docker를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활용하여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백엔드와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서버를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배포했습니다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F71E-AF7E-9C33-C720-CCF398C20558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C21DF963-769F-6A42-372D-6AADD27E58AF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705154" y="2102882"/>
            <a:ext cx="3206669" cy="3851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사용자의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자연어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질문을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처리하여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공지사항에서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관련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정보를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검색하고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적절한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답변을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제공합니다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주요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기능으로는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자연어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처리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요약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생성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인터페이스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표시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등이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  <a:p>
            <a:pPr marL="0" indent="0">
              <a:lnSpc>
                <a:spcPts val="2550"/>
              </a:lnSpc>
              <a:buNone/>
            </a:pPr>
            <a:endParaRPr lang="en-US" altLang="ko-KR" sz="1750" kern="0" spc="-32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  <a:p>
            <a:pPr>
              <a:lnSpc>
                <a:spcPts val="2550"/>
              </a:lnSpc>
            </a:pP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웹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기반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인터페이스는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입력과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확인이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간단하고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직관적인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UI로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구성되어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있습니다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입력창은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글자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수에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따라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크기가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조정되며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질문과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답변이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대화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형태로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표시됩니다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altLang="ko-KR" sz="1750" kern="0" spc="-32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altLang="ko-KR" sz="1750" kern="0" spc="-32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altLang="ko-KR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E808-73D8-BF48-057D-79E486868EFC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376D025-0C9B-7509-0B35-3D47AF0B7D29}"/>
              </a:ext>
            </a:extLst>
          </p:cNvPr>
          <p:cNvSpPr/>
          <p:nvPr/>
        </p:nvSpPr>
        <p:spPr>
          <a:xfrm>
            <a:off x="705155" y="64317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5CC3B-14FB-042B-CEE5-4A83CCD6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95" y="1645819"/>
            <a:ext cx="6424270" cy="62092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51F48D-B4B0-F90D-FEAA-F607AE38F4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124"/>
          <a:stretch/>
        </p:blipFill>
        <p:spPr>
          <a:xfrm>
            <a:off x="4268439" y="1645819"/>
            <a:ext cx="3206669" cy="6209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1E25A2-AB5B-883A-E055-B497D08FCEE5}"/>
              </a:ext>
            </a:extLst>
          </p:cNvPr>
          <p:cNvSpPr txBox="1"/>
          <p:nvPr/>
        </p:nvSpPr>
        <p:spPr>
          <a:xfrm>
            <a:off x="10768866" y="7817354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0" dirty="0">
                <a:latin typeface="Inter" panose="020B0600000101010101" charset="0"/>
                <a:ea typeface="Inter" panose="020B0600000101010101" charset="0"/>
              </a:rPr>
              <a:t>PC</a:t>
            </a:r>
            <a:endParaRPr lang="ko-KR" altLang="en-US" sz="1750" dirty="0">
              <a:latin typeface="Inter" panose="020B0600000101010101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C9F87-F592-E17E-FA6C-37515CB36C30}"/>
              </a:ext>
            </a:extLst>
          </p:cNvPr>
          <p:cNvSpPr txBox="1"/>
          <p:nvPr/>
        </p:nvSpPr>
        <p:spPr>
          <a:xfrm>
            <a:off x="5441325" y="7817354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50" dirty="0">
                <a:latin typeface="Inter" panose="020B0600000101010101" charset="0"/>
                <a:ea typeface="Inter" panose="020B0600000101010101" charset="0"/>
              </a:rPr>
              <a:t>모바일</a:t>
            </a:r>
            <a:endParaRPr lang="ko-KR" altLang="en-US" sz="1750" dirty="0">
              <a:latin typeface="Inter" panose="020B0600000101010101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673" y="7024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 동영상 결과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A22E-B892-EF45-CFC0-0C2DA5968CB0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07095"/>
            <a:ext cx="5656302" cy="706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 및 활용방안</a:t>
            </a:r>
            <a:endParaRPr lang="en-US" sz="4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852" y="2117408"/>
            <a:ext cx="52293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학생들의 정보 접근성 개선 및 학과 이미지 제고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9852" y="2676406"/>
            <a:ext cx="6344483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홈페이지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AI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직관적이고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빠르게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진로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제공받을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신입생이나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검색이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익숙하지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않은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학생들에게도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큰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도움을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줄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뿐만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아니라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격차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해소에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기여할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빠르고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정확한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답변은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만족도를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높이고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시대의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흐름에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맞추어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나가는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혁신적인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구축할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것으로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기대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됩니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73685" y="2117408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업무의 효율화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73685" y="2676406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(예: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조건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등)에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응답이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자동화되면서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감소할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단순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벗어나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더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집중할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환경을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마련할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19852" y="4943832"/>
            <a:ext cx="517314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활용 기반의 지속적 시스템 개선 가능성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9852" y="5502831"/>
            <a:ext cx="6205055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운영을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축적된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분석함으로써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많이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개선이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파악할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지속적으로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업데이트되고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최적화되어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요구에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더욱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학습된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결정이나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방안을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수립하는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데에도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유용한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자료로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73685" y="4943832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 방안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3685" y="5502831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현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프로젝트에서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개발한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교내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전체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경북대학교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컴퓨터학부에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먼저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도입되어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성능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테스트를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거친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후,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긍정적인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평가를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받는다면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본부에서도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가능성이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786C-9FB8-D2F8-164D-951E98D0090E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691</Words>
  <Application>Microsoft Office PowerPoint</Application>
  <PresentationFormat>사용자 지정</PresentationFormat>
  <Paragraphs>72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Inter</vt:lpstr>
      <vt:lpstr>HY헤드라인M</vt:lpstr>
      <vt:lpstr>Arial</vt:lpstr>
      <vt:lpstr>나눔고딕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가을 이</cp:lastModifiedBy>
  <cp:revision>8</cp:revision>
  <dcterms:created xsi:type="dcterms:W3CDTF">2024-11-27T02:05:57Z</dcterms:created>
  <dcterms:modified xsi:type="dcterms:W3CDTF">2024-12-02T07:00:51Z</dcterms:modified>
</cp:coreProperties>
</file>