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57" r:id="rId5"/>
    <p:sldId id="259" r:id="rId6"/>
    <p:sldId id="268" r:id="rId7"/>
    <p:sldId id="260" r:id="rId8"/>
    <p:sldId id="261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HY헤드라인M" panose="02030600000101010101" pitchFamily="18" charset="-127"/>
      <p:regular r:id="rId14"/>
    </p:embeddedFont>
    <p:embeddedFont>
      <p:font typeface="나눔고딕" panose="020D0604000000000000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1B"/>
    <a:srgbClr val="2A2A2A"/>
    <a:srgbClr val="E0D7F4"/>
    <a:srgbClr val="515151"/>
    <a:srgbClr val="494949"/>
    <a:srgbClr val="F95F88"/>
    <a:srgbClr val="FFF5F5"/>
    <a:srgbClr val="FFF0F0"/>
    <a:srgbClr val="FFFBFC"/>
    <a:srgbClr val="FF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50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2A88-3454-4A79-8608-421B63E4C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39B22-4F80-F495-B66A-C908FCD16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DDF14-0C93-140F-3D2F-E9541F0E6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C101-49AE-DBA6-9AAD-18A18F6E9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AFD04-C0BE-F06F-2EF2-8D63FC361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EB8E9-DB73-738B-8A05-C84CFA261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B1378-838F-1C01-0F0D-7463B3B71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BF192-B487-8FA8-2ABB-57D6B813C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oHKYodAu8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DDCE2C-50B1-2481-076F-480DD53C5448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F95F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/>
          <p:nvPr/>
        </p:nvSpPr>
        <p:spPr>
          <a:xfrm>
            <a:off x="2320479" y="3335178"/>
            <a:ext cx="9989439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RAG 기반 학사 정보 제공 AI 서비스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3536987" y="279082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</a:rPr>
              <a:t>종합설계프로젝트 </a:t>
            </a:r>
            <a:r>
              <a:rPr lang="en-US" altLang="ko-KR" sz="22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</a:rPr>
              <a:t>팀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28C2EE-8697-39FD-CD81-8E0279B26E29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9C1D39F8-2070-56DE-F242-7F4F8B802887}"/>
              </a:ext>
            </a:extLst>
          </p:cNvPr>
          <p:cNvSpPr/>
          <p:nvPr/>
        </p:nvSpPr>
        <p:spPr>
          <a:xfrm>
            <a:off x="11028558" y="7685246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9852" y="807095"/>
            <a:ext cx="5656302" cy="706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89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 및 활용방안</a:t>
            </a:r>
            <a:endParaRPr lang="en-US" sz="4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19852" y="2117408"/>
            <a:ext cx="522934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학생들의 정보 접근성 개선 및 학과 이미지 제고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9852" y="2676406"/>
            <a:ext cx="6344483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기존 학과 홈페이지 검색 대신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AI 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챗봇을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통해 직관적이고 빠르게 공지사항과 진로 정보를 제공받을 수 있습니다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이는 신입생이나 정보 검색이 익숙하지 않은 학생들에게도 큰 도움을 줄 뿐만 아니라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 격차 해소에 기여할 것입니다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이러한 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챗봇의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빠르고 정확한 답변은 학생들의 만족도를 높이고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학과가 시대의 흐름에 맞추어 나가는 혁신적인 이미지를 구축할 수 있을 것으로 기대됩니다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</p:txBody>
      </p:sp>
      <p:sp>
        <p:nvSpPr>
          <p:cNvPr id="5" name="Text 3"/>
          <p:cNvSpPr/>
          <p:nvPr/>
        </p:nvSpPr>
        <p:spPr>
          <a:xfrm>
            <a:off x="7573685" y="2117408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업무의 효율화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73685" y="2676406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(예: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졸업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복수전공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조건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등)에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응답이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자동화되면서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행정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부담이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크게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감소할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것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입니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직원들은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단순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업무에서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벗어나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더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중요한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집중할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환경을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마련할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19852" y="4943832"/>
            <a:ext cx="517314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활용 기반의 지속적 시스템 개선 가능성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19852" y="5502831"/>
            <a:ext cx="6205055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운영을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축적된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문의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분석함으로써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가장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많이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필요로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하는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개선이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필요한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기능을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파악할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지속적으로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업데이트되고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최적화되어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요구에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더욱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부합할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또한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학습된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정책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결정이나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방안을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수립하는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데에도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유용한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자료로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73685" y="4943832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 방안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73685" y="5502831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현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프로젝트에서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개발한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AI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서비스는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교내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및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전체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서비스로도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경북대학교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컴퓨터학부에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먼저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도입되어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성능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테스트를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거친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후,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긍정적인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평가를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받는다면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본부에서도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가능성이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C786C-9FB8-D2F8-164D-951E98D0090E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9FFC5-1391-8972-EA00-62F6F198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2DCAC-8406-DA1D-8C16-8260D21E9161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834F020D-67D3-7665-68AB-C21730EC0ECF}"/>
              </a:ext>
            </a:extLst>
          </p:cNvPr>
          <p:cNvSpPr/>
          <p:nvPr/>
        </p:nvSpPr>
        <p:spPr>
          <a:xfrm>
            <a:off x="4196358" y="371432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ko-KR" altLang="en-US" sz="60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감사합니다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EB563B-8B84-D451-96E4-92DDC3D379DA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F95F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1">
            <a:extLst>
              <a:ext uri="{FF2B5EF4-FFF2-40B4-BE49-F238E27FC236}">
                <a16:creationId xmlns:a16="http://schemas.microsoft.com/office/drawing/2014/main" id="{94F4DE33-03FA-F654-17AF-9831F0BC9A1D}"/>
              </a:ext>
            </a:extLst>
          </p:cNvPr>
          <p:cNvSpPr/>
          <p:nvPr/>
        </p:nvSpPr>
        <p:spPr>
          <a:xfrm>
            <a:off x="10983951" y="7716644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6853-0C50-76B0-AB44-154B4B82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F97845-3037-9265-6E43-36F71CF44FB5}"/>
              </a:ext>
            </a:extLst>
          </p:cNvPr>
          <p:cNvSpPr/>
          <p:nvPr/>
        </p:nvSpPr>
        <p:spPr>
          <a:xfrm>
            <a:off x="703279" y="3043015"/>
            <a:ext cx="13223842" cy="98991"/>
          </a:xfrm>
          <a:prstGeom prst="rect">
            <a:avLst/>
          </a:prstGeom>
          <a:solidFill>
            <a:srgbClr val="FA7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5B96B-86A1-7B9B-872C-66D8A3D825E6}"/>
              </a:ext>
            </a:extLst>
          </p:cNvPr>
          <p:cNvSpPr/>
          <p:nvPr/>
        </p:nvSpPr>
        <p:spPr>
          <a:xfrm>
            <a:off x="12757034" y="7775048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3DCF747-40C2-849D-CFEF-6311D4EB3F60}"/>
              </a:ext>
            </a:extLst>
          </p:cNvPr>
          <p:cNvSpPr txBox="1"/>
          <p:nvPr/>
        </p:nvSpPr>
        <p:spPr>
          <a:xfrm>
            <a:off x="93526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1.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FF402EF0-1FFA-5233-5F52-F8B735EE53A8}"/>
              </a:ext>
            </a:extLst>
          </p:cNvPr>
          <p:cNvSpPr txBox="1"/>
          <p:nvPr/>
        </p:nvSpPr>
        <p:spPr>
          <a:xfrm>
            <a:off x="529887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2.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Picture 20">
            <a:extLst>
              <a:ext uri="{FF2B5EF4-FFF2-40B4-BE49-F238E27FC236}">
                <a16:creationId xmlns:a16="http://schemas.microsoft.com/office/drawing/2014/main" id="{92B97237-1AF3-6DC5-3304-5D212D88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76" y="450571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37" name="TextBox 26">
            <a:extLst>
              <a:ext uri="{FF2B5EF4-FFF2-40B4-BE49-F238E27FC236}">
                <a16:creationId xmlns:a16="http://schemas.microsoft.com/office/drawing/2014/main" id="{12CE2CFA-BEE4-33A1-DB0F-68E17EEA76A8}"/>
              </a:ext>
            </a:extLst>
          </p:cNvPr>
          <p:cNvSpPr txBox="1"/>
          <p:nvPr/>
        </p:nvSpPr>
        <p:spPr>
          <a:xfrm>
            <a:off x="9739518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3.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AFF6FD12-5688-3E07-D510-1581C9DFB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111" y="4505404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45" name="TextBox 34">
            <a:extLst>
              <a:ext uri="{FF2B5EF4-FFF2-40B4-BE49-F238E27FC236}">
                <a16:creationId xmlns:a16="http://schemas.microsoft.com/office/drawing/2014/main" id="{5A358862-5582-398A-688C-1D2B2E788C0F}"/>
              </a:ext>
            </a:extLst>
          </p:cNvPr>
          <p:cNvSpPr txBox="1"/>
          <p:nvPr/>
        </p:nvSpPr>
        <p:spPr>
          <a:xfrm>
            <a:off x="3625850" y="1171527"/>
            <a:ext cx="7378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dist">
              <a:lnSpc>
                <a:spcPct val="83000"/>
              </a:lnSpc>
            </a:pPr>
            <a:r>
              <a:rPr lang="en-US" sz="9000" b="0" i="0" u="none" strike="noStrike" spc="-100" dirty="0">
                <a:solidFill>
                  <a:srgbClr val="1919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ans Light" panose="020B0203030804020204" pitchFamily="34" charset="0"/>
              </a:rPr>
              <a:t>CONTENTS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3E1F9-59D2-727E-E674-A3F328378BAC}"/>
              </a:ext>
            </a:extLst>
          </p:cNvPr>
          <p:cNvSpPr/>
          <p:nvPr/>
        </p:nvSpPr>
        <p:spPr>
          <a:xfrm rot="5400000" flipV="1">
            <a:off x="127676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2503EB-E66A-FF1F-FEBB-E666712D276C}"/>
              </a:ext>
            </a:extLst>
          </p:cNvPr>
          <p:cNvSpPr/>
          <p:nvPr/>
        </p:nvSpPr>
        <p:spPr>
          <a:xfrm rot="5400000" flipV="1">
            <a:off x="-6572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6E0CF0-E4D7-01E2-A287-A3330B899442}"/>
              </a:ext>
            </a:extLst>
          </p:cNvPr>
          <p:cNvSpPr/>
          <p:nvPr/>
        </p:nvSpPr>
        <p:spPr>
          <a:xfrm>
            <a:off x="703279" y="7742294"/>
            <a:ext cx="13223842" cy="9899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56C0B-FDBB-C379-C282-DDD694908905}"/>
              </a:ext>
            </a:extLst>
          </p:cNvPr>
          <p:cNvSpPr/>
          <p:nvPr/>
        </p:nvSpPr>
        <p:spPr>
          <a:xfrm rot="5400000" flipV="1">
            <a:off x="-1542775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E7CC78-512D-F51F-3C39-C22E756BA570}"/>
              </a:ext>
            </a:extLst>
          </p:cNvPr>
          <p:cNvSpPr/>
          <p:nvPr/>
        </p:nvSpPr>
        <p:spPr>
          <a:xfrm rot="5400000" flipV="1">
            <a:off x="11867684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A37B1-2C04-414A-EC35-FBE8DF98B4B4}"/>
              </a:ext>
            </a:extLst>
          </p:cNvPr>
          <p:cNvSpPr txBox="1"/>
          <p:nvPr/>
        </p:nvSpPr>
        <p:spPr>
          <a:xfrm>
            <a:off x="2117597" y="4241033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4C458-E8CF-753E-E445-987EA9DE7C7D}"/>
              </a:ext>
            </a:extLst>
          </p:cNvPr>
          <p:cNvSpPr txBox="1"/>
          <p:nvPr/>
        </p:nvSpPr>
        <p:spPr>
          <a:xfrm>
            <a:off x="6797999" y="4242360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전체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구성도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F63E1-61BA-F2EB-6FB4-CF05C2A9FCB7}"/>
              </a:ext>
            </a:extLst>
          </p:cNvPr>
          <p:cNvSpPr txBox="1"/>
          <p:nvPr/>
        </p:nvSpPr>
        <p:spPr>
          <a:xfrm>
            <a:off x="10952509" y="4595324"/>
            <a:ext cx="274361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ko-KR" altLang="en-US" sz="2250" dirty="0"/>
          </a:p>
        </p:txBody>
      </p:sp>
      <p:pic>
        <p:nvPicPr>
          <p:cNvPr id="47" name="Picture 20">
            <a:extLst>
              <a:ext uri="{FF2B5EF4-FFF2-40B4-BE49-F238E27FC236}">
                <a16:creationId xmlns:a16="http://schemas.microsoft.com/office/drawing/2014/main" id="{F7B385C2-2440-061E-259C-CADF5CA3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91" y="4513156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E7FD08FB-8F5B-5F73-770A-D357BD91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15" y="6431162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pic>
        <p:nvPicPr>
          <p:cNvPr id="49" name="Picture 28">
            <a:extLst>
              <a:ext uri="{FF2B5EF4-FFF2-40B4-BE49-F238E27FC236}">
                <a16:creationId xmlns:a16="http://schemas.microsoft.com/office/drawing/2014/main" id="{7F569564-C905-227A-6F7F-C4271ED5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0" y="6430847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10B27AB-47EC-C675-17D1-FA7E04406F44}"/>
              </a:ext>
            </a:extLst>
          </p:cNvPr>
          <p:cNvSpPr txBox="1"/>
          <p:nvPr/>
        </p:nvSpPr>
        <p:spPr>
          <a:xfrm>
            <a:off x="2704889" y="6166476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BFB08C-8351-87C6-B8B2-BE8E958CBADC}"/>
              </a:ext>
            </a:extLst>
          </p:cNvPr>
          <p:cNvSpPr txBox="1"/>
          <p:nvPr/>
        </p:nvSpPr>
        <p:spPr>
          <a:xfrm>
            <a:off x="7084213" y="6167803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동영상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결과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1FCDBF-0B3E-D454-2AEB-ACE993A6F638}"/>
              </a:ext>
            </a:extLst>
          </p:cNvPr>
          <p:cNvSpPr txBox="1"/>
          <p:nvPr/>
        </p:nvSpPr>
        <p:spPr>
          <a:xfrm>
            <a:off x="11004550" y="6198650"/>
            <a:ext cx="2743610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altLang="ko-KR" sz="2250" b="1" kern="0" spc="-89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</a:t>
            </a:r>
            <a:r>
              <a:rPr lang="en-US" altLang="ko-KR" sz="2250" b="1" kern="0" spc="-89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89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활용방안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" name="Picture 20">
            <a:extLst>
              <a:ext uri="{FF2B5EF4-FFF2-40B4-BE49-F238E27FC236}">
                <a16:creationId xmlns:a16="http://schemas.microsoft.com/office/drawing/2014/main" id="{C310D1E3-9266-3B8C-3BBC-E069F1D4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30" y="643859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95D17FB1-FFBC-24DF-39AC-E7789B51C0CD}"/>
              </a:ext>
            </a:extLst>
          </p:cNvPr>
          <p:cNvSpPr txBox="1"/>
          <p:nvPr/>
        </p:nvSpPr>
        <p:spPr>
          <a:xfrm>
            <a:off x="96500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4.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18">
            <a:extLst>
              <a:ext uri="{FF2B5EF4-FFF2-40B4-BE49-F238E27FC236}">
                <a16:creationId xmlns:a16="http://schemas.microsoft.com/office/drawing/2014/main" id="{CF53D0A7-EB47-C1FE-6D9D-B751E8D9DD2D}"/>
              </a:ext>
            </a:extLst>
          </p:cNvPr>
          <p:cNvSpPr txBox="1"/>
          <p:nvPr/>
        </p:nvSpPr>
        <p:spPr>
          <a:xfrm>
            <a:off x="532861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5.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26">
            <a:extLst>
              <a:ext uri="{FF2B5EF4-FFF2-40B4-BE49-F238E27FC236}">
                <a16:creationId xmlns:a16="http://schemas.microsoft.com/office/drawing/2014/main" id="{ED716178-D5DB-E676-5A54-1957A30F699C}"/>
              </a:ext>
            </a:extLst>
          </p:cNvPr>
          <p:cNvSpPr txBox="1"/>
          <p:nvPr/>
        </p:nvSpPr>
        <p:spPr>
          <a:xfrm>
            <a:off x="9769255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6.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2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049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접근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의 불편함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5320784"/>
            <a:ext cx="41207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현재 학생들은 필요한 정보를 얻기 위해서는 웹사이트 내 공지사항을 검색하거나 학과 사무실에 직접 문의해야 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이는 정보 검색 과정에서 시간과 노력을 필요로 하며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특히 신입생이나 정보 검색에 익숙하지 않은 학생들에게는 큰 불편함으로 작용합니다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254704" y="479488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 부담 증가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54704" y="5320903"/>
            <a:ext cx="41208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특정 공지사항의 상세 내용에 대한 문의가 학과 사무실로 집중되면서 행정 업무 부담이 증가하고 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이는 학과 사무실 직원들에게 추가적인 업무 부담을 가중시킵니다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  <a:p>
            <a:pPr>
              <a:lnSpc>
                <a:spcPts val="2850"/>
              </a:lnSpc>
            </a:pPr>
            <a:endParaRPr lang="en-US" altLang="ko-KR" sz="1750" kern="0" spc="-36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Inter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9715738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전달의 비효율성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5738" y="5320784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반복적으로 유사한 질문이 학과 사무실에 접수되는 경우가 잦아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동일한 정보를 여러 번 제공해야 하는 비효율적인 상황이 발생하고 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예를 들어 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ABEEK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인증 조건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졸업 요건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복수전공 등에 대한 반복적인 문의 등이 주요 사례입니다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5C317-CD55-7A14-C91A-77704EB0630B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D45B30E-6F2E-0C05-69ED-65BD0BC8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9" y="1964531"/>
            <a:ext cx="4120753" cy="2607643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2CB958B1-9C03-724E-C7BE-C6907ACB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095FCF3-9C77-F29F-692A-E8F5CBA4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 descr="스크린샷, 디자인이(가) 표시된 사진">
            <a:extLst>
              <a:ext uri="{FF2B5EF4-FFF2-40B4-BE49-F238E27FC236}">
                <a16:creationId xmlns:a16="http://schemas.microsoft.com/office/drawing/2014/main" id="{86FDAEC8-7934-5BDD-F39A-D348A4DF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91" t="28184" r="33592" b="28591"/>
          <a:stretch/>
        </p:blipFill>
        <p:spPr>
          <a:xfrm>
            <a:off x="5434646" y="1964531"/>
            <a:ext cx="3760987" cy="2607643"/>
          </a:xfrm>
          <a:prstGeom prst="rect">
            <a:avLst/>
          </a:prstGeom>
        </p:spPr>
      </p:pic>
      <p:pic>
        <p:nvPicPr>
          <p:cNvPr id="6" name="그림 5" descr="만화 영화이(가) 표시된 사진">
            <a:extLst>
              <a:ext uri="{FF2B5EF4-FFF2-40B4-BE49-F238E27FC236}">
                <a16:creationId xmlns:a16="http://schemas.microsoft.com/office/drawing/2014/main" id="{DE7FC819-9913-78B4-7808-AABED167B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7" y="1949369"/>
            <a:ext cx="3934207" cy="2622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9D478E6-5C77-582E-550E-28ECD78D4177}"/>
              </a:ext>
            </a:extLst>
          </p:cNvPr>
          <p:cNvSpPr/>
          <p:nvPr/>
        </p:nvSpPr>
        <p:spPr>
          <a:xfrm>
            <a:off x="9667560" y="2408665"/>
            <a:ext cx="4348976" cy="497482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501C63-CF13-8A9B-010A-F9BDFB54C67B}"/>
              </a:ext>
            </a:extLst>
          </p:cNvPr>
          <p:cNvSpPr/>
          <p:nvPr/>
        </p:nvSpPr>
        <p:spPr>
          <a:xfrm>
            <a:off x="5120464" y="2408665"/>
            <a:ext cx="4255112" cy="497482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9DE451-5A15-B157-3206-BB13B6FF7214}"/>
              </a:ext>
            </a:extLst>
          </p:cNvPr>
          <p:cNvSpPr/>
          <p:nvPr/>
        </p:nvSpPr>
        <p:spPr>
          <a:xfrm>
            <a:off x="490657" y="2408664"/>
            <a:ext cx="4348976" cy="4974821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93790" y="846115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배경 및 목표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3" y="274696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4223" y="354075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접근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성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개선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4223" y="4468213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학생들이 학사 및 진로 정보에 더욱 쉽게 접근할 수 있도록 학부 웹사이트 공지사항과 게시판 데이터를 자동으로 수집한 다음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RAG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기술을 활용하여 관련 데이터를 검색하고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LLM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통해 자연스러운 답변을 생성하는 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AI </a:t>
            </a:r>
            <a:r>
              <a:rPr lang="ko-KR" altLang="en-US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챗봇을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구현합니다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74696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3540750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기반 학습 및 최적화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4"/>
          <p:cNvSpPr/>
          <p:nvPr/>
        </p:nvSpPr>
        <p:spPr>
          <a:xfrm>
            <a:off x="5254704" y="4468213"/>
            <a:ext cx="39785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 웹사이트 및 게시판에서 수집한 데이터를 </a:t>
            </a:r>
            <a:r>
              <a:rPr lang="ko-KR" altLang="en-US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벡터화하여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관리하고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 기반으로 시스템 성능을 지속적으로 개선합니다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특히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 피드백을 반영하여 모델의 응답 정확성을 높입니다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458" y="274696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16458" y="3540750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불균형 해소 및 행정 업무 </a:t>
            </a:r>
            <a:endParaRPr lang="en-US" altLang="ko-KR" sz="2450" b="1" kern="0" spc="-49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etrona Bold" pitchFamily="34" charset="-120"/>
            </a:endParaRPr>
          </a:p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자동화와 효율화</a:t>
            </a:r>
          </a:p>
        </p:txBody>
      </p:sp>
      <p:sp>
        <p:nvSpPr>
          <p:cNvPr id="12" name="Text 6"/>
          <p:cNvSpPr/>
          <p:nvPr/>
        </p:nvSpPr>
        <p:spPr>
          <a:xfrm>
            <a:off x="9779620" y="4434757"/>
            <a:ext cx="41259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신입생이나 정보 검색에 익숙하지 않은 학생들도 쉽게 필요한 정보를 검색하고 접근할 수 있도록 사용자 친화적인 인터페이스를 제공합니다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또한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 질문에 대한 응답 업무를 자동화하여 학과 사무실의 업무 부담을 경감하고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행정 프로세스의 효율성을 높입니다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49C858-CBE5-6C60-CED0-8637B0FCB05A}"/>
              </a:ext>
            </a:extLst>
          </p:cNvPr>
          <p:cNvSpPr/>
          <p:nvPr/>
        </p:nvSpPr>
        <p:spPr>
          <a:xfrm>
            <a:off x="12734693" y="7705493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5282" y="84106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 전체 구성도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1D7362-D6E9-9661-B1E5-27556025E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29" y="2028892"/>
            <a:ext cx="11580542" cy="55906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59FA330-79A6-9E08-2F90-082FA864F673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007DB-AB43-CC74-E968-3EC6D249107D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4F553EAD-C123-0FA9-804D-FE0897A4FDFA}"/>
              </a:ext>
            </a:extLst>
          </p:cNvPr>
          <p:cNvSpPr/>
          <p:nvPr/>
        </p:nvSpPr>
        <p:spPr>
          <a:xfrm>
            <a:off x="655320" y="58407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98EEB3CC-FB37-DD85-199F-EA05C1B9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93" y="1616930"/>
            <a:ext cx="958215" cy="1360456"/>
          </a:xfrm>
          <a:prstGeom prst="rect">
            <a:avLst/>
          </a:prstGeom>
        </p:spPr>
      </p:pic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DF920E51-4BA4-768F-5CA4-79D9F8F93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93" y="2804533"/>
            <a:ext cx="958215" cy="1360456"/>
          </a:xfrm>
          <a:prstGeom prst="rect">
            <a:avLst/>
          </a:prstGeom>
        </p:spPr>
      </p:pic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6F6A135A-FE5A-9BFC-6C64-66908E69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693" y="4003285"/>
            <a:ext cx="958215" cy="1360456"/>
          </a:xfrm>
          <a:prstGeom prst="rect">
            <a:avLst/>
          </a:prstGeom>
        </p:spPr>
      </p:pic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3245E7E9-5464-B510-3655-BCDAACE8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93" y="5190888"/>
            <a:ext cx="958215" cy="1360456"/>
          </a:xfrm>
          <a:prstGeom prst="rect">
            <a:avLst/>
          </a:prstGeom>
        </p:spPr>
      </p:pic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4DDDE0B3-B351-E42E-9AB9-A76DB1168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693" y="6389640"/>
            <a:ext cx="958215" cy="1360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FDBDC-65A2-FD2F-342B-CAD30BB8F632}"/>
              </a:ext>
            </a:extLst>
          </p:cNvPr>
          <p:cNvSpPr txBox="1"/>
          <p:nvPr/>
        </p:nvSpPr>
        <p:spPr>
          <a:xfrm>
            <a:off x="1399475" y="5638163"/>
            <a:ext cx="384717" cy="461665"/>
          </a:xfrm>
          <a:prstGeom prst="rect">
            <a:avLst/>
          </a:prstGeom>
          <a:solidFill>
            <a:srgbClr val="E0D7F4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A2A2A"/>
                </a:solidFill>
                <a:ea typeface="나눔고딕" panose="020D0604000000000000" pitchFamily="50" charset="-127"/>
              </a:rPr>
              <a:t>4</a:t>
            </a:r>
            <a:endParaRPr lang="ko-KR" altLang="en-US" sz="2400" b="1" dirty="0">
              <a:solidFill>
                <a:srgbClr val="2A2A2A"/>
              </a:solidFill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E33F9-5F3C-2B3B-45DC-1525558E7DD3}"/>
              </a:ext>
            </a:extLst>
          </p:cNvPr>
          <p:cNvSpPr txBox="1"/>
          <p:nvPr/>
        </p:nvSpPr>
        <p:spPr>
          <a:xfrm>
            <a:off x="1399475" y="6825766"/>
            <a:ext cx="384717" cy="461665"/>
          </a:xfrm>
          <a:prstGeom prst="rect">
            <a:avLst/>
          </a:prstGeom>
          <a:solidFill>
            <a:srgbClr val="E0D7F4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B1B1B"/>
                </a:solidFill>
                <a:ea typeface="나눔고딕" panose="020D0604000000000000" pitchFamily="50" charset="-127"/>
              </a:rPr>
              <a:t>5</a:t>
            </a:r>
            <a:endParaRPr lang="ko-KR" altLang="en-US" sz="2400" b="1" dirty="0">
              <a:solidFill>
                <a:srgbClr val="1B1B1B"/>
              </a:solidFill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3F3E1-6DFE-3995-9C3E-540D4C3DAF88}"/>
              </a:ext>
            </a:extLst>
          </p:cNvPr>
          <p:cNvSpPr txBox="1"/>
          <p:nvPr/>
        </p:nvSpPr>
        <p:spPr>
          <a:xfrm>
            <a:off x="2263695" y="1736675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입력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FAB64-0FB6-D6D1-4379-39BD73095070}"/>
              </a:ext>
            </a:extLst>
          </p:cNvPr>
          <p:cNvSpPr txBox="1"/>
          <p:nvPr/>
        </p:nvSpPr>
        <p:spPr>
          <a:xfrm>
            <a:off x="2274846" y="2274528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React UI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질문을 입력합니다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FE6C3-41BB-F3A0-AA53-CEE1382BFC1A}"/>
              </a:ext>
            </a:extLst>
          </p:cNvPr>
          <p:cNvSpPr txBox="1"/>
          <p:nvPr/>
        </p:nvSpPr>
        <p:spPr>
          <a:xfrm>
            <a:off x="2268745" y="2921580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 상호작용</a:t>
            </a:r>
            <a:endParaRPr lang="ko-KR" altLang="en-US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42BC8-54BA-7513-8DC2-DF7D787DBE1F}"/>
              </a:ext>
            </a:extLst>
          </p:cNvPr>
          <p:cNvSpPr txBox="1"/>
          <p:nvPr/>
        </p:nvSpPr>
        <p:spPr>
          <a:xfrm>
            <a:off x="2291047" y="3444857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서버에서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서버로 사용자 요청을 전달합니다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F8FD94-4FE2-4159-5D62-4926522B78F6}"/>
              </a:ext>
            </a:extLst>
          </p:cNvPr>
          <p:cNvSpPr txBox="1"/>
          <p:nvPr/>
        </p:nvSpPr>
        <p:spPr>
          <a:xfrm>
            <a:off x="2279896" y="4149063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-AI </a:t>
            </a:r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상호작용</a:t>
            </a:r>
            <a:endParaRPr lang="ko-KR" altLang="en-US" sz="2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C38B3-8F72-BB82-A1B7-4F246E2E7394}"/>
              </a:ext>
            </a:extLst>
          </p:cNvPr>
          <p:cNvSpPr txBox="1"/>
          <p:nvPr/>
        </p:nvSpPr>
        <p:spPr>
          <a:xfrm>
            <a:off x="2279896" y="4677775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서버에서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서버로 사용자 요청을 전달합니다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8A551C-2722-5DCA-C8EA-C41852472050}"/>
              </a:ext>
            </a:extLst>
          </p:cNvPr>
          <p:cNvSpPr txBox="1"/>
          <p:nvPr/>
        </p:nvSpPr>
        <p:spPr>
          <a:xfrm>
            <a:off x="2252544" y="5306067"/>
            <a:ext cx="76497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응답 생성 및 반환</a:t>
            </a:r>
            <a:endParaRPr lang="ko-KR" altLang="en-US" sz="2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F6D86F-B5BB-F326-EFAD-463462020758}"/>
              </a:ext>
            </a:extLst>
          </p:cNvPr>
          <p:cNvSpPr txBox="1"/>
          <p:nvPr/>
        </p:nvSpPr>
        <p:spPr>
          <a:xfrm>
            <a:off x="2263695" y="5818942"/>
            <a:ext cx="110442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Refine Chain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생성된 응답이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전달됩니다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최종적으로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프론트엔드의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답변이 표시됩니다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587897-0420-A25D-4288-6ECB7E926131}"/>
              </a:ext>
            </a:extLst>
          </p:cNvPr>
          <p:cNvSpPr txBox="1"/>
          <p:nvPr/>
        </p:nvSpPr>
        <p:spPr>
          <a:xfrm>
            <a:off x="2297148" y="6531281"/>
            <a:ext cx="76497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 및 관리</a:t>
            </a:r>
            <a:endParaRPr lang="ko-KR" altLang="en-US" sz="2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B17C29-6653-C5F4-A5B1-2DEDF8004868}"/>
              </a:ext>
            </a:extLst>
          </p:cNvPr>
          <p:cNvSpPr txBox="1"/>
          <p:nvPr/>
        </p:nvSpPr>
        <p:spPr>
          <a:xfrm>
            <a:off x="2290784" y="7056431"/>
            <a:ext cx="764973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MongoDB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사용자 질문 및 이력을 저장합니다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5491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8" y="2375210"/>
            <a:ext cx="958215" cy="177553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16430" y="2634338"/>
            <a:ext cx="2635329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크롤러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16430" y="2933318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웹사이트에서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BeautifulSoup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Selenium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사용하여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HTML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구조 분석 및 동적 콘텐츠를 포함한 데이터를 실시간으로 수집하여 제목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본문 내용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이미지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각각의 리스트에 저장합니다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이후 본문 내용을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1100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청크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분리 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"solar-embedding-1-large"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임베딩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모델을 사용해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임베딩합니다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그리고 제목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본문 내용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이미지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Pinecone Vector DB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에 저장합니다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8" y="3908497"/>
            <a:ext cx="958215" cy="177553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16430" y="4167625"/>
            <a:ext cx="3715464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문서 </a:t>
            </a:r>
            <a:r>
              <a:rPr 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검색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과정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(Ensemble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1916430" y="4455450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사용자가 질문을 하게 되면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Sparse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방식으로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Rank-BM25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라이브러리를 사용하여 제목과 사용자의 질문에 핵심 키워드만 추출한 명사 간의 유사도를 측정합니다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그리고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Dense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방식으로 사용자의 질문과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Vector DB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에 저장된 내용 간의 코사인 유사도를 측정합니다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각각의 방식으로 검색된 문서를 특정 키워드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날짜에 따라 가중치를 달리하고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Dense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방식에 가중치를 더 크게 두어 질문과 연관성이 있는 상위 문서를 추출합니다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98" y="5441784"/>
            <a:ext cx="958215" cy="177553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05279" y="5834724"/>
            <a:ext cx="2635329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답변 </a:t>
            </a:r>
            <a:r>
              <a:rPr 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생성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과정 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(Stuff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905279" y="6200609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검색된 문서를 기반으로 관련 문서와 질문을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LangChain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Prompt Template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기능을 통해 프롬프트를 설계하고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LLM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모델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Upstage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의 입력으로 제공한 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답변을 생성하여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JSON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형태로 반환되어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Node.js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기반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백엔드로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전송됩니다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2F71E-AF7E-9C33-C720-CCF398C20558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C21DF963-769F-6A42-372D-6AADD27E58AF}"/>
              </a:ext>
            </a:extLst>
          </p:cNvPr>
          <p:cNvSpPr/>
          <p:nvPr/>
        </p:nvSpPr>
        <p:spPr>
          <a:xfrm>
            <a:off x="655320" y="58407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 </a:t>
            </a:r>
            <a:r>
              <a:rPr lang="en-US" altLang="ko-KR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(AI)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5CDE808-73D8-BF48-057D-79E486868EFC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6376D025-0C9B-7509-0B35-3D47AF0B7D29}"/>
              </a:ext>
            </a:extLst>
          </p:cNvPr>
          <p:cNvSpPr/>
          <p:nvPr/>
        </p:nvSpPr>
        <p:spPr>
          <a:xfrm>
            <a:off x="705155" y="643173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691F3-4A07-D632-3366-07E4AA18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97" y="1987744"/>
            <a:ext cx="10550342" cy="5550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DBC2D1-A7AA-456A-BEA4-54235D88F5FA}"/>
              </a:ext>
            </a:extLst>
          </p:cNvPr>
          <p:cNvSpPr txBox="1"/>
          <p:nvPr/>
        </p:nvSpPr>
        <p:spPr>
          <a:xfrm>
            <a:off x="488027" y="1998132"/>
            <a:ext cx="28796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처음 사이트에 접속하여 보게 되는 화면은 다음과 같으며 화면 가운데에 보이는 버튼들은 “자주 질문하는 인기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질문”입니다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이 버튼을 눌러 간편하게 질문할 수 있습니다.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아래에는 질문 입력창이 있어 직접 질문을 입력할 수도 있습니다.</a:t>
            </a: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왼쪽에는 사이드바를 여닫을 수 있는 버튼이 있으며, 사이드바를 열면 로그인을 할 수 있고, 로그인 후 이전 질문-답변 히스토리를 볼 수 있도록 설계하였습니다.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7673" y="70243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 동영상 결과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C8A22E-B892-EF45-CFC0-0C2DA5968CB0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EB969737-A855-91CA-C529-3DB87480EEAA}"/>
              </a:ext>
            </a:extLst>
          </p:cNvPr>
          <p:cNvSpPr txBox="1"/>
          <p:nvPr/>
        </p:nvSpPr>
        <p:spPr>
          <a:xfrm>
            <a:off x="3217757" y="720869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https://youtu.be/zoHKYodAu8E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FE4D23-B7E5-E015-0CC1-30C716267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t="13111" r="2001" b="5644"/>
          <a:stretch/>
        </p:blipFill>
        <p:spPr bwMode="auto">
          <a:xfrm>
            <a:off x="1663277" y="2285128"/>
            <a:ext cx="10424160" cy="490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6149</TotalTime>
  <Words>871</Words>
  <Application>Microsoft Office PowerPoint</Application>
  <PresentationFormat>사용자 지정</PresentationFormat>
  <Paragraphs>81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나눔고딕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가을 이</cp:lastModifiedBy>
  <cp:revision>12</cp:revision>
  <dcterms:created xsi:type="dcterms:W3CDTF">2024-11-27T02:05:57Z</dcterms:created>
  <dcterms:modified xsi:type="dcterms:W3CDTF">2024-12-06T06:40:01Z</dcterms:modified>
</cp:coreProperties>
</file>