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나눔고딕" panose="020D0604000000000000" pitchFamily="50" charset="-127"/>
      <p:regular r:id="rId13"/>
      <p:bold r:id="rId14"/>
    </p:embeddedFont>
    <p:embeddedFont>
      <p:font typeface="HY헤드라인M" panose="02030600000101010101" pitchFamily="18" charset="-127"/>
      <p:regular r:id="rId15"/>
    </p:embeddedFont>
    <p:embeddedFont>
      <p:font typeface="Inter" panose="020B0600000101010101" charset="0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151"/>
    <a:srgbClr val="494949"/>
    <a:srgbClr val="F95F88"/>
    <a:srgbClr val="FFF5F5"/>
    <a:srgbClr val="FFF0F0"/>
    <a:srgbClr val="FFFBFC"/>
    <a:srgbClr val="FFF3F6"/>
    <a:srgbClr val="FA7497"/>
    <a:srgbClr val="FD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50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2A88-3454-4A79-8608-421B63E4C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39B22-4F80-F495-B66A-C908FCD16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DDF14-0C93-140F-3D2F-E9541F0E6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FC101-49AE-DBA6-9AAD-18A18F6E9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AFD04-C0BE-F06F-2EF2-8D63FC361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EB8E9-DB73-738B-8A05-C84CFA261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B1378-838F-1C01-0F0D-7463B3B71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BF192-B487-8FA8-2ABB-57D6B813C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2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DDCE2C-50B1-2481-076F-480DD53C5448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F95F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0"/>
          <p:cNvSpPr/>
          <p:nvPr/>
        </p:nvSpPr>
        <p:spPr>
          <a:xfrm>
            <a:off x="2320479" y="3335178"/>
            <a:ext cx="9989439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RAG 기반 학사 정보 제공 AI 서비스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3536987" y="279082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</a:rPr>
              <a:t>종합설계프로젝트 </a:t>
            </a:r>
            <a:r>
              <a:rPr lang="en-US" altLang="ko-KR" sz="22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</a:rPr>
              <a:t>팀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28C2EE-8697-39FD-CD81-8E0279B26E29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9C1D39F8-2070-56DE-F242-7F4F8B802887}"/>
              </a:ext>
            </a:extLst>
          </p:cNvPr>
          <p:cNvSpPr/>
          <p:nvPr/>
        </p:nvSpPr>
        <p:spPr>
          <a:xfrm>
            <a:off x="11028558" y="7685246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9FFC5-1391-8972-EA00-62F6F198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2DCAC-8406-DA1D-8C16-8260D21E9161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834F020D-67D3-7665-68AB-C21730EC0ECF}"/>
              </a:ext>
            </a:extLst>
          </p:cNvPr>
          <p:cNvSpPr/>
          <p:nvPr/>
        </p:nvSpPr>
        <p:spPr>
          <a:xfrm>
            <a:off x="4196358" y="371432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ko-KR" altLang="en-US" sz="60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감사합니다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EB563B-8B84-D451-96E4-92DDC3D379DA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F95F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1">
            <a:extLst>
              <a:ext uri="{FF2B5EF4-FFF2-40B4-BE49-F238E27FC236}">
                <a16:creationId xmlns:a16="http://schemas.microsoft.com/office/drawing/2014/main" id="{94F4DE33-03FA-F654-17AF-9831F0BC9A1D}"/>
              </a:ext>
            </a:extLst>
          </p:cNvPr>
          <p:cNvSpPr/>
          <p:nvPr/>
        </p:nvSpPr>
        <p:spPr>
          <a:xfrm>
            <a:off x="10983951" y="7716644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E6853-0C50-76B0-AB44-154B4B82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F97845-3037-9265-6E43-36F71CF44FB5}"/>
              </a:ext>
            </a:extLst>
          </p:cNvPr>
          <p:cNvSpPr/>
          <p:nvPr/>
        </p:nvSpPr>
        <p:spPr>
          <a:xfrm>
            <a:off x="703279" y="3043015"/>
            <a:ext cx="13223842" cy="98991"/>
          </a:xfrm>
          <a:prstGeom prst="rect">
            <a:avLst/>
          </a:prstGeom>
          <a:solidFill>
            <a:srgbClr val="FA74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5B96B-86A1-7B9B-872C-66D8A3D825E6}"/>
              </a:ext>
            </a:extLst>
          </p:cNvPr>
          <p:cNvSpPr/>
          <p:nvPr/>
        </p:nvSpPr>
        <p:spPr>
          <a:xfrm>
            <a:off x="12757034" y="7775048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3DCF747-40C2-849D-CFEF-6311D4EB3F60}"/>
              </a:ext>
            </a:extLst>
          </p:cNvPr>
          <p:cNvSpPr txBox="1"/>
          <p:nvPr/>
        </p:nvSpPr>
        <p:spPr>
          <a:xfrm>
            <a:off x="93526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1.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FF402EF0-1FFA-5233-5F52-F8B735EE53A8}"/>
              </a:ext>
            </a:extLst>
          </p:cNvPr>
          <p:cNvSpPr txBox="1"/>
          <p:nvPr/>
        </p:nvSpPr>
        <p:spPr>
          <a:xfrm>
            <a:off x="529887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2.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Picture 20">
            <a:extLst>
              <a:ext uri="{FF2B5EF4-FFF2-40B4-BE49-F238E27FC236}">
                <a16:creationId xmlns:a16="http://schemas.microsoft.com/office/drawing/2014/main" id="{92B97237-1AF3-6DC5-3304-5D212D88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76" y="450571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37" name="TextBox 26">
            <a:extLst>
              <a:ext uri="{FF2B5EF4-FFF2-40B4-BE49-F238E27FC236}">
                <a16:creationId xmlns:a16="http://schemas.microsoft.com/office/drawing/2014/main" id="{12CE2CFA-BEE4-33A1-DB0F-68E17EEA76A8}"/>
              </a:ext>
            </a:extLst>
          </p:cNvPr>
          <p:cNvSpPr txBox="1"/>
          <p:nvPr/>
        </p:nvSpPr>
        <p:spPr>
          <a:xfrm>
            <a:off x="9739518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3.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AFF6FD12-5688-3E07-D510-1581C9DFB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111" y="4505404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45" name="TextBox 34">
            <a:extLst>
              <a:ext uri="{FF2B5EF4-FFF2-40B4-BE49-F238E27FC236}">
                <a16:creationId xmlns:a16="http://schemas.microsoft.com/office/drawing/2014/main" id="{5A358862-5582-398A-688C-1D2B2E788C0F}"/>
              </a:ext>
            </a:extLst>
          </p:cNvPr>
          <p:cNvSpPr txBox="1"/>
          <p:nvPr/>
        </p:nvSpPr>
        <p:spPr>
          <a:xfrm>
            <a:off x="3625850" y="1171527"/>
            <a:ext cx="7378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dist">
              <a:lnSpc>
                <a:spcPct val="83000"/>
              </a:lnSpc>
            </a:pPr>
            <a:r>
              <a:rPr lang="en-US" sz="9000" b="0" i="0" u="none" strike="noStrike" spc="-100" dirty="0">
                <a:solidFill>
                  <a:srgbClr val="191919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ans Light" panose="020B0203030804020204" pitchFamily="34" charset="0"/>
              </a:rPr>
              <a:t>CONTENTS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C3E1F9-59D2-727E-E674-A3F328378BAC}"/>
              </a:ext>
            </a:extLst>
          </p:cNvPr>
          <p:cNvSpPr/>
          <p:nvPr/>
        </p:nvSpPr>
        <p:spPr>
          <a:xfrm rot="5400000" flipV="1">
            <a:off x="127676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2503EB-E66A-FF1F-FEBB-E666712D276C}"/>
              </a:ext>
            </a:extLst>
          </p:cNvPr>
          <p:cNvSpPr/>
          <p:nvPr/>
        </p:nvSpPr>
        <p:spPr>
          <a:xfrm rot="5400000" flipV="1">
            <a:off x="-6572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6E0CF0-E4D7-01E2-A287-A3330B899442}"/>
              </a:ext>
            </a:extLst>
          </p:cNvPr>
          <p:cNvSpPr/>
          <p:nvPr/>
        </p:nvSpPr>
        <p:spPr>
          <a:xfrm>
            <a:off x="703279" y="7742294"/>
            <a:ext cx="13223842" cy="9899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056C0B-FDBB-C379-C282-DDD694908905}"/>
              </a:ext>
            </a:extLst>
          </p:cNvPr>
          <p:cNvSpPr/>
          <p:nvPr/>
        </p:nvSpPr>
        <p:spPr>
          <a:xfrm rot="5400000" flipV="1">
            <a:off x="-1542775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E7CC78-512D-F51F-3C39-C22E756BA570}"/>
              </a:ext>
            </a:extLst>
          </p:cNvPr>
          <p:cNvSpPr/>
          <p:nvPr/>
        </p:nvSpPr>
        <p:spPr>
          <a:xfrm rot="5400000" flipV="1">
            <a:off x="11867684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A37B1-2C04-414A-EC35-FBE8DF98B4B4}"/>
              </a:ext>
            </a:extLst>
          </p:cNvPr>
          <p:cNvSpPr txBox="1"/>
          <p:nvPr/>
        </p:nvSpPr>
        <p:spPr>
          <a:xfrm>
            <a:off x="2117597" y="4241033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4C458-E8CF-753E-E445-987EA9DE7C7D}"/>
              </a:ext>
            </a:extLst>
          </p:cNvPr>
          <p:cNvSpPr txBox="1"/>
          <p:nvPr/>
        </p:nvSpPr>
        <p:spPr>
          <a:xfrm>
            <a:off x="6797999" y="4242360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전체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구성도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F63E1-61BA-F2EB-6FB4-CF05C2A9FCB7}"/>
              </a:ext>
            </a:extLst>
          </p:cNvPr>
          <p:cNvSpPr txBox="1"/>
          <p:nvPr/>
        </p:nvSpPr>
        <p:spPr>
          <a:xfrm>
            <a:off x="10952509" y="4595324"/>
            <a:ext cx="274361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ko-KR" altLang="en-US" sz="2250" dirty="0"/>
          </a:p>
        </p:txBody>
      </p:sp>
      <p:pic>
        <p:nvPicPr>
          <p:cNvPr id="47" name="Picture 20">
            <a:extLst>
              <a:ext uri="{FF2B5EF4-FFF2-40B4-BE49-F238E27FC236}">
                <a16:creationId xmlns:a16="http://schemas.microsoft.com/office/drawing/2014/main" id="{F7B385C2-2440-061E-259C-CADF5CA3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91" y="4513156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E7FD08FB-8F5B-5F73-770A-D357BD91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15" y="6431162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pic>
        <p:nvPicPr>
          <p:cNvPr id="49" name="Picture 28">
            <a:extLst>
              <a:ext uri="{FF2B5EF4-FFF2-40B4-BE49-F238E27FC236}">
                <a16:creationId xmlns:a16="http://schemas.microsoft.com/office/drawing/2014/main" id="{7F569564-C905-227A-6F7F-C4271ED53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0" y="6430847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10B27AB-47EC-C675-17D1-FA7E04406F44}"/>
              </a:ext>
            </a:extLst>
          </p:cNvPr>
          <p:cNvSpPr txBox="1"/>
          <p:nvPr/>
        </p:nvSpPr>
        <p:spPr>
          <a:xfrm>
            <a:off x="2704889" y="6166476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BFB08C-8351-87C6-B8B2-BE8E958CBADC}"/>
              </a:ext>
            </a:extLst>
          </p:cNvPr>
          <p:cNvSpPr txBox="1"/>
          <p:nvPr/>
        </p:nvSpPr>
        <p:spPr>
          <a:xfrm>
            <a:off x="7084213" y="6167803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동영상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결과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1FCDBF-0B3E-D454-2AEB-ACE993A6F638}"/>
              </a:ext>
            </a:extLst>
          </p:cNvPr>
          <p:cNvSpPr txBox="1"/>
          <p:nvPr/>
        </p:nvSpPr>
        <p:spPr>
          <a:xfrm>
            <a:off x="11004550" y="6198650"/>
            <a:ext cx="2743610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altLang="ko-KR" sz="2250" b="1" kern="0" spc="-89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</a:t>
            </a:r>
            <a:r>
              <a:rPr lang="en-US" altLang="ko-KR" sz="2250" b="1" kern="0" spc="-89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89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활용방안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" name="Picture 20">
            <a:extLst>
              <a:ext uri="{FF2B5EF4-FFF2-40B4-BE49-F238E27FC236}">
                <a16:creationId xmlns:a16="http://schemas.microsoft.com/office/drawing/2014/main" id="{C310D1E3-9266-3B8C-3BBC-E069F1D4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30" y="643859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sp>
        <p:nvSpPr>
          <p:cNvPr id="56" name="TextBox 11">
            <a:extLst>
              <a:ext uri="{FF2B5EF4-FFF2-40B4-BE49-F238E27FC236}">
                <a16:creationId xmlns:a16="http://schemas.microsoft.com/office/drawing/2014/main" id="{95D17FB1-FFBC-24DF-39AC-E7789B51C0CD}"/>
              </a:ext>
            </a:extLst>
          </p:cNvPr>
          <p:cNvSpPr txBox="1"/>
          <p:nvPr/>
        </p:nvSpPr>
        <p:spPr>
          <a:xfrm>
            <a:off x="96500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4.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18">
            <a:extLst>
              <a:ext uri="{FF2B5EF4-FFF2-40B4-BE49-F238E27FC236}">
                <a16:creationId xmlns:a16="http://schemas.microsoft.com/office/drawing/2014/main" id="{CF53D0A7-EB47-C1FE-6D9D-B751E8D9DD2D}"/>
              </a:ext>
            </a:extLst>
          </p:cNvPr>
          <p:cNvSpPr txBox="1"/>
          <p:nvPr/>
        </p:nvSpPr>
        <p:spPr>
          <a:xfrm>
            <a:off x="532861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5.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26">
            <a:extLst>
              <a:ext uri="{FF2B5EF4-FFF2-40B4-BE49-F238E27FC236}">
                <a16:creationId xmlns:a16="http://schemas.microsoft.com/office/drawing/2014/main" id="{ED716178-D5DB-E676-5A54-1957A30F699C}"/>
              </a:ext>
            </a:extLst>
          </p:cNvPr>
          <p:cNvSpPr txBox="1"/>
          <p:nvPr/>
        </p:nvSpPr>
        <p:spPr>
          <a:xfrm>
            <a:off x="9769255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6.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2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049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검색의 불편함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5320784"/>
            <a:ext cx="41207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학생들은 필요한 정보를 얻기 위해 웹사이트 공지사항을 검색하거나 학과 사무실에 직접 문의해야 합니다. 이는 시간과 노력이 많이 드는 과정이며, 특히 신입생이나 정보 검색에 익숙하지 않은 학생들에게 큰 불편함으로 작용합니다.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5254704" y="4794885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 부담 증가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54704" y="5320903"/>
            <a:ext cx="412087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특정 공지사항에 대한 상세 문의가 학과 사무실로 집중되면서, 동일한 정보를 반복적으로 제공해야 하는 비효율적인 상황이 발생하고 있습니다. 이로 인해 행정 직원들의 업무 부담이 증가하고 있습니다.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9715738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전달의 비효율성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715738" y="5320784"/>
            <a:ext cx="41207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반복적인 유사 질문으로 인해 동일한 정보를 여러 번 제공해야 하는 비효율적인 상황이 발생하고 있습니다. 이는 학과 사무실 직원들에게 추가적인 업무 부담을 가중시키고 있습니다.</a:t>
            </a:r>
            <a:endParaRPr lang="en-US" sz="17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5C317-CD55-7A14-C91A-77704EB0630B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2D45B30E-6F2E-0C05-69ED-65BD0BC8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9" y="1964531"/>
            <a:ext cx="4120753" cy="2607643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2CB958B1-9C03-724E-C7BE-C6907ACB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095FCF3-9C77-F29F-692A-E8F5CBA4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 descr="스크린샷, 디자인이(가) 표시된 사진">
            <a:extLst>
              <a:ext uri="{FF2B5EF4-FFF2-40B4-BE49-F238E27FC236}">
                <a16:creationId xmlns:a16="http://schemas.microsoft.com/office/drawing/2014/main" id="{86FDAEC8-7934-5BDD-F39A-D348A4DF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91" t="28184" r="33592" b="28591"/>
          <a:stretch/>
        </p:blipFill>
        <p:spPr>
          <a:xfrm>
            <a:off x="5434646" y="1964531"/>
            <a:ext cx="3760987" cy="2607643"/>
          </a:xfrm>
          <a:prstGeom prst="rect">
            <a:avLst/>
          </a:prstGeom>
        </p:spPr>
      </p:pic>
      <p:pic>
        <p:nvPicPr>
          <p:cNvPr id="6" name="그림 5" descr="만화 영화이(가) 표시된 사진">
            <a:extLst>
              <a:ext uri="{FF2B5EF4-FFF2-40B4-BE49-F238E27FC236}">
                <a16:creationId xmlns:a16="http://schemas.microsoft.com/office/drawing/2014/main" id="{DE7FC819-9913-78B4-7808-AABED167B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7" y="1949369"/>
            <a:ext cx="3934207" cy="2622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9D478E6-5C77-582E-550E-28ECD78D4177}"/>
              </a:ext>
            </a:extLst>
          </p:cNvPr>
          <p:cNvSpPr/>
          <p:nvPr/>
        </p:nvSpPr>
        <p:spPr>
          <a:xfrm>
            <a:off x="9667560" y="3144644"/>
            <a:ext cx="4348976" cy="356839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501C63-CF13-8A9B-010A-F9BDFB54C67B}"/>
              </a:ext>
            </a:extLst>
          </p:cNvPr>
          <p:cNvSpPr/>
          <p:nvPr/>
        </p:nvSpPr>
        <p:spPr>
          <a:xfrm>
            <a:off x="5120464" y="3144644"/>
            <a:ext cx="4255112" cy="356839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59DE451-5A15-B157-3206-BB13B6FF7214}"/>
              </a:ext>
            </a:extLst>
          </p:cNvPr>
          <p:cNvSpPr/>
          <p:nvPr/>
        </p:nvSpPr>
        <p:spPr>
          <a:xfrm>
            <a:off x="490657" y="3144644"/>
            <a:ext cx="4348976" cy="356839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0"/>
          <p:cNvSpPr/>
          <p:nvPr/>
        </p:nvSpPr>
        <p:spPr>
          <a:xfrm>
            <a:off x="793790" y="846115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배경 및 목표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3" y="348293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4223" y="427672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접근성 개선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604223" y="4802746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학생들이 학사 및 진로 정보에 더욱 쉽게 접근할 수 있도록 AI 챗봇을 구현합니다.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48293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4276728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기반 학습 및 최적화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4"/>
          <p:cNvSpPr/>
          <p:nvPr/>
        </p:nvSpPr>
        <p:spPr>
          <a:xfrm>
            <a:off x="5254704" y="4802746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수집한 데이터를 기반으로 시스템 성능을 지속적으로 개선하고, 사용자 피드백을 반영합니다.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6458" y="3482938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16458" y="4276728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불균형 해소 및 자동화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916458" y="4802746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친화적인 인터페이스를 제공하고, 반복적인 질문에 대한 응답을 자동화합니다.</a:t>
            </a:r>
            <a:endParaRPr lang="en-US" sz="17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49C858-CBE5-6C60-CED0-8637B0FCB05A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5282" y="84106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 전체 구성도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1D7362-D6E9-9661-B1E5-27556025E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29" y="2028892"/>
            <a:ext cx="11580542" cy="55906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59FA330-79A6-9E08-2F90-082FA864F673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8" y="1569244"/>
            <a:ext cx="958215" cy="153328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16430" y="1760815"/>
            <a:ext cx="2635329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수집 및 전처리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1916430" y="2205038"/>
            <a:ext cx="12043172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공지사항 크롤링을 통해 경북대학교 컴퓨터학부 공지사항 페이지에서 데이터를 자동으로 수집했습니다. 텍스트 데이터는 벡터 데이터베이스에 저장하고, 이미지 데이터는 data:image/png;base64 형식으로 저장한 뒤 구글 Vision API를 사용하여 텍스트를 추출했습니다.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8" y="3102531"/>
            <a:ext cx="958215" cy="153328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16430" y="3294102"/>
            <a:ext cx="371546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문서 검색 및 추출 (Ensemble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1916430" y="3738324"/>
            <a:ext cx="12043172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TF-IDF 기반 Sparse Retriever와 Solar-Embedding 기반 Dense Retriever를 결합하여 질문과 가장 관련이 높은 상위 10개 문서를 선별했습니다. 이를 통해 키워드 중심과 의미 중심 검색을 결합하여 더 정확한 문서 추출이 가능했습니다.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98" y="4635818"/>
            <a:ext cx="958215" cy="153328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16430" y="4827389"/>
            <a:ext cx="2635329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답변 생성 (Refine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916430" y="5271611"/>
            <a:ext cx="12043172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Retrieval된 문서 중 질문과 관련성이 높은 내용을 우선 요약하여 초기 답변을 생성했습니다. 이후 LangChain의 RetrievalQA.from_chain_type 메서드를 활용하여 순차적으로 문서를 읽으며 답변을 정제하여 최종 답변을 생성했습니다.</a:t>
            </a:r>
            <a:endParaRPr lang="en-US" sz="15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98" y="6169104"/>
            <a:ext cx="958215" cy="153328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16430" y="6360676"/>
            <a:ext cx="2635329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 개발 및 통합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8"/>
          <p:cNvSpPr/>
          <p:nvPr/>
        </p:nvSpPr>
        <p:spPr>
          <a:xfrm>
            <a:off x="1916430" y="6804898"/>
            <a:ext cx="12043172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프론트엔드는 React와 TypeScript, Vite를 활용하여 구축했고, 백엔드는 NestJS 기반 API 서버를 구축했습니다. 데이터 저장은 MongoDB를 사용했으며, Docker를 활용하여 백엔드와 AI 서버를 통합 배포했습니다.</a:t>
            </a:r>
            <a:endParaRPr lang="en-US" sz="1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92F71E-AF7E-9C33-C720-CCF398C20558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C21DF963-769F-6A42-372D-6AADD27E58AF}"/>
              </a:ext>
            </a:extLst>
          </p:cNvPr>
          <p:cNvSpPr/>
          <p:nvPr/>
        </p:nvSpPr>
        <p:spPr>
          <a:xfrm>
            <a:off x="655320" y="58407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705154" y="2102882"/>
            <a:ext cx="3206669" cy="38518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결과의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핵심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부분은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RAG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기반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챗봇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서비스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구현입니다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이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챗봇은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사용자의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자연어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질문을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처리하여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공지사항에서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관련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정보를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검색하고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적절한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답변을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제공합니다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기능으로는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자연어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질문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처리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공지사항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검색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및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요약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답변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생성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및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인터페이스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표시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등이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있습니다</a:t>
            </a:r>
            <a:r>
              <a:rPr lang="en-US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>
              <a:lnSpc>
                <a:spcPts val="2550"/>
              </a:lnSpc>
              <a:buNone/>
            </a:pPr>
            <a:endParaRPr lang="en-US" sz="1750" kern="0" spc="-32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lnSpc>
                <a:spcPts val="2550"/>
              </a:lnSpc>
            </a:pP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웹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기반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인터페이스는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질문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입력과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답변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확인이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가능한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간단하고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직관적인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UI로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구성되어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있습니다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질문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입력창은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글자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수에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따라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크기가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조정되며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질문과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답변이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대화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형태로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175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표시됩니다</a:t>
            </a:r>
            <a:r>
              <a:rPr lang="en-US" altLang="ko-KR" sz="17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altLang="ko-KR" sz="1750" dirty="0"/>
          </a:p>
          <a:p>
            <a:pPr marL="0" indent="0">
              <a:lnSpc>
                <a:spcPts val="2550"/>
              </a:lnSpc>
              <a:buNone/>
            </a:pPr>
            <a:endParaRPr lang="en-US" sz="1750" kern="0" spc="-32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750" kern="0" spc="-32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CDE808-73D8-BF48-057D-79E486868EFC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6376D025-0C9B-7509-0B35-3D47AF0B7D29}"/>
              </a:ext>
            </a:extLst>
          </p:cNvPr>
          <p:cNvSpPr/>
          <p:nvPr/>
        </p:nvSpPr>
        <p:spPr>
          <a:xfrm>
            <a:off x="705155" y="643173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5CC3B-14FB-042B-CEE5-4A83CCD6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695" y="1645819"/>
            <a:ext cx="6424270" cy="62092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51F48D-B4B0-F90D-FEAA-F607AE38F4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124"/>
          <a:stretch/>
        </p:blipFill>
        <p:spPr>
          <a:xfrm>
            <a:off x="4268439" y="1645819"/>
            <a:ext cx="3206669" cy="62092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1E25A2-AB5B-883A-E055-B497D08FCEE5}"/>
              </a:ext>
            </a:extLst>
          </p:cNvPr>
          <p:cNvSpPr txBox="1"/>
          <p:nvPr/>
        </p:nvSpPr>
        <p:spPr>
          <a:xfrm>
            <a:off x="10768866" y="7817354"/>
            <a:ext cx="14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0" dirty="0">
                <a:latin typeface="Inter" panose="020B0600000101010101" charset="0"/>
                <a:ea typeface="Inter" panose="020B0600000101010101" charset="0"/>
              </a:rPr>
              <a:t>PC</a:t>
            </a:r>
            <a:endParaRPr lang="ko-KR" altLang="en-US" sz="1750" dirty="0">
              <a:latin typeface="Inter" panose="020B0600000101010101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C9F87-F592-E17E-FA6C-37515CB36C30}"/>
              </a:ext>
            </a:extLst>
          </p:cNvPr>
          <p:cNvSpPr txBox="1"/>
          <p:nvPr/>
        </p:nvSpPr>
        <p:spPr>
          <a:xfrm>
            <a:off x="5441325" y="7817354"/>
            <a:ext cx="14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50" dirty="0">
                <a:latin typeface="Inter" panose="020B0600000101010101" charset="0"/>
                <a:ea typeface="Inter" panose="020B0600000101010101" charset="0"/>
              </a:rPr>
              <a:t>모바일</a:t>
            </a:r>
            <a:endParaRPr lang="ko-KR" altLang="en-US" sz="1750" dirty="0">
              <a:latin typeface="Inter" panose="020B0600000101010101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7673" y="70243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 동영상 결과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C8A22E-B892-EF45-CFC0-0C2DA5968CB0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9852" y="807095"/>
            <a:ext cx="5656302" cy="706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89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 및 활용방안</a:t>
            </a:r>
            <a:endParaRPr lang="en-US" sz="4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19852" y="2117408"/>
            <a:ext cx="522934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학생들의 정보 접근성 개선 및 학과 이미지 제고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19852" y="2676406"/>
            <a:ext cx="6344483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기존 학과 홈페이지 검색 대신, AI 챗봇을 통해 직관적이고 빠르게 공지사항과 진로 정보를 제공받을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습니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 이는 신입생이나 정보 검색이 익숙하지 않은 학생들에게도 큰 도움을 줄 뿐만 아니라, 정보 격차 해소에 </a:t>
            </a:r>
            <a:r>
              <a:rPr 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기여할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것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입니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 챗봇의 빠르고 정확한 답변은 학생들의 만족도를 높이고, 학과가 시대의 흐름에 맞추어 나가는 혁신적인 이미지를 구축할 수 있을 </a:t>
            </a:r>
            <a:r>
              <a:rPr 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것으로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기대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됩니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573685" y="2117408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업무의 효율화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73685" y="2676406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반복적인 질문(예: 졸업 요건, 복수전공 조건 등)에 대한 응답이 자동화되면서 학과 사무실의 행정 업무 부담이 크게 </a:t>
            </a:r>
            <a:r>
              <a:rPr 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감소할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것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입니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 사무실 직원들은 단순 정보 제공 업무에서 벗어나 더 중요한 업무에 집중할 수 있는 환경을 마련할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습니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19852" y="4943832"/>
            <a:ext cx="517314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활용 기반의 지속적 시스템 개선 가능성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19852" y="5502831"/>
            <a:ext cx="6205055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챗봇 운영을 통해 축적된 사용자 문의 데이터를 분석함으로써 학생들이 가장 많이 필요로 하는 정보와 개선이 필요한 기능을 파악할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습니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 이를 통해 시스템은 지속적으로 업데이트되고 최적화되어 학생 요구에 더욱 잘 부합할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습니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 또한, 학습된 데이터는 학과의 정책 결정이나 학생 지원 방안을 수립하는 데에도 유용한 자료로 활용될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습니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573685" y="4943832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 방안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73685" y="5502831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현 프로젝트에서 개발한 AI 챗봇 서비스는 교내 다른 학과 및 학교 전체 정보 제공 서비스로도 활용할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습니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 시스템은 경북대학교 컴퓨터학부에 먼저 도입되어 성능 테스트를 거친 후, 긍정적인 평가를 받는다면 다른 학과나 학교 본부에서도 활용될 </a:t>
            </a:r>
            <a:r>
              <a:rPr 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가능성이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습니</a:t>
            </a: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다.</a:t>
            </a:r>
            <a:endParaRPr 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FC786C-9FB8-D2F8-164D-951E98D0090E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706</Words>
  <Application>Microsoft Office PowerPoint</Application>
  <PresentationFormat>사용자 지정</PresentationFormat>
  <Paragraphs>71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</vt:lpstr>
      <vt:lpstr>Inter</vt:lpstr>
      <vt:lpstr>HY헤드라인M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가을 이</cp:lastModifiedBy>
  <cp:revision>5</cp:revision>
  <dcterms:created xsi:type="dcterms:W3CDTF">2024-11-27T02:05:57Z</dcterms:created>
  <dcterms:modified xsi:type="dcterms:W3CDTF">2024-11-27T07:10:56Z</dcterms:modified>
</cp:coreProperties>
</file>